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6"/>
  </p:notesMasterIdLst>
  <p:handoutMasterIdLst>
    <p:handoutMasterId r:id="rId117"/>
  </p:handoutMasterIdLst>
  <p:sldIdLst>
    <p:sldId id="256" r:id="rId5"/>
    <p:sldId id="264" r:id="rId6"/>
    <p:sldId id="315" r:id="rId7"/>
    <p:sldId id="389" r:id="rId8"/>
    <p:sldId id="320" r:id="rId9"/>
    <p:sldId id="258" r:id="rId10"/>
    <p:sldId id="259" r:id="rId11"/>
    <p:sldId id="279" r:id="rId12"/>
    <p:sldId id="260" r:id="rId13"/>
    <p:sldId id="278" r:id="rId14"/>
    <p:sldId id="263" r:id="rId15"/>
    <p:sldId id="281" r:id="rId16"/>
    <p:sldId id="280" r:id="rId17"/>
    <p:sldId id="265" r:id="rId18"/>
    <p:sldId id="266" r:id="rId19"/>
    <p:sldId id="267" r:id="rId20"/>
    <p:sldId id="282" r:id="rId21"/>
    <p:sldId id="297" r:id="rId22"/>
    <p:sldId id="298" r:id="rId23"/>
    <p:sldId id="283" r:id="rId24"/>
    <p:sldId id="284" r:id="rId25"/>
    <p:sldId id="270" r:id="rId26"/>
    <p:sldId id="392" r:id="rId27"/>
    <p:sldId id="390" r:id="rId28"/>
    <p:sldId id="391" r:id="rId29"/>
    <p:sldId id="271" r:id="rId30"/>
    <p:sldId id="292" r:id="rId31"/>
    <p:sldId id="272" r:id="rId32"/>
    <p:sldId id="393" r:id="rId33"/>
    <p:sldId id="293" r:id="rId34"/>
    <p:sldId id="294" r:id="rId35"/>
    <p:sldId id="295" r:id="rId36"/>
    <p:sldId id="285" r:id="rId37"/>
    <p:sldId id="273" r:id="rId38"/>
    <p:sldId id="277" r:id="rId39"/>
    <p:sldId id="317" r:id="rId40"/>
    <p:sldId id="318" r:id="rId41"/>
    <p:sldId id="319"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1" r:id="rId72"/>
    <p:sldId id="352" r:id="rId73"/>
    <p:sldId id="353" r:id="rId74"/>
    <p:sldId id="350" r:id="rId75"/>
    <p:sldId id="354" r:id="rId76"/>
    <p:sldId id="355" r:id="rId77"/>
    <p:sldId id="357" r:id="rId78"/>
    <p:sldId id="360" r:id="rId79"/>
    <p:sldId id="361" r:id="rId80"/>
    <p:sldId id="362" r:id="rId81"/>
    <p:sldId id="358" r:id="rId82"/>
    <p:sldId id="359" r:id="rId83"/>
    <p:sldId id="356" r:id="rId84"/>
    <p:sldId id="363" r:id="rId85"/>
    <p:sldId id="364" r:id="rId86"/>
    <p:sldId id="366" r:id="rId87"/>
    <p:sldId id="367" r:id="rId88"/>
    <p:sldId id="368" r:id="rId89"/>
    <p:sldId id="365" r:id="rId90"/>
    <p:sldId id="369" r:id="rId91"/>
    <p:sldId id="370" r:id="rId92"/>
    <p:sldId id="372" r:id="rId93"/>
    <p:sldId id="373" r:id="rId94"/>
    <p:sldId id="374" r:id="rId95"/>
    <p:sldId id="371" r:id="rId96"/>
    <p:sldId id="375" r:id="rId97"/>
    <p:sldId id="376" r:id="rId98"/>
    <p:sldId id="377" r:id="rId99"/>
    <p:sldId id="378" r:id="rId100"/>
    <p:sldId id="380" r:id="rId101"/>
    <p:sldId id="381" r:id="rId102"/>
    <p:sldId id="382" r:id="rId103"/>
    <p:sldId id="379" r:id="rId104"/>
    <p:sldId id="383" r:id="rId105"/>
    <p:sldId id="384" r:id="rId106"/>
    <p:sldId id="385" r:id="rId107"/>
    <p:sldId id="386" r:id="rId108"/>
    <p:sldId id="316" r:id="rId109"/>
    <p:sldId id="313" r:id="rId110"/>
    <p:sldId id="310" r:id="rId111"/>
    <p:sldId id="387" r:id="rId112"/>
    <p:sldId id="388" r:id="rId113"/>
    <p:sldId id="311" r:id="rId114"/>
    <p:sldId id="312"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xmlns=""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handoutMaster" Target="handoutMasters/handout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02-12-2020</a:t>
            </a:fld>
            <a:endParaRPr lang="en-IN"/>
          </a:p>
        </p:txBody>
      </p:sp>
      <p:sp>
        <p:nvSpPr>
          <p:cNvPr id="4" name="Footer Placeholder 3">
            <a:extLst>
              <a:ext uri="{FF2B5EF4-FFF2-40B4-BE49-F238E27FC236}">
                <a16:creationId xmlns:a16="http://schemas.microsoft.com/office/drawing/2014/main" xmlns=""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DCD0204-CEAC-4640-93BC-98E4EA0CC8D6}"/>
              </a:ext>
            </a:extLst>
          </p:cNvPr>
          <p:cNvSpPr>
            <a:spLocks noGrp="1"/>
          </p:cNvSpPr>
          <p:nvPr>
            <p:ph type="dt" sz="half" idx="10"/>
          </p:nvPr>
        </p:nvSpPr>
        <p:spPr/>
        <p:txBody>
          <a:bodyPr/>
          <a:lstStyle/>
          <a:p>
            <a:fld id="{7C120039-0E4D-47D9-824C-9234E14982DD}" type="datetime1">
              <a:rPr lang="en-IN" smtClean="0"/>
              <a:t>02-12-2020</a:t>
            </a:fld>
            <a:endParaRPr lang="en-IN"/>
          </a:p>
        </p:txBody>
      </p:sp>
      <p:sp>
        <p:nvSpPr>
          <p:cNvPr id="5" name="Footer Placeholder 4">
            <a:extLst>
              <a:ext uri="{FF2B5EF4-FFF2-40B4-BE49-F238E27FC236}">
                <a16:creationId xmlns:a16="http://schemas.microsoft.com/office/drawing/2014/main" xmlns=""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xmlns=""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466037A-6358-4B67-ABA6-97BE6C71EC8E}"/>
              </a:ext>
            </a:extLst>
          </p:cNvPr>
          <p:cNvSpPr>
            <a:spLocks noGrp="1"/>
          </p:cNvSpPr>
          <p:nvPr>
            <p:ph type="dt" sz="half" idx="10"/>
          </p:nvPr>
        </p:nvSpPr>
        <p:spPr/>
        <p:txBody>
          <a:bodyPr/>
          <a:lstStyle/>
          <a:p>
            <a:fld id="{DBE0A3B8-4185-43FB-BD25-D23E2BB61C04}" type="datetime1">
              <a:rPr lang="en-IN" smtClean="0"/>
              <a:t>02-12-2020</a:t>
            </a:fld>
            <a:endParaRPr lang="en-IN"/>
          </a:p>
        </p:txBody>
      </p:sp>
      <p:sp>
        <p:nvSpPr>
          <p:cNvPr id="5" name="Footer Placeholder 4">
            <a:extLst>
              <a:ext uri="{FF2B5EF4-FFF2-40B4-BE49-F238E27FC236}">
                <a16:creationId xmlns:a16="http://schemas.microsoft.com/office/drawing/2014/main" xmlns=""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EB8322-1663-4B11-9096-E75398729362}"/>
              </a:ext>
            </a:extLst>
          </p:cNvPr>
          <p:cNvSpPr>
            <a:spLocks noGrp="1"/>
          </p:cNvSpPr>
          <p:nvPr>
            <p:ph type="dt" sz="half" idx="10"/>
          </p:nvPr>
        </p:nvSpPr>
        <p:spPr/>
        <p:txBody>
          <a:bodyPr/>
          <a:lstStyle/>
          <a:p>
            <a:fld id="{E9C1A3D2-A275-4401-BA5A-C00D6B660EE8}" type="datetime1">
              <a:rPr lang="en-IN" smtClean="0"/>
              <a:t>02-12-2020</a:t>
            </a:fld>
            <a:endParaRPr lang="en-IN"/>
          </a:p>
        </p:txBody>
      </p:sp>
      <p:sp>
        <p:nvSpPr>
          <p:cNvPr id="5" name="Footer Placeholder 4">
            <a:extLst>
              <a:ext uri="{FF2B5EF4-FFF2-40B4-BE49-F238E27FC236}">
                <a16:creationId xmlns:a16="http://schemas.microsoft.com/office/drawing/2014/main" xmlns=""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212165-AAA9-4C86-84A5-B0D929014464}"/>
              </a:ext>
            </a:extLst>
          </p:cNvPr>
          <p:cNvSpPr>
            <a:spLocks noGrp="1"/>
          </p:cNvSpPr>
          <p:nvPr>
            <p:ph type="dt" sz="half" idx="10"/>
          </p:nvPr>
        </p:nvSpPr>
        <p:spPr/>
        <p:txBody>
          <a:bodyPr/>
          <a:lstStyle/>
          <a:p>
            <a:fld id="{A4F05684-D59C-44B9-AA43-D90CBA229644}" type="datetime1">
              <a:rPr lang="en-IN" smtClean="0"/>
              <a:t>02-12-2020</a:t>
            </a:fld>
            <a:endParaRPr lang="en-IN"/>
          </a:p>
        </p:txBody>
      </p:sp>
      <p:sp>
        <p:nvSpPr>
          <p:cNvPr id="5" name="Footer Placeholder 4">
            <a:extLst>
              <a:ext uri="{FF2B5EF4-FFF2-40B4-BE49-F238E27FC236}">
                <a16:creationId xmlns:a16="http://schemas.microsoft.com/office/drawing/2014/main" xmlns=""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516BB1E-B163-436B-8187-8864877D92CA}"/>
              </a:ext>
            </a:extLst>
          </p:cNvPr>
          <p:cNvSpPr>
            <a:spLocks noGrp="1"/>
          </p:cNvSpPr>
          <p:nvPr>
            <p:ph type="dt" sz="half" idx="10"/>
          </p:nvPr>
        </p:nvSpPr>
        <p:spPr/>
        <p:txBody>
          <a:bodyPr/>
          <a:lstStyle/>
          <a:p>
            <a:fld id="{FC050117-A86C-4D51-A988-4C0576B5FB27}" type="datetime1">
              <a:rPr lang="en-IN" smtClean="0"/>
              <a:t>02-12-2020</a:t>
            </a:fld>
            <a:endParaRPr lang="en-IN"/>
          </a:p>
        </p:txBody>
      </p:sp>
      <p:sp>
        <p:nvSpPr>
          <p:cNvPr id="5" name="Footer Placeholder 4">
            <a:extLst>
              <a:ext uri="{FF2B5EF4-FFF2-40B4-BE49-F238E27FC236}">
                <a16:creationId xmlns:a16="http://schemas.microsoft.com/office/drawing/2014/main" xmlns=""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C7D1786-B3C3-4A46-B744-CB54D950AC87}"/>
              </a:ext>
            </a:extLst>
          </p:cNvPr>
          <p:cNvSpPr>
            <a:spLocks noGrp="1"/>
          </p:cNvSpPr>
          <p:nvPr>
            <p:ph type="dt" sz="half" idx="10"/>
          </p:nvPr>
        </p:nvSpPr>
        <p:spPr/>
        <p:txBody>
          <a:bodyPr/>
          <a:lstStyle/>
          <a:p>
            <a:fld id="{A4FD22A2-E6C5-45F6-88D8-5E207608B41B}" type="datetime1">
              <a:rPr lang="en-IN" smtClean="0"/>
              <a:t>02-12-2020</a:t>
            </a:fld>
            <a:endParaRPr lang="en-IN"/>
          </a:p>
        </p:txBody>
      </p:sp>
      <p:sp>
        <p:nvSpPr>
          <p:cNvPr id="6" name="Footer Placeholder 5">
            <a:extLst>
              <a:ext uri="{FF2B5EF4-FFF2-40B4-BE49-F238E27FC236}">
                <a16:creationId xmlns:a16="http://schemas.microsoft.com/office/drawing/2014/main" xmlns=""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xmlns=""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6D25CDF-414B-4752-A07F-DFDA29431177}"/>
              </a:ext>
            </a:extLst>
          </p:cNvPr>
          <p:cNvSpPr>
            <a:spLocks noGrp="1"/>
          </p:cNvSpPr>
          <p:nvPr>
            <p:ph type="dt" sz="half" idx="10"/>
          </p:nvPr>
        </p:nvSpPr>
        <p:spPr/>
        <p:txBody>
          <a:bodyPr/>
          <a:lstStyle/>
          <a:p>
            <a:fld id="{282D2D89-9CC3-4F64-85D7-DD29B0EDA417}" type="datetime1">
              <a:rPr lang="en-IN" smtClean="0"/>
              <a:t>02-12-2020</a:t>
            </a:fld>
            <a:endParaRPr lang="en-IN"/>
          </a:p>
        </p:txBody>
      </p:sp>
      <p:sp>
        <p:nvSpPr>
          <p:cNvPr id="8" name="Footer Placeholder 7">
            <a:extLst>
              <a:ext uri="{FF2B5EF4-FFF2-40B4-BE49-F238E27FC236}">
                <a16:creationId xmlns:a16="http://schemas.microsoft.com/office/drawing/2014/main" xmlns=""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a16="http://schemas.microsoft.com/office/drawing/2014/main" xmlns=""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D8B4FDC-BEA0-41AF-B590-D21013D22A3F}"/>
              </a:ext>
            </a:extLst>
          </p:cNvPr>
          <p:cNvSpPr>
            <a:spLocks noGrp="1"/>
          </p:cNvSpPr>
          <p:nvPr>
            <p:ph type="dt" sz="half" idx="10"/>
          </p:nvPr>
        </p:nvSpPr>
        <p:spPr/>
        <p:txBody>
          <a:bodyPr/>
          <a:lstStyle/>
          <a:p>
            <a:fld id="{4FB3A214-AA2B-47E1-BF79-498224FB761C}" type="datetime1">
              <a:rPr lang="en-IN" smtClean="0"/>
              <a:t>02-12-2020</a:t>
            </a:fld>
            <a:endParaRPr lang="en-IN"/>
          </a:p>
        </p:txBody>
      </p:sp>
      <p:sp>
        <p:nvSpPr>
          <p:cNvPr id="4" name="Footer Placeholder 3">
            <a:extLst>
              <a:ext uri="{FF2B5EF4-FFF2-40B4-BE49-F238E27FC236}">
                <a16:creationId xmlns:a16="http://schemas.microsoft.com/office/drawing/2014/main" xmlns=""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xmlns=""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FD9DB21-3289-48FD-89BC-F10B93C3CF30}"/>
              </a:ext>
            </a:extLst>
          </p:cNvPr>
          <p:cNvSpPr>
            <a:spLocks noGrp="1"/>
          </p:cNvSpPr>
          <p:nvPr>
            <p:ph type="dt" sz="half" idx="10"/>
          </p:nvPr>
        </p:nvSpPr>
        <p:spPr/>
        <p:txBody>
          <a:bodyPr/>
          <a:lstStyle/>
          <a:p>
            <a:fld id="{04D6A82D-6E65-4CA0-A5C7-8F3904A5B2FE}" type="datetime1">
              <a:rPr lang="en-IN" smtClean="0"/>
              <a:t>02-12-2020</a:t>
            </a:fld>
            <a:endParaRPr lang="en-IN"/>
          </a:p>
        </p:txBody>
      </p:sp>
      <p:sp>
        <p:nvSpPr>
          <p:cNvPr id="3" name="Footer Placeholder 2">
            <a:extLst>
              <a:ext uri="{FF2B5EF4-FFF2-40B4-BE49-F238E27FC236}">
                <a16:creationId xmlns:a16="http://schemas.microsoft.com/office/drawing/2014/main" xmlns=""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a16="http://schemas.microsoft.com/office/drawing/2014/main" xmlns=""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29597D9-283C-4F97-A323-93AFDC82DD55}"/>
              </a:ext>
            </a:extLst>
          </p:cNvPr>
          <p:cNvSpPr>
            <a:spLocks noGrp="1"/>
          </p:cNvSpPr>
          <p:nvPr>
            <p:ph type="dt" sz="half" idx="10"/>
          </p:nvPr>
        </p:nvSpPr>
        <p:spPr/>
        <p:txBody>
          <a:bodyPr/>
          <a:lstStyle/>
          <a:p>
            <a:fld id="{B0CF8F47-A367-4AAB-9601-0D682D235941}" type="datetime1">
              <a:rPr lang="en-IN" smtClean="0"/>
              <a:t>02-12-2020</a:t>
            </a:fld>
            <a:endParaRPr lang="en-IN"/>
          </a:p>
        </p:txBody>
      </p:sp>
      <p:sp>
        <p:nvSpPr>
          <p:cNvPr id="6" name="Footer Placeholder 5">
            <a:extLst>
              <a:ext uri="{FF2B5EF4-FFF2-40B4-BE49-F238E27FC236}">
                <a16:creationId xmlns:a16="http://schemas.microsoft.com/office/drawing/2014/main" xmlns=""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xmlns=""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291855-09E6-44C8-A445-3D770DE9245A}"/>
              </a:ext>
            </a:extLst>
          </p:cNvPr>
          <p:cNvSpPr>
            <a:spLocks noGrp="1"/>
          </p:cNvSpPr>
          <p:nvPr>
            <p:ph type="dt" sz="half" idx="10"/>
          </p:nvPr>
        </p:nvSpPr>
        <p:spPr/>
        <p:txBody>
          <a:bodyPr/>
          <a:lstStyle/>
          <a:p>
            <a:fld id="{AFF346E1-6DF5-4A9D-B892-AE6FBB1FD873}" type="datetime1">
              <a:rPr lang="en-IN" smtClean="0"/>
              <a:t>02-12-2020</a:t>
            </a:fld>
            <a:endParaRPr lang="en-IN"/>
          </a:p>
        </p:txBody>
      </p:sp>
      <p:sp>
        <p:nvSpPr>
          <p:cNvPr id="6" name="Footer Placeholder 5">
            <a:extLst>
              <a:ext uri="{FF2B5EF4-FFF2-40B4-BE49-F238E27FC236}">
                <a16:creationId xmlns:a16="http://schemas.microsoft.com/office/drawing/2014/main" xmlns=""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xmlns=""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t>02-12-2020</a:t>
            </a:fld>
            <a:endParaRPr lang="en-IN"/>
          </a:p>
        </p:txBody>
      </p:sp>
      <p:sp>
        <p:nvSpPr>
          <p:cNvPr id="5" name="Footer Placeholder 4">
            <a:extLst>
              <a:ext uri="{FF2B5EF4-FFF2-40B4-BE49-F238E27FC236}">
                <a16:creationId xmlns:a16="http://schemas.microsoft.com/office/drawing/2014/main" xmlns=""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xmlns="" id="{D55CA618-78A6-47F6-B865-E9315164FB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xmlns="" id="{B83D307E-DF68-43F8-97CE-0AAE950A71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xmlns="" id="{5546E3D2-37BF-4528-9851-2B2F628234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xmlns="" id="{752A0C69-DC4E-4FC0-843C-BAA27B3A56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xmlns="" id="{8ED94938-268E-4C0A-A08A-B3980C78B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400" b="1" dirty="0">
                <a:latin typeface="+mj-lt"/>
                <a:ea typeface="+mj-ea"/>
                <a:cs typeface="+mj-cs"/>
              </a:rPr>
              <a:t>CSB4202 - DATABASE MANAGEMENT SYSTEMS</a:t>
            </a:r>
          </a:p>
          <a:p>
            <a:pPr algn="ctr">
              <a:lnSpc>
                <a:spcPct val="90000"/>
              </a:lnSpc>
              <a:spcBef>
                <a:spcPct val="0"/>
              </a:spcBef>
              <a:spcAft>
                <a:spcPts val="600"/>
              </a:spcAft>
            </a:pPr>
            <a:r>
              <a:rPr lang="en-US" sz="3600" b="1" dirty="0">
                <a:latin typeface="+mj-lt"/>
                <a:ea typeface="+mj-ea"/>
                <a:cs typeface="+mj-cs"/>
              </a:rPr>
              <a:t>B.Tech – III Semester</a:t>
            </a:r>
          </a:p>
        </p:txBody>
      </p:sp>
      <p:pic>
        <p:nvPicPr>
          <p:cNvPr id="5" name="Picture 4" descr="A drawing of a face&#10;&#10;Description automatically generated">
            <a:extLst>
              <a:ext uri="{FF2B5EF4-FFF2-40B4-BE49-F238E27FC236}">
                <a16:creationId xmlns:a16="http://schemas.microsoft.com/office/drawing/2014/main" xmlns=""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xmlns=""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xmlns=""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A. </a:t>
            </a:r>
            <a:r>
              <a:rPr lang="en-US" sz="4400" b="1" dirty="0" err="1">
                <a:latin typeface="+mj-lt"/>
                <a:ea typeface="+mj-ea"/>
                <a:cs typeface="+mj-cs"/>
              </a:rPr>
              <a:t>Antonidoss</a:t>
            </a:r>
            <a:r>
              <a:rPr lang="en-US" sz="4400" b="1" dirty="0">
                <a:latin typeface="+mj-lt"/>
                <a:ea typeface="+mj-ea"/>
                <a:cs typeface="+mj-cs"/>
              </a:rPr>
              <a:t>/</a:t>
            </a:r>
            <a:r>
              <a:rPr lang="en-US" sz="4400" b="1" dirty="0" err="1">
                <a:latin typeface="+mj-lt"/>
                <a:ea typeface="+mj-ea"/>
                <a:cs typeface="+mj-cs"/>
              </a:rPr>
              <a:t>Dr.Sathya</a:t>
            </a:r>
            <a:r>
              <a:rPr lang="en-US" sz="4400" b="1" dirty="0">
                <a:latin typeface="+mj-lt"/>
                <a:ea typeface="+mj-ea"/>
                <a:cs typeface="+mj-cs"/>
              </a:rPr>
              <a:t> </a:t>
            </a:r>
            <a:r>
              <a:rPr lang="en-US" sz="4400" b="1" dirty="0" err="1">
                <a:latin typeface="+mj-lt"/>
                <a:ea typeface="+mj-ea"/>
                <a:cs typeface="+mj-cs"/>
              </a:rPr>
              <a:t>Priya.S</a:t>
            </a:r>
            <a:endParaRPr lang="en-US" sz="4400" b="1" dirty="0">
              <a:latin typeface="+mj-lt"/>
              <a:ea typeface="+mj-ea"/>
              <a:cs typeface="+mj-cs"/>
            </a:endParaRP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812464"/>
            <a:ext cx="10515600" cy="430887"/>
          </a:xfrm>
          <a:prstGeom prst="rect">
            <a:avLst/>
          </a:prstGeom>
        </p:spPr>
        <p:txBody>
          <a:bodyPr vert="horz" wrap="square" lIns="0" tIns="0" rIns="0" bIns="0" rtlCol="0" anchor="ctr">
            <a:spAutoFit/>
          </a:bodyPr>
          <a:lstStyle/>
          <a:p>
            <a:pPr marL="12700">
              <a:lnSpc>
                <a:spcPct val="100000"/>
              </a:lnSpc>
            </a:pPr>
            <a:r>
              <a:rPr sz="2800" dirty="0"/>
              <a:t>Steps in</a:t>
            </a:r>
            <a:r>
              <a:rPr sz="2800" spc="-90" dirty="0"/>
              <a:t> </a:t>
            </a:r>
            <a:r>
              <a:rPr sz="2800" dirty="0"/>
              <a:t>Normalization</a:t>
            </a:r>
          </a:p>
        </p:txBody>
      </p:sp>
      <p:sp>
        <p:nvSpPr>
          <p:cNvPr id="3" name="object 3"/>
          <p:cNvSpPr/>
          <p:nvPr/>
        </p:nvSpPr>
        <p:spPr>
          <a:xfrm>
            <a:off x="1905000" y="1066800"/>
            <a:ext cx="8458200" cy="5562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998551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Universal Relation Approach</a:t>
            </a:r>
          </a:p>
        </p:txBody>
      </p:sp>
      <p:sp>
        <p:nvSpPr>
          <p:cNvPr id="11" name="Rectangle 3"/>
          <p:cNvSpPr txBox="1">
            <a:spLocks noChangeArrowheads="1"/>
          </p:cNvSpPr>
          <p:nvPr/>
        </p:nvSpPr>
        <p:spPr>
          <a:xfrm>
            <a:off x="571499" y="1114425"/>
            <a:ext cx="10648435" cy="3762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Dangling tuples</a:t>
            </a:r>
            <a:r>
              <a:rPr lang="en-US" dirty="0"/>
              <a:t> – Tuples that “disappear” in computing a join.</a:t>
            </a:r>
          </a:p>
          <a:p>
            <a:pPr lvl="1"/>
            <a:r>
              <a:rPr lang="en-US" dirty="0"/>
              <a:t>Let </a:t>
            </a:r>
            <a:r>
              <a:rPr lang="en-US" i="1" dirty="0"/>
              <a:t>r</a:t>
            </a:r>
            <a:r>
              <a:rPr lang="en-US" baseline="-25000" dirty="0"/>
              <a:t>1</a:t>
            </a:r>
            <a:r>
              <a:rPr lang="en-US" dirty="0"/>
              <a:t>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2</a:t>
            </a:r>
            <a:r>
              <a:rPr lang="en-US" dirty="0"/>
              <a:t>), …., </a:t>
            </a:r>
            <a:r>
              <a:rPr lang="en-US" i="1" dirty="0" err="1"/>
              <a:t>r</a:t>
            </a:r>
            <a:r>
              <a:rPr lang="en-US" baseline="-25000" dirty="0" err="1"/>
              <a:t>n</a:t>
            </a:r>
            <a:r>
              <a:rPr lang="en-US" dirty="0"/>
              <a:t> (</a:t>
            </a:r>
            <a:r>
              <a:rPr lang="en-US" i="1" dirty="0" err="1"/>
              <a:t>R</a:t>
            </a:r>
            <a:r>
              <a:rPr lang="en-US" baseline="-25000" dirty="0" err="1"/>
              <a:t>n</a:t>
            </a:r>
            <a:r>
              <a:rPr lang="en-US" dirty="0"/>
              <a:t>) be a set of relations</a:t>
            </a:r>
          </a:p>
          <a:p>
            <a:pPr lvl="1"/>
            <a:r>
              <a:rPr lang="en-US" dirty="0"/>
              <a:t>A tuple r of the relation </a:t>
            </a:r>
            <a:r>
              <a:rPr lang="en-US" dirty="0" err="1"/>
              <a:t>r</a:t>
            </a:r>
            <a:r>
              <a:rPr lang="en-US" sz="2000" baseline="-25000" dirty="0" err="1"/>
              <a:t>i</a:t>
            </a:r>
            <a:r>
              <a:rPr lang="en-US" dirty="0"/>
              <a:t> is a dangling tuple if r is not in the relation:</a:t>
            </a:r>
          </a:p>
          <a:p>
            <a:pPr lvl="1">
              <a:buFont typeface="Monotype Sorts" pitchFamily="2" charset="2"/>
              <a:buNone/>
            </a:pPr>
            <a:r>
              <a:rPr lang="en-US" dirty="0">
                <a:sym typeface="Symbol" panose="05050102010706020507" pitchFamily="18" charset="2"/>
              </a:rPr>
              <a:t>			</a:t>
            </a:r>
            <a:r>
              <a:rPr lang="en-US" i="1" baseline="-25000" dirty="0" err="1">
                <a:sym typeface="Symbol" panose="05050102010706020507" pitchFamily="18" charset="2"/>
              </a:rPr>
              <a:t>Ri</a:t>
            </a:r>
            <a:r>
              <a:rPr lang="en-US" dirty="0">
                <a:sym typeface="Symbol" panose="05050102010706020507" pitchFamily="18" charset="2"/>
              </a:rPr>
              <a:t> (</a:t>
            </a:r>
            <a:r>
              <a:rPr lang="en-US" i="1" dirty="0">
                <a:sym typeface="Symbol" panose="05050102010706020507" pitchFamily="18" charset="2"/>
              </a:rPr>
              <a:t>r</a:t>
            </a:r>
            <a:r>
              <a:rPr lang="en-US" baseline="-25000" dirty="0">
                <a:sym typeface="Symbol" panose="05050102010706020507" pitchFamily="18" charset="2"/>
              </a:rPr>
              <a:t>1</a:t>
            </a:r>
            <a:r>
              <a:rPr lang="en-US" dirty="0">
                <a:sym typeface="Symbol" panose="05050102010706020507" pitchFamily="18" charset="2"/>
              </a:rPr>
              <a:t> </a:t>
            </a:r>
            <a:r>
              <a:rPr lang="en-US" dirty="0">
                <a:ea typeface="Arial Unicode MS" panose="020B0604020202020204" pitchFamily="34" charset="-128"/>
                <a:cs typeface="Arial Unicode MS" panose="020B0604020202020204" pitchFamily="34" charset="-128"/>
                <a:sym typeface="Symbol" panose="05050102010706020507" pitchFamily="18" charset="2"/>
              </a:rPr>
              <a:t>     </a:t>
            </a:r>
            <a:r>
              <a:rPr lang="en-US" i="1" dirty="0">
                <a:ea typeface="Arial Unicode MS" panose="020B0604020202020204" pitchFamily="34" charset="-128"/>
                <a:cs typeface="Arial Unicode MS" panose="020B0604020202020204" pitchFamily="34" charset="-128"/>
                <a:sym typeface="Symbol" panose="05050102010706020507" pitchFamily="18" charset="2"/>
              </a:rPr>
              <a:t>r</a:t>
            </a:r>
            <a:r>
              <a:rPr lang="en-US" baseline="-25000" dirty="0">
                <a:ea typeface="Arial Unicode MS" panose="020B0604020202020204" pitchFamily="34" charset="-128"/>
                <a:cs typeface="Arial Unicode MS" panose="020B0604020202020204" pitchFamily="34" charset="-128"/>
                <a:sym typeface="Symbol" panose="05050102010706020507" pitchFamily="18" charset="2"/>
              </a:rPr>
              <a:t>2</a:t>
            </a:r>
            <a:r>
              <a:rPr lang="en-US" dirty="0">
                <a:ea typeface="Arial Unicode MS" panose="020B0604020202020204" pitchFamily="34" charset="-128"/>
                <a:cs typeface="Arial Unicode MS" panose="020B0604020202020204" pitchFamily="34" charset="-128"/>
                <a:sym typeface="Symbol" panose="05050102010706020507" pitchFamily="18" charset="2"/>
              </a:rPr>
              <a:t>      …     </a:t>
            </a:r>
            <a:r>
              <a:rPr lang="en-US" i="1" dirty="0" err="1">
                <a:ea typeface="Arial Unicode MS" panose="020B0604020202020204" pitchFamily="34" charset="-128"/>
                <a:cs typeface="Arial Unicode MS" panose="020B0604020202020204" pitchFamily="34" charset="-128"/>
                <a:sym typeface="Symbol" panose="05050102010706020507" pitchFamily="18" charset="2"/>
              </a:rPr>
              <a:t>r</a:t>
            </a:r>
            <a:r>
              <a:rPr lang="en-US" i="1" baseline="-25000" dirty="0" err="1">
                <a:ea typeface="Arial Unicode MS" panose="020B0604020202020204" pitchFamily="34" charset="-128"/>
                <a:cs typeface="Arial Unicode MS" panose="020B0604020202020204" pitchFamily="34" charset="-128"/>
                <a:sym typeface="Symbol" panose="05050102010706020507" pitchFamily="18" charset="2"/>
              </a:rPr>
              <a:t>n</a:t>
            </a:r>
            <a:r>
              <a:rPr lang="en-US" dirty="0">
                <a:ea typeface="Arial Unicode MS" panose="020B0604020202020204" pitchFamily="34" charset="-128"/>
                <a:cs typeface="Arial Unicode MS" panose="020B0604020202020204" pitchFamily="34" charset="-128"/>
                <a:sym typeface="Symbol" panose="05050102010706020507" pitchFamily="18" charset="2"/>
              </a:rPr>
              <a:t>)</a:t>
            </a:r>
            <a:endParaRPr lang="en-US" dirty="0">
              <a:sym typeface="Symbol" panose="05050102010706020507" pitchFamily="18" charset="2"/>
            </a:endParaRPr>
          </a:p>
          <a:p>
            <a:r>
              <a:rPr lang="en-US" dirty="0">
                <a:sym typeface="Symbol" panose="05050102010706020507" pitchFamily="18" charset="2"/>
              </a:rPr>
              <a:t>The relation </a:t>
            </a:r>
            <a:r>
              <a:rPr lang="en-US" i="1" dirty="0">
                <a:sym typeface="Symbol" panose="05050102010706020507" pitchFamily="18" charset="2"/>
              </a:rPr>
              <a:t>r</a:t>
            </a:r>
            <a:r>
              <a:rPr lang="en-US" baseline="-25000" dirty="0">
                <a:sym typeface="Symbol" panose="05050102010706020507" pitchFamily="18" charset="2"/>
              </a:rPr>
              <a:t>1</a:t>
            </a:r>
            <a:r>
              <a:rPr lang="en-US" dirty="0">
                <a:sym typeface="Symbol" panose="05050102010706020507" pitchFamily="18" charset="2"/>
              </a:rPr>
              <a:t> </a:t>
            </a:r>
            <a:r>
              <a:rPr lang="en-US" dirty="0">
                <a:ea typeface="Arial Unicode MS" panose="020B0604020202020204" pitchFamily="34" charset="-128"/>
                <a:cs typeface="Arial Unicode MS" panose="020B0604020202020204" pitchFamily="34" charset="-128"/>
                <a:sym typeface="Symbol" panose="05050102010706020507" pitchFamily="18" charset="2"/>
              </a:rPr>
              <a:t>    </a:t>
            </a:r>
            <a:r>
              <a:rPr lang="en-US" i="1" dirty="0">
                <a:ea typeface="Arial Unicode MS" panose="020B0604020202020204" pitchFamily="34" charset="-128"/>
                <a:cs typeface="Arial Unicode MS" panose="020B0604020202020204" pitchFamily="34" charset="-128"/>
                <a:sym typeface="Symbol" panose="05050102010706020507" pitchFamily="18" charset="2"/>
              </a:rPr>
              <a:t>r</a:t>
            </a:r>
            <a:r>
              <a:rPr lang="en-US" baseline="-25000" dirty="0">
                <a:ea typeface="Arial Unicode MS" panose="020B0604020202020204" pitchFamily="34" charset="-128"/>
                <a:cs typeface="Arial Unicode MS" panose="020B0604020202020204" pitchFamily="34" charset="-128"/>
                <a:sym typeface="Symbol" panose="05050102010706020507" pitchFamily="18" charset="2"/>
              </a:rPr>
              <a:t>2</a:t>
            </a:r>
            <a:r>
              <a:rPr lang="en-US" dirty="0">
                <a:ea typeface="Arial Unicode MS" panose="020B0604020202020204" pitchFamily="34" charset="-128"/>
                <a:cs typeface="Arial Unicode MS" panose="020B0604020202020204" pitchFamily="34" charset="-128"/>
                <a:sym typeface="Symbol" panose="05050102010706020507" pitchFamily="18" charset="2"/>
              </a:rPr>
              <a:t>    …    </a:t>
            </a:r>
            <a:r>
              <a:rPr lang="en-US" i="1" dirty="0" err="1">
                <a:ea typeface="Arial Unicode MS" panose="020B0604020202020204" pitchFamily="34" charset="-128"/>
                <a:cs typeface="Arial Unicode MS" panose="020B0604020202020204" pitchFamily="34" charset="-128"/>
                <a:sym typeface="Symbol" panose="05050102010706020507" pitchFamily="18" charset="2"/>
              </a:rPr>
              <a:t>r</a:t>
            </a:r>
            <a:r>
              <a:rPr lang="en-US" i="1" baseline="-25000" dirty="0" err="1">
                <a:ea typeface="Arial Unicode MS" panose="020B0604020202020204" pitchFamily="34" charset="-128"/>
                <a:cs typeface="Arial Unicode MS" panose="020B0604020202020204" pitchFamily="34" charset="-128"/>
                <a:sym typeface="Symbol" panose="05050102010706020507" pitchFamily="18" charset="2"/>
              </a:rPr>
              <a:t>n</a:t>
            </a:r>
            <a:r>
              <a:rPr lang="en-US" i="1" baseline="-25000" dirty="0">
                <a:ea typeface="Arial Unicode MS" panose="020B0604020202020204" pitchFamily="34" charset="-128"/>
                <a:cs typeface="Arial Unicode MS" panose="020B0604020202020204" pitchFamily="34" charset="-128"/>
                <a:sym typeface="Symbol" panose="05050102010706020507" pitchFamily="18" charset="2"/>
              </a:rPr>
              <a:t> </a:t>
            </a:r>
            <a:r>
              <a:rPr lang="en-US" dirty="0">
                <a:ea typeface="Arial Unicode MS" panose="020B0604020202020204" pitchFamily="34" charset="-128"/>
                <a:cs typeface="Arial Unicode MS" panose="020B0604020202020204" pitchFamily="34" charset="-128"/>
                <a:sym typeface="Symbol" panose="05050102010706020507" pitchFamily="18" charset="2"/>
              </a:rPr>
              <a:t>is called a </a:t>
            </a:r>
            <a:r>
              <a:rPr lang="en-US" i="1" dirty="0">
                <a:solidFill>
                  <a:schemeClr val="tx2"/>
                </a:solidFill>
                <a:ea typeface="Arial Unicode MS" panose="020B0604020202020204" pitchFamily="34" charset="-128"/>
                <a:cs typeface="Arial Unicode MS" panose="020B0604020202020204" pitchFamily="34" charset="-128"/>
                <a:sym typeface="Symbol" panose="05050102010706020507" pitchFamily="18" charset="2"/>
              </a:rPr>
              <a:t>universal relation</a:t>
            </a:r>
            <a:r>
              <a:rPr lang="en-US" i="1" dirty="0">
                <a:ea typeface="Arial Unicode MS" panose="020B0604020202020204" pitchFamily="34" charset="-128"/>
                <a:cs typeface="Arial Unicode MS" panose="020B0604020202020204" pitchFamily="34" charset="-128"/>
                <a:sym typeface="Symbol" panose="05050102010706020507" pitchFamily="18" charset="2"/>
              </a:rPr>
              <a:t> </a:t>
            </a:r>
            <a:r>
              <a:rPr lang="en-US" dirty="0">
                <a:ea typeface="Arial Unicode MS" panose="020B0604020202020204" pitchFamily="34" charset="-128"/>
                <a:cs typeface="Arial Unicode MS" panose="020B0604020202020204" pitchFamily="34" charset="-128"/>
                <a:sym typeface="Symbol" panose="05050102010706020507" pitchFamily="18" charset="2"/>
              </a:rPr>
              <a:t>since it involves all the attributes in the “universe” defined by </a:t>
            </a:r>
            <a:endParaRPr lang="en-US" i="1" dirty="0">
              <a:sym typeface="Symbol" panose="05050102010706020507" pitchFamily="18" charset="2"/>
            </a:endParaRPr>
          </a:p>
          <a:p>
            <a:pPr lvl="1">
              <a:buFont typeface="Monotype Sorts" pitchFamily="2" charset="2"/>
              <a:buNone/>
            </a:pPr>
            <a:r>
              <a:rPr lang="en-US" i="1" dirty="0">
                <a:ea typeface="Arial Unicode MS" panose="020B0604020202020204" pitchFamily="34" charset="-128"/>
                <a:cs typeface="Arial Unicode MS" panose="020B0604020202020204" pitchFamily="34" charset="-128"/>
                <a:sym typeface="Symbol" panose="05050102010706020507" pitchFamily="18" charset="2"/>
              </a:rPr>
              <a:t>R</a:t>
            </a:r>
            <a:r>
              <a:rPr lang="en-US" baseline="-25000" dirty="0">
                <a:ea typeface="Arial Unicode MS" panose="020B0604020202020204" pitchFamily="34" charset="-128"/>
                <a:cs typeface="Arial Unicode MS" panose="020B0604020202020204" pitchFamily="34" charset="-128"/>
                <a:sym typeface="Symbol" panose="05050102010706020507" pitchFamily="18" charset="2"/>
              </a:rPr>
              <a:t>1</a:t>
            </a:r>
            <a:r>
              <a:rPr lang="en-US" dirty="0">
                <a:ea typeface="Arial Unicode MS" panose="020B0604020202020204" pitchFamily="34" charset="-128"/>
                <a:cs typeface="Arial Unicode MS" panose="020B0604020202020204" pitchFamily="34" charset="-128"/>
                <a:sym typeface="Symbol" panose="05050102010706020507" pitchFamily="18" charset="2"/>
              </a:rPr>
              <a:t>  </a:t>
            </a:r>
            <a:r>
              <a:rPr lang="en-US" i="1" dirty="0">
                <a:ea typeface="Arial Unicode MS" panose="020B0604020202020204" pitchFamily="34" charset="-128"/>
                <a:cs typeface="Arial Unicode MS" panose="020B0604020202020204" pitchFamily="34" charset="-128"/>
                <a:sym typeface="Symbol" panose="05050102010706020507" pitchFamily="18" charset="2"/>
              </a:rPr>
              <a:t>R</a:t>
            </a:r>
            <a:r>
              <a:rPr lang="en-US" baseline="-25000" dirty="0">
                <a:ea typeface="Arial Unicode MS" panose="020B0604020202020204" pitchFamily="34" charset="-128"/>
                <a:cs typeface="Arial Unicode MS" panose="020B0604020202020204" pitchFamily="34" charset="-128"/>
                <a:sym typeface="Symbol" panose="05050102010706020507" pitchFamily="18" charset="2"/>
              </a:rPr>
              <a:t>2</a:t>
            </a:r>
            <a:r>
              <a:rPr lang="en-US" dirty="0">
                <a:ea typeface="Arial Unicode MS" panose="020B0604020202020204" pitchFamily="34" charset="-128"/>
                <a:cs typeface="Arial Unicode MS" panose="020B0604020202020204" pitchFamily="34" charset="-128"/>
                <a:sym typeface="Symbol" panose="05050102010706020507" pitchFamily="18" charset="2"/>
              </a:rPr>
              <a:t>  …  </a:t>
            </a:r>
            <a:r>
              <a:rPr lang="en-US" i="1" dirty="0" err="1">
                <a:ea typeface="Arial Unicode MS" panose="020B0604020202020204" pitchFamily="34" charset="-128"/>
                <a:cs typeface="Arial Unicode MS" panose="020B0604020202020204" pitchFamily="34" charset="-128"/>
                <a:sym typeface="Symbol" panose="05050102010706020507" pitchFamily="18" charset="2"/>
              </a:rPr>
              <a:t>R</a:t>
            </a:r>
            <a:r>
              <a:rPr lang="en-US" baseline="-25000" dirty="0" err="1">
                <a:ea typeface="Arial Unicode MS" panose="020B0604020202020204" pitchFamily="34" charset="-128"/>
                <a:cs typeface="Arial Unicode MS" panose="020B0604020202020204" pitchFamily="34" charset="-128"/>
                <a:sym typeface="Symbol" panose="05050102010706020507" pitchFamily="18" charset="2"/>
              </a:rPr>
              <a:t>n</a:t>
            </a:r>
            <a:r>
              <a:rPr lang="en-US" dirty="0">
                <a:ea typeface="Arial Unicode MS" panose="020B0604020202020204" pitchFamily="34" charset="-128"/>
                <a:cs typeface="Arial Unicode MS" panose="020B0604020202020204" pitchFamily="34" charset="-128"/>
                <a:sym typeface="Symbol" panose="05050102010706020507" pitchFamily="18" charset="2"/>
              </a:rPr>
              <a:t> </a:t>
            </a:r>
          </a:p>
          <a:p>
            <a:r>
              <a:rPr lang="en-US" dirty="0">
                <a:ea typeface="Arial Unicode MS" panose="020B0604020202020204" pitchFamily="34" charset="-128"/>
                <a:cs typeface="Arial Unicode MS" panose="020B0604020202020204" pitchFamily="34" charset="-128"/>
                <a:sym typeface="Symbol" panose="05050102010706020507" pitchFamily="18" charset="2"/>
              </a:rPr>
              <a:t>If dangling tuples are allowed in the database, instead of decomposing a universal relation, we may prefer to synthesize a collection of normal form schemas from a given set of attributes.</a:t>
            </a:r>
          </a:p>
        </p:txBody>
      </p:sp>
      <p:sp>
        <p:nvSpPr>
          <p:cNvPr id="12" name="Freeform 4"/>
          <p:cNvSpPr>
            <a:spLocks/>
          </p:cNvSpPr>
          <p:nvPr/>
        </p:nvSpPr>
        <p:spPr bwMode="auto">
          <a:xfrm>
            <a:off x="3203575" y="2425700"/>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
        <p:nvSpPr>
          <p:cNvPr id="13" name="Freeform 5"/>
          <p:cNvSpPr>
            <a:spLocks/>
          </p:cNvSpPr>
          <p:nvPr/>
        </p:nvSpPr>
        <p:spPr bwMode="auto">
          <a:xfrm>
            <a:off x="3759200" y="242728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
        <p:nvSpPr>
          <p:cNvPr id="14" name="Freeform 6"/>
          <p:cNvSpPr>
            <a:spLocks/>
          </p:cNvSpPr>
          <p:nvPr/>
        </p:nvSpPr>
        <p:spPr bwMode="auto">
          <a:xfrm>
            <a:off x="4375150" y="2417763"/>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
        <p:nvSpPr>
          <p:cNvPr id="15" name="Freeform 7"/>
          <p:cNvSpPr>
            <a:spLocks/>
          </p:cNvSpPr>
          <p:nvPr/>
        </p:nvSpPr>
        <p:spPr bwMode="auto">
          <a:xfrm>
            <a:off x="2687638" y="2813050"/>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
        <p:nvSpPr>
          <p:cNvPr id="16" name="Freeform 8"/>
          <p:cNvSpPr>
            <a:spLocks/>
          </p:cNvSpPr>
          <p:nvPr/>
        </p:nvSpPr>
        <p:spPr bwMode="auto">
          <a:xfrm>
            <a:off x="3187700" y="281463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
        <p:nvSpPr>
          <p:cNvPr id="18" name="Freeform 9"/>
          <p:cNvSpPr>
            <a:spLocks/>
          </p:cNvSpPr>
          <p:nvPr/>
        </p:nvSpPr>
        <p:spPr bwMode="auto">
          <a:xfrm>
            <a:off x="3675063" y="2794000"/>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extLst>
      <p:ext uri="{BB962C8B-B14F-4D97-AF65-F5344CB8AC3E}">
        <p14:creationId xmlns:p14="http://schemas.microsoft.com/office/powerpoint/2010/main" val="34015681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Universal Relation Approach</a:t>
            </a:r>
          </a:p>
        </p:txBody>
      </p:sp>
      <p:sp>
        <p:nvSpPr>
          <p:cNvPr id="11" name="Rectangle 3"/>
          <p:cNvSpPr txBox="1">
            <a:spLocks noChangeArrowheads="1"/>
          </p:cNvSpPr>
          <p:nvPr/>
        </p:nvSpPr>
        <p:spPr>
          <a:xfrm>
            <a:off x="571500" y="1114425"/>
            <a:ext cx="10607246"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Dangling tuples may occur in practical database applications.</a:t>
            </a:r>
          </a:p>
          <a:p>
            <a:r>
              <a:rPr lang="en-US" dirty="0"/>
              <a:t>They represent incomplete information </a:t>
            </a:r>
          </a:p>
          <a:p>
            <a:r>
              <a:rPr lang="en-US" dirty="0"/>
              <a:t>E.g. may want to break up information about loans into:</a:t>
            </a:r>
          </a:p>
          <a:p>
            <a:pPr lvl="1">
              <a:buFont typeface="Monotype Sorts" pitchFamily="2" charset="2"/>
              <a:buNone/>
            </a:pPr>
            <a:r>
              <a:rPr lang="en-US" dirty="0"/>
              <a:t>(branch-name, loan-number)  </a:t>
            </a:r>
          </a:p>
          <a:p>
            <a:pPr lvl="1">
              <a:buFont typeface="Monotype Sorts" pitchFamily="2" charset="2"/>
              <a:buNone/>
            </a:pPr>
            <a:r>
              <a:rPr lang="en-US" dirty="0"/>
              <a:t>(loan-number, amount) </a:t>
            </a:r>
          </a:p>
          <a:p>
            <a:pPr lvl="1">
              <a:buFont typeface="Monotype Sorts" pitchFamily="2" charset="2"/>
              <a:buNone/>
            </a:pPr>
            <a:r>
              <a:rPr lang="en-US" dirty="0"/>
              <a:t>(loan-number, customer-name) </a:t>
            </a:r>
          </a:p>
          <a:p>
            <a:r>
              <a:rPr lang="en-US" dirty="0"/>
              <a:t>Universal relation would require null values, and have dangling tuples</a:t>
            </a:r>
          </a:p>
          <a:p>
            <a:endParaRPr lang="en-US" dirty="0"/>
          </a:p>
        </p:txBody>
      </p:sp>
    </p:spTree>
    <p:extLst>
      <p:ext uri="{BB962C8B-B14F-4D97-AF65-F5344CB8AC3E}">
        <p14:creationId xmlns:p14="http://schemas.microsoft.com/office/powerpoint/2010/main" val="2292116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Universal Relation Approach (Contd.)</a:t>
            </a:r>
          </a:p>
        </p:txBody>
      </p:sp>
      <p:sp>
        <p:nvSpPr>
          <p:cNvPr id="11" name="Rectangle 3"/>
          <p:cNvSpPr txBox="1">
            <a:spLocks noChangeArrowheads="1"/>
          </p:cNvSpPr>
          <p:nvPr/>
        </p:nvSpPr>
        <p:spPr>
          <a:xfrm>
            <a:off x="571499" y="1114425"/>
            <a:ext cx="10640197" cy="42957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particular decomposition defines a restricted form of incomplete information that is acceptable in our database.</a:t>
            </a:r>
          </a:p>
          <a:p>
            <a:pPr lvl="1"/>
            <a:r>
              <a:rPr lang="en-US" dirty="0"/>
              <a:t>Above decomposition requires at least one of customer-name,        branch-name or amount in order to enter a loan number without using null values</a:t>
            </a:r>
          </a:p>
          <a:p>
            <a:pPr lvl="1"/>
            <a:r>
              <a:rPr lang="en-US" dirty="0"/>
              <a:t>Rules out storing of customer-name, amount without an appropriate   loan-number (since it is a key, it can't be null either!)</a:t>
            </a:r>
          </a:p>
          <a:p>
            <a:r>
              <a:rPr lang="en-US" dirty="0"/>
              <a:t>Universal relation requires unique attribute names </a:t>
            </a:r>
            <a:r>
              <a:rPr lang="en-US" b="1" dirty="0">
                <a:solidFill>
                  <a:schemeClr val="tx2"/>
                </a:solidFill>
              </a:rPr>
              <a:t>unique role assumption</a:t>
            </a:r>
            <a:endParaRPr lang="en-US" dirty="0">
              <a:solidFill>
                <a:schemeClr val="tx2"/>
              </a:solidFill>
            </a:endParaRPr>
          </a:p>
          <a:p>
            <a:pPr lvl="1"/>
            <a:r>
              <a:rPr lang="en-US" dirty="0"/>
              <a:t>e.g.  </a:t>
            </a:r>
            <a:r>
              <a:rPr lang="en-US" i="1" dirty="0"/>
              <a:t>customer-name</a:t>
            </a:r>
            <a:r>
              <a:rPr lang="en-US" dirty="0"/>
              <a:t>, </a:t>
            </a:r>
            <a:r>
              <a:rPr lang="en-US" i="1" dirty="0"/>
              <a:t>branch-name</a:t>
            </a:r>
            <a:endParaRPr lang="en-US" dirty="0"/>
          </a:p>
          <a:p>
            <a:r>
              <a:rPr lang="en-US" dirty="0"/>
              <a:t>Reuse of attribute names is natural in SQL since relation names can be prefixed to disambiguate names</a:t>
            </a:r>
          </a:p>
        </p:txBody>
      </p:sp>
    </p:spTree>
    <p:extLst>
      <p:ext uri="{BB962C8B-B14F-4D97-AF65-F5344CB8AC3E}">
        <p14:creationId xmlns:p14="http://schemas.microsoft.com/office/powerpoint/2010/main" val="28906392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Denormalization for Performance</a:t>
            </a:r>
          </a:p>
        </p:txBody>
      </p:sp>
      <p:sp>
        <p:nvSpPr>
          <p:cNvPr id="11" name="Rectangle 3"/>
          <p:cNvSpPr txBox="1">
            <a:spLocks noChangeArrowheads="1"/>
          </p:cNvSpPr>
          <p:nvPr/>
        </p:nvSpPr>
        <p:spPr>
          <a:xfrm>
            <a:off x="571500" y="1114425"/>
            <a:ext cx="10714338" cy="4876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May want to use non-normalized schema for performance</a:t>
            </a:r>
          </a:p>
          <a:p>
            <a:r>
              <a:rPr lang="en-US" dirty="0"/>
              <a:t>E.g. displaying </a:t>
            </a:r>
            <a:r>
              <a:rPr lang="en-US" i="1" dirty="0"/>
              <a:t>customer-name</a:t>
            </a:r>
            <a:r>
              <a:rPr lang="en-US" dirty="0"/>
              <a:t> along with </a:t>
            </a:r>
            <a:r>
              <a:rPr lang="en-US" i="1" dirty="0"/>
              <a:t>account-number</a:t>
            </a:r>
            <a:r>
              <a:rPr lang="en-US" dirty="0"/>
              <a:t> and </a:t>
            </a:r>
            <a:r>
              <a:rPr lang="en-US" i="1" dirty="0"/>
              <a:t>balance</a:t>
            </a:r>
            <a:r>
              <a:rPr lang="en-US" dirty="0"/>
              <a:t> requires join of </a:t>
            </a:r>
            <a:r>
              <a:rPr lang="en-US" i="1" dirty="0"/>
              <a:t>account</a:t>
            </a:r>
            <a:r>
              <a:rPr lang="en-US" dirty="0"/>
              <a:t> with </a:t>
            </a:r>
            <a:r>
              <a:rPr lang="en-US" i="1" dirty="0"/>
              <a:t>depositor</a:t>
            </a:r>
          </a:p>
          <a:p>
            <a:r>
              <a:rPr lang="en-US" dirty="0"/>
              <a:t>Alternative 1:  Use </a:t>
            </a:r>
            <a:r>
              <a:rPr lang="en-US" dirty="0" err="1"/>
              <a:t>denormalized</a:t>
            </a:r>
            <a:r>
              <a:rPr lang="en-US" dirty="0"/>
              <a:t> relation containing attributes of </a:t>
            </a:r>
            <a:r>
              <a:rPr lang="en-US" i="1" dirty="0"/>
              <a:t>account</a:t>
            </a:r>
            <a:r>
              <a:rPr lang="en-US" dirty="0"/>
              <a:t> as well as </a:t>
            </a:r>
            <a:r>
              <a:rPr lang="en-US" i="1" dirty="0"/>
              <a:t>depositor</a:t>
            </a:r>
            <a:r>
              <a:rPr lang="en-US" dirty="0"/>
              <a:t> with all above attributes</a:t>
            </a:r>
          </a:p>
          <a:p>
            <a:pPr lvl="1"/>
            <a:r>
              <a:rPr lang="en-US" dirty="0"/>
              <a:t>faster lookup</a:t>
            </a:r>
          </a:p>
          <a:p>
            <a:pPr lvl="1"/>
            <a:r>
              <a:rPr lang="en-US" dirty="0"/>
              <a:t>Extra space and extra execution time for updates</a:t>
            </a:r>
          </a:p>
          <a:p>
            <a:pPr lvl="1"/>
            <a:r>
              <a:rPr lang="en-US" dirty="0"/>
              <a:t>extra coding work for programmer and possibility of error in extra code</a:t>
            </a:r>
          </a:p>
          <a:p>
            <a:r>
              <a:rPr lang="en-US" dirty="0"/>
              <a:t>Alternative 2: use a materialized view defined as</a:t>
            </a:r>
            <a:br>
              <a:rPr lang="en-US" dirty="0"/>
            </a:br>
            <a:r>
              <a:rPr lang="en-US" dirty="0"/>
              <a:t>          account      depositor</a:t>
            </a:r>
          </a:p>
          <a:p>
            <a:pPr lvl="1"/>
            <a:r>
              <a:rPr lang="en-US" dirty="0"/>
              <a:t>Benefits and drawbacks same as above, except no extra coding work for programmer and avoids possible errors</a:t>
            </a:r>
          </a:p>
        </p:txBody>
      </p:sp>
      <p:sp>
        <p:nvSpPr>
          <p:cNvPr id="12" name="Freeform 4"/>
          <p:cNvSpPr>
            <a:spLocks/>
          </p:cNvSpPr>
          <p:nvPr/>
        </p:nvSpPr>
        <p:spPr bwMode="auto">
          <a:xfrm>
            <a:off x="2727325" y="4519613"/>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extLst>
      <p:ext uri="{BB962C8B-B14F-4D97-AF65-F5344CB8AC3E}">
        <p14:creationId xmlns:p14="http://schemas.microsoft.com/office/powerpoint/2010/main" val="39340269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Other Design Issues</a:t>
            </a:r>
          </a:p>
        </p:txBody>
      </p:sp>
      <p:sp>
        <p:nvSpPr>
          <p:cNvPr id="11" name="Rectangle 3"/>
          <p:cNvSpPr txBox="1">
            <a:spLocks noChangeArrowheads="1"/>
          </p:cNvSpPr>
          <p:nvPr/>
        </p:nvSpPr>
        <p:spPr>
          <a:xfrm>
            <a:off x="571500" y="1114425"/>
            <a:ext cx="10730814"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 aspects of database design are not caught by normalization</a:t>
            </a:r>
          </a:p>
          <a:p>
            <a:r>
              <a:rPr lang="en-US" dirty="0"/>
              <a:t>Examples of bad database design, to be avoided: </a:t>
            </a:r>
          </a:p>
          <a:p>
            <a:pPr>
              <a:buFont typeface="Monotype Sorts" pitchFamily="2" charset="2"/>
              <a:buNone/>
            </a:pPr>
            <a:r>
              <a:rPr lang="en-US" dirty="0"/>
              <a:t>	Instead of </a:t>
            </a:r>
            <a:r>
              <a:rPr lang="en-US" i="1" dirty="0"/>
              <a:t>earnings</a:t>
            </a:r>
            <a:r>
              <a:rPr lang="en-US" dirty="0"/>
              <a:t>(</a:t>
            </a:r>
            <a:r>
              <a:rPr lang="en-US" i="1" dirty="0"/>
              <a:t>company-id, year, amount</a:t>
            </a:r>
            <a:r>
              <a:rPr lang="en-US" dirty="0"/>
              <a:t>), use </a:t>
            </a:r>
          </a:p>
          <a:p>
            <a:pPr lvl="1"/>
            <a:r>
              <a:rPr lang="en-US" i="1" dirty="0"/>
              <a:t>earnings-2000, earnings-2001, earnings-2002</a:t>
            </a:r>
            <a:r>
              <a:rPr lang="en-US" dirty="0"/>
              <a:t>, etc., all on the schema (</a:t>
            </a:r>
            <a:r>
              <a:rPr lang="en-US" i="1" dirty="0"/>
              <a:t>company-id, earnings</a:t>
            </a:r>
            <a:r>
              <a:rPr lang="en-US" dirty="0"/>
              <a:t>).</a:t>
            </a:r>
          </a:p>
          <a:p>
            <a:pPr lvl="2"/>
            <a:r>
              <a:rPr lang="en-US" dirty="0"/>
              <a:t>Above are in BCNF, but make querying across years difficult and needs new table each year</a:t>
            </a:r>
          </a:p>
          <a:p>
            <a:pPr lvl="1"/>
            <a:r>
              <a:rPr lang="en-US" i="1" dirty="0"/>
              <a:t>company-year</a:t>
            </a:r>
            <a:r>
              <a:rPr lang="en-US" dirty="0"/>
              <a:t>(</a:t>
            </a:r>
            <a:r>
              <a:rPr lang="en-US" i="1" dirty="0"/>
              <a:t>company-id, earnings-2000, earnings-2001,  </a:t>
            </a:r>
            <a:br>
              <a:rPr lang="en-US" i="1" dirty="0"/>
            </a:br>
            <a:r>
              <a:rPr lang="en-US" i="1" dirty="0"/>
              <a:t>                                                                                    earnings-2002</a:t>
            </a:r>
            <a:r>
              <a:rPr lang="en-US" dirty="0"/>
              <a:t>)</a:t>
            </a:r>
          </a:p>
          <a:p>
            <a:pPr lvl="2"/>
            <a:r>
              <a:rPr lang="en-US" dirty="0"/>
              <a:t>Also in BCNF, but also makes querying across years difficult and requires new attribute each year.</a:t>
            </a:r>
          </a:p>
          <a:p>
            <a:pPr lvl="2"/>
            <a:r>
              <a:rPr lang="en-US" dirty="0"/>
              <a:t>Is an example of a </a:t>
            </a:r>
            <a:r>
              <a:rPr lang="en-US" b="1" dirty="0"/>
              <a:t>crosstab</a:t>
            </a:r>
            <a:r>
              <a:rPr lang="en-US" dirty="0"/>
              <a:t>, where values for one attribute become column names</a:t>
            </a:r>
          </a:p>
          <a:p>
            <a:pPr lvl="2"/>
            <a:r>
              <a:rPr lang="en-US" dirty="0"/>
              <a:t>Used in spreadsheets, and in data analysis tools</a:t>
            </a:r>
          </a:p>
        </p:txBody>
      </p:sp>
    </p:spTree>
    <p:extLst>
      <p:ext uri="{BB962C8B-B14F-4D97-AF65-F5344CB8AC3E}">
        <p14:creationId xmlns:p14="http://schemas.microsoft.com/office/powerpoint/2010/main" val="18880033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446616" y="80740"/>
            <a:ext cx="7796213" cy="981941"/>
          </a:xfrm>
        </p:spPr>
        <p:txBody>
          <a:bodyPr/>
          <a:lstStyle/>
          <a:p>
            <a:r>
              <a:rPr lang="en-US" dirty="0"/>
              <a:t>Summary</a:t>
            </a:r>
          </a:p>
        </p:txBody>
      </p:sp>
      <p:sp>
        <p:nvSpPr>
          <p:cNvPr id="12" name="Rectangle 3"/>
          <p:cNvSpPr txBox="1">
            <a:spLocks noChangeArrowheads="1"/>
          </p:cNvSpPr>
          <p:nvPr/>
        </p:nvSpPr>
        <p:spPr>
          <a:xfrm>
            <a:off x="2319481" y="1361277"/>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Normal Form</a:t>
            </a:r>
          </a:p>
          <a:p>
            <a:r>
              <a:rPr lang="en-US" dirty="0"/>
              <a:t>Pitfalls in Relational Database Design</a:t>
            </a:r>
          </a:p>
          <a:p>
            <a:r>
              <a:rPr lang="en-US" dirty="0"/>
              <a:t>Functional Dependencies</a:t>
            </a:r>
          </a:p>
          <a:p>
            <a:r>
              <a:rPr lang="en-US" dirty="0"/>
              <a:t>Decomposition</a:t>
            </a:r>
          </a:p>
          <a:p>
            <a:r>
              <a:rPr lang="en-US" dirty="0"/>
              <a:t>Boyce-</a:t>
            </a:r>
            <a:r>
              <a:rPr lang="en-US" dirty="0" err="1"/>
              <a:t>Codd</a:t>
            </a:r>
            <a:r>
              <a:rPr lang="en-US" dirty="0"/>
              <a:t> Normal Form</a:t>
            </a:r>
          </a:p>
          <a:p>
            <a:r>
              <a:rPr lang="en-US" dirty="0"/>
              <a:t>Third Normal Form</a:t>
            </a:r>
          </a:p>
          <a:p>
            <a:r>
              <a:rPr lang="en-US" dirty="0"/>
              <a:t>Multivalued Dependencies and Fourth Normal Form</a:t>
            </a:r>
          </a:p>
          <a:p>
            <a:r>
              <a:rPr lang="en-US" dirty="0"/>
              <a:t>Overall Database Design Process</a:t>
            </a:r>
          </a:p>
        </p:txBody>
      </p:sp>
    </p:spTree>
    <p:extLst>
      <p:ext uri="{BB962C8B-B14F-4D97-AF65-F5344CB8AC3E}">
        <p14:creationId xmlns:p14="http://schemas.microsoft.com/office/powerpoint/2010/main" val="4599806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________ in a table represents a relationship among a set of values.</a:t>
            </a:r>
            <a:br>
              <a:rPr lang="en-US" dirty="0"/>
            </a:br>
            <a:r>
              <a:rPr lang="en-US" dirty="0"/>
              <a:t>	a) Column</a:t>
            </a:r>
            <a:br>
              <a:rPr lang="en-US" dirty="0"/>
            </a:br>
            <a:r>
              <a:rPr lang="en-US" dirty="0"/>
              <a:t>	b) Key</a:t>
            </a:r>
            <a:br>
              <a:rPr lang="en-US" dirty="0"/>
            </a:br>
            <a:r>
              <a:rPr lang="en-US" dirty="0"/>
              <a:t>	c) Row</a:t>
            </a:r>
            <a:br>
              <a:rPr lang="en-US" dirty="0"/>
            </a:br>
            <a:r>
              <a:rPr lang="en-US" dirty="0"/>
              <a:t>	d) Entry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10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a:solidFill>
                  <a:srgbClr val="FF0000"/>
                </a:solidFill>
              </a:rPr>
              <a:t>Answer                                                c</a:t>
            </a:r>
            <a:endParaRPr lang="en-IN" sz="2400" b="1" dirty="0">
              <a:solidFill>
                <a:srgbClr val="FF0000"/>
              </a:solidFill>
            </a:endParaRPr>
          </a:p>
        </p:txBody>
      </p:sp>
      <p:sp>
        <p:nvSpPr>
          <p:cNvPr id="13"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________ in a table represents a relationship among a set of values.</a:t>
            </a:r>
            <a:br>
              <a:rPr lang="en-US" dirty="0"/>
            </a:br>
            <a:r>
              <a:rPr lang="en-US" dirty="0"/>
              <a:t>	a) Column</a:t>
            </a:r>
            <a:br>
              <a:rPr lang="en-US" dirty="0"/>
            </a:br>
            <a:r>
              <a:rPr lang="en-US" dirty="0"/>
              <a:t>	b) Key</a:t>
            </a:r>
            <a:br>
              <a:rPr lang="en-US" dirty="0"/>
            </a:br>
            <a:r>
              <a:rPr lang="en-US" dirty="0"/>
              <a:t>	c) Row</a:t>
            </a:r>
            <a:br>
              <a:rPr lang="en-US" dirty="0"/>
            </a:br>
            <a:r>
              <a:rPr lang="en-US" dirty="0"/>
              <a:t>	d) Entry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980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term attribute refers to a ___________ of a table.</a:t>
            </a:r>
            <a:br>
              <a:rPr lang="en-US" dirty="0"/>
            </a:br>
            <a:r>
              <a:rPr lang="en-US" dirty="0"/>
              <a:t>	a) Record</a:t>
            </a:r>
            <a:br>
              <a:rPr lang="en-US" dirty="0"/>
            </a:br>
            <a:r>
              <a:rPr lang="en-US" dirty="0"/>
              <a:t>	b) Column</a:t>
            </a:r>
            <a:br>
              <a:rPr lang="en-US" dirty="0"/>
            </a:br>
            <a:r>
              <a:rPr lang="en-US" dirty="0"/>
              <a:t>	c) Tuple</a:t>
            </a:r>
            <a:br>
              <a:rPr lang="en-US" dirty="0"/>
            </a:br>
            <a:r>
              <a:rPr lang="en-US" dirty="0"/>
              <a:t>	d)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9736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a:solidFill>
                  <a:srgbClr val="FF0000"/>
                </a:solidFill>
              </a:rPr>
              <a:t>Answer                                                b</a:t>
            </a:r>
            <a:endParaRPr lang="en-IN" sz="2400" b="1" dirty="0">
              <a:solidFill>
                <a:srgbClr val="FF0000"/>
              </a:solidFill>
            </a:endParaRPr>
          </a:p>
        </p:txBody>
      </p:sp>
      <p:sp>
        <p:nvSpPr>
          <p:cNvPr id="14"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term attribute refers to a ___________ of a table.</a:t>
            </a:r>
            <a:br>
              <a:rPr lang="en-US" dirty="0"/>
            </a:br>
            <a:r>
              <a:rPr lang="en-US" dirty="0"/>
              <a:t>	a) Record</a:t>
            </a:r>
            <a:br>
              <a:rPr lang="en-US" dirty="0"/>
            </a:br>
            <a:r>
              <a:rPr lang="en-US" dirty="0"/>
              <a:t>	b) Column</a:t>
            </a:r>
            <a:br>
              <a:rPr lang="en-US" dirty="0"/>
            </a:br>
            <a:r>
              <a:rPr lang="en-US" dirty="0"/>
              <a:t>	c) Tuple</a:t>
            </a:r>
            <a:br>
              <a:rPr lang="en-US" dirty="0"/>
            </a:br>
            <a:r>
              <a:rPr lang="en-US" dirty="0"/>
              <a:t>	d)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7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874019"/>
            <a:ext cx="10515600" cy="307777"/>
          </a:xfrm>
          <a:prstGeom prst="rect">
            <a:avLst/>
          </a:prstGeom>
        </p:spPr>
        <p:txBody>
          <a:bodyPr vert="horz" wrap="square" lIns="0" tIns="0" rIns="0" bIns="0" rtlCol="0" anchor="ctr">
            <a:spAutoFit/>
          </a:bodyPr>
          <a:lstStyle/>
          <a:p>
            <a:pPr marL="12700">
              <a:lnSpc>
                <a:spcPct val="100000"/>
              </a:lnSpc>
            </a:pPr>
            <a:r>
              <a:rPr sz="2000" b="1" spc="-10" dirty="0">
                <a:latin typeface="Arial"/>
                <a:cs typeface="Arial"/>
              </a:rPr>
              <a:t>Description </a:t>
            </a:r>
            <a:r>
              <a:rPr sz="2000" b="1" spc="-5" dirty="0">
                <a:latin typeface="Arial"/>
                <a:cs typeface="Arial"/>
              </a:rPr>
              <a:t>of</a:t>
            </a:r>
            <a:r>
              <a:rPr sz="2000" b="1" spc="5" dirty="0">
                <a:latin typeface="Arial"/>
                <a:cs typeface="Arial"/>
              </a:rPr>
              <a:t> </a:t>
            </a:r>
            <a:r>
              <a:rPr sz="2000" b="1" spc="-10" dirty="0">
                <a:latin typeface="Arial"/>
                <a:cs typeface="Arial"/>
              </a:rPr>
              <a:t>Normalization</a:t>
            </a:r>
            <a:endParaRPr sz="2000" dirty="0">
              <a:latin typeface="Arial"/>
              <a:cs typeface="Arial"/>
            </a:endParaRPr>
          </a:p>
        </p:txBody>
      </p:sp>
      <p:sp>
        <p:nvSpPr>
          <p:cNvPr id="3" name="object 3"/>
          <p:cNvSpPr txBox="1"/>
          <p:nvPr/>
        </p:nvSpPr>
        <p:spPr>
          <a:xfrm>
            <a:off x="2060702" y="1203167"/>
            <a:ext cx="8044815" cy="4771306"/>
          </a:xfrm>
          <a:prstGeom prst="rect">
            <a:avLst/>
          </a:prstGeom>
        </p:spPr>
        <p:txBody>
          <a:bodyPr vert="horz" wrap="square" lIns="0" tIns="0" rIns="0" bIns="0" rtlCol="0">
            <a:spAutoFit/>
          </a:bodyPr>
          <a:lstStyle/>
          <a:p>
            <a:pPr marL="355600" marR="5080" indent="-342900" algn="just">
              <a:lnSpc>
                <a:spcPct val="89800"/>
              </a:lnSpc>
              <a:buClr>
                <a:srgbClr val="00007C"/>
              </a:buClr>
              <a:buSzPct val="75000"/>
              <a:buChar char="■"/>
              <a:tabLst>
                <a:tab pos="354965" algn="l"/>
                <a:tab pos="355600" algn="l"/>
              </a:tabLst>
            </a:pPr>
            <a:r>
              <a:rPr sz="2400" dirty="0">
                <a:latin typeface="Arial"/>
                <a:cs typeface="Arial"/>
              </a:rPr>
              <a:t>Thus </a:t>
            </a:r>
            <a:r>
              <a:rPr sz="2400" spc="-5" dirty="0">
                <a:latin typeface="Arial"/>
                <a:cs typeface="Arial"/>
              </a:rPr>
              <a:t>Normalization is </a:t>
            </a:r>
            <a:r>
              <a:rPr sz="2400" dirty="0">
                <a:latin typeface="Arial"/>
                <a:cs typeface="Arial"/>
              </a:rPr>
              <a:t>the </a:t>
            </a:r>
            <a:r>
              <a:rPr sz="2400" spc="-5" dirty="0">
                <a:latin typeface="Arial"/>
                <a:cs typeface="Arial"/>
              </a:rPr>
              <a:t>process </a:t>
            </a:r>
            <a:r>
              <a:rPr sz="2400" dirty="0">
                <a:latin typeface="Arial"/>
                <a:cs typeface="Arial"/>
              </a:rPr>
              <a:t>of </a:t>
            </a:r>
            <a:r>
              <a:rPr sz="2400" spc="-5" dirty="0">
                <a:latin typeface="Arial"/>
                <a:cs typeface="Arial"/>
              </a:rPr>
              <a:t>organizing and  designing a data model </a:t>
            </a:r>
            <a:r>
              <a:rPr sz="2400" dirty="0">
                <a:latin typeface="Arial"/>
                <a:cs typeface="Arial"/>
              </a:rPr>
              <a:t>to </a:t>
            </a:r>
            <a:r>
              <a:rPr sz="2400" spc="-5" dirty="0">
                <a:latin typeface="Arial"/>
                <a:cs typeface="Arial"/>
              </a:rPr>
              <a:t>efficiently </a:t>
            </a:r>
            <a:r>
              <a:rPr sz="2400" dirty="0">
                <a:latin typeface="Arial"/>
                <a:cs typeface="Arial"/>
              </a:rPr>
              <a:t>store </a:t>
            </a:r>
            <a:r>
              <a:rPr sz="2400" spc="-5" dirty="0">
                <a:latin typeface="Arial"/>
                <a:cs typeface="Arial"/>
              </a:rPr>
              <a:t>data in a  database. </a:t>
            </a:r>
            <a:r>
              <a:rPr sz="2400" dirty="0">
                <a:latin typeface="Arial"/>
                <a:cs typeface="Arial"/>
              </a:rPr>
              <a:t>The </a:t>
            </a:r>
            <a:r>
              <a:rPr sz="2400" spc="-5" dirty="0">
                <a:latin typeface="Arial"/>
                <a:cs typeface="Arial"/>
              </a:rPr>
              <a:t>end result is </a:t>
            </a:r>
            <a:r>
              <a:rPr sz="2400" dirty="0">
                <a:latin typeface="Arial"/>
                <a:cs typeface="Arial"/>
              </a:rPr>
              <a:t>that </a:t>
            </a:r>
            <a:r>
              <a:rPr sz="2400" spc="-5" dirty="0">
                <a:latin typeface="Arial"/>
                <a:cs typeface="Arial"/>
              </a:rPr>
              <a:t>redundant data is  eliminated, and only data related </a:t>
            </a:r>
            <a:r>
              <a:rPr sz="2400" dirty="0">
                <a:latin typeface="Arial"/>
                <a:cs typeface="Arial"/>
              </a:rPr>
              <a:t>to the attribute </a:t>
            </a:r>
            <a:r>
              <a:rPr sz="2400" spc="-5" dirty="0">
                <a:latin typeface="Arial"/>
                <a:cs typeface="Arial"/>
              </a:rPr>
              <a:t>is stored  within </a:t>
            </a:r>
            <a:r>
              <a:rPr sz="2400" dirty="0">
                <a:latin typeface="Arial"/>
                <a:cs typeface="Arial"/>
              </a:rPr>
              <a:t>the</a:t>
            </a:r>
            <a:r>
              <a:rPr sz="2400" spc="-40" dirty="0">
                <a:latin typeface="Arial"/>
                <a:cs typeface="Arial"/>
              </a:rPr>
              <a:t> </a:t>
            </a:r>
            <a:r>
              <a:rPr sz="2400" spc="-5" dirty="0">
                <a:latin typeface="Arial"/>
                <a:cs typeface="Arial"/>
              </a:rPr>
              <a:t>table.</a:t>
            </a:r>
            <a:endParaRPr lang="en-IN" sz="2400" dirty="0">
              <a:latin typeface="Arial"/>
              <a:cs typeface="Arial"/>
            </a:endParaRPr>
          </a:p>
          <a:p>
            <a:pPr marL="12700" marR="5080" algn="just">
              <a:lnSpc>
                <a:spcPct val="89800"/>
              </a:lnSpc>
              <a:buClr>
                <a:srgbClr val="00007C"/>
              </a:buClr>
              <a:buSzPct val="75000"/>
              <a:tabLst>
                <a:tab pos="354965" algn="l"/>
                <a:tab pos="355600" algn="l"/>
              </a:tabLst>
            </a:pPr>
            <a:endParaRPr sz="3250" dirty="0">
              <a:latin typeface="Times New Roman"/>
              <a:cs typeface="Times New Roman"/>
            </a:endParaRPr>
          </a:p>
          <a:p>
            <a:pPr marL="355600" marR="55244" indent="-342900" algn="just">
              <a:lnSpc>
                <a:spcPct val="89800"/>
              </a:lnSpc>
              <a:spcBef>
                <a:spcPts val="5"/>
              </a:spcBef>
              <a:buClr>
                <a:srgbClr val="00007C"/>
              </a:buClr>
              <a:buSzPct val="75000"/>
              <a:buChar char="■"/>
              <a:tabLst>
                <a:tab pos="354965" algn="l"/>
                <a:tab pos="355600" algn="l"/>
              </a:tabLst>
            </a:pPr>
            <a:r>
              <a:rPr sz="2400" spc="-5" dirty="0">
                <a:latin typeface="Arial"/>
                <a:cs typeface="Arial"/>
              </a:rPr>
              <a:t>Redundant data </a:t>
            </a:r>
            <a:r>
              <a:rPr sz="2400" dirty="0">
                <a:latin typeface="Arial"/>
                <a:cs typeface="Arial"/>
              </a:rPr>
              <a:t>wastes </a:t>
            </a:r>
            <a:r>
              <a:rPr sz="2400" spc="-5" dirty="0">
                <a:latin typeface="Arial"/>
                <a:cs typeface="Arial"/>
              </a:rPr>
              <a:t>disk space and </a:t>
            </a:r>
            <a:r>
              <a:rPr sz="2400" dirty="0">
                <a:latin typeface="Arial"/>
                <a:cs typeface="Arial"/>
              </a:rPr>
              <a:t>creates  </a:t>
            </a:r>
            <a:r>
              <a:rPr sz="2400" spc="-5" dirty="0">
                <a:latin typeface="Arial"/>
                <a:cs typeface="Arial"/>
              </a:rPr>
              <a:t>maintenance problems. </a:t>
            </a:r>
            <a:r>
              <a:rPr sz="2400" dirty="0">
                <a:latin typeface="Arial"/>
                <a:cs typeface="Arial"/>
              </a:rPr>
              <a:t>If </a:t>
            </a:r>
            <a:r>
              <a:rPr sz="2400" spc="-5" dirty="0">
                <a:latin typeface="Arial"/>
                <a:cs typeface="Arial"/>
              </a:rPr>
              <a:t>data </a:t>
            </a:r>
            <a:r>
              <a:rPr sz="2400" dirty="0">
                <a:latin typeface="Arial"/>
                <a:cs typeface="Arial"/>
              </a:rPr>
              <a:t>that exists </a:t>
            </a:r>
            <a:r>
              <a:rPr sz="2400" spc="-5" dirty="0">
                <a:latin typeface="Arial"/>
                <a:cs typeface="Arial"/>
              </a:rPr>
              <a:t>in more than  one place </a:t>
            </a:r>
            <a:r>
              <a:rPr sz="2400" dirty="0">
                <a:latin typeface="Arial"/>
                <a:cs typeface="Arial"/>
              </a:rPr>
              <a:t>must </a:t>
            </a:r>
            <a:r>
              <a:rPr sz="2400" spc="-5" dirty="0">
                <a:latin typeface="Arial"/>
                <a:cs typeface="Arial"/>
              </a:rPr>
              <a:t>be changed, </a:t>
            </a:r>
            <a:r>
              <a:rPr sz="2400" dirty="0">
                <a:latin typeface="Arial"/>
                <a:cs typeface="Arial"/>
              </a:rPr>
              <a:t>the </a:t>
            </a:r>
            <a:r>
              <a:rPr sz="2400" spc="-5" dirty="0">
                <a:latin typeface="Arial"/>
                <a:cs typeface="Arial"/>
              </a:rPr>
              <a:t>data </a:t>
            </a:r>
            <a:r>
              <a:rPr sz="2400" dirty="0">
                <a:latin typeface="Arial"/>
                <a:cs typeface="Arial"/>
              </a:rPr>
              <a:t>must </a:t>
            </a:r>
            <a:r>
              <a:rPr sz="2400" spc="-5" dirty="0">
                <a:latin typeface="Arial"/>
                <a:cs typeface="Arial"/>
              </a:rPr>
              <a:t>be changed  in </a:t>
            </a:r>
            <a:r>
              <a:rPr sz="2400" dirty="0">
                <a:latin typeface="Arial"/>
                <a:cs typeface="Arial"/>
              </a:rPr>
              <a:t>exactly the </a:t>
            </a:r>
            <a:r>
              <a:rPr sz="2400" spc="-5" dirty="0">
                <a:latin typeface="Arial"/>
                <a:cs typeface="Arial"/>
              </a:rPr>
              <a:t>same way in all locations. </a:t>
            </a:r>
            <a:endParaRPr lang="en-IN" sz="2400" spc="-5" dirty="0">
              <a:latin typeface="Arial"/>
              <a:cs typeface="Arial"/>
            </a:endParaRPr>
          </a:p>
          <a:p>
            <a:pPr marL="355600" marR="55244" indent="-342900" algn="just">
              <a:lnSpc>
                <a:spcPct val="89800"/>
              </a:lnSpc>
              <a:spcBef>
                <a:spcPts val="5"/>
              </a:spcBef>
              <a:buClr>
                <a:srgbClr val="00007C"/>
              </a:buClr>
              <a:buSzPct val="75000"/>
              <a:buChar char="■"/>
              <a:tabLst>
                <a:tab pos="354965" algn="l"/>
                <a:tab pos="355600" algn="l"/>
              </a:tabLst>
            </a:pPr>
            <a:endParaRPr lang="en-IN" sz="2400" spc="-5" dirty="0">
              <a:latin typeface="Arial"/>
              <a:cs typeface="Arial"/>
            </a:endParaRPr>
          </a:p>
          <a:p>
            <a:pPr marL="355600" marR="55244" indent="-342900" algn="just">
              <a:lnSpc>
                <a:spcPct val="89800"/>
              </a:lnSpc>
              <a:spcBef>
                <a:spcPts val="5"/>
              </a:spcBef>
              <a:buClr>
                <a:srgbClr val="00007C"/>
              </a:buClr>
              <a:buSzPct val="75000"/>
              <a:buChar char="■"/>
              <a:tabLst>
                <a:tab pos="354965" algn="l"/>
                <a:tab pos="355600" algn="l"/>
              </a:tabLst>
            </a:pPr>
            <a:r>
              <a:rPr sz="2400" dirty="0">
                <a:latin typeface="Arial"/>
                <a:cs typeface="Arial"/>
              </a:rPr>
              <a:t>For </a:t>
            </a:r>
            <a:r>
              <a:rPr sz="2400" spc="-5" dirty="0">
                <a:latin typeface="Arial"/>
                <a:cs typeface="Arial"/>
              </a:rPr>
              <a:t>example: </a:t>
            </a:r>
            <a:r>
              <a:rPr sz="2400" dirty="0">
                <a:latin typeface="Arial"/>
                <a:cs typeface="Arial"/>
              </a:rPr>
              <a:t>A  customer </a:t>
            </a:r>
            <a:r>
              <a:rPr sz="2400" spc="-5" dirty="0">
                <a:latin typeface="Arial"/>
                <a:cs typeface="Arial"/>
              </a:rPr>
              <a:t>address change is much easier </a:t>
            </a:r>
            <a:r>
              <a:rPr sz="2400" dirty="0">
                <a:latin typeface="Arial"/>
                <a:cs typeface="Arial"/>
              </a:rPr>
              <a:t>to </a:t>
            </a:r>
            <a:r>
              <a:rPr sz="2400" spc="-5" dirty="0">
                <a:latin typeface="Arial"/>
                <a:cs typeface="Arial"/>
              </a:rPr>
              <a:t>implement </a:t>
            </a:r>
            <a:r>
              <a:rPr sz="2400" dirty="0">
                <a:latin typeface="Arial"/>
                <a:cs typeface="Arial"/>
              </a:rPr>
              <a:t>if  that </a:t>
            </a:r>
            <a:r>
              <a:rPr sz="2400" spc="-5" dirty="0">
                <a:latin typeface="Arial"/>
                <a:cs typeface="Arial"/>
              </a:rPr>
              <a:t>data is stored only in </a:t>
            </a:r>
            <a:r>
              <a:rPr sz="2400" dirty="0">
                <a:latin typeface="Arial"/>
                <a:cs typeface="Arial"/>
              </a:rPr>
              <a:t>the Customers </a:t>
            </a:r>
            <a:r>
              <a:rPr sz="2400" spc="-5" dirty="0">
                <a:latin typeface="Arial"/>
                <a:cs typeface="Arial"/>
              </a:rPr>
              <a:t>table and  nowhere else in </a:t>
            </a:r>
            <a:r>
              <a:rPr sz="2400" dirty="0">
                <a:latin typeface="Arial"/>
                <a:cs typeface="Arial"/>
              </a:rPr>
              <a:t>the</a:t>
            </a:r>
            <a:r>
              <a:rPr sz="2400" spc="15" dirty="0">
                <a:latin typeface="Arial"/>
                <a:cs typeface="Arial"/>
              </a:rPr>
              <a:t> </a:t>
            </a:r>
            <a:r>
              <a:rPr sz="2400" spc="-5" dirty="0">
                <a:latin typeface="Arial"/>
                <a:cs typeface="Arial"/>
              </a:rPr>
              <a:t>database.</a:t>
            </a:r>
            <a:endParaRPr sz="2400" dirty="0">
              <a:latin typeface="Arial"/>
              <a:cs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110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 name="Picture 1"/>
          <p:cNvPicPr>
            <a:picLocks noChangeAspect="1"/>
          </p:cNvPicPr>
          <p:nvPr/>
        </p:nvPicPr>
        <p:blipFill>
          <a:blip r:embed="rId3"/>
          <a:stretch>
            <a:fillRect/>
          </a:stretch>
        </p:blipFill>
        <p:spPr>
          <a:xfrm>
            <a:off x="2267451" y="515072"/>
            <a:ext cx="7044124" cy="4767961"/>
          </a:xfrm>
          <a:prstGeom prst="rect">
            <a:avLst/>
          </a:prstGeom>
        </p:spPr>
      </p:pic>
    </p:spTree>
    <p:extLst>
      <p:ext uri="{BB962C8B-B14F-4D97-AF65-F5344CB8AC3E}">
        <p14:creationId xmlns:p14="http://schemas.microsoft.com/office/powerpoint/2010/main" val="21619674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111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3"/>
          <p:cNvSpPr txBox="1">
            <a:spLocks noChangeArrowheads="1"/>
          </p:cNvSpPr>
          <p:nvPr/>
        </p:nvSpPr>
        <p:spPr>
          <a:xfrm>
            <a:off x="1816973" y="1385991"/>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3600" dirty="0">
                <a:latin typeface="Algerian" pitchFamily="82" charset="0"/>
              </a:rPr>
              <a:t>The End</a:t>
            </a:r>
          </a:p>
        </p:txBody>
      </p:sp>
    </p:spTree>
    <p:extLst>
      <p:ext uri="{BB962C8B-B14F-4D97-AF65-F5344CB8AC3E}">
        <p14:creationId xmlns:p14="http://schemas.microsoft.com/office/powerpoint/2010/main" val="244934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9500" y="1425702"/>
            <a:ext cx="7567930" cy="3480440"/>
          </a:xfrm>
          <a:prstGeom prst="rect">
            <a:avLst/>
          </a:prstGeom>
        </p:spPr>
        <p:txBody>
          <a:bodyPr vert="horz" wrap="square" lIns="0" tIns="0" rIns="0" bIns="0" rtlCol="0">
            <a:spAutoFit/>
          </a:bodyPr>
          <a:lstStyle/>
          <a:p>
            <a:pPr marL="278765" marR="5080" indent="-266700"/>
            <a:r>
              <a:rPr sz="5400" spc="-5" dirty="0">
                <a:latin typeface="Arial"/>
                <a:cs typeface="Arial"/>
              </a:rPr>
              <a:t>There are a few rules for  database</a:t>
            </a:r>
            <a:r>
              <a:rPr sz="5400" spc="-40" dirty="0">
                <a:latin typeface="Arial"/>
                <a:cs typeface="Arial"/>
              </a:rPr>
              <a:t> </a:t>
            </a:r>
            <a:r>
              <a:rPr sz="5400" spc="-10" dirty="0">
                <a:latin typeface="Arial"/>
                <a:cs typeface="Arial"/>
              </a:rPr>
              <a:t>normalization.</a:t>
            </a:r>
            <a:endParaRPr sz="5400">
              <a:latin typeface="Arial"/>
              <a:cs typeface="Arial"/>
            </a:endParaRPr>
          </a:p>
          <a:p>
            <a:pPr marL="266065" algn="ctr">
              <a:lnSpc>
                <a:spcPts val="6475"/>
              </a:lnSpc>
            </a:pPr>
            <a:r>
              <a:rPr sz="5400" spc="-5" dirty="0">
                <a:latin typeface="Arial"/>
                <a:cs typeface="Arial"/>
              </a:rPr>
              <a:t>Each rule is called</a:t>
            </a:r>
            <a:r>
              <a:rPr sz="5400" spc="-95" dirty="0">
                <a:latin typeface="Arial"/>
                <a:cs typeface="Arial"/>
              </a:rPr>
              <a:t> </a:t>
            </a:r>
            <a:r>
              <a:rPr sz="5400" spc="-5" dirty="0">
                <a:latin typeface="Arial"/>
                <a:cs typeface="Arial"/>
              </a:rPr>
              <a:t>a</a:t>
            </a:r>
            <a:endParaRPr sz="5400">
              <a:latin typeface="Arial"/>
              <a:cs typeface="Arial"/>
            </a:endParaRPr>
          </a:p>
          <a:p>
            <a:pPr marL="267970" algn="ctr">
              <a:spcBef>
                <a:spcPts val="1180"/>
              </a:spcBef>
            </a:pPr>
            <a:r>
              <a:rPr sz="5400" spc="-5" dirty="0">
                <a:latin typeface="Arial"/>
                <a:cs typeface="Arial"/>
              </a:rPr>
              <a:t>"normal</a:t>
            </a:r>
            <a:r>
              <a:rPr sz="5400" spc="-80" dirty="0">
                <a:latin typeface="Arial"/>
                <a:cs typeface="Arial"/>
              </a:rPr>
              <a:t> </a:t>
            </a:r>
            <a:r>
              <a:rPr sz="5400" dirty="0">
                <a:latin typeface="Arial"/>
                <a:cs typeface="Arial"/>
              </a:rPr>
              <a:t>form."</a:t>
            </a:r>
            <a:endParaRPr sz="5400">
              <a:latin typeface="Arial"/>
              <a:cs typeface="Arial"/>
            </a:endParaRPr>
          </a:p>
        </p:txBody>
      </p:sp>
    </p:spTree>
    <p:extLst>
      <p:ext uri="{BB962C8B-B14F-4D97-AF65-F5344CB8AC3E}">
        <p14:creationId xmlns:p14="http://schemas.microsoft.com/office/powerpoint/2010/main" val="19041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095" y="1219201"/>
            <a:ext cx="8070596" cy="666849"/>
          </a:xfrm>
          <a:prstGeom prst="rect">
            <a:avLst/>
          </a:prstGeom>
        </p:spPr>
        <p:txBody>
          <a:bodyPr vert="horz" wrap="square" lIns="0" tIns="0" rIns="0" bIns="0" rtlCol="0" anchor="ctr">
            <a:spAutoFit/>
          </a:bodyPr>
          <a:lstStyle/>
          <a:p>
            <a:pPr marL="12700">
              <a:lnSpc>
                <a:spcPts val="5170"/>
              </a:lnSpc>
            </a:pPr>
            <a:r>
              <a:rPr lang="en-IN" b="1" spc="-5" dirty="0">
                <a:latin typeface="Arial"/>
                <a:cs typeface="Arial"/>
              </a:rPr>
              <a:t>Rules defining Normalization</a:t>
            </a:r>
            <a:endParaRPr dirty="0">
              <a:latin typeface="Arial"/>
              <a:cs typeface="Arial"/>
            </a:endParaRPr>
          </a:p>
        </p:txBody>
      </p:sp>
      <p:sp>
        <p:nvSpPr>
          <p:cNvPr id="3" name="object 3"/>
          <p:cNvSpPr txBox="1"/>
          <p:nvPr/>
        </p:nvSpPr>
        <p:spPr>
          <a:xfrm>
            <a:off x="2060701" y="2526752"/>
            <a:ext cx="8033384" cy="2667397"/>
          </a:xfrm>
          <a:prstGeom prst="rect">
            <a:avLst/>
          </a:prstGeom>
        </p:spPr>
        <p:txBody>
          <a:bodyPr vert="horz" wrap="square" lIns="0" tIns="0" rIns="0" bIns="0" rtlCol="0">
            <a:spAutoFit/>
          </a:bodyPr>
          <a:lstStyle/>
          <a:p>
            <a:pPr marL="355600" marR="1312545" indent="-342900" algn="just">
              <a:spcBef>
                <a:spcPts val="760"/>
              </a:spcBef>
              <a:buClr>
                <a:srgbClr val="00007C"/>
              </a:buClr>
              <a:buSzPct val="75000"/>
              <a:buChar char="■"/>
              <a:tabLst>
                <a:tab pos="355600" algn="l"/>
              </a:tabLst>
            </a:pPr>
            <a:r>
              <a:rPr sz="3200" spc="-5" dirty="0">
                <a:latin typeface="Arial"/>
                <a:cs typeface="Arial"/>
              </a:rPr>
              <a:t>No </a:t>
            </a:r>
            <a:r>
              <a:rPr sz="3200" spc="-10" dirty="0">
                <a:latin typeface="Arial"/>
                <a:cs typeface="Arial"/>
              </a:rPr>
              <a:t>repeating elements </a:t>
            </a:r>
            <a:r>
              <a:rPr sz="3200" spc="-5" dirty="0">
                <a:latin typeface="Arial"/>
                <a:cs typeface="Arial"/>
              </a:rPr>
              <a:t>or </a:t>
            </a:r>
            <a:r>
              <a:rPr sz="3200" spc="-10" dirty="0">
                <a:latin typeface="Arial"/>
                <a:cs typeface="Arial"/>
              </a:rPr>
              <a:t>groups of  elements</a:t>
            </a:r>
            <a:endParaRPr sz="3200" dirty="0">
              <a:latin typeface="Arial"/>
              <a:cs typeface="Arial"/>
            </a:endParaRPr>
          </a:p>
          <a:p>
            <a:pPr marL="355600" marR="2392680" indent="-342900" algn="just">
              <a:spcBef>
                <a:spcPts val="760"/>
              </a:spcBef>
              <a:buClr>
                <a:srgbClr val="00007C"/>
              </a:buClr>
              <a:buSzPct val="75000"/>
              <a:buChar char="■"/>
              <a:tabLst>
                <a:tab pos="355600" algn="l"/>
              </a:tabLst>
            </a:pPr>
            <a:r>
              <a:rPr sz="3200" spc="-5" dirty="0">
                <a:latin typeface="Arial"/>
                <a:cs typeface="Arial"/>
              </a:rPr>
              <a:t>No </a:t>
            </a:r>
            <a:r>
              <a:rPr sz="3200" spc="-10" dirty="0">
                <a:latin typeface="Arial"/>
                <a:cs typeface="Arial"/>
              </a:rPr>
              <a:t>partial dependencies </a:t>
            </a:r>
            <a:r>
              <a:rPr sz="3200" spc="-5" dirty="0">
                <a:latin typeface="Arial"/>
                <a:cs typeface="Arial"/>
              </a:rPr>
              <a:t>on a  </a:t>
            </a:r>
            <a:r>
              <a:rPr sz="3200" spc="-10" dirty="0">
                <a:latin typeface="Arial"/>
                <a:cs typeface="Arial"/>
              </a:rPr>
              <a:t>concatenated</a:t>
            </a:r>
            <a:r>
              <a:rPr sz="3200" spc="-45" dirty="0">
                <a:latin typeface="Arial"/>
                <a:cs typeface="Arial"/>
              </a:rPr>
              <a:t> </a:t>
            </a:r>
            <a:r>
              <a:rPr sz="3200" spc="-10" dirty="0">
                <a:latin typeface="Arial"/>
                <a:cs typeface="Arial"/>
              </a:rPr>
              <a:t>key</a:t>
            </a:r>
            <a:endParaRPr sz="3200" dirty="0">
              <a:latin typeface="Arial"/>
              <a:cs typeface="Arial"/>
            </a:endParaRPr>
          </a:p>
          <a:p>
            <a:pPr marL="355600" indent="-342900" algn="just">
              <a:spcBef>
                <a:spcPts val="755"/>
              </a:spcBef>
              <a:buClr>
                <a:srgbClr val="00007C"/>
              </a:buClr>
              <a:buSzPct val="75000"/>
              <a:buChar char="■"/>
              <a:tabLst>
                <a:tab pos="355600" algn="l"/>
              </a:tabLst>
            </a:pPr>
            <a:r>
              <a:rPr sz="3200" spc="-5" dirty="0">
                <a:latin typeface="Arial"/>
                <a:cs typeface="Arial"/>
              </a:rPr>
              <a:t>No </a:t>
            </a:r>
            <a:r>
              <a:rPr sz="3200" spc="-10" dirty="0">
                <a:latin typeface="Arial"/>
                <a:cs typeface="Arial"/>
              </a:rPr>
              <a:t>dependencies </a:t>
            </a:r>
            <a:r>
              <a:rPr sz="3200" spc="-5" dirty="0">
                <a:latin typeface="Arial"/>
                <a:cs typeface="Arial"/>
              </a:rPr>
              <a:t>on </a:t>
            </a:r>
            <a:r>
              <a:rPr sz="3200" spc="-10" dirty="0">
                <a:latin typeface="Arial"/>
                <a:cs typeface="Arial"/>
              </a:rPr>
              <a:t>non-key</a:t>
            </a:r>
            <a:r>
              <a:rPr sz="3200" spc="20" dirty="0">
                <a:latin typeface="Arial"/>
                <a:cs typeface="Arial"/>
              </a:rPr>
              <a:t> </a:t>
            </a:r>
            <a:r>
              <a:rPr sz="3200" spc="-10" dirty="0">
                <a:latin typeface="Arial"/>
                <a:cs typeface="Arial"/>
              </a:rPr>
              <a:t>attributes</a:t>
            </a:r>
            <a:endParaRPr sz="3200" dirty="0">
              <a:latin typeface="Arial"/>
              <a:cs typeface="Arial"/>
            </a:endParaRPr>
          </a:p>
        </p:txBody>
      </p:sp>
    </p:spTree>
    <p:extLst>
      <p:ext uri="{BB962C8B-B14F-4D97-AF65-F5344CB8AC3E}">
        <p14:creationId xmlns:p14="http://schemas.microsoft.com/office/powerpoint/2010/main" val="101319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701" y="519176"/>
            <a:ext cx="8070596" cy="577080"/>
          </a:xfrm>
          <a:prstGeom prst="rect">
            <a:avLst/>
          </a:prstGeom>
        </p:spPr>
        <p:txBody>
          <a:bodyPr vert="horz" wrap="square" lIns="0" tIns="144779" rIns="0" bIns="0" rtlCol="0" anchor="ctr">
            <a:spAutoFit/>
          </a:bodyPr>
          <a:lstStyle/>
          <a:p>
            <a:pPr marL="1612900">
              <a:lnSpc>
                <a:spcPct val="100000"/>
              </a:lnSpc>
            </a:pPr>
            <a:r>
              <a:rPr lang="en-IN" sz="2800" b="1" spc="-5" dirty="0">
                <a:latin typeface="Arial"/>
                <a:cs typeface="Arial"/>
              </a:rPr>
              <a:t>	       </a:t>
            </a:r>
            <a:r>
              <a:rPr sz="2800" b="1" spc="-5" dirty="0">
                <a:latin typeface="Arial"/>
                <a:cs typeface="Arial"/>
              </a:rPr>
              <a:t>The Normal</a:t>
            </a:r>
            <a:r>
              <a:rPr sz="2800" b="1" spc="-80" dirty="0">
                <a:latin typeface="Arial"/>
                <a:cs typeface="Arial"/>
              </a:rPr>
              <a:t> </a:t>
            </a:r>
            <a:r>
              <a:rPr sz="2800" b="1" spc="-5" dirty="0">
                <a:latin typeface="Arial"/>
                <a:cs typeface="Arial"/>
              </a:rPr>
              <a:t>Forms</a:t>
            </a:r>
            <a:endParaRPr sz="2800" dirty="0">
              <a:latin typeface="Arial"/>
              <a:cs typeface="Arial"/>
            </a:endParaRPr>
          </a:p>
        </p:txBody>
      </p:sp>
      <p:sp>
        <p:nvSpPr>
          <p:cNvPr id="3" name="object 3"/>
          <p:cNvSpPr txBox="1"/>
          <p:nvPr/>
        </p:nvSpPr>
        <p:spPr>
          <a:xfrm>
            <a:off x="2060701" y="1346962"/>
            <a:ext cx="8065770" cy="3254737"/>
          </a:xfrm>
          <a:prstGeom prst="rect">
            <a:avLst/>
          </a:prstGeom>
        </p:spPr>
        <p:txBody>
          <a:bodyPr vert="horz" wrap="square" lIns="0" tIns="0" rIns="0" bIns="0" rtlCol="0">
            <a:spAutoFit/>
          </a:bodyPr>
          <a:lstStyle/>
          <a:p>
            <a:pPr marL="355600" marR="462915" indent="-342900" algn="just">
              <a:lnSpc>
                <a:spcPts val="1930"/>
              </a:lnSpc>
              <a:buClr>
                <a:srgbClr val="00007C"/>
              </a:buClr>
              <a:buSzPct val="75000"/>
              <a:buFont typeface="Arial"/>
              <a:buChar char="■"/>
              <a:tabLst>
                <a:tab pos="355600" algn="l"/>
              </a:tabLst>
            </a:pPr>
            <a:r>
              <a:rPr sz="2000" spc="-5" dirty="0">
                <a:latin typeface="Verdana"/>
                <a:cs typeface="Verdana"/>
              </a:rPr>
              <a:t>Four most </a:t>
            </a:r>
            <a:r>
              <a:rPr sz="2000" spc="-10" dirty="0">
                <a:latin typeface="Verdana"/>
                <a:cs typeface="Verdana"/>
              </a:rPr>
              <a:t>commonly </a:t>
            </a:r>
            <a:r>
              <a:rPr sz="2000" spc="-5" dirty="0">
                <a:latin typeface="Verdana"/>
                <a:cs typeface="Verdana"/>
              </a:rPr>
              <a:t>used normal forms are first </a:t>
            </a:r>
            <a:r>
              <a:rPr sz="2000" spc="-10" dirty="0">
                <a:latin typeface="Verdana"/>
                <a:cs typeface="Verdana"/>
              </a:rPr>
              <a:t>(1NF),  </a:t>
            </a:r>
            <a:r>
              <a:rPr sz="2000" spc="-5" dirty="0">
                <a:latin typeface="Verdana"/>
                <a:cs typeface="Verdana"/>
              </a:rPr>
              <a:t>second (2NF) and third (3NF) normal forms, and Boyce–  Codd normal form</a:t>
            </a:r>
            <a:r>
              <a:rPr sz="2000" spc="-10" dirty="0">
                <a:latin typeface="Verdana"/>
                <a:cs typeface="Verdana"/>
              </a:rPr>
              <a:t> </a:t>
            </a:r>
            <a:r>
              <a:rPr sz="2000" spc="-5" dirty="0">
                <a:latin typeface="Verdana"/>
                <a:cs typeface="Verdana"/>
              </a:rPr>
              <a:t>(BCNF).</a:t>
            </a:r>
            <a:endParaRPr sz="2000" dirty="0">
              <a:latin typeface="Verdana"/>
              <a:cs typeface="Verdana"/>
            </a:endParaRPr>
          </a:p>
          <a:p>
            <a:pPr algn="just">
              <a:lnSpc>
                <a:spcPct val="100000"/>
              </a:lnSpc>
              <a:buClr>
                <a:srgbClr val="00007C"/>
              </a:buClr>
            </a:pPr>
            <a:endParaRPr sz="2000" dirty="0">
              <a:latin typeface="Times New Roman"/>
              <a:cs typeface="Times New Roman"/>
            </a:endParaRPr>
          </a:p>
          <a:p>
            <a:pPr marL="355600" indent="-342900" algn="just">
              <a:buClr>
                <a:srgbClr val="00007C"/>
              </a:buClr>
              <a:buSzPct val="75000"/>
              <a:buFont typeface="Arial"/>
              <a:buChar char="■"/>
              <a:tabLst>
                <a:tab pos="354965" algn="l"/>
                <a:tab pos="355600" algn="l"/>
              </a:tabLst>
            </a:pPr>
            <a:r>
              <a:rPr lang="en-IN" sz="2400" b="1" spc="-5" dirty="0"/>
              <a:t>The Zero</a:t>
            </a:r>
            <a:r>
              <a:rPr lang="en-IN" sz="2400" b="1" spc="-45" dirty="0"/>
              <a:t> </a:t>
            </a:r>
            <a:r>
              <a:rPr lang="en-IN" sz="2400" b="1" spc="-5" dirty="0"/>
              <a:t>Form:</a:t>
            </a:r>
            <a:endParaRPr lang="en-IN" sz="2400" b="1" spc="-5" dirty="0">
              <a:latin typeface="Verdana"/>
              <a:cs typeface="Verdana"/>
            </a:endParaRPr>
          </a:p>
          <a:p>
            <a:pPr marL="355600" marR="5080" indent="-342900">
              <a:buClr>
                <a:srgbClr val="00007C"/>
              </a:buClr>
              <a:buSzPct val="75000"/>
              <a:buFont typeface="Wingdings" pitchFamily="2" charset="2"/>
              <a:buChar char="Ø"/>
              <a:tabLst>
                <a:tab pos="354965" algn="l"/>
                <a:tab pos="355600" algn="l"/>
              </a:tabLst>
            </a:pPr>
            <a:r>
              <a:rPr lang="en-IN" sz="2400" spc="-5" dirty="0">
                <a:latin typeface="Arial"/>
                <a:cs typeface="Arial"/>
              </a:rPr>
              <a:t>No rules</a:t>
            </a:r>
            <a:r>
              <a:rPr lang="en-IN" sz="2400" spc="-45" dirty="0">
                <a:latin typeface="Arial"/>
                <a:cs typeface="Arial"/>
              </a:rPr>
              <a:t> </a:t>
            </a:r>
            <a:r>
              <a:rPr lang="en-IN" sz="2400" spc="-5" dirty="0">
                <a:latin typeface="Arial"/>
                <a:cs typeface="Arial"/>
              </a:rPr>
              <a:t>have  been</a:t>
            </a:r>
            <a:r>
              <a:rPr lang="en-IN" sz="2400" spc="-50" dirty="0">
                <a:latin typeface="Arial"/>
                <a:cs typeface="Arial"/>
              </a:rPr>
              <a:t> </a:t>
            </a:r>
            <a:r>
              <a:rPr lang="en-IN" sz="2400" spc="-5" dirty="0">
                <a:latin typeface="Arial"/>
                <a:cs typeface="Arial"/>
              </a:rPr>
              <a:t>applied</a:t>
            </a:r>
            <a:endParaRPr lang="en-IN" sz="2400" dirty="0">
              <a:latin typeface="Arial"/>
              <a:cs typeface="Arial"/>
            </a:endParaRPr>
          </a:p>
          <a:p>
            <a:pPr marL="355600" marR="5080" indent="-342900">
              <a:buClr>
                <a:srgbClr val="00007C"/>
              </a:buClr>
              <a:buSzPct val="75000"/>
              <a:buFont typeface="Wingdings" pitchFamily="2" charset="2"/>
              <a:buChar char="Ø"/>
              <a:tabLst>
                <a:tab pos="354965" algn="l"/>
                <a:tab pos="355600" algn="l"/>
              </a:tabLst>
            </a:pPr>
            <a:r>
              <a:rPr lang="en-IN" sz="2400" spc="-5" dirty="0">
                <a:latin typeface="Arial"/>
                <a:cs typeface="Arial"/>
              </a:rPr>
              <a:t>Where</a:t>
            </a:r>
            <a:r>
              <a:rPr lang="en-IN" sz="2400" spc="-75" dirty="0">
                <a:latin typeface="Arial"/>
                <a:cs typeface="Arial"/>
              </a:rPr>
              <a:t> </a:t>
            </a:r>
            <a:r>
              <a:rPr lang="en-IN" sz="2400" dirty="0">
                <a:latin typeface="Arial"/>
                <a:cs typeface="Arial"/>
              </a:rPr>
              <a:t>most  </a:t>
            </a:r>
            <a:r>
              <a:rPr lang="en-IN" sz="2400" spc="-5" dirty="0">
                <a:latin typeface="Arial"/>
                <a:cs typeface="Arial"/>
              </a:rPr>
              <a:t>people </a:t>
            </a:r>
            <a:r>
              <a:rPr lang="en-IN" sz="2400" dirty="0">
                <a:latin typeface="Arial"/>
                <a:cs typeface="Arial"/>
              </a:rPr>
              <a:t>start  </a:t>
            </a:r>
            <a:r>
              <a:rPr lang="en-IN" sz="2400" spc="-5" dirty="0">
                <a:latin typeface="Arial"/>
                <a:cs typeface="Arial"/>
              </a:rPr>
              <a:t>(and</a:t>
            </a:r>
            <a:r>
              <a:rPr lang="en-IN" sz="2400" spc="-80" dirty="0">
                <a:latin typeface="Arial"/>
                <a:cs typeface="Arial"/>
              </a:rPr>
              <a:t> </a:t>
            </a:r>
            <a:r>
              <a:rPr lang="en-IN" sz="2400" dirty="0">
                <a:latin typeface="Arial"/>
                <a:cs typeface="Arial"/>
              </a:rPr>
              <a:t>stop)</a:t>
            </a:r>
          </a:p>
          <a:p>
            <a:pPr marL="355600" marR="5080" indent="-342900">
              <a:buClr>
                <a:srgbClr val="00007C"/>
              </a:buClr>
              <a:buSzPct val="75000"/>
              <a:buFont typeface="Wingdings" pitchFamily="2" charset="2"/>
              <a:buChar char="Ø"/>
              <a:tabLst>
                <a:tab pos="354965" algn="l"/>
                <a:tab pos="355600" algn="l"/>
              </a:tabLst>
            </a:pPr>
            <a:r>
              <a:rPr lang="en-IN" sz="2400" spc="-5" dirty="0">
                <a:latin typeface="Arial"/>
                <a:cs typeface="Arial"/>
              </a:rPr>
              <a:t>No room</a:t>
            </a:r>
            <a:r>
              <a:rPr lang="en-IN" sz="2400" spc="-80" dirty="0">
                <a:latin typeface="Arial"/>
                <a:cs typeface="Arial"/>
              </a:rPr>
              <a:t> </a:t>
            </a:r>
            <a:r>
              <a:rPr lang="en-IN" sz="2400" dirty="0">
                <a:latin typeface="Arial"/>
                <a:cs typeface="Arial"/>
              </a:rPr>
              <a:t>for  </a:t>
            </a:r>
            <a:r>
              <a:rPr lang="en-IN" sz="2400" spc="-5" dirty="0">
                <a:latin typeface="Arial"/>
                <a:cs typeface="Arial"/>
              </a:rPr>
              <a:t>growth</a:t>
            </a:r>
            <a:endParaRPr lang="en-IN" sz="2400" dirty="0">
              <a:latin typeface="Arial"/>
              <a:cs typeface="Arial"/>
            </a:endParaRPr>
          </a:p>
          <a:p>
            <a:pPr marL="355600" marR="5080" indent="-342900">
              <a:buClr>
                <a:srgbClr val="00007C"/>
              </a:buClr>
              <a:buSzPct val="75000"/>
              <a:buFont typeface="Wingdings" pitchFamily="2" charset="2"/>
              <a:buChar char="Ø"/>
              <a:tabLst>
                <a:tab pos="354965" algn="l"/>
                <a:tab pos="355600" algn="l"/>
              </a:tabLst>
            </a:pPr>
            <a:r>
              <a:rPr lang="en-IN" sz="2400" spc="-5" dirty="0">
                <a:latin typeface="Arial"/>
                <a:cs typeface="Arial"/>
              </a:rPr>
              <a:t>Usually  wastes</a:t>
            </a:r>
            <a:r>
              <a:rPr lang="en-IN" sz="2400" spc="-50" dirty="0">
                <a:latin typeface="Arial"/>
                <a:cs typeface="Arial"/>
              </a:rPr>
              <a:t> </a:t>
            </a:r>
            <a:r>
              <a:rPr lang="en-IN" sz="2400" spc="-5" dirty="0">
                <a:latin typeface="Arial"/>
                <a:cs typeface="Arial"/>
              </a:rPr>
              <a:t>space</a:t>
            </a:r>
            <a:endParaRPr lang="en-IN" sz="2400" dirty="0">
              <a:latin typeface="Arial"/>
              <a:cs typeface="Arial"/>
            </a:endParaRPr>
          </a:p>
          <a:p>
            <a:pPr marL="355600" indent="-342900" algn="just">
              <a:buClr>
                <a:srgbClr val="00007C"/>
              </a:buClr>
              <a:buSzPct val="75000"/>
              <a:buFont typeface="Arial"/>
              <a:buChar char="■"/>
              <a:tabLst>
                <a:tab pos="354965" algn="l"/>
                <a:tab pos="355600" algn="l"/>
              </a:tabLst>
            </a:pPr>
            <a:endParaRPr sz="2400" dirty="0">
              <a:latin typeface="Verdana"/>
              <a:cs typeface="Verdana"/>
            </a:endParaRPr>
          </a:p>
        </p:txBody>
      </p:sp>
      <p:graphicFrame>
        <p:nvGraphicFramePr>
          <p:cNvPr id="4" name="object 4"/>
          <p:cNvGraphicFramePr>
            <a:graphicFrameLocks noGrp="1"/>
          </p:cNvGraphicFramePr>
          <p:nvPr/>
        </p:nvGraphicFramePr>
        <p:xfrm>
          <a:off x="2895600" y="4495800"/>
          <a:ext cx="5943600" cy="2174746"/>
        </p:xfrm>
        <a:graphic>
          <a:graphicData uri="http://schemas.openxmlformats.org/drawingml/2006/table">
            <a:tbl>
              <a:tblPr firstRow="1" bandRow="1">
                <a:tableStyleId>{2D5ABB26-0587-4C30-8999-92F81FD0307C}</a:tableStyleId>
              </a:tblPr>
              <a:tblGrid>
                <a:gridCol w="742950">
                  <a:extLst>
                    <a:ext uri="{9D8B030D-6E8A-4147-A177-3AD203B41FA5}">
                      <a16:colId xmlns:a16="http://schemas.microsoft.com/office/drawing/2014/main" xmlns="" val="20000"/>
                    </a:ext>
                  </a:extLst>
                </a:gridCol>
                <a:gridCol w="85725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1219200">
                  <a:extLst>
                    <a:ext uri="{9D8B030D-6E8A-4147-A177-3AD203B41FA5}">
                      <a16:colId xmlns:a16="http://schemas.microsoft.com/office/drawing/2014/main" xmlns="" val="20006"/>
                    </a:ext>
                  </a:extLst>
                </a:gridCol>
              </a:tblGrid>
              <a:tr h="517398">
                <a:tc gridSpan="7">
                  <a:txBody>
                    <a:bodyPr/>
                    <a:lstStyle/>
                    <a:p>
                      <a:pPr algn="ctr">
                        <a:lnSpc>
                          <a:spcPct val="100000"/>
                        </a:lnSpc>
                        <a:spcBef>
                          <a:spcPts val="175"/>
                        </a:spcBef>
                      </a:pPr>
                      <a:r>
                        <a:rPr sz="2800" b="1" dirty="0">
                          <a:latin typeface="Arial"/>
                          <a:cs typeface="Arial"/>
                        </a:rPr>
                        <a:t>Contacts</a:t>
                      </a:r>
                      <a:endParaRPr sz="2800" dirty="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12700">
                      <a:solidFill>
                        <a:srgbClr val="010101"/>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467105">
                <a:tc>
                  <a:txBody>
                    <a:bodyPr/>
                    <a:lstStyle/>
                    <a:p>
                      <a:pPr marL="77470">
                        <a:lnSpc>
                          <a:spcPct val="100000"/>
                        </a:lnSpc>
                        <a:spcBef>
                          <a:spcPts val="285"/>
                        </a:spcBef>
                      </a:pPr>
                      <a:r>
                        <a:rPr sz="1200" spc="-10" dirty="0">
                          <a:latin typeface="Arial"/>
                          <a:cs typeface="Arial"/>
                        </a:rPr>
                        <a:t>Name</a:t>
                      </a:r>
                      <a:endParaRPr sz="12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85"/>
                        </a:spcBef>
                      </a:pPr>
                      <a:r>
                        <a:rPr sz="1200" spc="-10" dirty="0">
                          <a:latin typeface="Arial"/>
                          <a:cs typeface="Arial"/>
                        </a:rPr>
                        <a:t>Company</a:t>
                      </a:r>
                      <a:endParaRPr sz="12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85"/>
                        </a:spcBef>
                      </a:pPr>
                      <a:r>
                        <a:rPr sz="1200" spc="-5" dirty="0">
                          <a:latin typeface="Arial"/>
                          <a:cs typeface="Arial"/>
                        </a:rPr>
                        <a:t>Address</a:t>
                      </a:r>
                      <a:endParaRPr sz="12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85"/>
                        </a:spcBef>
                      </a:pPr>
                      <a:r>
                        <a:rPr sz="1200" spc="-10" dirty="0">
                          <a:latin typeface="Arial"/>
                          <a:cs typeface="Arial"/>
                        </a:rPr>
                        <a:t>Phone1</a:t>
                      </a:r>
                      <a:endParaRPr sz="12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85"/>
                        </a:spcBef>
                      </a:pPr>
                      <a:r>
                        <a:rPr sz="1200" spc="-10" dirty="0">
                          <a:latin typeface="Arial"/>
                          <a:cs typeface="Arial"/>
                        </a:rPr>
                        <a:t>Phone2</a:t>
                      </a:r>
                      <a:endParaRPr sz="12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85"/>
                        </a:spcBef>
                      </a:pPr>
                      <a:r>
                        <a:rPr sz="1200" spc="-10" dirty="0">
                          <a:latin typeface="Arial"/>
                          <a:cs typeface="Arial"/>
                        </a:rPr>
                        <a:t>Phone3</a:t>
                      </a:r>
                      <a:endParaRPr sz="12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85"/>
                        </a:spcBef>
                      </a:pPr>
                      <a:r>
                        <a:rPr sz="1200" spc="-10" dirty="0">
                          <a:latin typeface="Arial"/>
                          <a:cs typeface="Arial"/>
                        </a:rPr>
                        <a:t>ZipCode</a:t>
                      </a:r>
                      <a:endParaRPr sz="120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tcPr>
                </a:tc>
                <a:extLst>
                  <a:ext uri="{0D108BD9-81ED-4DB2-BD59-A6C34878D82A}">
                    <a16:rowId xmlns:a16="http://schemas.microsoft.com/office/drawing/2014/main" xmlns="" val="10001"/>
                  </a:ext>
                </a:extLst>
              </a:tr>
              <a:tr h="381000">
                <a:tc>
                  <a:txBody>
                    <a:bodyPr/>
                    <a:lstStyle/>
                    <a:p>
                      <a:pPr marL="77470">
                        <a:lnSpc>
                          <a:spcPct val="100000"/>
                        </a:lnSpc>
                        <a:spcBef>
                          <a:spcPts val="275"/>
                        </a:spcBef>
                      </a:pPr>
                      <a:r>
                        <a:rPr sz="1600" dirty="0">
                          <a:latin typeface="Arial"/>
                          <a:cs typeface="Arial"/>
                        </a:rPr>
                        <a:t>Joe</a:t>
                      </a:r>
                      <a:endParaRPr sz="16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75"/>
                        </a:spcBef>
                      </a:pPr>
                      <a:r>
                        <a:rPr sz="1600" spc="-10" dirty="0">
                          <a:latin typeface="Arial"/>
                          <a:cs typeface="Arial"/>
                        </a:rPr>
                        <a:t>ABC</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75"/>
                        </a:spcBef>
                      </a:pPr>
                      <a:r>
                        <a:rPr sz="1600" spc="-5" dirty="0">
                          <a:latin typeface="Arial"/>
                          <a:cs typeface="Arial"/>
                        </a:rPr>
                        <a:t>123</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75"/>
                        </a:spcBef>
                      </a:pPr>
                      <a:r>
                        <a:rPr sz="1600" spc="-5" dirty="0">
                          <a:latin typeface="Arial"/>
                          <a:cs typeface="Arial"/>
                        </a:rPr>
                        <a:t>5532</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75"/>
                        </a:spcBef>
                      </a:pPr>
                      <a:r>
                        <a:rPr sz="1600" spc="-5" dirty="0">
                          <a:latin typeface="Arial"/>
                          <a:cs typeface="Arial"/>
                        </a:rPr>
                        <a:t>2234</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75"/>
                        </a:spcBef>
                      </a:pPr>
                      <a:r>
                        <a:rPr sz="1600" spc="-5" dirty="0">
                          <a:latin typeface="Arial"/>
                          <a:cs typeface="Arial"/>
                        </a:rPr>
                        <a:t>3211</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12345</a:t>
                      </a:r>
                      <a:endParaRPr sz="160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tcPr>
                </a:tc>
                <a:extLst>
                  <a:ext uri="{0D108BD9-81ED-4DB2-BD59-A6C34878D82A}">
                    <a16:rowId xmlns:a16="http://schemas.microsoft.com/office/drawing/2014/main" xmlns="" val="10002"/>
                  </a:ext>
                </a:extLst>
              </a:tr>
              <a:tr h="396240">
                <a:tc>
                  <a:txBody>
                    <a:bodyPr/>
                    <a:lstStyle/>
                    <a:p>
                      <a:pPr marL="77470">
                        <a:lnSpc>
                          <a:spcPct val="100000"/>
                        </a:lnSpc>
                        <a:spcBef>
                          <a:spcPts val="275"/>
                        </a:spcBef>
                      </a:pPr>
                      <a:r>
                        <a:rPr sz="1600" spc="-5" dirty="0">
                          <a:latin typeface="Arial"/>
                          <a:cs typeface="Arial"/>
                        </a:rPr>
                        <a:t>Jane</a:t>
                      </a:r>
                      <a:endParaRPr sz="1600" dirty="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XYZ</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456</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3421</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14454</a:t>
                      </a:r>
                      <a:endParaRPr sz="160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tcPr>
                </a:tc>
                <a:extLst>
                  <a:ext uri="{0D108BD9-81ED-4DB2-BD59-A6C34878D82A}">
                    <a16:rowId xmlns:a16="http://schemas.microsoft.com/office/drawing/2014/main" xmlns="" val="10003"/>
                  </a:ext>
                </a:extLst>
              </a:tr>
              <a:tr h="413003">
                <a:tc>
                  <a:txBody>
                    <a:bodyPr/>
                    <a:lstStyle/>
                    <a:p>
                      <a:pPr marL="77470">
                        <a:lnSpc>
                          <a:spcPct val="100000"/>
                        </a:lnSpc>
                        <a:spcBef>
                          <a:spcPts val="280"/>
                        </a:spcBef>
                      </a:pPr>
                      <a:r>
                        <a:rPr sz="1600" spc="-5" dirty="0">
                          <a:latin typeface="Arial"/>
                          <a:cs typeface="Arial"/>
                        </a:rPr>
                        <a:t>Chris</a:t>
                      </a:r>
                      <a:endParaRPr sz="16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tcPr>
                </a:tc>
                <a:tc>
                  <a:txBody>
                    <a:bodyPr/>
                    <a:lstStyle/>
                    <a:p>
                      <a:pPr marL="85090">
                        <a:lnSpc>
                          <a:spcPct val="100000"/>
                        </a:lnSpc>
                        <a:spcBef>
                          <a:spcPts val="280"/>
                        </a:spcBef>
                      </a:pPr>
                      <a:r>
                        <a:rPr sz="1600" spc="-5" dirty="0">
                          <a:latin typeface="Arial"/>
                          <a:cs typeface="Arial"/>
                        </a:rPr>
                        <a:t>PDQ</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tcPr>
                </a:tc>
                <a:tc>
                  <a:txBody>
                    <a:bodyPr/>
                    <a:lstStyle/>
                    <a:p>
                      <a:pPr marL="85090">
                        <a:lnSpc>
                          <a:spcPct val="100000"/>
                        </a:lnSpc>
                        <a:spcBef>
                          <a:spcPts val="280"/>
                        </a:spcBef>
                      </a:pPr>
                      <a:r>
                        <a:rPr sz="1600" spc="-5" dirty="0">
                          <a:latin typeface="Arial"/>
                          <a:cs typeface="Arial"/>
                        </a:rPr>
                        <a:t>789</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tcPr>
                </a:tc>
                <a:tc>
                  <a:txBody>
                    <a:bodyPr/>
                    <a:lstStyle/>
                    <a:p>
                      <a:pPr marL="85090">
                        <a:lnSpc>
                          <a:spcPct val="100000"/>
                        </a:lnSpc>
                        <a:spcBef>
                          <a:spcPts val="280"/>
                        </a:spcBef>
                      </a:pPr>
                      <a:r>
                        <a:rPr sz="1600" spc="-5" dirty="0">
                          <a:latin typeface="Arial"/>
                          <a:cs typeface="Arial"/>
                        </a:rPr>
                        <a:t>2341</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tcPr>
                </a:tc>
                <a:tc>
                  <a:txBody>
                    <a:bodyPr/>
                    <a:lstStyle/>
                    <a:p>
                      <a:pPr marL="85090">
                        <a:lnSpc>
                          <a:spcPct val="100000"/>
                        </a:lnSpc>
                        <a:spcBef>
                          <a:spcPts val="280"/>
                        </a:spcBef>
                      </a:pPr>
                      <a:r>
                        <a:rPr sz="1600" spc="-5" dirty="0">
                          <a:latin typeface="Arial"/>
                          <a:cs typeface="Arial"/>
                        </a:rPr>
                        <a:t>6655</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tcPr>
                </a:tc>
                <a:tc>
                  <a:txBody>
                    <a:bodyPr/>
                    <a:lstStyle/>
                    <a:p>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tcPr>
                </a:tc>
                <a:tc>
                  <a:txBody>
                    <a:bodyPr/>
                    <a:lstStyle/>
                    <a:p>
                      <a:pPr marL="85090">
                        <a:lnSpc>
                          <a:spcPct val="100000"/>
                        </a:lnSpc>
                        <a:spcBef>
                          <a:spcPts val="280"/>
                        </a:spcBef>
                      </a:pPr>
                      <a:r>
                        <a:rPr sz="1600" spc="-5" dirty="0">
                          <a:latin typeface="Arial"/>
                          <a:cs typeface="Arial"/>
                        </a:rPr>
                        <a:t>14423</a:t>
                      </a:r>
                      <a:endParaRPr sz="1600" dirty="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28575">
                      <a:solidFill>
                        <a:srgbClr val="010101"/>
                      </a:solidFill>
                      <a:prstDash val="soli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762000"/>
            <a:ext cx="8001000" cy="4936736"/>
          </a:xfrm>
          <a:prstGeom prst="rect">
            <a:avLst/>
          </a:prstGeom>
        </p:spPr>
        <p:txBody>
          <a:bodyPr wrap="square">
            <a:spAutoFit/>
          </a:bodyPr>
          <a:lstStyle/>
          <a:p>
            <a:pPr marL="355600" indent="-342900" algn="just">
              <a:buClr>
                <a:srgbClr val="00007C"/>
              </a:buClr>
              <a:buSzPct val="75000"/>
              <a:buFont typeface="Arial"/>
              <a:buChar char="■"/>
              <a:tabLst>
                <a:tab pos="354965" algn="l"/>
                <a:tab pos="355600" algn="l"/>
              </a:tabLst>
            </a:pPr>
            <a:r>
              <a:rPr lang="en-IN" sz="2000" b="1" spc="-5" dirty="0">
                <a:latin typeface="Verdana"/>
                <a:cs typeface="Verdana"/>
              </a:rPr>
              <a:t>First Form</a:t>
            </a:r>
            <a:r>
              <a:rPr lang="en-IN" sz="2000" spc="-5" dirty="0">
                <a:latin typeface="Verdana"/>
                <a:cs typeface="Verdana"/>
              </a:rPr>
              <a:t>: </a:t>
            </a:r>
            <a:r>
              <a:rPr lang="en-IN" sz="2000" i="1" spc="-5" dirty="0">
                <a:latin typeface="Monotype Corsiva"/>
                <a:cs typeface="Monotype Corsiva"/>
              </a:rPr>
              <a:t>sets the very basic rules for an </a:t>
            </a:r>
            <a:r>
              <a:rPr lang="en-IN" sz="2000" i="1" spc="-10" dirty="0">
                <a:latin typeface="Monotype Corsiva"/>
                <a:cs typeface="Monotype Corsiva"/>
              </a:rPr>
              <a:t>organized</a:t>
            </a:r>
            <a:r>
              <a:rPr lang="en-IN" sz="2000" i="1" spc="-5" dirty="0">
                <a:latin typeface="Monotype Corsiva"/>
                <a:cs typeface="Monotype Corsiva"/>
              </a:rPr>
              <a:t> </a:t>
            </a:r>
            <a:r>
              <a:rPr lang="en-IN" sz="2000" i="1" spc="-10" dirty="0">
                <a:latin typeface="Monotype Corsiva"/>
                <a:cs typeface="Monotype Corsiva"/>
              </a:rPr>
              <a:t>database</a:t>
            </a:r>
            <a:endParaRPr lang="en-IN" sz="2000" dirty="0">
              <a:latin typeface="Monotype Corsiva"/>
              <a:cs typeface="Monotype Corsiva"/>
            </a:endParaRPr>
          </a:p>
          <a:p>
            <a:pPr algn="just">
              <a:lnSpc>
                <a:spcPct val="100000"/>
              </a:lnSpc>
              <a:buClr>
                <a:srgbClr val="00007C"/>
              </a:buClr>
              <a:buFont typeface="Arial"/>
              <a:buChar char="■"/>
            </a:pPr>
            <a:endParaRPr lang="en-IN" sz="2200" dirty="0">
              <a:latin typeface="Times New Roman"/>
              <a:cs typeface="Times New Roman"/>
            </a:endParaRPr>
          </a:p>
          <a:p>
            <a:pPr marL="755650" lvl="1" indent="-285750" algn="just">
              <a:spcBef>
                <a:spcPts val="5"/>
              </a:spcBef>
              <a:buClr>
                <a:srgbClr val="9A9ACC"/>
              </a:buClr>
              <a:buSzPct val="79166"/>
              <a:buFont typeface="Arial"/>
              <a:buChar char="□"/>
              <a:tabLst>
                <a:tab pos="755650" algn="l"/>
              </a:tabLst>
            </a:pPr>
            <a:r>
              <a:rPr lang="en-IN" sz="2400" spc="-5" dirty="0">
                <a:latin typeface="Verdana"/>
                <a:cs typeface="Verdana"/>
              </a:rPr>
              <a:t>Eliminate replicated </a:t>
            </a:r>
            <a:r>
              <a:rPr lang="en-IN" sz="2400" dirty="0">
                <a:latin typeface="Verdana"/>
                <a:cs typeface="Verdana"/>
              </a:rPr>
              <a:t>data </a:t>
            </a:r>
            <a:r>
              <a:rPr lang="en-IN" sz="2400" spc="-5" dirty="0">
                <a:latin typeface="Verdana"/>
                <a:cs typeface="Verdana"/>
              </a:rPr>
              <a:t>in</a:t>
            </a:r>
            <a:r>
              <a:rPr lang="en-IN" sz="2400" spc="50" dirty="0">
                <a:latin typeface="Verdana"/>
                <a:cs typeface="Verdana"/>
              </a:rPr>
              <a:t> </a:t>
            </a:r>
            <a:r>
              <a:rPr lang="en-IN" sz="2400" spc="-5" dirty="0">
                <a:latin typeface="Verdana"/>
                <a:cs typeface="Verdana"/>
              </a:rPr>
              <a:t>tables</a:t>
            </a:r>
            <a:endParaRPr lang="en-IN" sz="2400" dirty="0">
              <a:latin typeface="Verdana"/>
              <a:cs typeface="Verdana"/>
            </a:endParaRPr>
          </a:p>
          <a:p>
            <a:pPr lvl="1" algn="just">
              <a:spcBef>
                <a:spcPts val="35"/>
              </a:spcBef>
              <a:buClr>
                <a:srgbClr val="9A9ACC"/>
              </a:buClr>
              <a:buFont typeface="Arial"/>
              <a:buChar char="□"/>
            </a:pPr>
            <a:endParaRPr lang="en-IN" sz="2550" dirty="0">
              <a:latin typeface="Times New Roman"/>
              <a:cs typeface="Times New Roman"/>
            </a:endParaRPr>
          </a:p>
          <a:p>
            <a:pPr marL="755650" marR="324485" lvl="1" indent="-285750" algn="just">
              <a:lnSpc>
                <a:spcPct val="80000"/>
              </a:lnSpc>
              <a:buClr>
                <a:srgbClr val="9A9ACC"/>
              </a:buClr>
              <a:buSzPct val="79166"/>
              <a:buFont typeface="Arial"/>
              <a:buChar char="□"/>
              <a:tabLst>
                <a:tab pos="755650" algn="l"/>
              </a:tabLst>
            </a:pPr>
            <a:r>
              <a:rPr lang="en-IN" sz="2400" dirty="0">
                <a:latin typeface="Verdana"/>
                <a:cs typeface="Verdana"/>
              </a:rPr>
              <a:t>Create separate </a:t>
            </a:r>
            <a:r>
              <a:rPr lang="en-IN" sz="2400" spc="-5" dirty="0">
                <a:latin typeface="Verdana"/>
                <a:cs typeface="Verdana"/>
              </a:rPr>
              <a:t>tables </a:t>
            </a:r>
            <a:r>
              <a:rPr lang="en-IN" sz="2400" dirty="0">
                <a:latin typeface="Verdana"/>
                <a:cs typeface="Verdana"/>
              </a:rPr>
              <a:t>for each set of </a:t>
            </a:r>
            <a:r>
              <a:rPr lang="en-IN" sz="2400" spc="-5" dirty="0">
                <a:latin typeface="Verdana"/>
                <a:cs typeface="Verdana"/>
              </a:rPr>
              <a:t>related  </a:t>
            </a:r>
            <a:r>
              <a:rPr lang="en-IN" sz="2400" dirty="0">
                <a:latin typeface="Verdana"/>
                <a:cs typeface="Verdana"/>
              </a:rPr>
              <a:t>data</a:t>
            </a:r>
          </a:p>
          <a:p>
            <a:pPr lvl="1" algn="just">
              <a:lnSpc>
                <a:spcPct val="100000"/>
              </a:lnSpc>
              <a:buClr>
                <a:srgbClr val="9A9ACC"/>
              </a:buClr>
              <a:buFont typeface="Arial"/>
              <a:buChar char="□"/>
            </a:pPr>
            <a:endParaRPr lang="en-IN" sz="3000" dirty="0">
              <a:latin typeface="Times New Roman"/>
              <a:cs typeface="Times New Roman"/>
            </a:endParaRPr>
          </a:p>
          <a:p>
            <a:pPr marL="755650" marR="5080" lvl="1" indent="-285750" algn="just">
              <a:lnSpc>
                <a:spcPct val="79800"/>
              </a:lnSpc>
              <a:buClr>
                <a:srgbClr val="9A9ACC"/>
              </a:buClr>
              <a:buSzPct val="79166"/>
              <a:buFont typeface="Arial"/>
              <a:buChar char="□"/>
              <a:tabLst>
                <a:tab pos="755650" algn="l"/>
              </a:tabLst>
            </a:pPr>
            <a:r>
              <a:rPr lang="en-IN" sz="2400" spc="-5" dirty="0">
                <a:latin typeface="Verdana"/>
                <a:cs typeface="Verdana"/>
              </a:rPr>
              <a:t>Identify </a:t>
            </a:r>
            <a:r>
              <a:rPr lang="en-IN" sz="2400" dirty="0">
                <a:latin typeface="Verdana"/>
                <a:cs typeface="Verdana"/>
              </a:rPr>
              <a:t>each set of </a:t>
            </a:r>
            <a:r>
              <a:rPr lang="en-IN" sz="2400" spc="-5" dirty="0">
                <a:latin typeface="Verdana"/>
                <a:cs typeface="Verdana"/>
              </a:rPr>
              <a:t>related </a:t>
            </a:r>
            <a:r>
              <a:rPr lang="en-IN" sz="2400" dirty="0">
                <a:latin typeface="Verdana"/>
                <a:cs typeface="Verdana"/>
              </a:rPr>
              <a:t>data </a:t>
            </a:r>
            <a:r>
              <a:rPr lang="en-IN" sz="2400" spc="-5" dirty="0">
                <a:latin typeface="Verdana"/>
                <a:cs typeface="Verdana"/>
              </a:rPr>
              <a:t>with </a:t>
            </a:r>
            <a:r>
              <a:rPr lang="en-IN" sz="2400" dirty="0">
                <a:latin typeface="Verdana"/>
                <a:cs typeface="Verdana"/>
              </a:rPr>
              <a:t>a </a:t>
            </a:r>
            <a:r>
              <a:rPr lang="en-IN" sz="2400" spc="-5" dirty="0">
                <a:latin typeface="Verdana"/>
                <a:cs typeface="Verdana"/>
              </a:rPr>
              <a:t>primary  </a:t>
            </a:r>
            <a:r>
              <a:rPr lang="en-IN" sz="2400" dirty="0">
                <a:latin typeface="Verdana"/>
                <a:cs typeface="Verdana"/>
              </a:rPr>
              <a:t>key</a:t>
            </a:r>
          </a:p>
          <a:p>
            <a:pPr lvl="1" algn="just">
              <a:spcBef>
                <a:spcPts val="35"/>
              </a:spcBef>
              <a:buClr>
                <a:srgbClr val="9A9ACC"/>
              </a:buClr>
              <a:buFont typeface="Arial"/>
              <a:buChar char="□"/>
            </a:pPr>
            <a:endParaRPr lang="en-IN" sz="2050" dirty="0">
              <a:latin typeface="Times New Roman"/>
              <a:cs typeface="Times New Roman"/>
            </a:endParaRPr>
          </a:p>
          <a:p>
            <a:pPr marL="755650" lvl="1" indent="-285750" algn="just">
              <a:buClr>
                <a:srgbClr val="9A9ACC"/>
              </a:buClr>
              <a:buSzPct val="79166"/>
              <a:buFont typeface="Arial"/>
              <a:buChar char="□"/>
              <a:tabLst>
                <a:tab pos="755650" algn="l"/>
              </a:tabLst>
            </a:pPr>
            <a:r>
              <a:rPr lang="en-IN" sz="2400" dirty="0">
                <a:latin typeface="Verdana"/>
                <a:cs typeface="Verdana"/>
              </a:rPr>
              <a:t>No </a:t>
            </a:r>
            <a:r>
              <a:rPr lang="en-IN" sz="2400" spc="-5" dirty="0">
                <a:latin typeface="Verdana"/>
                <a:cs typeface="Verdana"/>
              </a:rPr>
              <a:t>partial functional</a:t>
            </a:r>
            <a:r>
              <a:rPr lang="en-IN" sz="2400" spc="10" dirty="0">
                <a:latin typeface="Verdana"/>
                <a:cs typeface="Verdana"/>
              </a:rPr>
              <a:t> </a:t>
            </a:r>
            <a:r>
              <a:rPr lang="en-IN" sz="2400" dirty="0">
                <a:latin typeface="Verdana"/>
                <a:cs typeface="Verdana"/>
              </a:rPr>
              <a:t>dependencies</a:t>
            </a:r>
          </a:p>
          <a:p>
            <a:pPr marL="755650" lvl="1" indent="-285750" algn="just">
              <a:buClr>
                <a:srgbClr val="9A9ACC"/>
              </a:buClr>
              <a:buSzPct val="79166"/>
              <a:buFont typeface="Arial"/>
              <a:buChar char="□"/>
              <a:tabLst>
                <a:tab pos="755650" algn="l"/>
              </a:tabLst>
            </a:pPr>
            <a:endParaRPr lang="en-IN" sz="2400" dirty="0">
              <a:latin typeface="Verdana"/>
              <a:cs typeface="Verdana"/>
            </a:endParaRPr>
          </a:p>
          <a:p>
            <a:pPr marL="755650" lvl="1" indent="-285750" algn="just">
              <a:buClr>
                <a:srgbClr val="9A9ACC"/>
              </a:buClr>
              <a:buSzPct val="79166"/>
              <a:buFont typeface="Arial"/>
              <a:buChar char="□"/>
              <a:tabLst>
                <a:tab pos="755650" algn="l"/>
              </a:tabLst>
            </a:pPr>
            <a:r>
              <a:rPr lang="en-IN" sz="2400" dirty="0">
                <a:latin typeface="Verdana"/>
                <a:cs typeface="Verdana"/>
              </a:rPr>
              <a:t>It should avoid composite attribute and multivalued attribute.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701" y="519177"/>
            <a:ext cx="8070596" cy="952825"/>
          </a:xfrm>
          <a:prstGeom prst="rect">
            <a:avLst/>
          </a:prstGeom>
        </p:spPr>
        <p:txBody>
          <a:bodyPr vert="horz" wrap="square" lIns="0" tIns="273050" rIns="0" bIns="0" rtlCol="0" anchor="ctr">
            <a:spAutoFit/>
          </a:bodyPr>
          <a:lstStyle/>
          <a:p>
            <a:pPr marL="12700">
              <a:lnSpc>
                <a:spcPct val="100000"/>
              </a:lnSpc>
            </a:pPr>
            <a:r>
              <a:rPr spc="-5" dirty="0"/>
              <a:t>First Normal</a:t>
            </a:r>
            <a:r>
              <a:rPr spc="-40" dirty="0"/>
              <a:t> </a:t>
            </a:r>
            <a:r>
              <a:rPr spc="-5" dirty="0"/>
              <a:t>Form</a:t>
            </a:r>
            <a:r>
              <a:rPr lang="en-IN" spc="-5" dirty="0"/>
              <a:t> (1NF)</a:t>
            </a:r>
            <a:endParaRPr dirty="0"/>
          </a:p>
        </p:txBody>
      </p:sp>
      <p:sp>
        <p:nvSpPr>
          <p:cNvPr id="3" name="object 3"/>
          <p:cNvSpPr txBox="1"/>
          <p:nvPr/>
        </p:nvSpPr>
        <p:spPr>
          <a:xfrm>
            <a:off x="1603503" y="1563370"/>
            <a:ext cx="2494915" cy="3849370"/>
          </a:xfrm>
          <a:prstGeom prst="rect">
            <a:avLst/>
          </a:prstGeom>
        </p:spPr>
        <p:txBody>
          <a:bodyPr vert="horz" wrap="square" lIns="0" tIns="0" rIns="0" bIns="0" rtlCol="0">
            <a:spAutoFit/>
          </a:bodyPr>
          <a:lstStyle/>
          <a:p>
            <a:pPr marL="355600" marR="55880" indent="-342900" algn="just">
              <a:buClr>
                <a:srgbClr val="00007C"/>
              </a:buClr>
              <a:buSzPct val="75000"/>
              <a:buChar char="■"/>
              <a:tabLst>
                <a:tab pos="354965" algn="l"/>
                <a:tab pos="355600" algn="l"/>
              </a:tabLst>
            </a:pPr>
            <a:r>
              <a:rPr sz="2000" spc="-5" dirty="0">
                <a:latin typeface="Arial"/>
                <a:cs typeface="Arial"/>
              </a:rPr>
              <a:t>Eliminate  repeating</a:t>
            </a:r>
            <a:r>
              <a:rPr sz="2000" spc="-40" dirty="0">
                <a:latin typeface="Arial"/>
                <a:cs typeface="Arial"/>
              </a:rPr>
              <a:t> </a:t>
            </a:r>
            <a:r>
              <a:rPr sz="2000" spc="-5" dirty="0">
                <a:latin typeface="Arial"/>
                <a:cs typeface="Arial"/>
              </a:rPr>
              <a:t>columns  in each</a:t>
            </a:r>
            <a:r>
              <a:rPr sz="2000" spc="-75" dirty="0">
                <a:latin typeface="Arial"/>
                <a:cs typeface="Arial"/>
              </a:rPr>
              <a:t> </a:t>
            </a:r>
            <a:r>
              <a:rPr sz="2000" spc="-10" dirty="0">
                <a:latin typeface="Arial"/>
                <a:cs typeface="Arial"/>
              </a:rPr>
              <a:t>table</a:t>
            </a:r>
            <a:endParaRPr sz="2000" dirty="0">
              <a:latin typeface="Arial"/>
              <a:cs typeface="Arial"/>
            </a:endParaRPr>
          </a:p>
          <a:p>
            <a:pPr marL="355600" marR="102870" indent="-342900" algn="just">
              <a:spcBef>
                <a:spcPts val="480"/>
              </a:spcBef>
              <a:buClr>
                <a:srgbClr val="00007C"/>
              </a:buClr>
              <a:buSzPct val="75000"/>
              <a:buChar char="■"/>
              <a:tabLst>
                <a:tab pos="354965" algn="l"/>
                <a:tab pos="355600" algn="l"/>
              </a:tabLst>
            </a:pPr>
            <a:r>
              <a:rPr sz="2000" spc="-10" dirty="0">
                <a:latin typeface="Arial"/>
                <a:cs typeface="Arial"/>
              </a:rPr>
              <a:t>Create </a:t>
            </a:r>
            <a:r>
              <a:rPr sz="2000" spc="-5" dirty="0">
                <a:latin typeface="Arial"/>
                <a:cs typeface="Arial"/>
              </a:rPr>
              <a:t>a </a:t>
            </a:r>
            <a:r>
              <a:rPr sz="2000" spc="-10" dirty="0">
                <a:latin typeface="Arial"/>
                <a:cs typeface="Arial"/>
              </a:rPr>
              <a:t>separate  </a:t>
            </a:r>
            <a:r>
              <a:rPr sz="2000" spc="-5" dirty="0">
                <a:latin typeface="Arial"/>
                <a:cs typeface="Arial"/>
              </a:rPr>
              <a:t>table for each </a:t>
            </a:r>
            <a:r>
              <a:rPr sz="2000" spc="-10" dirty="0">
                <a:latin typeface="Arial"/>
                <a:cs typeface="Arial"/>
              </a:rPr>
              <a:t>set  </a:t>
            </a:r>
            <a:r>
              <a:rPr sz="2000" spc="-5" dirty="0">
                <a:latin typeface="Arial"/>
                <a:cs typeface="Arial"/>
              </a:rPr>
              <a:t>of </a:t>
            </a:r>
            <a:r>
              <a:rPr sz="2000" spc="-10" dirty="0">
                <a:latin typeface="Arial"/>
                <a:cs typeface="Arial"/>
              </a:rPr>
              <a:t>related</a:t>
            </a:r>
            <a:r>
              <a:rPr sz="2000" spc="-55" dirty="0">
                <a:latin typeface="Arial"/>
                <a:cs typeface="Arial"/>
              </a:rPr>
              <a:t> </a:t>
            </a:r>
            <a:r>
              <a:rPr sz="2000" spc="-10" dirty="0">
                <a:latin typeface="Arial"/>
                <a:cs typeface="Arial"/>
              </a:rPr>
              <a:t>data</a:t>
            </a:r>
            <a:endParaRPr sz="2000" dirty="0">
              <a:latin typeface="Arial"/>
              <a:cs typeface="Arial"/>
            </a:endParaRPr>
          </a:p>
          <a:p>
            <a:pPr marL="355600" marR="5080" indent="-342900" algn="just">
              <a:spcBef>
                <a:spcPts val="475"/>
              </a:spcBef>
              <a:buClr>
                <a:srgbClr val="00007C"/>
              </a:buClr>
              <a:buSzPct val="75000"/>
              <a:buChar char="■"/>
              <a:tabLst>
                <a:tab pos="355600" algn="l"/>
              </a:tabLst>
            </a:pPr>
            <a:r>
              <a:rPr sz="2000" spc="-10" dirty="0">
                <a:latin typeface="Arial"/>
                <a:cs typeface="Arial"/>
              </a:rPr>
              <a:t>Identify </a:t>
            </a:r>
            <a:r>
              <a:rPr sz="2000" spc="-5" dirty="0">
                <a:latin typeface="Arial"/>
                <a:cs typeface="Arial"/>
              </a:rPr>
              <a:t>each set </a:t>
            </a:r>
            <a:r>
              <a:rPr sz="2000" spc="-10" dirty="0">
                <a:latin typeface="Arial"/>
                <a:cs typeface="Arial"/>
              </a:rPr>
              <a:t>of  </a:t>
            </a:r>
            <a:r>
              <a:rPr sz="2000" spc="-5" dirty="0">
                <a:latin typeface="Arial"/>
                <a:cs typeface="Arial"/>
              </a:rPr>
              <a:t>related data with a  </a:t>
            </a:r>
            <a:r>
              <a:rPr sz="2000" spc="-10" dirty="0">
                <a:latin typeface="Arial"/>
                <a:cs typeface="Arial"/>
              </a:rPr>
              <a:t>primary</a:t>
            </a:r>
            <a:r>
              <a:rPr sz="2000" spc="-60" dirty="0">
                <a:latin typeface="Arial"/>
                <a:cs typeface="Arial"/>
              </a:rPr>
              <a:t> </a:t>
            </a:r>
            <a:r>
              <a:rPr sz="2000" spc="-10" dirty="0">
                <a:latin typeface="Arial"/>
                <a:cs typeface="Arial"/>
              </a:rPr>
              <a:t>key</a:t>
            </a:r>
            <a:endParaRPr sz="2000" dirty="0">
              <a:latin typeface="Arial"/>
              <a:cs typeface="Arial"/>
            </a:endParaRPr>
          </a:p>
          <a:p>
            <a:pPr marL="355600" marR="298450" indent="-342900" algn="just">
              <a:spcBef>
                <a:spcPts val="475"/>
              </a:spcBef>
              <a:buClr>
                <a:srgbClr val="00007C"/>
              </a:buClr>
              <a:buSzPct val="75000"/>
              <a:buChar char="■"/>
              <a:tabLst>
                <a:tab pos="354965" algn="l"/>
                <a:tab pos="355600" algn="l"/>
              </a:tabLst>
            </a:pPr>
            <a:r>
              <a:rPr sz="2000" spc="-5" dirty="0">
                <a:latin typeface="Arial"/>
                <a:cs typeface="Arial"/>
              </a:rPr>
              <a:t>All </a:t>
            </a:r>
            <a:r>
              <a:rPr sz="2000" spc="-10" dirty="0">
                <a:latin typeface="Arial"/>
                <a:cs typeface="Arial"/>
              </a:rPr>
              <a:t>attributes are  </a:t>
            </a:r>
            <a:r>
              <a:rPr sz="2000" spc="-5" dirty="0">
                <a:latin typeface="Arial"/>
                <a:cs typeface="Arial"/>
              </a:rPr>
              <a:t>single valued &amp;  non-repeating</a:t>
            </a:r>
            <a:endParaRPr sz="2000" dirty="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4286787856"/>
              </p:ext>
            </p:extLst>
          </p:nvPr>
        </p:nvGraphicFramePr>
        <p:xfrm>
          <a:off x="4176712" y="1585913"/>
          <a:ext cx="6400800" cy="2996103"/>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1066800">
                  <a:extLst>
                    <a:ext uri="{9D8B030D-6E8A-4147-A177-3AD203B41FA5}">
                      <a16:colId xmlns:a16="http://schemas.microsoft.com/office/drawing/2014/main" xmlns="" val="20004"/>
                    </a:ext>
                  </a:extLst>
                </a:gridCol>
                <a:gridCol w="1066800">
                  <a:extLst>
                    <a:ext uri="{9D8B030D-6E8A-4147-A177-3AD203B41FA5}">
                      <a16:colId xmlns:a16="http://schemas.microsoft.com/office/drawing/2014/main" xmlns="" val="20005"/>
                    </a:ext>
                  </a:extLst>
                </a:gridCol>
              </a:tblGrid>
              <a:tr h="533400">
                <a:tc gridSpan="6">
                  <a:txBody>
                    <a:bodyPr/>
                    <a:lstStyle/>
                    <a:p>
                      <a:pPr algn="ctr">
                        <a:lnSpc>
                          <a:spcPct val="100000"/>
                        </a:lnSpc>
                        <a:spcBef>
                          <a:spcPts val="175"/>
                        </a:spcBef>
                      </a:pPr>
                      <a:r>
                        <a:rPr sz="2800" dirty="0">
                          <a:latin typeface="Arial"/>
                          <a:cs typeface="Arial"/>
                        </a:rPr>
                        <a:t>Contacts</a:t>
                      </a:r>
                      <a:endParaRPr sz="2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12700">
                      <a:solidFill>
                        <a:srgbClr val="010101"/>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381000">
                <a:tc>
                  <a:txBody>
                    <a:bodyPr/>
                    <a:lstStyle/>
                    <a:p>
                      <a:pPr marL="77470">
                        <a:lnSpc>
                          <a:spcPct val="100000"/>
                        </a:lnSpc>
                        <a:spcBef>
                          <a:spcPts val="275"/>
                        </a:spcBef>
                      </a:pPr>
                      <a:r>
                        <a:rPr sz="1600" spc="-5" dirty="0">
                          <a:latin typeface="Arial"/>
                          <a:cs typeface="Arial"/>
                        </a:rPr>
                        <a:t>Id</a:t>
                      </a:r>
                      <a:endParaRPr sz="16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725">
                        <a:lnSpc>
                          <a:spcPct val="100000"/>
                        </a:lnSpc>
                        <a:spcBef>
                          <a:spcPts val="275"/>
                        </a:spcBef>
                      </a:pPr>
                      <a:r>
                        <a:rPr sz="1600" spc="-5" dirty="0">
                          <a:latin typeface="Arial"/>
                          <a:cs typeface="Arial"/>
                        </a:rPr>
                        <a:t>Name</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Company</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Address</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Phone</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tcPr>
                </a:tc>
                <a:tc>
                  <a:txBody>
                    <a:bodyPr/>
                    <a:lstStyle/>
                    <a:p>
                      <a:pPr marL="85090">
                        <a:lnSpc>
                          <a:spcPct val="100000"/>
                        </a:lnSpc>
                        <a:spcBef>
                          <a:spcPts val="275"/>
                        </a:spcBef>
                      </a:pPr>
                      <a:r>
                        <a:rPr sz="1600" spc="-5" dirty="0">
                          <a:latin typeface="Arial"/>
                          <a:cs typeface="Arial"/>
                        </a:rPr>
                        <a:t>ZipCode</a:t>
                      </a:r>
                      <a:endParaRPr sz="160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tcPr>
                </a:tc>
                <a:extLst>
                  <a:ext uri="{0D108BD9-81ED-4DB2-BD59-A6C34878D82A}">
                    <a16:rowId xmlns:a16="http://schemas.microsoft.com/office/drawing/2014/main" xmlns="" val="10001"/>
                  </a:ext>
                </a:extLst>
              </a:tr>
              <a:tr h="335279">
                <a:tc>
                  <a:txBody>
                    <a:bodyPr/>
                    <a:lstStyle/>
                    <a:p>
                      <a:pPr marL="77470">
                        <a:lnSpc>
                          <a:spcPct val="100000"/>
                        </a:lnSpc>
                        <a:spcBef>
                          <a:spcPts val="275"/>
                        </a:spcBef>
                      </a:pPr>
                      <a:r>
                        <a:rPr sz="1600" dirty="0">
                          <a:latin typeface="Arial"/>
                          <a:cs typeface="Arial"/>
                        </a:rPr>
                        <a:t>1</a:t>
                      </a: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dirty="0">
                          <a:latin typeface="Arial"/>
                          <a:cs typeface="Arial"/>
                        </a:rPr>
                        <a:t>Joe</a:t>
                      </a: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10" dirty="0">
                          <a:latin typeface="Arial"/>
                          <a:cs typeface="Arial"/>
                        </a:rPr>
                        <a:t>ABC</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123</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5532</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12345</a:t>
                      </a:r>
                      <a:endParaRPr sz="160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solidFill>
                      <a:srgbClr val="9999FF"/>
                    </a:solidFill>
                  </a:tcPr>
                </a:tc>
                <a:extLst>
                  <a:ext uri="{0D108BD9-81ED-4DB2-BD59-A6C34878D82A}">
                    <a16:rowId xmlns:a16="http://schemas.microsoft.com/office/drawing/2014/main" xmlns="" val="10002"/>
                  </a:ext>
                </a:extLst>
              </a:tr>
              <a:tr h="334518">
                <a:tc>
                  <a:txBody>
                    <a:bodyPr/>
                    <a:lstStyle/>
                    <a:p>
                      <a:pPr marL="77470">
                        <a:lnSpc>
                          <a:spcPct val="100000"/>
                        </a:lnSpc>
                        <a:spcBef>
                          <a:spcPts val="275"/>
                        </a:spcBef>
                      </a:pPr>
                      <a:r>
                        <a:rPr sz="1600" dirty="0">
                          <a:latin typeface="Arial"/>
                          <a:cs typeface="Arial"/>
                        </a:rPr>
                        <a:t>1</a:t>
                      </a:r>
                      <a:endParaRPr sz="16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dirty="0">
                          <a:latin typeface="Arial"/>
                          <a:cs typeface="Arial"/>
                        </a:rPr>
                        <a:t>Joe</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10" dirty="0">
                          <a:latin typeface="Arial"/>
                          <a:cs typeface="Arial"/>
                        </a:rPr>
                        <a:t>ABC</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123</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2234</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12345</a:t>
                      </a:r>
                      <a:endParaRPr sz="1600" dirty="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solidFill>
                      <a:srgbClr val="9999FF"/>
                    </a:solidFill>
                  </a:tcPr>
                </a:tc>
                <a:extLst>
                  <a:ext uri="{0D108BD9-81ED-4DB2-BD59-A6C34878D82A}">
                    <a16:rowId xmlns:a16="http://schemas.microsoft.com/office/drawing/2014/main" xmlns="" val="10003"/>
                  </a:ext>
                </a:extLst>
              </a:tr>
              <a:tr h="407591">
                <a:tc>
                  <a:txBody>
                    <a:bodyPr/>
                    <a:lstStyle/>
                    <a:p>
                      <a:pPr marL="77470">
                        <a:lnSpc>
                          <a:spcPct val="100000"/>
                        </a:lnSpc>
                        <a:spcBef>
                          <a:spcPts val="275"/>
                        </a:spcBef>
                      </a:pPr>
                      <a:r>
                        <a:rPr sz="1600" dirty="0">
                          <a:latin typeface="Arial"/>
                          <a:cs typeface="Arial"/>
                        </a:rPr>
                        <a:t>1</a:t>
                      </a:r>
                      <a:endParaRPr sz="16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dirty="0">
                          <a:latin typeface="Arial"/>
                          <a:cs typeface="Arial"/>
                        </a:rPr>
                        <a:t>Joe</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10" dirty="0">
                          <a:latin typeface="Arial"/>
                          <a:cs typeface="Arial"/>
                        </a:rPr>
                        <a:t>ABC</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123</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3211</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9999FF"/>
                    </a:solidFill>
                  </a:tcPr>
                </a:tc>
                <a:tc>
                  <a:txBody>
                    <a:bodyPr/>
                    <a:lstStyle/>
                    <a:p>
                      <a:pPr marL="85725">
                        <a:lnSpc>
                          <a:spcPct val="100000"/>
                        </a:lnSpc>
                        <a:spcBef>
                          <a:spcPts val="275"/>
                        </a:spcBef>
                      </a:pPr>
                      <a:r>
                        <a:rPr sz="1600" spc="-5" dirty="0">
                          <a:latin typeface="Arial"/>
                          <a:cs typeface="Arial"/>
                        </a:rPr>
                        <a:t>12345</a:t>
                      </a:r>
                      <a:endParaRPr sz="1600" dirty="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solidFill>
                      <a:srgbClr val="9999FF"/>
                    </a:solidFill>
                  </a:tcPr>
                </a:tc>
                <a:extLst>
                  <a:ext uri="{0D108BD9-81ED-4DB2-BD59-A6C34878D82A}">
                    <a16:rowId xmlns:a16="http://schemas.microsoft.com/office/drawing/2014/main" xmlns="" val="10004"/>
                  </a:ext>
                </a:extLst>
              </a:tr>
              <a:tr h="334518">
                <a:tc>
                  <a:txBody>
                    <a:bodyPr/>
                    <a:lstStyle/>
                    <a:p>
                      <a:pPr marL="77470">
                        <a:lnSpc>
                          <a:spcPct val="100000"/>
                        </a:lnSpc>
                        <a:spcBef>
                          <a:spcPts val="275"/>
                        </a:spcBef>
                      </a:pPr>
                      <a:r>
                        <a:rPr sz="1600" dirty="0">
                          <a:latin typeface="Arial"/>
                          <a:cs typeface="Arial"/>
                        </a:rPr>
                        <a:t>2</a:t>
                      </a: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BAFFBF"/>
                    </a:solidFill>
                  </a:tcPr>
                </a:tc>
                <a:tc>
                  <a:txBody>
                    <a:bodyPr/>
                    <a:lstStyle/>
                    <a:p>
                      <a:pPr marL="85725">
                        <a:lnSpc>
                          <a:spcPct val="100000"/>
                        </a:lnSpc>
                        <a:spcBef>
                          <a:spcPts val="275"/>
                        </a:spcBef>
                      </a:pPr>
                      <a:r>
                        <a:rPr sz="1600" spc="-5" dirty="0">
                          <a:latin typeface="Arial"/>
                          <a:cs typeface="Arial"/>
                        </a:rPr>
                        <a:t>Jane</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BAFFBF"/>
                    </a:solidFill>
                  </a:tcPr>
                </a:tc>
                <a:tc>
                  <a:txBody>
                    <a:bodyPr/>
                    <a:lstStyle/>
                    <a:p>
                      <a:pPr marL="85725">
                        <a:lnSpc>
                          <a:spcPct val="100000"/>
                        </a:lnSpc>
                        <a:spcBef>
                          <a:spcPts val="275"/>
                        </a:spcBef>
                      </a:pPr>
                      <a:r>
                        <a:rPr sz="1600" spc="-5" dirty="0">
                          <a:latin typeface="Arial"/>
                          <a:cs typeface="Arial"/>
                        </a:rPr>
                        <a:t>XYZ</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BAFFBF"/>
                    </a:solidFill>
                  </a:tcPr>
                </a:tc>
                <a:tc>
                  <a:txBody>
                    <a:bodyPr/>
                    <a:lstStyle/>
                    <a:p>
                      <a:pPr marL="85725">
                        <a:lnSpc>
                          <a:spcPct val="100000"/>
                        </a:lnSpc>
                        <a:spcBef>
                          <a:spcPts val="275"/>
                        </a:spcBef>
                      </a:pPr>
                      <a:r>
                        <a:rPr sz="1600" spc="-5" dirty="0">
                          <a:latin typeface="Arial"/>
                          <a:cs typeface="Arial"/>
                        </a:rPr>
                        <a:t>456</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BAFFBF"/>
                    </a:solidFill>
                  </a:tcPr>
                </a:tc>
                <a:tc>
                  <a:txBody>
                    <a:bodyPr/>
                    <a:lstStyle/>
                    <a:p>
                      <a:pPr marL="85725">
                        <a:lnSpc>
                          <a:spcPct val="100000"/>
                        </a:lnSpc>
                        <a:spcBef>
                          <a:spcPts val="275"/>
                        </a:spcBef>
                      </a:pPr>
                      <a:r>
                        <a:rPr sz="1600" spc="-5" dirty="0">
                          <a:latin typeface="Arial"/>
                          <a:cs typeface="Arial"/>
                        </a:rPr>
                        <a:t>3421</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BAFFBF"/>
                    </a:solidFill>
                  </a:tcPr>
                </a:tc>
                <a:tc>
                  <a:txBody>
                    <a:bodyPr/>
                    <a:lstStyle/>
                    <a:p>
                      <a:pPr marL="85725">
                        <a:lnSpc>
                          <a:spcPct val="100000"/>
                        </a:lnSpc>
                        <a:spcBef>
                          <a:spcPts val="275"/>
                        </a:spcBef>
                      </a:pPr>
                      <a:r>
                        <a:rPr sz="1600" spc="-5" dirty="0">
                          <a:latin typeface="Arial"/>
                          <a:cs typeface="Arial"/>
                        </a:rPr>
                        <a:t>14454</a:t>
                      </a:r>
                      <a:endParaRPr sz="1600" dirty="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solidFill>
                      <a:srgbClr val="BAFFBF"/>
                    </a:solidFill>
                  </a:tcPr>
                </a:tc>
                <a:extLst>
                  <a:ext uri="{0D108BD9-81ED-4DB2-BD59-A6C34878D82A}">
                    <a16:rowId xmlns:a16="http://schemas.microsoft.com/office/drawing/2014/main" xmlns="" val="10005"/>
                  </a:ext>
                </a:extLst>
              </a:tr>
              <a:tr h="335279">
                <a:tc>
                  <a:txBody>
                    <a:bodyPr/>
                    <a:lstStyle/>
                    <a:p>
                      <a:pPr marL="77470">
                        <a:lnSpc>
                          <a:spcPct val="100000"/>
                        </a:lnSpc>
                        <a:spcBef>
                          <a:spcPts val="280"/>
                        </a:spcBef>
                      </a:pPr>
                      <a:r>
                        <a:rPr sz="1600" dirty="0">
                          <a:latin typeface="Arial"/>
                          <a:cs typeface="Arial"/>
                        </a:rPr>
                        <a:t>3</a:t>
                      </a: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F3B0B3"/>
                    </a:solidFill>
                  </a:tcPr>
                </a:tc>
                <a:tc>
                  <a:txBody>
                    <a:bodyPr/>
                    <a:lstStyle/>
                    <a:p>
                      <a:pPr marL="85725">
                        <a:lnSpc>
                          <a:spcPct val="100000"/>
                        </a:lnSpc>
                        <a:spcBef>
                          <a:spcPts val="280"/>
                        </a:spcBef>
                      </a:pPr>
                      <a:r>
                        <a:rPr sz="1600" spc="-5" dirty="0">
                          <a:latin typeface="Arial"/>
                          <a:cs typeface="Arial"/>
                        </a:rPr>
                        <a:t>Chris</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F3B0B3"/>
                    </a:solidFill>
                  </a:tcPr>
                </a:tc>
                <a:tc>
                  <a:txBody>
                    <a:bodyPr/>
                    <a:lstStyle/>
                    <a:p>
                      <a:pPr marL="85725">
                        <a:lnSpc>
                          <a:spcPct val="100000"/>
                        </a:lnSpc>
                        <a:spcBef>
                          <a:spcPts val="280"/>
                        </a:spcBef>
                      </a:pPr>
                      <a:r>
                        <a:rPr sz="1600" spc="-5" dirty="0">
                          <a:latin typeface="Arial"/>
                          <a:cs typeface="Arial"/>
                        </a:rPr>
                        <a:t>PDQ</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F3B0B3"/>
                    </a:solidFill>
                  </a:tcPr>
                </a:tc>
                <a:tc>
                  <a:txBody>
                    <a:bodyPr/>
                    <a:lstStyle/>
                    <a:p>
                      <a:pPr marL="85725">
                        <a:lnSpc>
                          <a:spcPct val="100000"/>
                        </a:lnSpc>
                        <a:spcBef>
                          <a:spcPts val="280"/>
                        </a:spcBef>
                      </a:pPr>
                      <a:r>
                        <a:rPr sz="1600" spc="-5" dirty="0">
                          <a:latin typeface="Arial"/>
                          <a:cs typeface="Arial"/>
                        </a:rPr>
                        <a:t>789</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F3B0B3"/>
                    </a:solidFill>
                  </a:tcPr>
                </a:tc>
                <a:tc>
                  <a:txBody>
                    <a:bodyPr/>
                    <a:lstStyle/>
                    <a:p>
                      <a:pPr marL="85725">
                        <a:lnSpc>
                          <a:spcPct val="100000"/>
                        </a:lnSpc>
                        <a:spcBef>
                          <a:spcPts val="280"/>
                        </a:spcBef>
                      </a:pPr>
                      <a:r>
                        <a:rPr sz="1600" spc="-5" dirty="0">
                          <a:latin typeface="Arial"/>
                          <a:cs typeface="Arial"/>
                        </a:rPr>
                        <a:t>2341</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12700">
                      <a:solidFill>
                        <a:srgbClr val="010101"/>
                      </a:solidFill>
                      <a:prstDash val="solid"/>
                    </a:lnB>
                    <a:solidFill>
                      <a:srgbClr val="F3B0B3"/>
                    </a:solidFill>
                  </a:tcPr>
                </a:tc>
                <a:tc>
                  <a:txBody>
                    <a:bodyPr/>
                    <a:lstStyle/>
                    <a:p>
                      <a:pPr marL="85725">
                        <a:lnSpc>
                          <a:spcPct val="100000"/>
                        </a:lnSpc>
                        <a:spcBef>
                          <a:spcPts val="280"/>
                        </a:spcBef>
                      </a:pPr>
                      <a:r>
                        <a:rPr sz="1600" spc="-5" dirty="0">
                          <a:latin typeface="Arial"/>
                          <a:cs typeface="Arial"/>
                        </a:rPr>
                        <a:t>14423</a:t>
                      </a:r>
                      <a:endParaRPr sz="160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12700">
                      <a:solidFill>
                        <a:srgbClr val="010101"/>
                      </a:solidFill>
                      <a:prstDash val="solid"/>
                    </a:lnB>
                    <a:solidFill>
                      <a:srgbClr val="F3B0B3"/>
                    </a:solidFill>
                  </a:tcPr>
                </a:tc>
                <a:extLst>
                  <a:ext uri="{0D108BD9-81ED-4DB2-BD59-A6C34878D82A}">
                    <a16:rowId xmlns:a16="http://schemas.microsoft.com/office/drawing/2014/main" xmlns="" val="10006"/>
                  </a:ext>
                </a:extLst>
              </a:tr>
              <a:tr h="334518">
                <a:tc>
                  <a:txBody>
                    <a:bodyPr/>
                    <a:lstStyle/>
                    <a:p>
                      <a:pPr marL="77470">
                        <a:lnSpc>
                          <a:spcPct val="100000"/>
                        </a:lnSpc>
                        <a:spcBef>
                          <a:spcPts val="275"/>
                        </a:spcBef>
                      </a:pPr>
                      <a:r>
                        <a:rPr sz="1600" dirty="0">
                          <a:latin typeface="Arial"/>
                          <a:cs typeface="Arial"/>
                        </a:rPr>
                        <a:t>3</a:t>
                      </a:r>
                      <a:endParaRPr sz="1600">
                        <a:latin typeface="Arial"/>
                        <a:cs typeface="Arial"/>
                      </a:endParaRPr>
                    </a:p>
                  </a:txBody>
                  <a:tcPr marL="0" marR="0" marT="0" marB="0">
                    <a:lnL w="28575">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solidFill>
                      <a:srgbClr val="F3B0B3"/>
                    </a:solidFill>
                  </a:tcPr>
                </a:tc>
                <a:tc>
                  <a:txBody>
                    <a:bodyPr/>
                    <a:lstStyle/>
                    <a:p>
                      <a:pPr marL="85725">
                        <a:lnSpc>
                          <a:spcPct val="100000"/>
                        </a:lnSpc>
                        <a:spcBef>
                          <a:spcPts val="275"/>
                        </a:spcBef>
                      </a:pPr>
                      <a:r>
                        <a:rPr sz="1600" spc="-5" dirty="0">
                          <a:latin typeface="Arial"/>
                          <a:cs typeface="Arial"/>
                        </a:rPr>
                        <a:t>Chris</a:t>
                      </a:r>
                      <a:endParaRPr sz="160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solidFill>
                      <a:srgbClr val="F3B0B3"/>
                    </a:solidFill>
                  </a:tcPr>
                </a:tc>
                <a:tc>
                  <a:txBody>
                    <a:bodyPr/>
                    <a:lstStyle/>
                    <a:p>
                      <a:pPr marL="85725">
                        <a:lnSpc>
                          <a:spcPct val="100000"/>
                        </a:lnSpc>
                        <a:spcBef>
                          <a:spcPts val="275"/>
                        </a:spcBef>
                      </a:pPr>
                      <a:r>
                        <a:rPr sz="1600" spc="-5" dirty="0">
                          <a:latin typeface="Arial"/>
                          <a:cs typeface="Arial"/>
                        </a:rPr>
                        <a:t>PDQ</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solidFill>
                      <a:srgbClr val="F3B0B3"/>
                    </a:solidFill>
                  </a:tcPr>
                </a:tc>
                <a:tc>
                  <a:txBody>
                    <a:bodyPr/>
                    <a:lstStyle/>
                    <a:p>
                      <a:pPr marL="85725">
                        <a:lnSpc>
                          <a:spcPct val="100000"/>
                        </a:lnSpc>
                        <a:spcBef>
                          <a:spcPts val="275"/>
                        </a:spcBef>
                      </a:pPr>
                      <a:r>
                        <a:rPr sz="1600" spc="-5" dirty="0">
                          <a:latin typeface="Arial"/>
                          <a:cs typeface="Arial"/>
                        </a:rPr>
                        <a:t>789</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solidFill>
                      <a:srgbClr val="F3B0B3"/>
                    </a:solidFill>
                  </a:tcPr>
                </a:tc>
                <a:tc>
                  <a:txBody>
                    <a:bodyPr/>
                    <a:lstStyle/>
                    <a:p>
                      <a:pPr marL="85725">
                        <a:lnSpc>
                          <a:spcPct val="100000"/>
                        </a:lnSpc>
                        <a:spcBef>
                          <a:spcPts val="275"/>
                        </a:spcBef>
                      </a:pPr>
                      <a:r>
                        <a:rPr sz="1600" spc="-5" dirty="0">
                          <a:latin typeface="Arial"/>
                          <a:cs typeface="Arial"/>
                        </a:rPr>
                        <a:t>6655</a:t>
                      </a:r>
                      <a:endParaRPr sz="1600" dirty="0">
                        <a:latin typeface="Arial"/>
                        <a:cs typeface="Arial"/>
                      </a:endParaRPr>
                    </a:p>
                  </a:txBody>
                  <a:tcPr marL="0" marR="0" marT="0" marB="0">
                    <a:lnL w="12700">
                      <a:solidFill>
                        <a:srgbClr val="010101"/>
                      </a:solidFill>
                      <a:prstDash val="solid"/>
                    </a:lnL>
                    <a:lnR w="12700">
                      <a:solidFill>
                        <a:srgbClr val="010101"/>
                      </a:solidFill>
                      <a:prstDash val="solid"/>
                    </a:lnR>
                    <a:lnT w="12700">
                      <a:solidFill>
                        <a:srgbClr val="010101"/>
                      </a:solidFill>
                      <a:prstDash val="solid"/>
                    </a:lnT>
                    <a:lnB w="28575">
                      <a:solidFill>
                        <a:srgbClr val="010101"/>
                      </a:solidFill>
                      <a:prstDash val="solid"/>
                    </a:lnB>
                    <a:solidFill>
                      <a:srgbClr val="F3B0B3"/>
                    </a:solidFill>
                  </a:tcPr>
                </a:tc>
                <a:tc>
                  <a:txBody>
                    <a:bodyPr/>
                    <a:lstStyle/>
                    <a:p>
                      <a:pPr marL="85725">
                        <a:lnSpc>
                          <a:spcPct val="100000"/>
                        </a:lnSpc>
                        <a:spcBef>
                          <a:spcPts val="275"/>
                        </a:spcBef>
                      </a:pPr>
                      <a:r>
                        <a:rPr sz="1600" spc="-5" dirty="0">
                          <a:latin typeface="Arial"/>
                          <a:cs typeface="Arial"/>
                        </a:rPr>
                        <a:t>14423</a:t>
                      </a:r>
                      <a:endParaRPr sz="1600" dirty="0">
                        <a:latin typeface="Arial"/>
                        <a:cs typeface="Arial"/>
                      </a:endParaRPr>
                    </a:p>
                  </a:txBody>
                  <a:tcPr marL="0" marR="0" marT="0" marB="0">
                    <a:lnL w="12700">
                      <a:solidFill>
                        <a:srgbClr val="010101"/>
                      </a:solidFill>
                      <a:prstDash val="solid"/>
                    </a:lnL>
                    <a:lnR w="28575">
                      <a:solidFill>
                        <a:srgbClr val="010101"/>
                      </a:solidFill>
                      <a:prstDash val="solid"/>
                    </a:lnR>
                    <a:lnT w="12700">
                      <a:solidFill>
                        <a:srgbClr val="010101"/>
                      </a:solidFill>
                      <a:prstDash val="solid"/>
                    </a:lnT>
                    <a:lnB w="28575">
                      <a:solidFill>
                        <a:srgbClr val="010101"/>
                      </a:solidFill>
                      <a:prstDash val="solid"/>
                    </a:lnB>
                    <a:solidFill>
                      <a:srgbClr val="F3B0B3"/>
                    </a:solidFill>
                  </a:tcPr>
                </a:tc>
                <a:extLst>
                  <a:ext uri="{0D108BD9-81ED-4DB2-BD59-A6C34878D82A}">
                    <a16:rowId xmlns:a16="http://schemas.microsoft.com/office/drawing/2014/main" xmlns="" val="10007"/>
                  </a:ext>
                </a:extLst>
              </a:tr>
            </a:tbl>
          </a:graphicData>
        </a:graphic>
      </p:graphicFrame>
      <p:sp>
        <p:nvSpPr>
          <p:cNvPr id="5" name="object 5"/>
          <p:cNvSpPr txBox="1"/>
          <p:nvPr/>
        </p:nvSpPr>
        <p:spPr>
          <a:xfrm>
            <a:off x="4270501" y="4700779"/>
            <a:ext cx="6245099" cy="559435"/>
          </a:xfrm>
          <a:prstGeom prst="rect">
            <a:avLst/>
          </a:prstGeom>
        </p:spPr>
        <p:txBody>
          <a:bodyPr vert="horz" wrap="square" lIns="0" tIns="0" rIns="0" bIns="0" rtlCol="0">
            <a:spAutoFit/>
          </a:bodyPr>
          <a:lstStyle/>
          <a:p>
            <a:pPr marL="12700" marR="5080"/>
            <a:r>
              <a:rPr i="1" spc="-5" dirty="0">
                <a:latin typeface="Arial"/>
                <a:cs typeface="Arial"/>
              </a:rPr>
              <a:t>Benefits: Now we can have infinite phone numbers </a:t>
            </a:r>
            <a:r>
              <a:rPr i="1" spc="-10" dirty="0">
                <a:latin typeface="Arial"/>
                <a:cs typeface="Arial"/>
              </a:rPr>
              <a:t>or  </a:t>
            </a:r>
            <a:r>
              <a:rPr i="1" spc="-5" dirty="0">
                <a:latin typeface="Arial"/>
                <a:cs typeface="Arial"/>
              </a:rPr>
              <a:t>company addresses for each</a:t>
            </a:r>
            <a:r>
              <a:rPr i="1" spc="-90" dirty="0">
                <a:latin typeface="Arial"/>
                <a:cs typeface="Arial"/>
              </a:rPr>
              <a:t> </a:t>
            </a:r>
            <a:r>
              <a:rPr i="1" spc="-5" dirty="0">
                <a:latin typeface="Arial"/>
                <a:cs typeface="Arial"/>
              </a:rPr>
              <a:t>contact.</a:t>
            </a:r>
            <a:endParaRPr dirty="0">
              <a:latin typeface="Arial"/>
              <a:cs typeface="Arial"/>
            </a:endParaRPr>
          </a:p>
        </p:txBody>
      </p:sp>
      <p:sp>
        <p:nvSpPr>
          <p:cNvPr id="6" name="object 6"/>
          <p:cNvSpPr txBox="1"/>
          <p:nvPr/>
        </p:nvSpPr>
        <p:spPr>
          <a:xfrm>
            <a:off x="4270501" y="5524424"/>
            <a:ext cx="6108700" cy="834390"/>
          </a:xfrm>
          <a:prstGeom prst="rect">
            <a:avLst/>
          </a:prstGeom>
        </p:spPr>
        <p:txBody>
          <a:bodyPr vert="horz" wrap="square" lIns="0" tIns="0" rIns="0" bIns="0" rtlCol="0">
            <a:spAutoFit/>
          </a:bodyPr>
          <a:lstStyle/>
          <a:p>
            <a:pPr marL="12700" marR="5080" algn="just"/>
            <a:r>
              <a:rPr i="1" spc="-5" dirty="0">
                <a:latin typeface="Arial"/>
                <a:cs typeface="Arial"/>
              </a:rPr>
              <a:t>Drawback: Now we have to type in everything over and </a:t>
            </a:r>
            <a:r>
              <a:rPr i="1" spc="-10" dirty="0">
                <a:latin typeface="Arial"/>
                <a:cs typeface="Arial"/>
              </a:rPr>
              <a:t>over  </a:t>
            </a:r>
            <a:r>
              <a:rPr i="1" spc="-5" dirty="0">
                <a:latin typeface="Arial"/>
                <a:cs typeface="Arial"/>
              </a:rPr>
              <a:t>again. This leads to inconsistency, redundancy and </a:t>
            </a:r>
            <a:r>
              <a:rPr i="1" spc="-10" dirty="0">
                <a:latin typeface="Arial"/>
                <a:cs typeface="Arial"/>
              </a:rPr>
              <a:t>wasting  </a:t>
            </a:r>
            <a:r>
              <a:rPr i="1" spc="-5" dirty="0">
                <a:latin typeface="Arial"/>
                <a:cs typeface="Arial"/>
              </a:rPr>
              <a:t>space.  </a:t>
            </a:r>
            <a:r>
              <a:rPr i="1" dirty="0">
                <a:latin typeface="Arial"/>
                <a:cs typeface="Arial"/>
              </a:rPr>
              <a:t>Thus, the </a:t>
            </a:r>
            <a:r>
              <a:rPr i="1" spc="-5" dirty="0">
                <a:latin typeface="Arial"/>
                <a:cs typeface="Arial"/>
              </a:rPr>
              <a:t>second normal</a:t>
            </a:r>
            <a:r>
              <a:rPr i="1" spc="-25" dirty="0">
                <a:latin typeface="Arial"/>
                <a:cs typeface="Arial"/>
              </a:rPr>
              <a:t> </a:t>
            </a:r>
            <a:r>
              <a:rPr i="1" dirty="0">
                <a:latin typeface="Arial"/>
                <a:cs typeface="Arial"/>
              </a:rPr>
              <a:t>form…</a:t>
            </a:r>
            <a:endParaRPr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57401" y="2590800"/>
          <a:ext cx="3288525" cy="2091368"/>
        </p:xfrm>
        <a:graphic>
          <a:graphicData uri="http://schemas.openxmlformats.org/drawingml/2006/table">
            <a:tbl>
              <a:tblPr/>
              <a:tblGrid>
                <a:gridCol w="1096175">
                  <a:extLst>
                    <a:ext uri="{9D8B030D-6E8A-4147-A177-3AD203B41FA5}">
                      <a16:colId xmlns:a16="http://schemas.microsoft.com/office/drawing/2014/main" xmlns="" val="20000"/>
                    </a:ext>
                  </a:extLst>
                </a:gridCol>
                <a:gridCol w="1096175">
                  <a:extLst>
                    <a:ext uri="{9D8B030D-6E8A-4147-A177-3AD203B41FA5}">
                      <a16:colId xmlns:a16="http://schemas.microsoft.com/office/drawing/2014/main" xmlns="" val="20001"/>
                    </a:ext>
                  </a:extLst>
                </a:gridCol>
                <a:gridCol w="1096175">
                  <a:extLst>
                    <a:ext uri="{9D8B030D-6E8A-4147-A177-3AD203B41FA5}">
                      <a16:colId xmlns:a16="http://schemas.microsoft.com/office/drawing/2014/main" xmlns="" val="20002"/>
                    </a:ext>
                  </a:extLst>
                </a:gridCol>
              </a:tblGrid>
              <a:tr h="343818">
                <a:tc>
                  <a:txBody>
                    <a:bodyPr/>
                    <a:lstStyle/>
                    <a:p>
                      <a:pPr algn="l" fontAlgn="t"/>
                      <a:r>
                        <a:rPr lang="en-IN" sz="1500" b="0" dirty="0">
                          <a:solidFill>
                            <a:srgbClr val="FFFFFF"/>
                          </a:solidFill>
                          <a:effectLst/>
                        </a:rPr>
                        <a:t>Employee</a:t>
                      </a:r>
                    </a:p>
                  </a:txBody>
                  <a:tcPr marL="61396" marR="61396" marT="61396" marB="61396">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500" b="0">
                          <a:solidFill>
                            <a:srgbClr val="FFFFFF"/>
                          </a:solidFill>
                          <a:effectLst/>
                        </a:rPr>
                        <a:t>Age</a:t>
                      </a:r>
                    </a:p>
                  </a:txBody>
                  <a:tcPr marL="61396" marR="61396" marT="61396" marB="61396">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500" b="0">
                          <a:solidFill>
                            <a:srgbClr val="FFFFFF"/>
                          </a:solidFill>
                          <a:effectLst/>
                        </a:rPr>
                        <a:t>Department</a:t>
                      </a:r>
                    </a:p>
                  </a:txBody>
                  <a:tcPr marL="61396" marR="61396" marT="61396" marB="61396">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extLst>
                  <a:ext uri="{0D108BD9-81ED-4DB2-BD59-A6C34878D82A}">
                    <a16:rowId xmlns:a16="http://schemas.microsoft.com/office/drawing/2014/main" xmlns="" val="10000"/>
                  </a:ext>
                </a:extLst>
              </a:tr>
              <a:tr h="564844">
                <a:tc>
                  <a:txBody>
                    <a:bodyPr/>
                    <a:lstStyle/>
                    <a:p>
                      <a:pPr fontAlgn="t"/>
                      <a:r>
                        <a:rPr lang="en-IN" sz="1500" dirty="0">
                          <a:solidFill>
                            <a:srgbClr val="111111"/>
                          </a:solidFill>
                          <a:effectLst/>
                        </a:rPr>
                        <a:t>Melvin</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32</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Marketing, Sales</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64844">
                <a:tc>
                  <a:txBody>
                    <a:bodyPr/>
                    <a:lstStyle/>
                    <a:p>
                      <a:pPr fontAlgn="t"/>
                      <a:r>
                        <a:rPr lang="en-IN" sz="1500" dirty="0">
                          <a:solidFill>
                            <a:srgbClr val="111111"/>
                          </a:solidFill>
                          <a:effectLst/>
                        </a:rPr>
                        <a:t>Edward</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45</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Quality Assurance</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64844">
                <a:tc>
                  <a:txBody>
                    <a:bodyPr/>
                    <a:lstStyle/>
                    <a:p>
                      <a:pPr fontAlgn="t"/>
                      <a:r>
                        <a:rPr lang="en-IN" sz="1500" dirty="0">
                          <a:solidFill>
                            <a:srgbClr val="111111"/>
                          </a:solidFill>
                          <a:effectLst/>
                        </a:rPr>
                        <a:t>Alex</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36</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Human Resource</a:t>
                      </a:r>
                    </a:p>
                  </a:txBody>
                  <a:tcPr marL="61396" marR="61396" marT="61396" marB="6139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graphicFrame>
        <p:nvGraphicFramePr>
          <p:cNvPr id="3" name="Table 2"/>
          <p:cNvGraphicFramePr>
            <a:graphicFrameLocks noGrp="1"/>
          </p:cNvGraphicFramePr>
          <p:nvPr/>
        </p:nvGraphicFramePr>
        <p:xfrm>
          <a:off x="6553201" y="4495800"/>
          <a:ext cx="3101679" cy="2072600"/>
        </p:xfrm>
        <a:graphic>
          <a:graphicData uri="http://schemas.openxmlformats.org/drawingml/2006/table">
            <a:tbl>
              <a:tblPr/>
              <a:tblGrid>
                <a:gridCol w="1033893">
                  <a:extLst>
                    <a:ext uri="{9D8B030D-6E8A-4147-A177-3AD203B41FA5}">
                      <a16:colId xmlns:a16="http://schemas.microsoft.com/office/drawing/2014/main" xmlns="" val="20000"/>
                    </a:ext>
                  </a:extLst>
                </a:gridCol>
                <a:gridCol w="1033893">
                  <a:extLst>
                    <a:ext uri="{9D8B030D-6E8A-4147-A177-3AD203B41FA5}">
                      <a16:colId xmlns:a16="http://schemas.microsoft.com/office/drawing/2014/main" xmlns="" val="20001"/>
                    </a:ext>
                  </a:extLst>
                </a:gridCol>
                <a:gridCol w="1033893">
                  <a:extLst>
                    <a:ext uri="{9D8B030D-6E8A-4147-A177-3AD203B41FA5}">
                      <a16:colId xmlns:a16="http://schemas.microsoft.com/office/drawing/2014/main" xmlns="" val="20002"/>
                    </a:ext>
                  </a:extLst>
                </a:gridCol>
              </a:tblGrid>
              <a:tr h="324283">
                <a:tc>
                  <a:txBody>
                    <a:bodyPr/>
                    <a:lstStyle/>
                    <a:p>
                      <a:pPr algn="l" fontAlgn="t"/>
                      <a:r>
                        <a:rPr lang="en-IN" sz="1400" b="0" dirty="0">
                          <a:solidFill>
                            <a:srgbClr val="FFFFFF"/>
                          </a:solidFill>
                          <a:effectLst/>
                        </a:rPr>
                        <a:t>Employee</a:t>
                      </a:r>
                    </a:p>
                  </a:txBody>
                  <a:tcPr marL="57908" marR="57908" marT="57908" marB="5790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400" b="0" dirty="0">
                          <a:solidFill>
                            <a:srgbClr val="FFFFFF"/>
                          </a:solidFill>
                          <a:effectLst/>
                        </a:rPr>
                        <a:t>Age</a:t>
                      </a:r>
                    </a:p>
                  </a:txBody>
                  <a:tcPr marL="57908" marR="57908" marT="57908" marB="5790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400" b="0">
                          <a:solidFill>
                            <a:srgbClr val="FFFFFF"/>
                          </a:solidFill>
                          <a:effectLst/>
                        </a:rPr>
                        <a:t>Department</a:t>
                      </a:r>
                    </a:p>
                  </a:txBody>
                  <a:tcPr marL="57908" marR="57908" marT="57908" marB="5790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extLst>
                  <a:ext uri="{0D108BD9-81ED-4DB2-BD59-A6C34878D82A}">
                    <a16:rowId xmlns:a16="http://schemas.microsoft.com/office/drawing/2014/main" xmlns="" val="10000"/>
                  </a:ext>
                </a:extLst>
              </a:tr>
              <a:tr h="324283">
                <a:tc>
                  <a:txBody>
                    <a:bodyPr/>
                    <a:lstStyle/>
                    <a:p>
                      <a:pPr fontAlgn="t"/>
                      <a:r>
                        <a:rPr lang="en-IN" sz="1400">
                          <a:solidFill>
                            <a:srgbClr val="111111"/>
                          </a:solidFill>
                          <a:effectLst/>
                        </a:rPr>
                        <a:t>Melvin</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32</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solidFill>
                            <a:srgbClr val="111111"/>
                          </a:solidFill>
                          <a:effectLst/>
                        </a:rPr>
                        <a:t>Marketing</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24283">
                <a:tc>
                  <a:txBody>
                    <a:bodyPr/>
                    <a:lstStyle/>
                    <a:p>
                      <a:pPr fontAlgn="t"/>
                      <a:r>
                        <a:rPr lang="en-IN" sz="1400">
                          <a:solidFill>
                            <a:srgbClr val="111111"/>
                          </a:solidFill>
                          <a:effectLst/>
                        </a:rPr>
                        <a:t>Melvin</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32</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Sales</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32751">
                <a:tc>
                  <a:txBody>
                    <a:bodyPr/>
                    <a:lstStyle/>
                    <a:p>
                      <a:pPr fontAlgn="t"/>
                      <a:r>
                        <a:rPr lang="en-IN" sz="1400">
                          <a:solidFill>
                            <a:srgbClr val="111111"/>
                          </a:solidFill>
                          <a:effectLst/>
                        </a:rPr>
                        <a:t>Edward</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45</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Quality Assurance</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32751">
                <a:tc>
                  <a:txBody>
                    <a:bodyPr/>
                    <a:lstStyle/>
                    <a:p>
                      <a:pPr fontAlgn="t"/>
                      <a:r>
                        <a:rPr lang="en-IN" sz="1400">
                          <a:solidFill>
                            <a:srgbClr val="111111"/>
                          </a:solidFill>
                          <a:effectLst/>
                        </a:rPr>
                        <a:t>Alex</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36</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400" dirty="0">
                          <a:solidFill>
                            <a:srgbClr val="111111"/>
                          </a:solidFill>
                          <a:effectLst/>
                        </a:rPr>
                        <a:t>Human Resource</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4" name="Rectangle 1"/>
          <p:cNvSpPr>
            <a:spLocks noChangeArrowheads="1"/>
          </p:cNvSpPr>
          <p:nvPr/>
        </p:nvSpPr>
        <p:spPr bwMode="auto">
          <a:xfrm>
            <a:off x="1743205" y="671900"/>
            <a:ext cx="8915400" cy="257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8203" rIns="0" bIns="88872" numCol="1" anchor="ctr" anchorCtr="0" compatLnSpc="1">
            <a:prstTxWarp prst="textNoShape">
              <a:avLst/>
            </a:prstTxWarp>
            <a:spAutoFit/>
          </a:bodyPr>
          <a:lstStyle/>
          <a:p>
            <a:pPr fontAlgn="base">
              <a:spcBef>
                <a:spcPct val="0"/>
              </a:spcBef>
              <a:spcAft>
                <a:spcPct val="0"/>
              </a:spcAft>
            </a:pPr>
            <a:r>
              <a:rPr lang="en-US" b="1" dirty="0">
                <a:solidFill>
                  <a:srgbClr val="111111"/>
                </a:solidFill>
                <a:latin typeface="Roboto"/>
                <a:cs typeface="Arial" pitchFamily="34" charset="0"/>
              </a:rPr>
              <a:t>First Normal Form (1NF)</a:t>
            </a:r>
          </a:p>
          <a:p>
            <a:pPr eaLnBrk="0" fontAlgn="base" hangingPunct="0">
              <a:spcBef>
                <a:spcPct val="0"/>
              </a:spcBef>
              <a:spcAft>
                <a:spcPct val="0"/>
              </a:spcAft>
            </a:pPr>
            <a:r>
              <a:rPr lang="en-US" dirty="0">
                <a:solidFill>
                  <a:srgbClr val="111111"/>
                </a:solidFill>
                <a:latin typeface="Roboto"/>
                <a:cs typeface="Arial" pitchFamily="34" charset="0"/>
              </a:rPr>
              <a:t>Each column is unique in 1NF.</a:t>
            </a:r>
            <a:endParaRPr lang="en-US" dirty="0">
              <a:latin typeface="Arial" pitchFamily="34" charset="0"/>
              <a:cs typeface="Arial" pitchFamily="34" charset="0"/>
            </a:endParaRPr>
          </a:p>
          <a:p>
            <a:pPr eaLnBrk="0" fontAlgn="base" hangingPunct="0">
              <a:spcBef>
                <a:spcPct val="0"/>
              </a:spcBef>
              <a:spcAft>
                <a:spcPct val="0"/>
              </a:spcAft>
            </a:pPr>
            <a:r>
              <a:rPr lang="en-US" u="sng" dirty="0">
                <a:solidFill>
                  <a:srgbClr val="ED143D"/>
                </a:solidFill>
                <a:latin typeface="Roboto"/>
                <a:cs typeface="Arial" pitchFamily="34" charset="0"/>
              </a:rPr>
              <a:t>Example:</a:t>
            </a:r>
            <a:endParaRPr lang="en-US" dirty="0">
              <a:latin typeface="Arial" pitchFamily="34" charset="0"/>
              <a:cs typeface="Arial" pitchFamily="34" charset="0"/>
            </a:endParaRPr>
          </a:p>
          <a:p>
            <a:pPr eaLnBrk="0" fontAlgn="base" hangingPunct="0">
              <a:spcBef>
                <a:spcPct val="0"/>
              </a:spcBef>
              <a:spcAft>
                <a:spcPct val="0"/>
              </a:spcAft>
            </a:pPr>
            <a:r>
              <a:rPr lang="en-US" dirty="0">
                <a:solidFill>
                  <a:srgbClr val="111111"/>
                </a:solidFill>
                <a:latin typeface="Roboto"/>
                <a:cs typeface="Arial" pitchFamily="34" charset="0"/>
              </a:rPr>
              <a:t>Sample Employee table, it displays employees are working with multiple departments.</a:t>
            </a:r>
            <a:endParaRPr lang="en-US" dirty="0">
              <a:latin typeface="Arial" pitchFamily="34" charset="0"/>
              <a:cs typeface="Arial" pitchFamily="34" charset="0"/>
            </a:endParaRPr>
          </a:p>
          <a:p>
            <a:pPr eaLnBrk="0" fontAlgn="base" hangingPunct="0">
              <a:spcBef>
                <a:spcPct val="0"/>
              </a:spcBef>
              <a:spcAft>
                <a:spcPct val="0"/>
              </a:spcAft>
            </a:pPr>
            <a:endParaRPr lang="en-US" dirty="0">
              <a:latin typeface="Arial" pitchFamily="34" charset="0"/>
              <a:cs typeface="Arial" pitchFamily="34" charset="0"/>
            </a:endParaRPr>
          </a:p>
          <a:p>
            <a:pPr eaLnBrk="0" fontAlgn="base" hangingPunct="0">
              <a:spcBef>
                <a:spcPct val="0"/>
              </a:spcBef>
              <a:spcAft>
                <a:spcPct val="0"/>
              </a:spcAft>
            </a:pPr>
            <a:r>
              <a:rPr lang="en-US" dirty="0">
                <a:latin typeface="Arial" pitchFamily="34" charset="0"/>
                <a:cs typeface="Arial" pitchFamily="34" charset="0"/>
              </a:rPr>
              <a:t>	Table Not following 1NF</a:t>
            </a:r>
          </a:p>
          <a:p>
            <a:pPr eaLnBrk="0" fontAlgn="base" hangingPunct="0">
              <a:spcBef>
                <a:spcPct val="0"/>
              </a:spcBef>
              <a:spcAft>
                <a:spcPct val="0"/>
              </a:spcAft>
            </a:pP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5" name="Rectangle 4"/>
          <p:cNvSpPr/>
          <p:nvPr/>
        </p:nvSpPr>
        <p:spPr>
          <a:xfrm>
            <a:off x="6477000" y="3962400"/>
            <a:ext cx="3236784" cy="369332"/>
          </a:xfrm>
          <a:prstGeom prst="rect">
            <a:avLst/>
          </a:prstGeom>
        </p:spPr>
        <p:txBody>
          <a:bodyPr wrap="none">
            <a:spAutoFit/>
          </a:bodyPr>
          <a:lstStyle/>
          <a:p>
            <a:r>
              <a:rPr lang="en-US" dirty="0">
                <a:solidFill>
                  <a:srgbClr val="111111"/>
                </a:solidFill>
                <a:latin typeface="Roboto"/>
                <a:cs typeface="Arial" pitchFamily="34" charset="0"/>
              </a:rPr>
              <a:t>Employee table following 1NF</a:t>
            </a:r>
            <a:endParaRPr lang="en-IN" dirty="0"/>
          </a:p>
        </p:txBody>
      </p:sp>
    </p:spTree>
    <p:extLst>
      <p:ext uri="{BB962C8B-B14F-4D97-AF65-F5344CB8AC3E}">
        <p14:creationId xmlns:p14="http://schemas.microsoft.com/office/powerpoint/2010/main" val="12772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2102" y="15659"/>
            <a:ext cx="8070596" cy="952825"/>
          </a:xfrm>
          <a:prstGeom prst="rect">
            <a:avLst/>
          </a:prstGeom>
        </p:spPr>
        <p:txBody>
          <a:bodyPr vert="horz" wrap="square" lIns="0" tIns="273050" rIns="0" bIns="0" rtlCol="0" anchor="ctr">
            <a:spAutoFit/>
          </a:bodyPr>
          <a:lstStyle/>
          <a:p>
            <a:pPr marL="12700">
              <a:lnSpc>
                <a:spcPct val="100000"/>
              </a:lnSpc>
            </a:pPr>
            <a:r>
              <a:rPr spc="-5" dirty="0"/>
              <a:t>Second Normal</a:t>
            </a:r>
            <a:r>
              <a:rPr spc="-30" dirty="0"/>
              <a:t> </a:t>
            </a:r>
            <a:r>
              <a:rPr spc="-5" dirty="0"/>
              <a:t>Form</a:t>
            </a:r>
            <a:r>
              <a:rPr lang="en-IN" spc="-5" dirty="0"/>
              <a:t> (2NF)</a:t>
            </a:r>
            <a:endParaRPr dirty="0"/>
          </a:p>
        </p:txBody>
      </p:sp>
      <p:sp>
        <p:nvSpPr>
          <p:cNvPr id="3" name="object 3"/>
          <p:cNvSpPr txBox="1"/>
          <p:nvPr/>
        </p:nvSpPr>
        <p:spPr>
          <a:xfrm>
            <a:off x="1724416" y="1143001"/>
            <a:ext cx="8458200" cy="2212785"/>
          </a:xfrm>
          <a:prstGeom prst="rect">
            <a:avLst/>
          </a:prstGeom>
        </p:spPr>
        <p:txBody>
          <a:bodyPr vert="horz" wrap="square" lIns="0" tIns="57785" rIns="0" bIns="0" rtlCol="0">
            <a:spAutoFit/>
          </a:bodyPr>
          <a:lstStyle/>
          <a:p>
            <a:pPr algn="just"/>
            <a:r>
              <a:rPr lang="en-IN" sz="2000" dirty="0">
                <a:latin typeface="Arial" pitchFamily="34" charset="0"/>
                <a:cs typeface="Arial" pitchFamily="34" charset="0"/>
              </a:rPr>
              <a:t>A table is said to be in 2NF if both the following conditions hold:</a:t>
            </a:r>
          </a:p>
          <a:p>
            <a:pPr marL="342900" indent="-342900" algn="just">
              <a:buFont typeface="Wingdings" pitchFamily="2" charset="2"/>
              <a:buChar char="Ø"/>
            </a:pPr>
            <a:r>
              <a:rPr lang="en-IN" sz="2000" dirty="0">
                <a:latin typeface="Arial" pitchFamily="34" charset="0"/>
                <a:cs typeface="Arial" pitchFamily="34" charset="0"/>
              </a:rPr>
              <a:t>Table is in 1NF (First normal form)</a:t>
            </a:r>
          </a:p>
          <a:p>
            <a:pPr marL="342900" indent="-342900" algn="just">
              <a:buFont typeface="Wingdings" pitchFamily="2" charset="2"/>
              <a:buChar char="Ø"/>
            </a:pPr>
            <a:r>
              <a:rPr lang="en-IN" sz="2000" dirty="0">
                <a:latin typeface="Arial" pitchFamily="34" charset="0"/>
                <a:cs typeface="Arial" pitchFamily="34" charset="0"/>
              </a:rPr>
              <a:t>No non-prime attribute is dependent on the proper subset of any candidate key of table ( or) </a:t>
            </a:r>
            <a:r>
              <a:rPr lang="en-US" sz="2000" dirty="0">
                <a:latin typeface="Arial" pitchFamily="34" charset="0"/>
                <a:cs typeface="Arial" pitchFamily="34" charset="0"/>
              </a:rPr>
              <a:t>every non-prime attribute A in R is fully functionally dependent on primary key.</a:t>
            </a:r>
            <a:endParaRPr lang="en-IN" sz="2000" dirty="0">
              <a:latin typeface="Arial" pitchFamily="34" charset="0"/>
              <a:cs typeface="Arial" pitchFamily="34" charset="0"/>
            </a:endParaRPr>
          </a:p>
          <a:p>
            <a:pPr marL="342900" indent="-342900" algn="just">
              <a:buFont typeface="Wingdings" pitchFamily="2" charset="2"/>
              <a:buChar char="Ø"/>
            </a:pPr>
            <a:endParaRPr lang="en-IN" sz="2000" dirty="0">
              <a:latin typeface="Arial" pitchFamily="34" charset="0"/>
              <a:cs typeface="Arial" pitchFamily="34" charset="0"/>
            </a:endParaRPr>
          </a:p>
          <a:p>
            <a:pPr marL="355600" marR="5715" indent="-342900" algn="just">
              <a:lnSpc>
                <a:spcPts val="1930"/>
              </a:lnSpc>
              <a:spcBef>
                <a:spcPts val="455"/>
              </a:spcBef>
              <a:buClr>
                <a:srgbClr val="00007C"/>
              </a:buClr>
              <a:buSzPct val="75000"/>
              <a:buChar char="■"/>
              <a:tabLst>
                <a:tab pos="354965" algn="l"/>
                <a:tab pos="355600" algn="l"/>
              </a:tabLst>
            </a:pPr>
            <a:endParaRPr sz="1600" dirty="0">
              <a:latin typeface="Arial" pitchFamily="34" charset="0"/>
              <a:cs typeface="Arial" pitchFamily="34" charset="0"/>
            </a:endParaRPr>
          </a:p>
        </p:txBody>
      </p:sp>
      <p:graphicFrame>
        <p:nvGraphicFramePr>
          <p:cNvPr id="6" name="Table 5"/>
          <p:cNvGraphicFramePr>
            <a:graphicFrameLocks noGrp="1"/>
          </p:cNvGraphicFramePr>
          <p:nvPr/>
        </p:nvGraphicFramePr>
        <p:xfrm>
          <a:off x="2057401" y="3810000"/>
          <a:ext cx="4081461" cy="1683264"/>
        </p:xfrm>
        <a:graphic>
          <a:graphicData uri="http://schemas.openxmlformats.org/drawingml/2006/table">
            <a:tbl>
              <a:tblPr/>
              <a:tblGrid>
                <a:gridCol w="1360487">
                  <a:extLst>
                    <a:ext uri="{9D8B030D-6E8A-4147-A177-3AD203B41FA5}">
                      <a16:colId xmlns:a16="http://schemas.microsoft.com/office/drawing/2014/main" xmlns="" val="20000"/>
                    </a:ext>
                  </a:extLst>
                </a:gridCol>
                <a:gridCol w="1360487">
                  <a:extLst>
                    <a:ext uri="{9D8B030D-6E8A-4147-A177-3AD203B41FA5}">
                      <a16:colId xmlns:a16="http://schemas.microsoft.com/office/drawing/2014/main" xmlns="" val="20001"/>
                    </a:ext>
                  </a:extLst>
                </a:gridCol>
                <a:gridCol w="1360487">
                  <a:extLst>
                    <a:ext uri="{9D8B030D-6E8A-4147-A177-3AD203B41FA5}">
                      <a16:colId xmlns:a16="http://schemas.microsoft.com/office/drawing/2014/main" xmlns="" val="20002"/>
                    </a:ext>
                  </a:extLst>
                </a:gridCol>
              </a:tblGrid>
              <a:tr h="228428">
                <a:tc>
                  <a:txBody>
                    <a:bodyPr/>
                    <a:lstStyle/>
                    <a:p>
                      <a:pPr algn="l"/>
                      <a:r>
                        <a:rPr lang="en-IN" sz="1400" b="1" dirty="0" err="1">
                          <a:effectLst/>
                        </a:rPr>
                        <a:t>teacher_id</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a:effectLst/>
                        </a:rPr>
                        <a:t>subject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teacher_age</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28428">
                <a:tc>
                  <a:txBody>
                    <a:bodyPr/>
                    <a:lstStyle/>
                    <a:p>
                      <a:pPr algn="l"/>
                      <a:r>
                        <a:rPr lang="en-IN" sz="1400">
                          <a:effectLst/>
                        </a:rPr>
                        <a:t>111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Maths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38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28428">
                <a:tc>
                  <a:txBody>
                    <a:bodyPr/>
                    <a:lstStyle/>
                    <a:p>
                      <a:pPr algn="l"/>
                      <a:r>
                        <a:rPr lang="en-IN" sz="1400">
                          <a:effectLst/>
                        </a:rPr>
                        <a:t>111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Physics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38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28428">
                <a:tc>
                  <a:txBody>
                    <a:bodyPr/>
                    <a:lstStyle/>
                    <a:p>
                      <a:pPr algn="l"/>
                      <a:r>
                        <a:rPr lang="en-IN" sz="1400">
                          <a:effectLst/>
                        </a:rPr>
                        <a:t>222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Biology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38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28428">
                <a:tc>
                  <a:txBody>
                    <a:bodyPr/>
                    <a:lstStyle/>
                    <a:p>
                      <a:pPr algn="l"/>
                      <a:r>
                        <a:rPr lang="en-IN" sz="1400">
                          <a:effectLst/>
                        </a:rPr>
                        <a:t>333</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Physics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40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28428">
                <a:tc>
                  <a:txBody>
                    <a:bodyPr/>
                    <a:lstStyle/>
                    <a:p>
                      <a:pPr algn="l"/>
                      <a:r>
                        <a:rPr lang="en-IN" sz="1400">
                          <a:effectLst/>
                        </a:rPr>
                        <a:t>333</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Chemistry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rPr>
                        <a:t>40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5"/>
                  </a:ext>
                </a:extLst>
              </a:tr>
            </a:tbl>
          </a:graphicData>
        </a:graphic>
      </p:graphicFrame>
      <p:sp>
        <p:nvSpPr>
          <p:cNvPr id="7" name="Rectangle 1"/>
          <p:cNvSpPr>
            <a:spLocks noChangeArrowheads="1"/>
          </p:cNvSpPr>
          <p:nvPr/>
        </p:nvSpPr>
        <p:spPr bwMode="auto">
          <a:xfrm>
            <a:off x="1546964" y="2895600"/>
            <a:ext cx="86868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dirty="0">
                <a:solidFill>
                  <a:srgbClr val="222426"/>
                </a:solidFill>
                <a:latin typeface="Arial" pitchFamily="34" charset="0"/>
                <a:cs typeface="Arial" pitchFamily="34" charset="0"/>
              </a:rPr>
              <a:t>Suppose a school wants to store the data of teachers and the subjects they teach. They create a table that looks like this: Since a teacher can teach more than one subjects, the table can have multiple rows for a same teacher.</a:t>
            </a:r>
            <a:endParaRPr lang="en-US" sz="1400" dirty="0">
              <a:latin typeface="Arial" pitchFamily="34" charset="0"/>
              <a:cs typeface="Arial" pitchFamily="34" charset="0"/>
            </a:endParaRPr>
          </a:p>
        </p:txBody>
      </p:sp>
      <p:sp>
        <p:nvSpPr>
          <p:cNvPr id="8" name="Rectangle 7"/>
          <p:cNvSpPr/>
          <p:nvPr/>
        </p:nvSpPr>
        <p:spPr>
          <a:xfrm>
            <a:off x="6324600" y="4114801"/>
            <a:ext cx="4191000" cy="646331"/>
          </a:xfrm>
          <a:prstGeom prst="rect">
            <a:avLst/>
          </a:prstGeom>
        </p:spPr>
        <p:txBody>
          <a:bodyPr wrap="square">
            <a:spAutoFit/>
          </a:bodyPr>
          <a:lstStyle/>
          <a:p>
            <a:pPr lvl="0" eaLnBrk="0" fontAlgn="base" hangingPunct="0">
              <a:spcBef>
                <a:spcPct val="0"/>
              </a:spcBef>
              <a:spcAft>
                <a:spcPct val="0"/>
              </a:spcAft>
            </a:pPr>
            <a:r>
              <a:rPr lang="en-US" b="1" dirty="0">
                <a:solidFill>
                  <a:srgbClr val="222426"/>
                </a:solidFill>
                <a:latin typeface="PT Sans"/>
                <a:cs typeface="Arial" pitchFamily="34" charset="0"/>
              </a:rPr>
              <a:t>Candidate Keys</a:t>
            </a:r>
            <a:r>
              <a:rPr lang="en-US" dirty="0">
                <a:solidFill>
                  <a:srgbClr val="222426"/>
                </a:solidFill>
                <a:latin typeface="PT Sans"/>
                <a:cs typeface="Arial" pitchFamily="34" charset="0"/>
              </a:rPr>
              <a:t>: {</a:t>
            </a:r>
            <a:r>
              <a:rPr lang="en-US" dirty="0" err="1">
                <a:solidFill>
                  <a:srgbClr val="222426"/>
                </a:solidFill>
                <a:latin typeface="PT Sans"/>
                <a:cs typeface="Arial" pitchFamily="34" charset="0"/>
              </a:rPr>
              <a:t>teacher_id</a:t>
            </a:r>
            <a:r>
              <a:rPr lang="en-US" dirty="0">
                <a:solidFill>
                  <a:srgbClr val="222426"/>
                </a:solidFill>
                <a:latin typeface="PT Sans"/>
                <a:cs typeface="Arial" pitchFamily="34" charset="0"/>
              </a:rPr>
              <a:t>, subject}</a:t>
            </a:r>
            <a:br>
              <a:rPr lang="en-US" dirty="0">
                <a:solidFill>
                  <a:srgbClr val="222426"/>
                </a:solidFill>
                <a:latin typeface="PT Sans"/>
                <a:cs typeface="Arial" pitchFamily="34" charset="0"/>
              </a:rPr>
            </a:br>
            <a:r>
              <a:rPr lang="en-US" b="1" dirty="0">
                <a:solidFill>
                  <a:srgbClr val="222426"/>
                </a:solidFill>
                <a:latin typeface="PT Sans"/>
                <a:cs typeface="Arial" pitchFamily="34" charset="0"/>
              </a:rPr>
              <a:t>Non prime attribute</a:t>
            </a:r>
            <a:r>
              <a:rPr lang="en-US" dirty="0">
                <a:solidFill>
                  <a:srgbClr val="222426"/>
                </a:solidFill>
                <a:latin typeface="PT Sans"/>
                <a:cs typeface="Arial" pitchFamily="34" charset="0"/>
              </a:rPr>
              <a:t>: </a:t>
            </a:r>
            <a:r>
              <a:rPr lang="en-US" dirty="0" err="1">
                <a:solidFill>
                  <a:srgbClr val="222426"/>
                </a:solidFill>
                <a:latin typeface="PT Sans"/>
                <a:cs typeface="Arial" pitchFamily="34" charset="0"/>
              </a:rPr>
              <a:t>teacher_age</a:t>
            </a:r>
            <a:endParaRPr lang="en-US" sz="2800" dirty="0">
              <a:latin typeface="Arial" pitchFamily="34" charset="0"/>
              <a:cs typeface="Arial" pitchFamily="34" charset="0"/>
            </a:endParaRPr>
          </a:p>
        </p:txBody>
      </p:sp>
      <p:sp>
        <p:nvSpPr>
          <p:cNvPr id="9" name="Rectangle 8"/>
          <p:cNvSpPr/>
          <p:nvPr/>
        </p:nvSpPr>
        <p:spPr>
          <a:xfrm>
            <a:off x="1752600" y="5467530"/>
            <a:ext cx="8610600" cy="1200329"/>
          </a:xfrm>
          <a:prstGeom prst="rect">
            <a:avLst/>
          </a:prstGeom>
        </p:spPr>
        <p:txBody>
          <a:bodyPr wrap="square">
            <a:spAutoFit/>
          </a:bodyPr>
          <a:lstStyle/>
          <a:p>
            <a:r>
              <a:rPr lang="en-IN" dirty="0"/>
              <a:t>The table is in 1 NF because each attribute has atomic values. However, it is not in 2NF because non prime attribute </a:t>
            </a:r>
            <a:r>
              <a:rPr lang="en-IN" dirty="0" err="1"/>
              <a:t>teacher_age</a:t>
            </a:r>
            <a:r>
              <a:rPr lang="en-IN" dirty="0"/>
              <a:t> is dependent on </a:t>
            </a:r>
            <a:r>
              <a:rPr lang="en-IN" dirty="0" err="1"/>
              <a:t>teacher_id</a:t>
            </a:r>
            <a:r>
              <a:rPr lang="en-IN" dirty="0"/>
              <a:t> alone which is a proper subset of candidate key. This violates the rule for 2NF as the rule says “</a:t>
            </a:r>
            <a:r>
              <a:rPr lang="en-IN" b="1" dirty="0"/>
              <a:t>no</a:t>
            </a:r>
            <a:r>
              <a:rPr lang="en-IN" dirty="0"/>
              <a:t> non-prime attribute is dependent on the proper subset of any candidate key of the table”.</a:t>
            </a:r>
          </a:p>
        </p:txBody>
      </p:sp>
    </p:spTree>
    <p:extLst>
      <p:ext uri="{BB962C8B-B14F-4D97-AF65-F5344CB8AC3E}">
        <p14:creationId xmlns:p14="http://schemas.microsoft.com/office/powerpoint/2010/main" val="328138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90800" y="1415534"/>
          <a:ext cx="4081462" cy="1828800"/>
        </p:xfrm>
        <a:graphic>
          <a:graphicData uri="http://schemas.openxmlformats.org/drawingml/2006/table">
            <a:tbl>
              <a:tblPr/>
              <a:tblGrid>
                <a:gridCol w="2040731">
                  <a:extLst>
                    <a:ext uri="{9D8B030D-6E8A-4147-A177-3AD203B41FA5}">
                      <a16:colId xmlns:a16="http://schemas.microsoft.com/office/drawing/2014/main" xmlns="" val="20000"/>
                    </a:ext>
                  </a:extLst>
                </a:gridCol>
                <a:gridCol w="2040731">
                  <a:extLst>
                    <a:ext uri="{9D8B030D-6E8A-4147-A177-3AD203B41FA5}">
                      <a16:colId xmlns:a16="http://schemas.microsoft.com/office/drawing/2014/main" xmlns="" val="20001"/>
                    </a:ext>
                  </a:extLst>
                </a:gridCol>
              </a:tblGrid>
              <a:tr h="520863">
                <a:tc>
                  <a:txBody>
                    <a:bodyPr/>
                    <a:lstStyle/>
                    <a:p>
                      <a:pPr algn="l"/>
                      <a:r>
                        <a:rPr lang="en-IN" sz="1400" b="1" dirty="0" err="1">
                          <a:effectLst/>
                        </a:rPr>
                        <a:t>teacher_id</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teacher_age</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35979">
                <a:tc>
                  <a:txBody>
                    <a:bodyPr/>
                    <a:lstStyle/>
                    <a:p>
                      <a:pPr algn="l"/>
                      <a:r>
                        <a:rPr lang="en-IN" sz="1400">
                          <a:effectLst/>
                        </a:rPr>
                        <a:t>111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38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35979">
                <a:tc>
                  <a:txBody>
                    <a:bodyPr/>
                    <a:lstStyle/>
                    <a:p>
                      <a:pPr algn="l"/>
                      <a:r>
                        <a:rPr lang="en-IN" sz="1400">
                          <a:effectLst/>
                        </a:rPr>
                        <a:t>222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38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35979">
                <a:tc>
                  <a:txBody>
                    <a:bodyPr/>
                    <a:lstStyle/>
                    <a:p>
                      <a:pPr algn="l"/>
                      <a:r>
                        <a:rPr lang="en-IN" sz="1400">
                          <a:effectLst/>
                        </a:rPr>
                        <a:t>333</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rPr>
                        <a:t>40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3"/>
                  </a:ext>
                </a:extLst>
              </a:tr>
            </a:tbl>
          </a:graphicData>
        </a:graphic>
      </p:graphicFrame>
      <p:graphicFrame>
        <p:nvGraphicFramePr>
          <p:cNvPr id="3" name="Table 2"/>
          <p:cNvGraphicFramePr>
            <a:graphicFrameLocks noGrp="1"/>
          </p:cNvGraphicFramePr>
          <p:nvPr/>
        </p:nvGraphicFramePr>
        <p:xfrm>
          <a:off x="2819400" y="3886201"/>
          <a:ext cx="5334000" cy="2318266"/>
        </p:xfrm>
        <a:graphic>
          <a:graphicData uri="http://schemas.openxmlformats.org/drawingml/2006/table">
            <a:tbl>
              <a:tblPr/>
              <a:tblGrid>
                <a:gridCol w="2667000">
                  <a:extLst>
                    <a:ext uri="{9D8B030D-6E8A-4147-A177-3AD203B41FA5}">
                      <a16:colId xmlns:a16="http://schemas.microsoft.com/office/drawing/2014/main" xmlns="" val="20000"/>
                    </a:ext>
                  </a:extLst>
                </a:gridCol>
                <a:gridCol w="2667000">
                  <a:extLst>
                    <a:ext uri="{9D8B030D-6E8A-4147-A177-3AD203B41FA5}">
                      <a16:colId xmlns:a16="http://schemas.microsoft.com/office/drawing/2014/main" xmlns="" val="20001"/>
                    </a:ext>
                  </a:extLst>
                </a:gridCol>
              </a:tblGrid>
              <a:tr h="447096">
                <a:tc>
                  <a:txBody>
                    <a:bodyPr/>
                    <a:lstStyle/>
                    <a:p>
                      <a:pPr algn="l"/>
                      <a:r>
                        <a:rPr lang="en-IN" sz="1400" b="1" dirty="0" err="1">
                          <a:effectLst/>
                        </a:rPr>
                        <a:t>teacher_id</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a:effectLst/>
                        </a:rPr>
                        <a:t>subject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74234">
                <a:tc>
                  <a:txBody>
                    <a:bodyPr/>
                    <a:lstStyle/>
                    <a:p>
                      <a:pPr algn="l"/>
                      <a:r>
                        <a:rPr lang="en-IN" sz="1400">
                          <a:effectLst/>
                        </a:rPr>
                        <a:t>111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Maths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74234">
                <a:tc>
                  <a:txBody>
                    <a:bodyPr/>
                    <a:lstStyle/>
                    <a:p>
                      <a:pPr algn="l"/>
                      <a:r>
                        <a:rPr lang="en-IN" sz="1400" dirty="0">
                          <a:effectLst/>
                        </a:rPr>
                        <a:t>111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Physics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74234">
                <a:tc>
                  <a:txBody>
                    <a:bodyPr/>
                    <a:lstStyle/>
                    <a:p>
                      <a:pPr algn="l"/>
                      <a:r>
                        <a:rPr lang="en-IN" sz="1400">
                          <a:effectLst/>
                        </a:rPr>
                        <a:t>222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Biology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74234">
                <a:tc>
                  <a:txBody>
                    <a:bodyPr/>
                    <a:lstStyle/>
                    <a:p>
                      <a:pPr algn="l"/>
                      <a:r>
                        <a:rPr lang="en-IN" sz="1400">
                          <a:effectLst/>
                        </a:rPr>
                        <a:t>333</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Physics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74234">
                <a:tc>
                  <a:txBody>
                    <a:bodyPr/>
                    <a:lstStyle/>
                    <a:p>
                      <a:pPr algn="l"/>
                      <a:r>
                        <a:rPr lang="en-IN" sz="1400" dirty="0">
                          <a:effectLst/>
                        </a:rPr>
                        <a:t>333</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rPr>
                        <a:t>Chemistry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5"/>
                  </a:ext>
                </a:extLst>
              </a:tr>
            </a:tbl>
          </a:graphicData>
        </a:graphic>
      </p:graphicFrame>
      <p:sp>
        <p:nvSpPr>
          <p:cNvPr id="4" name="Rectangle 1"/>
          <p:cNvSpPr>
            <a:spLocks noChangeArrowheads="1"/>
          </p:cNvSpPr>
          <p:nvPr/>
        </p:nvSpPr>
        <p:spPr bwMode="auto">
          <a:xfrm>
            <a:off x="2022953" y="639633"/>
            <a:ext cx="861790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a:solidFill>
                  <a:srgbClr val="222426"/>
                </a:solidFill>
                <a:latin typeface="PT Sans"/>
                <a:cs typeface="Arial" pitchFamily="34" charset="0"/>
              </a:rPr>
              <a:t>To make the table complies with 2NF we can break it in two tables like this:</a:t>
            </a:r>
            <a:br>
              <a:rPr lang="en-US" dirty="0">
                <a:solidFill>
                  <a:srgbClr val="222426"/>
                </a:solidFill>
                <a:latin typeface="PT Sans"/>
                <a:cs typeface="Arial" pitchFamily="34" charset="0"/>
              </a:rPr>
            </a:br>
            <a:r>
              <a:rPr lang="en-US" dirty="0">
                <a:solidFill>
                  <a:srgbClr val="222426"/>
                </a:solidFill>
                <a:latin typeface="PT Sans"/>
                <a:cs typeface="Arial" pitchFamily="34" charset="0"/>
              </a:rPr>
              <a:t>	</a:t>
            </a:r>
            <a:r>
              <a:rPr lang="en-US" b="1" dirty="0" err="1">
                <a:solidFill>
                  <a:srgbClr val="222426"/>
                </a:solidFill>
                <a:latin typeface="PT Sans"/>
                <a:cs typeface="Arial" pitchFamily="34" charset="0"/>
              </a:rPr>
              <a:t>teacher_details</a:t>
            </a:r>
            <a:r>
              <a:rPr lang="en-US" b="1" dirty="0">
                <a:solidFill>
                  <a:srgbClr val="222426"/>
                </a:solidFill>
                <a:latin typeface="PT Sans"/>
                <a:cs typeface="Arial" pitchFamily="34" charset="0"/>
              </a:rPr>
              <a:t> table:</a:t>
            </a:r>
            <a:endParaRPr lang="en-US" dirty="0">
              <a:latin typeface="Arial" pitchFamily="34" charset="0"/>
              <a:cs typeface="Arial" pitchFamily="34" charset="0"/>
            </a:endParaRPr>
          </a:p>
        </p:txBody>
      </p:sp>
      <p:sp>
        <p:nvSpPr>
          <p:cNvPr id="5" name="Rectangle 4"/>
          <p:cNvSpPr/>
          <p:nvPr/>
        </p:nvSpPr>
        <p:spPr>
          <a:xfrm>
            <a:off x="2075144" y="6204466"/>
            <a:ext cx="7620000" cy="369332"/>
          </a:xfrm>
          <a:prstGeom prst="rect">
            <a:avLst/>
          </a:prstGeom>
        </p:spPr>
        <p:txBody>
          <a:bodyPr wrap="square">
            <a:spAutoFit/>
          </a:bodyPr>
          <a:lstStyle/>
          <a:p>
            <a:pPr lvl="0" eaLnBrk="0" fontAlgn="base" hangingPunct="0">
              <a:spcBef>
                <a:spcPct val="0"/>
              </a:spcBef>
              <a:spcAft>
                <a:spcPct val="0"/>
              </a:spcAft>
            </a:pPr>
            <a:r>
              <a:rPr lang="en-US" b="1" dirty="0">
                <a:solidFill>
                  <a:srgbClr val="222426"/>
                </a:solidFill>
                <a:latin typeface="PT Sans"/>
                <a:cs typeface="Arial" pitchFamily="34" charset="0"/>
              </a:rPr>
              <a:t>Now the tables comply with Second normal form (2NF).</a:t>
            </a:r>
            <a:endParaRPr lang="en-US" b="1" dirty="0">
              <a:latin typeface="Arial" pitchFamily="34" charset="0"/>
              <a:cs typeface="Arial" pitchFamily="34" charset="0"/>
            </a:endParaRPr>
          </a:p>
        </p:txBody>
      </p:sp>
      <p:sp>
        <p:nvSpPr>
          <p:cNvPr id="6" name="Rectangle 5"/>
          <p:cNvSpPr/>
          <p:nvPr/>
        </p:nvSpPr>
        <p:spPr>
          <a:xfrm>
            <a:off x="3474770" y="3435170"/>
            <a:ext cx="2621230" cy="369332"/>
          </a:xfrm>
          <a:prstGeom prst="rect">
            <a:avLst/>
          </a:prstGeom>
        </p:spPr>
        <p:txBody>
          <a:bodyPr wrap="none">
            <a:spAutoFit/>
          </a:bodyPr>
          <a:lstStyle/>
          <a:p>
            <a:pPr lvl="0" eaLnBrk="0" fontAlgn="base" hangingPunct="0">
              <a:spcBef>
                <a:spcPct val="0"/>
              </a:spcBef>
              <a:spcAft>
                <a:spcPct val="0"/>
              </a:spcAft>
            </a:pPr>
            <a:r>
              <a:rPr lang="en-US" b="1" dirty="0" err="1">
                <a:solidFill>
                  <a:srgbClr val="222426"/>
                </a:solidFill>
                <a:latin typeface="PT Sans"/>
                <a:cs typeface="Arial" pitchFamily="34" charset="0"/>
              </a:rPr>
              <a:t>teacher_subject</a:t>
            </a:r>
            <a:r>
              <a:rPr lang="en-US" b="1" dirty="0">
                <a:solidFill>
                  <a:srgbClr val="222426"/>
                </a:solidFill>
                <a:latin typeface="PT Sans"/>
                <a:cs typeface="Arial" pitchFamily="34" charset="0"/>
              </a:rPr>
              <a:t> table:</a:t>
            </a:r>
            <a:endParaRPr lang="en-US" dirty="0">
              <a:latin typeface="Arial" pitchFamily="34" charset="0"/>
              <a:cs typeface="Arial" pitchFamily="34" charset="0"/>
            </a:endParaRPr>
          </a:p>
        </p:txBody>
      </p:sp>
      <p:sp>
        <p:nvSpPr>
          <p:cNvPr id="7" name="Rectangle 6"/>
          <p:cNvSpPr/>
          <p:nvPr/>
        </p:nvSpPr>
        <p:spPr>
          <a:xfrm>
            <a:off x="7086600" y="2057401"/>
            <a:ext cx="3370544" cy="1066959"/>
          </a:xfrm>
          <a:prstGeom prst="rect">
            <a:avLst/>
          </a:prstGeom>
        </p:spPr>
        <p:txBody>
          <a:bodyPr wrap="square">
            <a:spAutoFit/>
          </a:bodyPr>
          <a:lstStyle/>
          <a:p>
            <a:pPr marL="355600" marR="5715" indent="-342900" algn="just">
              <a:lnSpc>
                <a:spcPts val="1930"/>
              </a:lnSpc>
              <a:spcBef>
                <a:spcPts val="455"/>
              </a:spcBef>
              <a:buClr>
                <a:srgbClr val="00007C"/>
              </a:buClr>
              <a:buSzPct val="75000"/>
              <a:buChar char="■"/>
              <a:tabLst>
                <a:tab pos="354965" algn="l"/>
                <a:tab pos="355600" algn="l"/>
              </a:tabLst>
            </a:pPr>
            <a:r>
              <a:rPr lang="en-IN" spc="-10" dirty="0">
                <a:latin typeface="Arial" pitchFamily="34" charset="0"/>
                <a:cs typeface="Arial" pitchFamily="34" charset="0"/>
              </a:rPr>
              <a:t>Remove subsets </a:t>
            </a:r>
            <a:r>
              <a:rPr lang="en-IN" spc="-5" dirty="0">
                <a:latin typeface="Arial" pitchFamily="34" charset="0"/>
                <a:cs typeface="Arial" pitchFamily="34" charset="0"/>
              </a:rPr>
              <a:t>of data that </a:t>
            </a:r>
            <a:r>
              <a:rPr lang="en-IN" spc="-10" dirty="0">
                <a:latin typeface="Arial" pitchFamily="34" charset="0"/>
                <a:cs typeface="Arial" pitchFamily="34" charset="0"/>
              </a:rPr>
              <a:t>apply  </a:t>
            </a:r>
            <a:r>
              <a:rPr lang="en-IN" spc="-5" dirty="0">
                <a:latin typeface="Arial" pitchFamily="34" charset="0"/>
                <a:cs typeface="Arial" pitchFamily="34" charset="0"/>
              </a:rPr>
              <a:t>to </a:t>
            </a:r>
            <a:r>
              <a:rPr lang="en-IN" spc="-10" dirty="0">
                <a:latin typeface="Arial" pitchFamily="34" charset="0"/>
                <a:cs typeface="Arial" pitchFamily="34" charset="0"/>
              </a:rPr>
              <a:t>multiple </a:t>
            </a:r>
            <a:r>
              <a:rPr lang="en-IN" spc="-5" dirty="0">
                <a:latin typeface="Arial" pitchFamily="34" charset="0"/>
                <a:cs typeface="Arial" pitchFamily="34" charset="0"/>
              </a:rPr>
              <a:t>rows of a table and </a:t>
            </a:r>
            <a:r>
              <a:rPr lang="en-IN" spc="-10" dirty="0">
                <a:latin typeface="Arial" pitchFamily="34" charset="0"/>
                <a:cs typeface="Arial" pitchFamily="34" charset="0"/>
              </a:rPr>
              <a:t>place </a:t>
            </a:r>
            <a:r>
              <a:rPr lang="en-IN" spc="-5" dirty="0">
                <a:latin typeface="Arial" pitchFamily="34" charset="0"/>
                <a:cs typeface="Arial" pitchFamily="34" charset="0"/>
              </a:rPr>
              <a:t>them in </a:t>
            </a:r>
            <a:r>
              <a:rPr lang="en-IN" spc="-10" dirty="0">
                <a:latin typeface="Arial" pitchFamily="34" charset="0"/>
                <a:cs typeface="Arial" pitchFamily="34" charset="0"/>
              </a:rPr>
              <a:t>separate</a:t>
            </a:r>
            <a:r>
              <a:rPr lang="en-IN" spc="-55" dirty="0">
                <a:latin typeface="Arial" pitchFamily="34" charset="0"/>
                <a:cs typeface="Arial" pitchFamily="34" charset="0"/>
              </a:rPr>
              <a:t> </a:t>
            </a:r>
            <a:r>
              <a:rPr lang="en-IN" spc="-5" dirty="0">
                <a:latin typeface="Arial" pitchFamily="34" charset="0"/>
                <a:cs typeface="Arial" pitchFamily="34" charset="0"/>
              </a:rPr>
              <a:t>tables</a:t>
            </a:r>
            <a:r>
              <a:rPr lang="en-IN" sz="1400" spc="-5" dirty="0">
                <a:latin typeface="Arial" pitchFamily="34" charset="0"/>
                <a:cs typeface="Arial" pitchFamily="34" charset="0"/>
              </a:rPr>
              <a:t>.</a:t>
            </a:r>
          </a:p>
        </p:txBody>
      </p:sp>
    </p:spTree>
    <p:extLst>
      <p:ext uri="{BB962C8B-B14F-4D97-AF65-F5344CB8AC3E}">
        <p14:creationId xmlns:p14="http://schemas.microsoft.com/office/powerpoint/2010/main" val="301977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6" name="Rectangle 3"/>
          <p:cNvSpPr txBox="1">
            <a:spLocks noChangeArrowheads="1"/>
          </p:cNvSpPr>
          <p:nvPr/>
        </p:nvSpPr>
        <p:spPr>
          <a:xfrm>
            <a:off x="568411" y="1458912"/>
            <a:ext cx="11263247" cy="2813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MODULE 2: RELATIONAL MODEL </a:t>
            </a:r>
          </a:p>
          <a:p>
            <a:pPr marL="0" indent="0">
              <a:buNone/>
            </a:pPr>
            <a:endParaRPr lang="en-US" b="1" dirty="0"/>
          </a:p>
          <a:p>
            <a:pPr marL="0" indent="0" algn="just">
              <a:buNone/>
            </a:pPr>
            <a:r>
              <a:rPr lang="en-US" dirty="0"/>
              <a:t>SQL – Data definition- Queries in SQL- Updates- Views – Integrity and Security – </a:t>
            </a:r>
            <a:r>
              <a:rPr lang="en-US" b="1" dirty="0">
                <a:solidFill>
                  <a:srgbClr val="FF0000"/>
                </a:solidFill>
              </a:rPr>
              <a:t>Relational Database design – Functional dependencies and Normalization for Relational Databases (up to BCNF</a:t>
            </a:r>
            <a:r>
              <a:rPr lang="en-US" dirty="0"/>
              <a:t>).</a:t>
            </a:r>
          </a:p>
        </p:txBody>
      </p:sp>
    </p:spTree>
    <p:extLst>
      <p:ext uri="{BB962C8B-B14F-4D97-AF65-F5344CB8AC3E}">
        <p14:creationId xmlns:p14="http://schemas.microsoft.com/office/powerpoint/2010/main" val="29393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09600"/>
            <a:ext cx="8534400" cy="1969770"/>
          </a:xfrm>
          <a:prstGeom prst="rect">
            <a:avLst/>
          </a:prstGeom>
        </p:spPr>
        <p:txBody>
          <a:bodyPr wrap="square">
            <a:spAutoFit/>
          </a:bodyPr>
          <a:lstStyle/>
          <a:p>
            <a:r>
              <a:rPr lang="en-IN" sz="3200" b="1" dirty="0"/>
              <a:t>Ex 2 : Second Normal Form (2NF)</a:t>
            </a:r>
          </a:p>
          <a:p>
            <a:r>
              <a:rPr lang="en-IN" dirty="0"/>
              <a:t>The entity should be considered already in 1NF and all attributes within the entity should depend solely on the unique identifier of the entity.</a:t>
            </a:r>
          </a:p>
          <a:p>
            <a:r>
              <a:rPr lang="en-IN" b="1" u="sng" dirty="0"/>
              <a:t>Example:</a:t>
            </a:r>
          </a:p>
          <a:p>
            <a:endParaRPr lang="en-IN" b="1" dirty="0"/>
          </a:p>
          <a:p>
            <a:r>
              <a:rPr lang="en-IN" b="1" dirty="0"/>
              <a:t>Sample Products table:</a:t>
            </a:r>
          </a:p>
        </p:txBody>
      </p:sp>
      <p:graphicFrame>
        <p:nvGraphicFramePr>
          <p:cNvPr id="5" name="Table 4"/>
          <p:cNvGraphicFramePr>
            <a:graphicFrameLocks noGrp="1"/>
          </p:cNvGraphicFramePr>
          <p:nvPr/>
        </p:nvGraphicFramePr>
        <p:xfrm>
          <a:off x="5867400" y="4722706"/>
          <a:ext cx="2819400" cy="2038348"/>
        </p:xfrm>
        <a:graphic>
          <a:graphicData uri="http://schemas.openxmlformats.org/drawingml/2006/table">
            <a:tbl>
              <a:tblPr/>
              <a:tblGrid>
                <a:gridCol w="10668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tblGrid>
              <a:tr h="509587">
                <a:tc>
                  <a:txBody>
                    <a:bodyPr/>
                    <a:lstStyle/>
                    <a:p>
                      <a:pPr algn="l" fontAlgn="t"/>
                      <a:r>
                        <a:rPr lang="en-IN" sz="1600" b="0" dirty="0" err="1">
                          <a:solidFill>
                            <a:srgbClr val="FFFFFF"/>
                          </a:solidFill>
                          <a:effectLst/>
                        </a:rPr>
                        <a:t>productID</a:t>
                      </a:r>
                      <a:endParaRPr lang="en-IN" sz="1600" b="0" dirty="0">
                        <a:solidFill>
                          <a:srgbClr val="FFFFFF"/>
                        </a:solidFill>
                        <a:effectLst/>
                      </a:endParaRPr>
                    </a:p>
                  </a:txBody>
                  <a:tcPr marL="55390" marR="55390" marT="55390" marB="5539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600" b="0" dirty="0">
                          <a:solidFill>
                            <a:srgbClr val="FFFFFF"/>
                          </a:solidFill>
                          <a:effectLst/>
                        </a:rPr>
                        <a:t>product</a:t>
                      </a:r>
                    </a:p>
                  </a:txBody>
                  <a:tcPr marL="55390" marR="55390" marT="55390" marB="5539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extLst>
                  <a:ext uri="{0D108BD9-81ED-4DB2-BD59-A6C34878D82A}">
                    <a16:rowId xmlns:a16="http://schemas.microsoft.com/office/drawing/2014/main" xmlns="" val="10000"/>
                  </a:ext>
                </a:extLst>
              </a:tr>
              <a:tr h="509587">
                <a:tc>
                  <a:txBody>
                    <a:bodyPr/>
                    <a:lstStyle/>
                    <a:p>
                      <a:pPr fontAlgn="t"/>
                      <a:r>
                        <a:rPr lang="en-IN" sz="1300">
                          <a:solidFill>
                            <a:srgbClr val="111111"/>
                          </a:solidFill>
                          <a:effectLst/>
                        </a:rPr>
                        <a:t>1</a:t>
                      </a:r>
                    </a:p>
                  </a:txBody>
                  <a:tcPr marL="55390" marR="55390" marT="55390" marB="5539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300">
                          <a:solidFill>
                            <a:srgbClr val="111111"/>
                          </a:solidFill>
                          <a:effectLst/>
                        </a:rPr>
                        <a:t>Monitor</a:t>
                      </a:r>
                    </a:p>
                  </a:txBody>
                  <a:tcPr marL="55390" marR="55390" marT="55390" marB="5539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09587">
                <a:tc>
                  <a:txBody>
                    <a:bodyPr/>
                    <a:lstStyle/>
                    <a:p>
                      <a:pPr fontAlgn="t"/>
                      <a:r>
                        <a:rPr lang="en-IN" sz="1300">
                          <a:solidFill>
                            <a:srgbClr val="111111"/>
                          </a:solidFill>
                          <a:effectLst/>
                        </a:rPr>
                        <a:t>2</a:t>
                      </a:r>
                    </a:p>
                  </a:txBody>
                  <a:tcPr marL="55390" marR="55390" marT="55390" marB="5539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300">
                          <a:solidFill>
                            <a:srgbClr val="111111"/>
                          </a:solidFill>
                          <a:effectLst/>
                        </a:rPr>
                        <a:t>Scanner</a:t>
                      </a:r>
                    </a:p>
                  </a:txBody>
                  <a:tcPr marL="55390" marR="55390" marT="55390" marB="5539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09587">
                <a:tc>
                  <a:txBody>
                    <a:bodyPr/>
                    <a:lstStyle/>
                    <a:p>
                      <a:pPr fontAlgn="t"/>
                      <a:r>
                        <a:rPr lang="en-IN" sz="1300">
                          <a:solidFill>
                            <a:srgbClr val="111111"/>
                          </a:solidFill>
                          <a:effectLst/>
                        </a:rPr>
                        <a:t>3</a:t>
                      </a:r>
                    </a:p>
                  </a:txBody>
                  <a:tcPr marL="55390" marR="55390" marT="55390" marB="5539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300" dirty="0">
                          <a:solidFill>
                            <a:srgbClr val="111111"/>
                          </a:solidFill>
                          <a:effectLst/>
                        </a:rPr>
                        <a:t>Head phone</a:t>
                      </a:r>
                    </a:p>
                  </a:txBody>
                  <a:tcPr marL="55390" marR="55390" marT="55390" marB="5539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graphicFrame>
        <p:nvGraphicFramePr>
          <p:cNvPr id="13" name="Table 12"/>
          <p:cNvGraphicFramePr>
            <a:graphicFrameLocks noGrp="1"/>
          </p:cNvGraphicFramePr>
          <p:nvPr/>
        </p:nvGraphicFramePr>
        <p:xfrm>
          <a:off x="2057400" y="2519774"/>
          <a:ext cx="3119132" cy="2131754"/>
        </p:xfrm>
        <a:graphic>
          <a:graphicData uri="http://schemas.openxmlformats.org/drawingml/2006/table">
            <a:tbl>
              <a:tblPr/>
              <a:tblGrid>
                <a:gridCol w="1153412">
                  <a:extLst>
                    <a:ext uri="{9D8B030D-6E8A-4147-A177-3AD203B41FA5}">
                      <a16:colId xmlns:a16="http://schemas.microsoft.com/office/drawing/2014/main" xmlns="" val="20000"/>
                    </a:ext>
                  </a:extLst>
                </a:gridCol>
                <a:gridCol w="982860">
                  <a:extLst>
                    <a:ext uri="{9D8B030D-6E8A-4147-A177-3AD203B41FA5}">
                      <a16:colId xmlns:a16="http://schemas.microsoft.com/office/drawing/2014/main" xmlns="" val="20001"/>
                    </a:ext>
                  </a:extLst>
                </a:gridCol>
                <a:gridCol w="982860">
                  <a:extLst>
                    <a:ext uri="{9D8B030D-6E8A-4147-A177-3AD203B41FA5}">
                      <a16:colId xmlns:a16="http://schemas.microsoft.com/office/drawing/2014/main" xmlns="" val="20002"/>
                    </a:ext>
                  </a:extLst>
                </a:gridCol>
              </a:tblGrid>
              <a:tr h="415162">
                <a:tc>
                  <a:txBody>
                    <a:bodyPr/>
                    <a:lstStyle/>
                    <a:p>
                      <a:pPr algn="l" fontAlgn="t"/>
                      <a:r>
                        <a:rPr lang="en-IN" sz="1500" b="0" dirty="0">
                          <a:solidFill>
                            <a:srgbClr val="FFFFFF"/>
                          </a:solidFill>
                          <a:effectLst/>
                        </a:rPr>
                        <a:t>Product</a:t>
                      </a:r>
                      <a:r>
                        <a:rPr lang="en-IN" sz="1500" b="0" baseline="0" dirty="0">
                          <a:solidFill>
                            <a:srgbClr val="FFFFFF"/>
                          </a:solidFill>
                          <a:effectLst/>
                        </a:rPr>
                        <a:t> </a:t>
                      </a:r>
                      <a:r>
                        <a:rPr lang="en-IN" sz="1500" b="0" dirty="0">
                          <a:solidFill>
                            <a:srgbClr val="FFFFFF"/>
                          </a:solidFill>
                          <a:effectLst/>
                        </a:rPr>
                        <a:t>ID</a:t>
                      </a:r>
                    </a:p>
                  </a:txBody>
                  <a:tcPr marL="64505" marR="64505" marT="64505" marB="6450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500" b="0" dirty="0">
                          <a:solidFill>
                            <a:srgbClr val="FFFFFF"/>
                          </a:solidFill>
                          <a:effectLst/>
                        </a:rPr>
                        <a:t>Product</a:t>
                      </a:r>
                      <a:r>
                        <a:rPr lang="en-IN" sz="1500" b="0" baseline="0" dirty="0">
                          <a:solidFill>
                            <a:srgbClr val="FFFFFF"/>
                          </a:solidFill>
                          <a:effectLst/>
                        </a:rPr>
                        <a:t> </a:t>
                      </a:r>
                      <a:endParaRPr lang="en-IN" sz="1500" b="0" dirty="0">
                        <a:solidFill>
                          <a:srgbClr val="FFFFFF"/>
                        </a:solidFill>
                        <a:effectLst/>
                      </a:endParaRPr>
                    </a:p>
                  </a:txBody>
                  <a:tcPr marL="64505" marR="64505" marT="64505" marB="6450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500" b="0" dirty="0">
                          <a:solidFill>
                            <a:srgbClr val="FFFFFF"/>
                          </a:solidFill>
                          <a:effectLst/>
                        </a:rPr>
                        <a:t>brand</a:t>
                      </a:r>
                    </a:p>
                  </a:txBody>
                  <a:tcPr marL="64505" marR="64505" marT="64505" marB="6450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extLst>
                  <a:ext uri="{0D108BD9-81ED-4DB2-BD59-A6C34878D82A}">
                    <a16:rowId xmlns:a16="http://schemas.microsoft.com/office/drawing/2014/main" xmlns="" val="10000"/>
                  </a:ext>
                </a:extLst>
              </a:tr>
              <a:tr h="316241">
                <a:tc>
                  <a:txBody>
                    <a:bodyPr/>
                    <a:lstStyle/>
                    <a:p>
                      <a:pPr fontAlgn="t"/>
                      <a:r>
                        <a:rPr lang="en-IN" sz="1500">
                          <a:solidFill>
                            <a:srgbClr val="111111"/>
                          </a:solidFill>
                          <a:effectLst/>
                        </a:rPr>
                        <a:t>1</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Monitor</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Apple</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15162">
                <a:tc>
                  <a:txBody>
                    <a:bodyPr/>
                    <a:lstStyle/>
                    <a:p>
                      <a:pPr fontAlgn="t"/>
                      <a:r>
                        <a:rPr lang="en-IN" sz="1500">
                          <a:solidFill>
                            <a:srgbClr val="111111"/>
                          </a:solidFill>
                          <a:effectLst/>
                        </a:rPr>
                        <a:t>2</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Monitor</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Samsung</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16241">
                <a:tc>
                  <a:txBody>
                    <a:bodyPr/>
                    <a:lstStyle/>
                    <a:p>
                      <a:pPr fontAlgn="t"/>
                      <a:r>
                        <a:rPr lang="en-IN" sz="1500">
                          <a:solidFill>
                            <a:srgbClr val="111111"/>
                          </a:solidFill>
                          <a:effectLst/>
                        </a:rPr>
                        <a:t>3</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Scanner</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HP</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18396">
                <a:tc>
                  <a:txBody>
                    <a:bodyPr/>
                    <a:lstStyle/>
                    <a:p>
                      <a:pPr fontAlgn="t"/>
                      <a:r>
                        <a:rPr lang="en-IN" sz="1500">
                          <a:solidFill>
                            <a:srgbClr val="111111"/>
                          </a:solidFill>
                          <a:effectLst/>
                        </a:rPr>
                        <a:t>4</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Head</a:t>
                      </a:r>
                      <a:r>
                        <a:rPr lang="en-IN" sz="1500" baseline="0" dirty="0">
                          <a:solidFill>
                            <a:srgbClr val="111111"/>
                          </a:solidFill>
                          <a:effectLst/>
                        </a:rPr>
                        <a:t> Phone</a:t>
                      </a:r>
                      <a:endParaRPr lang="en-IN" sz="1500" dirty="0">
                        <a:solidFill>
                          <a:srgbClr val="111111"/>
                        </a:solidFill>
                        <a:effectLst/>
                      </a:endParaRP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JBL</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12" name="Rectangle 11"/>
          <p:cNvSpPr/>
          <p:nvPr/>
        </p:nvSpPr>
        <p:spPr>
          <a:xfrm>
            <a:off x="5673247" y="4038601"/>
            <a:ext cx="5029200" cy="646331"/>
          </a:xfrm>
          <a:prstGeom prst="rect">
            <a:avLst/>
          </a:prstGeom>
        </p:spPr>
        <p:txBody>
          <a:bodyPr wrap="square">
            <a:spAutoFit/>
          </a:bodyPr>
          <a:lstStyle/>
          <a:p>
            <a:pPr lvl="0" fontAlgn="base">
              <a:spcBef>
                <a:spcPct val="0"/>
              </a:spcBef>
              <a:spcAft>
                <a:spcPct val="0"/>
              </a:spcAft>
            </a:pPr>
            <a:r>
              <a:rPr lang="en-US" dirty="0">
                <a:solidFill>
                  <a:srgbClr val="111111"/>
                </a:solidFill>
                <a:latin typeface="Roboto"/>
                <a:cs typeface="Arial" pitchFamily="34" charset="0"/>
              </a:rPr>
              <a:t>Product table following 2NF:</a:t>
            </a:r>
            <a:br>
              <a:rPr lang="en-US" dirty="0">
                <a:solidFill>
                  <a:srgbClr val="111111"/>
                </a:solidFill>
                <a:latin typeface="Roboto"/>
                <a:cs typeface="Arial" pitchFamily="34" charset="0"/>
              </a:rPr>
            </a:br>
            <a:r>
              <a:rPr lang="en-US" dirty="0">
                <a:solidFill>
                  <a:srgbClr val="111111"/>
                </a:solidFill>
                <a:latin typeface="Roboto"/>
                <a:cs typeface="Arial" pitchFamily="34" charset="0"/>
              </a:rPr>
              <a:t>Products Category table:</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0053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33600" y="1328121"/>
          <a:ext cx="1676400" cy="2053030"/>
        </p:xfrm>
        <a:graphic>
          <a:graphicData uri="http://schemas.openxmlformats.org/drawingml/2006/table">
            <a:tbl>
              <a:tblPr/>
              <a:tblGrid>
                <a:gridCol w="832645">
                  <a:extLst>
                    <a:ext uri="{9D8B030D-6E8A-4147-A177-3AD203B41FA5}">
                      <a16:colId xmlns:a16="http://schemas.microsoft.com/office/drawing/2014/main" xmlns="" val="20000"/>
                    </a:ext>
                  </a:extLst>
                </a:gridCol>
                <a:gridCol w="843755">
                  <a:extLst>
                    <a:ext uri="{9D8B030D-6E8A-4147-A177-3AD203B41FA5}">
                      <a16:colId xmlns:a16="http://schemas.microsoft.com/office/drawing/2014/main" xmlns="" val="20001"/>
                    </a:ext>
                  </a:extLst>
                </a:gridCol>
              </a:tblGrid>
              <a:tr h="532751">
                <a:tc>
                  <a:txBody>
                    <a:bodyPr/>
                    <a:lstStyle/>
                    <a:p>
                      <a:pPr algn="l" fontAlgn="t"/>
                      <a:r>
                        <a:rPr lang="en-IN" sz="1400" b="0" dirty="0" err="1">
                          <a:solidFill>
                            <a:srgbClr val="FFFFFF"/>
                          </a:solidFill>
                          <a:effectLst/>
                        </a:rPr>
                        <a:t>brandID</a:t>
                      </a:r>
                      <a:endParaRPr lang="en-IN" sz="1400" b="0" dirty="0">
                        <a:solidFill>
                          <a:srgbClr val="FFFFFF"/>
                        </a:solidFill>
                        <a:effectLst/>
                      </a:endParaRPr>
                    </a:p>
                  </a:txBody>
                  <a:tcPr marL="57908" marR="57908" marT="57908" marB="5790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400" b="0" dirty="0">
                          <a:solidFill>
                            <a:srgbClr val="FFFFFF"/>
                          </a:solidFill>
                          <a:effectLst/>
                        </a:rPr>
                        <a:t>brand</a:t>
                      </a:r>
                    </a:p>
                  </a:txBody>
                  <a:tcPr marL="57908" marR="57908" marT="57908" marB="5790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extLst>
                  <a:ext uri="{0D108BD9-81ED-4DB2-BD59-A6C34878D82A}">
                    <a16:rowId xmlns:a16="http://schemas.microsoft.com/office/drawing/2014/main" xmlns="" val="10000"/>
                  </a:ext>
                </a:extLst>
              </a:tr>
              <a:tr h="324283">
                <a:tc>
                  <a:txBody>
                    <a:bodyPr/>
                    <a:lstStyle/>
                    <a:p>
                      <a:pPr fontAlgn="t"/>
                      <a:r>
                        <a:rPr lang="en-IN" sz="1400">
                          <a:solidFill>
                            <a:srgbClr val="111111"/>
                          </a:solidFill>
                          <a:effectLst/>
                        </a:rPr>
                        <a:t>1</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solidFill>
                            <a:srgbClr val="111111"/>
                          </a:solidFill>
                          <a:effectLst/>
                        </a:rPr>
                        <a:t>Apple</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32751">
                <a:tc>
                  <a:txBody>
                    <a:bodyPr/>
                    <a:lstStyle/>
                    <a:p>
                      <a:pPr fontAlgn="t"/>
                      <a:r>
                        <a:rPr lang="en-IN" sz="1400" dirty="0">
                          <a:solidFill>
                            <a:srgbClr val="111111"/>
                          </a:solidFill>
                          <a:effectLst/>
                        </a:rPr>
                        <a:t>2</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solidFill>
                            <a:srgbClr val="111111"/>
                          </a:solidFill>
                          <a:effectLst/>
                        </a:rPr>
                        <a:t>Samsung</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24283">
                <a:tc>
                  <a:txBody>
                    <a:bodyPr/>
                    <a:lstStyle/>
                    <a:p>
                      <a:pPr fontAlgn="t"/>
                      <a:r>
                        <a:rPr lang="en-IN" sz="1400">
                          <a:solidFill>
                            <a:srgbClr val="111111"/>
                          </a:solidFill>
                          <a:effectLst/>
                        </a:rPr>
                        <a:t>3</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solidFill>
                            <a:srgbClr val="111111"/>
                          </a:solidFill>
                          <a:effectLst/>
                        </a:rPr>
                        <a:t>HP</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24283">
                <a:tc>
                  <a:txBody>
                    <a:bodyPr/>
                    <a:lstStyle/>
                    <a:p>
                      <a:pPr fontAlgn="t"/>
                      <a:r>
                        <a:rPr lang="en-IN" sz="1400">
                          <a:solidFill>
                            <a:srgbClr val="111111"/>
                          </a:solidFill>
                          <a:effectLst/>
                        </a:rPr>
                        <a:t>4</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400" dirty="0">
                          <a:solidFill>
                            <a:srgbClr val="111111"/>
                          </a:solidFill>
                          <a:effectLst/>
                        </a:rPr>
                        <a:t>JBL</a:t>
                      </a:r>
                    </a:p>
                  </a:txBody>
                  <a:tcPr marL="57908" marR="57908" marT="57908" marB="5790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pic>
        <p:nvPicPr>
          <p:cNvPr id="3" name="Picture 3" descr="Second Normal Form (2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86200"/>
            <a:ext cx="8153400" cy="2743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5791200" y="1295401"/>
          <a:ext cx="3200400" cy="2218179"/>
        </p:xfrm>
        <a:graphic>
          <a:graphicData uri="http://schemas.openxmlformats.org/drawingml/2006/table">
            <a:tbl>
              <a:tblPr/>
              <a:tblGrid>
                <a:gridCol w="1183464">
                  <a:extLst>
                    <a:ext uri="{9D8B030D-6E8A-4147-A177-3AD203B41FA5}">
                      <a16:colId xmlns:a16="http://schemas.microsoft.com/office/drawing/2014/main" xmlns="" val="20000"/>
                    </a:ext>
                  </a:extLst>
                </a:gridCol>
                <a:gridCol w="1008468">
                  <a:extLst>
                    <a:ext uri="{9D8B030D-6E8A-4147-A177-3AD203B41FA5}">
                      <a16:colId xmlns:a16="http://schemas.microsoft.com/office/drawing/2014/main" xmlns="" val="20001"/>
                    </a:ext>
                  </a:extLst>
                </a:gridCol>
                <a:gridCol w="1008468">
                  <a:extLst>
                    <a:ext uri="{9D8B030D-6E8A-4147-A177-3AD203B41FA5}">
                      <a16:colId xmlns:a16="http://schemas.microsoft.com/office/drawing/2014/main" xmlns="" val="20002"/>
                    </a:ext>
                  </a:extLst>
                </a:gridCol>
              </a:tblGrid>
              <a:tr h="787739">
                <a:tc>
                  <a:txBody>
                    <a:bodyPr/>
                    <a:lstStyle/>
                    <a:p>
                      <a:pPr algn="l" fontAlgn="t"/>
                      <a:r>
                        <a:rPr lang="en-IN" sz="1500" b="0" dirty="0" err="1">
                          <a:solidFill>
                            <a:srgbClr val="FFFFFF"/>
                          </a:solidFill>
                          <a:effectLst/>
                        </a:rPr>
                        <a:t>pbID</a:t>
                      </a:r>
                      <a:endParaRPr lang="en-IN" sz="1500" b="0" dirty="0">
                        <a:solidFill>
                          <a:srgbClr val="FFFFFF"/>
                        </a:solidFill>
                        <a:effectLst/>
                      </a:endParaRPr>
                    </a:p>
                  </a:txBody>
                  <a:tcPr marL="64505" marR="64505" marT="64505" marB="6450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500" b="0" dirty="0" err="1">
                          <a:solidFill>
                            <a:srgbClr val="FFFFFF"/>
                          </a:solidFill>
                          <a:effectLst/>
                        </a:rPr>
                        <a:t>productID</a:t>
                      </a:r>
                      <a:endParaRPr lang="en-IN" sz="1500" b="0" dirty="0">
                        <a:solidFill>
                          <a:srgbClr val="FFFFFF"/>
                        </a:solidFill>
                        <a:effectLst/>
                      </a:endParaRPr>
                    </a:p>
                  </a:txBody>
                  <a:tcPr marL="64505" marR="64505" marT="64505" marB="6450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tc>
                  <a:txBody>
                    <a:bodyPr/>
                    <a:lstStyle/>
                    <a:p>
                      <a:pPr algn="l" fontAlgn="t"/>
                      <a:r>
                        <a:rPr lang="en-IN" sz="1500" b="0" dirty="0" err="1">
                          <a:solidFill>
                            <a:srgbClr val="FFFFFF"/>
                          </a:solidFill>
                          <a:effectLst/>
                        </a:rPr>
                        <a:t>brandID</a:t>
                      </a:r>
                      <a:endParaRPr lang="en-IN" sz="1500" b="0" dirty="0">
                        <a:solidFill>
                          <a:srgbClr val="FFFFFF"/>
                        </a:solidFill>
                        <a:effectLst/>
                      </a:endParaRPr>
                    </a:p>
                  </a:txBody>
                  <a:tcPr marL="64505" marR="64505" marT="64505" marB="6450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3D3D"/>
                    </a:solidFill>
                  </a:tcPr>
                </a:tc>
                <a:extLst>
                  <a:ext uri="{0D108BD9-81ED-4DB2-BD59-A6C34878D82A}">
                    <a16:rowId xmlns:a16="http://schemas.microsoft.com/office/drawing/2014/main" xmlns="" val="10000"/>
                  </a:ext>
                </a:extLst>
              </a:tr>
              <a:tr h="298365">
                <a:tc>
                  <a:txBody>
                    <a:bodyPr/>
                    <a:lstStyle/>
                    <a:p>
                      <a:pPr fontAlgn="t"/>
                      <a:r>
                        <a:rPr lang="en-IN" sz="1500">
                          <a:solidFill>
                            <a:srgbClr val="111111"/>
                          </a:solidFill>
                          <a:effectLst/>
                        </a:rPr>
                        <a:t>1</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1</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1</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98365">
                <a:tc>
                  <a:txBody>
                    <a:bodyPr/>
                    <a:lstStyle/>
                    <a:p>
                      <a:pPr fontAlgn="t"/>
                      <a:r>
                        <a:rPr lang="en-IN" sz="1500">
                          <a:solidFill>
                            <a:srgbClr val="111111"/>
                          </a:solidFill>
                          <a:effectLst/>
                        </a:rPr>
                        <a:t>2</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1</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2</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98365">
                <a:tc>
                  <a:txBody>
                    <a:bodyPr/>
                    <a:lstStyle/>
                    <a:p>
                      <a:pPr fontAlgn="t"/>
                      <a:r>
                        <a:rPr lang="en-IN" sz="1500">
                          <a:solidFill>
                            <a:srgbClr val="111111"/>
                          </a:solidFill>
                          <a:effectLst/>
                        </a:rPr>
                        <a:t>3</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2</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3</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98365">
                <a:tc>
                  <a:txBody>
                    <a:bodyPr/>
                    <a:lstStyle/>
                    <a:p>
                      <a:pPr fontAlgn="t"/>
                      <a:r>
                        <a:rPr lang="en-IN" sz="1500">
                          <a:solidFill>
                            <a:srgbClr val="111111"/>
                          </a:solidFill>
                          <a:effectLst/>
                        </a:rPr>
                        <a:t>4</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500">
                          <a:solidFill>
                            <a:srgbClr val="111111"/>
                          </a:solidFill>
                          <a:effectLst/>
                        </a:rPr>
                        <a:t>3</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IN" sz="1500" dirty="0">
                          <a:solidFill>
                            <a:srgbClr val="111111"/>
                          </a:solidFill>
                          <a:effectLst/>
                        </a:rPr>
                        <a:t>4</a:t>
                      </a:r>
                    </a:p>
                  </a:txBody>
                  <a:tcPr marL="64505" marR="64505" marT="64505" marB="6450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1972849" y="615553"/>
            <a:ext cx="2971800" cy="923330"/>
          </a:xfrm>
          <a:prstGeom prst="rect">
            <a:avLst/>
          </a:prstGeom>
          <a:noFill/>
        </p:spPr>
        <p:txBody>
          <a:bodyPr wrap="square" rtlCol="0">
            <a:spAutoFit/>
          </a:bodyPr>
          <a:lstStyle/>
          <a:p>
            <a:pPr lvl="0" eaLnBrk="0" fontAlgn="base" hangingPunct="0">
              <a:spcBef>
                <a:spcPct val="0"/>
              </a:spcBef>
              <a:spcAft>
                <a:spcPct val="0"/>
              </a:spcAft>
            </a:pPr>
            <a:r>
              <a:rPr lang="en-US" b="1" dirty="0">
                <a:solidFill>
                  <a:srgbClr val="111111"/>
                </a:solidFill>
                <a:latin typeface="Roboto"/>
                <a:cs typeface="Arial" pitchFamily="34" charset="0"/>
              </a:rPr>
              <a:t>Brand table:</a:t>
            </a:r>
            <a:endParaRPr lang="en-US" sz="1100" b="1" dirty="0">
              <a:latin typeface="Arial" pitchFamily="34" charset="0"/>
              <a:cs typeface="Arial" pitchFamily="34" charset="0"/>
            </a:endParaRPr>
          </a:p>
          <a:p>
            <a:pPr lvl="0" eaLnBrk="0" fontAlgn="base" hangingPunct="0">
              <a:spcBef>
                <a:spcPct val="0"/>
              </a:spcBef>
              <a:spcAft>
                <a:spcPct val="0"/>
              </a:spcAft>
            </a:pPr>
            <a:r>
              <a:rPr lang="en-US" b="1" dirty="0">
                <a:solidFill>
                  <a:srgbClr val="111111"/>
                </a:solidFill>
                <a:latin typeface="Roboto"/>
                <a:cs typeface="Arial" pitchFamily="34" charset="0"/>
              </a:rPr>
              <a:t>Products Brand table:</a:t>
            </a:r>
            <a:endParaRPr lang="en-US" sz="1100" b="1" dirty="0">
              <a:latin typeface="Arial" pitchFamily="34" charset="0"/>
              <a:cs typeface="Arial" pitchFamily="34" charset="0"/>
            </a:endParaRPr>
          </a:p>
          <a:p>
            <a:endParaRPr lang="en-IN" b="1" dirty="0"/>
          </a:p>
        </p:txBody>
      </p:sp>
      <p:sp>
        <p:nvSpPr>
          <p:cNvPr id="7" name="TextBox 6"/>
          <p:cNvSpPr txBox="1"/>
          <p:nvPr/>
        </p:nvSpPr>
        <p:spPr>
          <a:xfrm>
            <a:off x="6019801" y="707886"/>
            <a:ext cx="2248821" cy="369332"/>
          </a:xfrm>
          <a:prstGeom prst="rect">
            <a:avLst/>
          </a:prstGeom>
          <a:noFill/>
        </p:spPr>
        <p:txBody>
          <a:bodyPr wrap="none" rtlCol="0">
            <a:spAutoFit/>
          </a:bodyPr>
          <a:lstStyle/>
          <a:p>
            <a:r>
              <a:rPr lang="en-IN" b="1" dirty="0"/>
              <a:t>Products Brand table:</a:t>
            </a:r>
          </a:p>
        </p:txBody>
      </p:sp>
    </p:spTree>
    <p:extLst>
      <p:ext uri="{BB962C8B-B14F-4D97-AF65-F5344CB8AC3E}">
        <p14:creationId xmlns:p14="http://schemas.microsoft.com/office/powerpoint/2010/main" val="216140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1" y="413765"/>
            <a:ext cx="8686800" cy="6463308"/>
          </a:xfrm>
          <a:prstGeom prst="rect">
            <a:avLst/>
          </a:prstGeom>
        </p:spPr>
        <p:txBody>
          <a:bodyPr vert="horz" wrap="square" lIns="0" tIns="0" rIns="0" bIns="0" rtlCol="0">
            <a:spAutoFit/>
          </a:bodyPr>
          <a:lstStyle/>
          <a:p>
            <a:pPr marL="355600" indent="-342900" algn="just">
              <a:buClr>
                <a:srgbClr val="00007C"/>
              </a:buClr>
              <a:buSzPct val="75000"/>
              <a:buFont typeface="Arial"/>
              <a:buChar char="■"/>
              <a:tabLst>
                <a:tab pos="355600" algn="l"/>
              </a:tabLst>
            </a:pPr>
            <a:r>
              <a:rPr sz="2800" b="1" dirty="0">
                <a:latin typeface="Arial"/>
                <a:cs typeface="Arial"/>
              </a:rPr>
              <a:t>Third</a:t>
            </a:r>
            <a:r>
              <a:rPr sz="2800" b="1" spc="-100" dirty="0">
                <a:latin typeface="Arial"/>
                <a:cs typeface="Arial"/>
              </a:rPr>
              <a:t> </a:t>
            </a:r>
            <a:r>
              <a:rPr sz="2800" b="1" dirty="0">
                <a:latin typeface="Arial"/>
                <a:cs typeface="Arial"/>
              </a:rPr>
              <a:t>Form</a:t>
            </a:r>
            <a:endParaRPr sz="2800" dirty="0">
              <a:latin typeface="Arial"/>
              <a:cs typeface="Arial"/>
            </a:endParaRPr>
          </a:p>
          <a:p>
            <a:pPr algn="just">
              <a:spcBef>
                <a:spcPts val="15"/>
              </a:spcBef>
            </a:pPr>
            <a:endParaRPr sz="2800" dirty="0">
              <a:latin typeface="Times New Roman"/>
              <a:cs typeface="Times New Roman"/>
            </a:endParaRPr>
          </a:p>
          <a:p>
            <a:pPr algn="just"/>
            <a:r>
              <a:rPr lang="en-IN" sz="2800" dirty="0"/>
              <a:t>A table design is said to be in 3NF if both the following conditions hold:</a:t>
            </a:r>
          </a:p>
          <a:p>
            <a:pPr marL="457200" indent="-457200" algn="just">
              <a:buFont typeface="Wingdings" pitchFamily="2" charset="2"/>
              <a:buChar char="q"/>
            </a:pPr>
            <a:r>
              <a:rPr lang="en-IN" sz="2800" dirty="0"/>
              <a:t>Table must be in 2NF</a:t>
            </a:r>
          </a:p>
          <a:p>
            <a:pPr marL="457200" indent="-457200" algn="just">
              <a:buFont typeface="Wingdings" pitchFamily="2" charset="2"/>
              <a:buChar char="q"/>
            </a:pPr>
            <a:r>
              <a:rPr lang="en-IN" sz="2800" b="1" dirty="0"/>
              <a:t>Transitive functional dependency</a:t>
            </a:r>
            <a:r>
              <a:rPr lang="en-IN" sz="2800" dirty="0"/>
              <a:t> of non-prime attribute on any super key should be removed.</a:t>
            </a:r>
          </a:p>
          <a:p>
            <a:pPr algn="just"/>
            <a:r>
              <a:rPr lang="en-IN" sz="2800" dirty="0"/>
              <a:t>That is; </a:t>
            </a:r>
          </a:p>
          <a:p>
            <a:pPr algn="just"/>
            <a:r>
              <a:rPr lang="en-IN" sz="2800" dirty="0"/>
              <a:t>A table is in 3NF, if it is in 2NF and for each functional dependency X-&gt; Y at least one of the following conditions hold:</a:t>
            </a:r>
          </a:p>
          <a:p>
            <a:pPr marL="457200" indent="-457200" algn="just">
              <a:buFont typeface="Wingdings" pitchFamily="2" charset="2"/>
              <a:buChar char="Ø"/>
            </a:pPr>
            <a:r>
              <a:rPr lang="en-IN" sz="2800" dirty="0"/>
              <a:t>X is a </a:t>
            </a:r>
            <a:r>
              <a:rPr lang="en-IN" sz="2800" b="1" dirty="0"/>
              <a:t>super key</a:t>
            </a:r>
            <a:r>
              <a:rPr lang="en-IN" sz="2800" dirty="0"/>
              <a:t> of the relation</a:t>
            </a:r>
          </a:p>
          <a:p>
            <a:pPr marL="457200" indent="-457200" algn="just">
              <a:buFont typeface="Wingdings" pitchFamily="2" charset="2"/>
              <a:buChar char="Ø"/>
            </a:pPr>
            <a:r>
              <a:rPr lang="en-IN" sz="2800" dirty="0"/>
              <a:t>Y is a prime attribute of the relation</a:t>
            </a:r>
          </a:p>
          <a:p>
            <a:pPr marL="457200" indent="-457200" algn="just">
              <a:buFont typeface="Wingdings" pitchFamily="2" charset="2"/>
              <a:buChar char="q"/>
            </a:pPr>
            <a:endParaRPr lang="en-IN" sz="2800" dirty="0"/>
          </a:p>
          <a:p>
            <a:pPr marL="755650" marR="5080" indent="-286385" algn="just"/>
            <a:endParaRPr sz="28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308" y="1052958"/>
            <a:ext cx="8686800" cy="4555093"/>
          </a:xfrm>
          <a:prstGeom prst="rect">
            <a:avLst/>
          </a:prstGeom>
        </p:spPr>
        <p:txBody>
          <a:bodyPr vert="horz" wrap="square" lIns="0" tIns="0" rIns="0" bIns="0" rtlCol="0">
            <a:spAutoFit/>
          </a:bodyPr>
          <a:lstStyle/>
          <a:p>
            <a:pPr algn="just">
              <a:spcBef>
                <a:spcPts val="15"/>
              </a:spcBef>
            </a:pPr>
            <a:r>
              <a:rPr lang="en-IN" sz="2600" b="1" dirty="0">
                <a:cs typeface="Times New Roman"/>
              </a:rPr>
              <a:t>Super Key:</a:t>
            </a:r>
            <a:endParaRPr lang="en-IN" sz="2800" dirty="0">
              <a:cs typeface="Arial"/>
            </a:endParaRPr>
          </a:p>
          <a:p>
            <a:pPr marL="457200" indent="-457200" algn="just">
              <a:spcBef>
                <a:spcPts val="15"/>
              </a:spcBef>
              <a:buFont typeface="Arial" panose="020B0604020202020204" pitchFamily="34" charset="0"/>
              <a:buChar char="•"/>
            </a:pPr>
            <a:r>
              <a:rPr lang="en-US" sz="2600" b="0" i="0" dirty="0">
                <a:solidFill>
                  <a:srgbClr val="222222"/>
                </a:solidFill>
                <a:effectLst/>
              </a:rPr>
              <a:t>A </a:t>
            </a:r>
            <a:r>
              <a:rPr lang="en-US" sz="2600" b="1" i="0" dirty="0" err="1">
                <a:solidFill>
                  <a:srgbClr val="222222"/>
                </a:solidFill>
                <a:effectLst/>
              </a:rPr>
              <a:t>superkey</a:t>
            </a:r>
            <a:r>
              <a:rPr lang="en-US" sz="2600" b="0" i="0" dirty="0">
                <a:solidFill>
                  <a:srgbClr val="222222"/>
                </a:solidFill>
                <a:effectLst/>
              </a:rPr>
              <a:t> is a set of attributes within a table whose values can be used to uniquely identify a tuple. </a:t>
            </a:r>
          </a:p>
          <a:p>
            <a:pPr algn="just">
              <a:spcBef>
                <a:spcPts val="15"/>
              </a:spcBef>
            </a:pPr>
            <a:r>
              <a:rPr lang="en-US" sz="2600" b="1" dirty="0">
                <a:solidFill>
                  <a:srgbClr val="222222"/>
                </a:solidFill>
                <a:cs typeface="Times New Roman"/>
              </a:rPr>
              <a:t>Candidate Key:</a:t>
            </a:r>
          </a:p>
          <a:p>
            <a:pPr marL="457200" indent="-457200" algn="just">
              <a:spcBef>
                <a:spcPts val="15"/>
              </a:spcBef>
              <a:buFont typeface="Arial" panose="020B0604020202020204" pitchFamily="34" charset="0"/>
              <a:buChar char="•"/>
            </a:pPr>
            <a:r>
              <a:rPr lang="en-US" sz="2600" b="0" i="0" dirty="0">
                <a:solidFill>
                  <a:srgbClr val="222222"/>
                </a:solidFill>
                <a:effectLst/>
              </a:rPr>
              <a:t>A candidate </a:t>
            </a:r>
            <a:r>
              <a:rPr lang="en-US" sz="2600" b="1" i="0" dirty="0">
                <a:solidFill>
                  <a:srgbClr val="222222"/>
                </a:solidFill>
                <a:effectLst/>
              </a:rPr>
              <a:t>key</a:t>
            </a:r>
            <a:r>
              <a:rPr lang="en-US" sz="2600" b="0" i="0" dirty="0">
                <a:solidFill>
                  <a:srgbClr val="222222"/>
                </a:solidFill>
                <a:effectLst/>
              </a:rPr>
              <a:t> is a minimal set of attributes necessary to identify a tuple.</a:t>
            </a:r>
          </a:p>
          <a:p>
            <a:pPr marL="457200" indent="-457200" algn="just">
              <a:spcBef>
                <a:spcPts val="15"/>
              </a:spcBef>
              <a:buFont typeface="Arial" panose="020B0604020202020204" pitchFamily="34" charset="0"/>
              <a:buChar char="•"/>
            </a:pPr>
            <a:r>
              <a:rPr lang="en-US" sz="2600" b="0" i="0" dirty="0">
                <a:solidFill>
                  <a:srgbClr val="222222"/>
                </a:solidFill>
                <a:effectLst/>
              </a:rPr>
              <a:t>Adding zero or more attributes to </a:t>
            </a:r>
            <a:r>
              <a:rPr lang="en-US" sz="2600" b="1" i="0" dirty="0">
                <a:solidFill>
                  <a:srgbClr val="222222"/>
                </a:solidFill>
                <a:effectLst/>
              </a:rPr>
              <a:t>candidate key</a:t>
            </a:r>
            <a:r>
              <a:rPr lang="en-US" sz="2600" b="0" i="0" dirty="0">
                <a:solidFill>
                  <a:srgbClr val="222222"/>
                </a:solidFill>
                <a:effectLst/>
              </a:rPr>
              <a:t> generates super key. </a:t>
            </a:r>
          </a:p>
          <a:p>
            <a:pPr marL="457200" indent="-457200" algn="just">
              <a:spcBef>
                <a:spcPts val="15"/>
              </a:spcBef>
              <a:buFont typeface="Arial" panose="020B0604020202020204" pitchFamily="34" charset="0"/>
              <a:buChar char="•"/>
            </a:pPr>
            <a:r>
              <a:rPr lang="en-US" sz="2600" b="0" i="0" dirty="0">
                <a:solidFill>
                  <a:srgbClr val="222222"/>
                </a:solidFill>
                <a:effectLst/>
              </a:rPr>
              <a:t>A </a:t>
            </a:r>
            <a:r>
              <a:rPr lang="en-US" sz="2600" b="1" i="0" dirty="0">
                <a:solidFill>
                  <a:srgbClr val="222222"/>
                </a:solidFill>
                <a:effectLst/>
              </a:rPr>
              <a:t>candidate key</a:t>
            </a:r>
            <a:r>
              <a:rPr lang="en-US" sz="2600" b="0" i="0" dirty="0">
                <a:solidFill>
                  <a:srgbClr val="222222"/>
                </a:solidFill>
                <a:effectLst/>
              </a:rPr>
              <a:t> is a super key but vice versa is not true.</a:t>
            </a:r>
            <a:endParaRPr sz="2600" dirty="0">
              <a:cs typeface="Times New Roman"/>
            </a:endParaRPr>
          </a:p>
          <a:p>
            <a:pPr marL="457200" indent="-457200" algn="just">
              <a:buFont typeface="Wingdings" pitchFamily="2" charset="2"/>
              <a:buChar char="q"/>
            </a:pPr>
            <a:endParaRPr lang="en-IN" sz="2800" dirty="0"/>
          </a:p>
          <a:p>
            <a:pPr marL="755650" marR="5080" indent="-286385" algn="just"/>
            <a:endParaRPr sz="2800" dirty="0">
              <a:latin typeface="Arial"/>
              <a:cs typeface="Arial"/>
            </a:endParaRPr>
          </a:p>
        </p:txBody>
      </p:sp>
    </p:spTree>
    <p:extLst>
      <p:ext uri="{BB962C8B-B14F-4D97-AF65-F5344CB8AC3E}">
        <p14:creationId xmlns:p14="http://schemas.microsoft.com/office/powerpoint/2010/main" val="40194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1" y="413765"/>
            <a:ext cx="8686800" cy="861774"/>
          </a:xfrm>
          <a:prstGeom prst="rect">
            <a:avLst/>
          </a:prstGeom>
        </p:spPr>
        <p:txBody>
          <a:bodyPr vert="horz" wrap="square" lIns="0" tIns="0" rIns="0" bIns="0" rtlCol="0">
            <a:spAutoFit/>
          </a:bodyPr>
          <a:lstStyle/>
          <a:p>
            <a:pPr marL="457200" indent="-457200" algn="just">
              <a:buFont typeface="Wingdings" pitchFamily="2" charset="2"/>
              <a:buChar char="q"/>
            </a:pPr>
            <a:endParaRPr lang="en-IN" sz="2800" dirty="0"/>
          </a:p>
          <a:p>
            <a:pPr marL="755650" marR="5080" indent="-286385" algn="just"/>
            <a:endParaRPr sz="2800" dirty="0">
              <a:latin typeface="Arial"/>
              <a:cs typeface="Arial"/>
            </a:endParaRPr>
          </a:p>
        </p:txBody>
      </p:sp>
      <p:sp>
        <p:nvSpPr>
          <p:cNvPr id="3" name="Title 2">
            <a:extLst>
              <a:ext uri="{FF2B5EF4-FFF2-40B4-BE49-F238E27FC236}">
                <a16:creationId xmlns:a16="http://schemas.microsoft.com/office/drawing/2014/main" xmlns="" id="{91BA73DB-BD4D-476C-996C-5FE69FC3C3FA}"/>
              </a:ext>
            </a:extLst>
          </p:cNvPr>
          <p:cNvSpPr>
            <a:spLocks noGrp="1"/>
          </p:cNvSpPr>
          <p:nvPr>
            <p:ph type="title"/>
          </p:nvPr>
        </p:nvSpPr>
        <p:spPr>
          <a:xfrm>
            <a:off x="838200" y="365126"/>
            <a:ext cx="10515600" cy="861774"/>
          </a:xfrm>
        </p:spPr>
        <p:txBody>
          <a:bodyPr>
            <a:normAutofit/>
          </a:bodyPr>
          <a:lstStyle/>
          <a:p>
            <a:r>
              <a:rPr lang="en-IN" sz="3200" b="1" dirty="0">
                <a:latin typeface="+mn-lt"/>
              </a:rPr>
              <a:t>Transitive Functional Dependency</a:t>
            </a:r>
          </a:p>
        </p:txBody>
      </p:sp>
      <p:sp>
        <p:nvSpPr>
          <p:cNvPr id="4" name="Content Placeholder 3">
            <a:extLst>
              <a:ext uri="{FF2B5EF4-FFF2-40B4-BE49-F238E27FC236}">
                <a16:creationId xmlns:a16="http://schemas.microsoft.com/office/drawing/2014/main" xmlns="" id="{7FCD3361-D287-4648-B096-F8D62C136849}"/>
              </a:ext>
            </a:extLst>
          </p:cNvPr>
          <p:cNvSpPr>
            <a:spLocks noGrp="1"/>
          </p:cNvSpPr>
          <p:nvPr>
            <p:ph idx="1"/>
          </p:nvPr>
        </p:nvSpPr>
        <p:spPr>
          <a:xfrm>
            <a:off x="838200" y="1447060"/>
            <a:ext cx="10515600" cy="4729903"/>
          </a:xfrm>
        </p:spPr>
        <p:txBody>
          <a:bodyPr/>
          <a:lstStyle/>
          <a:p>
            <a:pPr algn="l"/>
            <a:r>
              <a:rPr lang="en-US" b="0" i="0" dirty="0">
                <a:solidFill>
                  <a:srgbClr val="222426"/>
                </a:solidFill>
                <a:effectLst/>
              </a:rPr>
              <a:t>A functional dependency is said to be transitive if it is indirectly formed by two functional dependencies. For e.g.</a:t>
            </a:r>
          </a:p>
          <a:p>
            <a:pPr algn="l"/>
            <a:r>
              <a:rPr lang="en-US" b="0" i="0" dirty="0">
                <a:solidFill>
                  <a:srgbClr val="222426"/>
                </a:solidFill>
                <a:effectLst/>
              </a:rPr>
              <a:t>X -&gt; Z is a transitive dependency if the following three functional dependencies hold true:</a:t>
            </a:r>
          </a:p>
          <a:p>
            <a:pPr lvl="1"/>
            <a:r>
              <a:rPr lang="en-US" b="0" i="0" dirty="0">
                <a:solidFill>
                  <a:srgbClr val="222426"/>
                </a:solidFill>
                <a:effectLst/>
              </a:rPr>
              <a:t>X-&gt;Y</a:t>
            </a:r>
          </a:p>
          <a:p>
            <a:pPr lvl="1"/>
            <a:r>
              <a:rPr lang="en-US" b="0" i="0" dirty="0">
                <a:solidFill>
                  <a:srgbClr val="222426"/>
                </a:solidFill>
                <a:effectLst/>
              </a:rPr>
              <a:t>Y does not -&gt;X</a:t>
            </a:r>
          </a:p>
          <a:p>
            <a:pPr lvl="1"/>
            <a:r>
              <a:rPr lang="en-US" b="0" i="0" dirty="0">
                <a:solidFill>
                  <a:srgbClr val="222426"/>
                </a:solidFill>
                <a:effectLst/>
              </a:rPr>
              <a:t>Y-&gt;Z</a:t>
            </a:r>
          </a:p>
          <a:p>
            <a:pPr algn="l">
              <a:buFont typeface="Arial" panose="020B0604020202020204" pitchFamily="34" charset="0"/>
              <a:buChar char="•"/>
            </a:pPr>
            <a:r>
              <a:rPr lang="en-US" b="0" i="0" dirty="0">
                <a:solidFill>
                  <a:srgbClr val="222426"/>
                </a:solidFill>
                <a:effectLst/>
              </a:rPr>
              <a:t>A transitive dependency can only occur in a relation of three of more attributes. This dependency helps us normalizing the database in 3NF</a:t>
            </a:r>
          </a:p>
          <a:p>
            <a:endParaRPr lang="en-IN" dirty="0"/>
          </a:p>
        </p:txBody>
      </p:sp>
    </p:spTree>
    <p:extLst>
      <p:ext uri="{BB962C8B-B14F-4D97-AF65-F5344CB8AC3E}">
        <p14:creationId xmlns:p14="http://schemas.microsoft.com/office/powerpoint/2010/main" val="115525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1" y="413765"/>
            <a:ext cx="8686800" cy="861774"/>
          </a:xfrm>
          <a:prstGeom prst="rect">
            <a:avLst/>
          </a:prstGeom>
        </p:spPr>
        <p:txBody>
          <a:bodyPr vert="horz" wrap="square" lIns="0" tIns="0" rIns="0" bIns="0" rtlCol="0">
            <a:spAutoFit/>
          </a:bodyPr>
          <a:lstStyle/>
          <a:p>
            <a:pPr marL="457200" indent="-457200" algn="just">
              <a:buFont typeface="Wingdings" pitchFamily="2" charset="2"/>
              <a:buChar char="q"/>
            </a:pPr>
            <a:endParaRPr lang="en-IN" sz="2800" dirty="0"/>
          </a:p>
          <a:p>
            <a:pPr marL="755650" marR="5080" indent="-286385" algn="just"/>
            <a:endParaRPr sz="2800" dirty="0">
              <a:latin typeface="Arial"/>
              <a:cs typeface="Arial"/>
            </a:endParaRPr>
          </a:p>
        </p:txBody>
      </p:sp>
      <p:sp>
        <p:nvSpPr>
          <p:cNvPr id="3" name="Title 2">
            <a:extLst>
              <a:ext uri="{FF2B5EF4-FFF2-40B4-BE49-F238E27FC236}">
                <a16:creationId xmlns:a16="http://schemas.microsoft.com/office/drawing/2014/main" xmlns="" id="{91BA73DB-BD4D-476C-996C-5FE69FC3C3FA}"/>
              </a:ext>
            </a:extLst>
          </p:cNvPr>
          <p:cNvSpPr>
            <a:spLocks noGrp="1"/>
          </p:cNvSpPr>
          <p:nvPr>
            <p:ph type="title"/>
          </p:nvPr>
        </p:nvSpPr>
        <p:spPr>
          <a:xfrm>
            <a:off x="838200" y="365126"/>
            <a:ext cx="10515600" cy="861774"/>
          </a:xfrm>
        </p:spPr>
        <p:txBody>
          <a:bodyPr>
            <a:normAutofit/>
          </a:bodyPr>
          <a:lstStyle/>
          <a:p>
            <a:r>
              <a:rPr lang="en-IN" sz="3200" b="1" dirty="0">
                <a:latin typeface="+mn-lt"/>
              </a:rPr>
              <a:t>Transitive Functional Dependency</a:t>
            </a:r>
          </a:p>
        </p:txBody>
      </p:sp>
      <p:pic>
        <p:nvPicPr>
          <p:cNvPr id="5" name="Content Placeholder 4">
            <a:extLst>
              <a:ext uri="{FF2B5EF4-FFF2-40B4-BE49-F238E27FC236}">
                <a16:creationId xmlns:a16="http://schemas.microsoft.com/office/drawing/2014/main" xmlns="" id="{19DD8358-3F06-4410-A435-93E44FD1193B}"/>
              </a:ext>
            </a:extLst>
          </p:cNvPr>
          <p:cNvPicPr>
            <a:picLocks noGrp="1" noChangeAspect="1"/>
          </p:cNvPicPr>
          <p:nvPr>
            <p:ph idx="1"/>
          </p:nvPr>
        </p:nvPicPr>
        <p:blipFill>
          <a:blip r:embed="rId2"/>
          <a:stretch>
            <a:fillRect/>
          </a:stretch>
        </p:blipFill>
        <p:spPr>
          <a:xfrm>
            <a:off x="1331650" y="1447800"/>
            <a:ext cx="8618999" cy="4729163"/>
          </a:xfrm>
          <a:prstGeom prst="rect">
            <a:avLst/>
          </a:prstGeom>
        </p:spPr>
      </p:pic>
    </p:spTree>
    <p:extLst>
      <p:ext uri="{BB962C8B-B14F-4D97-AF65-F5344CB8AC3E}">
        <p14:creationId xmlns:p14="http://schemas.microsoft.com/office/powerpoint/2010/main" val="3116007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6600" y="609600"/>
            <a:ext cx="5471626" cy="707886"/>
          </a:xfrm>
          <a:prstGeom prst="rect">
            <a:avLst/>
          </a:prstGeom>
        </p:spPr>
        <p:txBody>
          <a:bodyPr wrap="none">
            <a:spAutoFit/>
          </a:bodyPr>
          <a:lstStyle/>
          <a:p>
            <a:r>
              <a:rPr lang="en-IN" sz="4000" b="1" spc="-5" dirty="0"/>
              <a:t>Third Normal</a:t>
            </a:r>
            <a:r>
              <a:rPr lang="en-IN" sz="4000" b="1" spc="-40" dirty="0"/>
              <a:t> </a:t>
            </a:r>
            <a:r>
              <a:rPr lang="en-IN" sz="4000" b="1" spc="-5" dirty="0"/>
              <a:t>Form (3NF)</a:t>
            </a:r>
            <a:endParaRPr lang="en-IN" sz="4000" b="1" dirty="0"/>
          </a:p>
        </p:txBody>
      </p:sp>
      <p:graphicFrame>
        <p:nvGraphicFramePr>
          <p:cNvPr id="20" name="Table 19"/>
          <p:cNvGraphicFramePr>
            <a:graphicFrameLocks noGrp="1"/>
          </p:cNvGraphicFramePr>
          <p:nvPr/>
        </p:nvGraphicFramePr>
        <p:xfrm>
          <a:off x="2667000" y="2057401"/>
          <a:ext cx="5562600" cy="2362201"/>
        </p:xfrm>
        <a:graphic>
          <a:graphicData uri="http://schemas.openxmlformats.org/drawingml/2006/table">
            <a:tbl>
              <a:tblPr/>
              <a:tblGrid>
                <a:gridCol w="850900">
                  <a:extLst>
                    <a:ext uri="{9D8B030D-6E8A-4147-A177-3AD203B41FA5}">
                      <a16:colId xmlns:a16="http://schemas.microsoft.com/office/drawing/2014/main" xmlns="" val="20000"/>
                    </a:ext>
                  </a:extLst>
                </a:gridCol>
                <a:gridCol w="9779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914400">
                  <a:extLst>
                    <a:ext uri="{9D8B030D-6E8A-4147-A177-3AD203B41FA5}">
                      <a16:colId xmlns:a16="http://schemas.microsoft.com/office/drawing/2014/main" xmlns="" val="20003"/>
                    </a:ext>
                  </a:extLst>
                </a:gridCol>
                <a:gridCol w="838200">
                  <a:extLst>
                    <a:ext uri="{9D8B030D-6E8A-4147-A177-3AD203B41FA5}">
                      <a16:colId xmlns:a16="http://schemas.microsoft.com/office/drawing/2014/main" xmlns="" val="20004"/>
                    </a:ext>
                  </a:extLst>
                </a:gridCol>
                <a:gridCol w="1066800">
                  <a:extLst>
                    <a:ext uri="{9D8B030D-6E8A-4147-A177-3AD203B41FA5}">
                      <a16:colId xmlns:a16="http://schemas.microsoft.com/office/drawing/2014/main" xmlns="" val="20005"/>
                    </a:ext>
                  </a:extLst>
                </a:gridCol>
              </a:tblGrid>
              <a:tr h="500614">
                <a:tc>
                  <a:txBody>
                    <a:bodyPr/>
                    <a:lstStyle/>
                    <a:p>
                      <a:pPr algn="l"/>
                      <a:r>
                        <a:rPr lang="en-IN" sz="1400" b="1" dirty="0" err="1">
                          <a:effectLst/>
                        </a:rPr>
                        <a:t>emp_id</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emp_name</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emp_zip</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emp_state</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emp_city</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rPr>
                        <a:t>emp_district</a:t>
                      </a:r>
                      <a:endParaRPr lang="en-IN" sz="14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84700">
                <a:tc>
                  <a:txBody>
                    <a:bodyPr/>
                    <a:lstStyle/>
                    <a:p>
                      <a:pPr algn="l"/>
                      <a:r>
                        <a:rPr lang="en-IN" sz="1400">
                          <a:effectLst/>
                        </a:rPr>
                        <a:t>1001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John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282005</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UP</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Agra</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Dayal Bagh</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92091">
                <a:tc>
                  <a:txBody>
                    <a:bodyPr/>
                    <a:lstStyle/>
                    <a:p>
                      <a:pPr algn="l"/>
                      <a:r>
                        <a:rPr lang="en-IN" sz="1400">
                          <a:effectLst/>
                        </a:rPr>
                        <a:t>1002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Ajeet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222008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TN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Chennai</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M-City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00614">
                <a:tc>
                  <a:txBody>
                    <a:bodyPr/>
                    <a:lstStyle/>
                    <a:p>
                      <a:pPr algn="l"/>
                      <a:r>
                        <a:rPr lang="en-IN" sz="1400">
                          <a:effectLst/>
                        </a:rPr>
                        <a:t>1006</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Lora</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282007</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TN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Chennai</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Urrapakkam</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92091">
                <a:tc>
                  <a:txBody>
                    <a:bodyPr/>
                    <a:lstStyle/>
                    <a:p>
                      <a:pPr algn="l"/>
                      <a:r>
                        <a:rPr lang="en-IN" sz="1400">
                          <a:effectLst/>
                        </a:rPr>
                        <a:t>1101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Lilly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292008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UK</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Pauri</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Bhagwan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92091">
                <a:tc>
                  <a:txBody>
                    <a:bodyPr/>
                    <a:lstStyle/>
                    <a:p>
                      <a:pPr algn="l"/>
                      <a:r>
                        <a:rPr lang="en-IN" sz="1400">
                          <a:effectLst/>
                        </a:rPr>
                        <a:t>1201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Steve</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222999</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MP</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Gwalior</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err="1">
                          <a:effectLst/>
                        </a:rPr>
                        <a:t>Ratan</a:t>
                      </a:r>
                      <a:endParaRPr lang="en-IN" sz="1400"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5"/>
                  </a:ext>
                </a:extLst>
              </a:tr>
            </a:tbl>
          </a:graphicData>
        </a:graphic>
      </p:graphicFrame>
      <p:sp>
        <p:nvSpPr>
          <p:cNvPr id="21" name="Rectangle 1"/>
          <p:cNvSpPr>
            <a:spLocks noChangeArrowheads="1"/>
          </p:cNvSpPr>
          <p:nvPr/>
        </p:nvSpPr>
        <p:spPr bwMode="auto">
          <a:xfrm>
            <a:off x="1752600" y="1414890"/>
            <a:ext cx="87630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b="1" dirty="0">
                <a:solidFill>
                  <a:srgbClr val="222426"/>
                </a:solidFill>
                <a:latin typeface="Arial" pitchFamily="34" charset="0"/>
                <a:cs typeface="Arial" pitchFamily="34" charset="0"/>
              </a:rPr>
              <a:t>Example</a:t>
            </a:r>
            <a:r>
              <a:rPr lang="en-US" sz="1400" dirty="0">
                <a:solidFill>
                  <a:srgbClr val="222426"/>
                </a:solidFill>
                <a:latin typeface="Arial" pitchFamily="34" charset="0"/>
                <a:cs typeface="Arial" pitchFamily="34" charset="0"/>
              </a:rPr>
              <a:t>: Suppose a company wants to store the complete address of each employee, they create a table named </a:t>
            </a:r>
            <a:r>
              <a:rPr lang="en-US" sz="1400" dirty="0" err="1">
                <a:solidFill>
                  <a:srgbClr val="222426"/>
                </a:solidFill>
                <a:latin typeface="Arial" pitchFamily="34" charset="0"/>
                <a:cs typeface="Arial" pitchFamily="34" charset="0"/>
              </a:rPr>
              <a:t>employee_details</a:t>
            </a:r>
            <a:r>
              <a:rPr lang="en-US" sz="1400" dirty="0">
                <a:solidFill>
                  <a:srgbClr val="222426"/>
                </a:solidFill>
                <a:latin typeface="Arial" pitchFamily="34" charset="0"/>
                <a:cs typeface="Arial" pitchFamily="34" charset="0"/>
              </a:rPr>
              <a:t> that looks like this:</a:t>
            </a:r>
            <a:endParaRPr lang="en-US" sz="1400" dirty="0">
              <a:latin typeface="Arial" pitchFamily="34" charset="0"/>
              <a:cs typeface="Arial" pitchFamily="34" charset="0"/>
            </a:endParaRPr>
          </a:p>
          <a:p>
            <a:pPr eaLnBrk="0" fontAlgn="base" hangingPunct="0">
              <a:spcBef>
                <a:spcPct val="0"/>
              </a:spcBef>
              <a:spcAft>
                <a:spcPct val="0"/>
              </a:spcAft>
            </a:pPr>
            <a:r>
              <a:rPr lang="en-US" sz="1400" dirty="0">
                <a:solidFill>
                  <a:srgbClr val="222426"/>
                </a:solidFill>
                <a:latin typeface="Arial" pitchFamily="34" charset="0"/>
                <a:cs typeface="Arial" pitchFamily="34" charset="0"/>
              </a:rPr>
              <a:t> </a:t>
            </a:r>
            <a:endParaRPr lang="en-US" sz="1400" dirty="0">
              <a:latin typeface="Arial" pitchFamily="34" charset="0"/>
              <a:cs typeface="Arial" pitchFamily="34" charset="0"/>
            </a:endParaRPr>
          </a:p>
        </p:txBody>
      </p:sp>
      <p:sp>
        <p:nvSpPr>
          <p:cNvPr id="22" name="Rectangle 21"/>
          <p:cNvSpPr/>
          <p:nvPr/>
        </p:nvSpPr>
        <p:spPr>
          <a:xfrm>
            <a:off x="1752600" y="4724401"/>
            <a:ext cx="8763000" cy="2031325"/>
          </a:xfrm>
          <a:prstGeom prst="rect">
            <a:avLst/>
          </a:prstGeom>
        </p:spPr>
        <p:txBody>
          <a:bodyPr wrap="square">
            <a:spAutoFit/>
          </a:bodyPr>
          <a:lstStyle/>
          <a:p>
            <a:r>
              <a:rPr lang="en-IN" b="1" dirty="0"/>
              <a:t>Super keys</a:t>
            </a:r>
            <a:r>
              <a:rPr lang="en-IN" dirty="0"/>
              <a:t>: {</a:t>
            </a:r>
            <a:r>
              <a:rPr lang="en-IN" dirty="0" err="1"/>
              <a:t>emp_id</a:t>
            </a:r>
            <a:r>
              <a:rPr lang="en-IN" dirty="0"/>
              <a:t>}, {</a:t>
            </a:r>
            <a:r>
              <a:rPr lang="en-IN" dirty="0" err="1"/>
              <a:t>emp_id</a:t>
            </a:r>
            <a:r>
              <a:rPr lang="en-IN" dirty="0"/>
              <a:t>, </a:t>
            </a:r>
            <a:r>
              <a:rPr lang="en-IN" dirty="0" err="1"/>
              <a:t>emp_name</a:t>
            </a:r>
            <a:r>
              <a:rPr lang="en-IN" dirty="0"/>
              <a:t>}, {</a:t>
            </a:r>
            <a:r>
              <a:rPr lang="en-IN" dirty="0" err="1"/>
              <a:t>emp_id</a:t>
            </a:r>
            <a:r>
              <a:rPr lang="en-IN" dirty="0"/>
              <a:t>, </a:t>
            </a:r>
            <a:r>
              <a:rPr lang="en-IN" dirty="0" err="1"/>
              <a:t>emp_name</a:t>
            </a:r>
            <a:r>
              <a:rPr lang="en-IN" dirty="0"/>
              <a:t>, </a:t>
            </a:r>
            <a:r>
              <a:rPr lang="en-IN" dirty="0" err="1"/>
              <a:t>emp_zip</a:t>
            </a:r>
            <a:r>
              <a:rPr lang="en-IN" dirty="0"/>
              <a:t>}…so on</a:t>
            </a:r>
            <a:br>
              <a:rPr lang="en-IN" dirty="0"/>
            </a:br>
            <a:r>
              <a:rPr lang="en-IN" b="1" dirty="0"/>
              <a:t>Candidate Keys</a:t>
            </a:r>
            <a:r>
              <a:rPr lang="en-IN" dirty="0"/>
              <a:t>: {</a:t>
            </a:r>
            <a:r>
              <a:rPr lang="en-IN" dirty="0" err="1"/>
              <a:t>emp_id</a:t>
            </a:r>
            <a:r>
              <a:rPr lang="en-IN" dirty="0"/>
              <a:t>}</a:t>
            </a:r>
            <a:br>
              <a:rPr lang="en-IN" dirty="0"/>
            </a:br>
            <a:r>
              <a:rPr lang="en-IN" b="1" dirty="0"/>
              <a:t>Non-prime attributes</a:t>
            </a:r>
            <a:r>
              <a:rPr lang="en-IN" dirty="0"/>
              <a:t>: all attributes except </a:t>
            </a:r>
            <a:r>
              <a:rPr lang="en-IN" dirty="0" err="1"/>
              <a:t>emp_id</a:t>
            </a:r>
            <a:r>
              <a:rPr lang="en-IN" dirty="0"/>
              <a:t> are non-prime as they are not part of any candidate keys.</a:t>
            </a:r>
          </a:p>
          <a:p>
            <a:r>
              <a:rPr lang="en-IN" dirty="0"/>
              <a:t>Here, </a:t>
            </a:r>
            <a:r>
              <a:rPr lang="en-IN" dirty="0" err="1"/>
              <a:t>emp_state</a:t>
            </a:r>
            <a:r>
              <a:rPr lang="en-IN" dirty="0"/>
              <a:t>, </a:t>
            </a:r>
            <a:r>
              <a:rPr lang="en-IN" dirty="0" err="1"/>
              <a:t>emp_city</a:t>
            </a:r>
            <a:r>
              <a:rPr lang="en-IN" dirty="0"/>
              <a:t> &amp; </a:t>
            </a:r>
            <a:r>
              <a:rPr lang="en-IN" dirty="0" err="1"/>
              <a:t>emp_district</a:t>
            </a:r>
            <a:r>
              <a:rPr lang="en-IN" dirty="0"/>
              <a:t> dependent on </a:t>
            </a:r>
            <a:r>
              <a:rPr lang="en-IN" dirty="0" err="1"/>
              <a:t>emp_zip</a:t>
            </a:r>
            <a:r>
              <a:rPr lang="en-IN" dirty="0"/>
              <a:t>. And, </a:t>
            </a:r>
            <a:r>
              <a:rPr lang="en-IN" dirty="0" err="1"/>
              <a:t>emp_zip</a:t>
            </a:r>
            <a:r>
              <a:rPr lang="en-IN" dirty="0"/>
              <a:t> is dependent on </a:t>
            </a:r>
            <a:r>
              <a:rPr lang="en-IN" dirty="0" err="1"/>
              <a:t>emp_id</a:t>
            </a:r>
            <a:r>
              <a:rPr lang="en-IN" dirty="0"/>
              <a:t> that makes non-prime attributes (</a:t>
            </a:r>
            <a:r>
              <a:rPr lang="en-IN" dirty="0" err="1"/>
              <a:t>emp_state</a:t>
            </a:r>
            <a:r>
              <a:rPr lang="en-IN" dirty="0"/>
              <a:t>, </a:t>
            </a:r>
            <a:r>
              <a:rPr lang="en-IN" dirty="0" err="1"/>
              <a:t>emp_city</a:t>
            </a:r>
            <a:r>
              <a:rPr lang="en-IN" dirty="0"/>
              <a:t> &amp; </a:t>
            </a:r>
            <a:r>
              <a:rPr lang="en-IN" dirty="0" err="1"/>
              <a:t>emp_district</a:t>
            </a:r>
            <a:r>
              <a:rPr lang="en-IN" dirty="0"/>
              <a:t>) transitively dependent on super key (</a:t>
            </a:r>
            <a:r>
              <a:rPr lang="en-IN" dirty="0" err="1"/>
              <a:t>emp_id</a:t>
            </a:r>
            <a:r>
              <a:rPr lang="en-IN" dirty="0"/>
              <a:t>). This violates the rule of 3NF.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4600" y="1298057"/>
          <a:ext cx="6248400" cy="2207143"/>
        </p:xfrm>
        <a:graphic>
          <a:graphicData uri="http://schemas.openxmlformats.org/drawingml/2006/table">
            <a:tbl>
              <a:tblPr/>
              <a:tblGrid>
                <a:gridCol w="2082800">
                  <a:extLst>
                    <a:ext uri="{9D8B030D-6E8A-4147-A177-3AD203B41FA5}">
                      <a16:colId xmlns:a16="http://schemas.microsoft.com/office/drawing/2014/main" xmlns="" val="20000"/>
                    </a:ext>
                  </a:extLst>
                </a:gridCol>
                <a:gridCol w="2082800">
                  <a:extLst>
                    <a:ext uri="{9D8B030D-6E8A-4147-A177-3AD203B41FA5}">
                      <a16:colId xmlns:a16="http://schemas.microsoft.com/office/drawing/2014/main" xmlns="" val="20001"/>
                    </a:ext>
                  </a:extLst>
                </a:gridCol>
                <a:gridCol w="2082800">
                  <a:extLst>
                    <a:ext uri="{9D8B030D-6E8A-4147-A177-3AD203B41FA5}">
                      <a16:colId xmlns:a16="http://schemas.microsoft.com/office/drawing/2014/main" xmlns="" val="20002"/>
                    </a:ext>
                  </a:extLst>
                </a:gridCol>
              </a:tblGrid>
              <a:tr h="504158">
                <a:tc>
                  <a:txBody>
                    <a:bodyPr/>
                    <a:lstStyle/>
                    <a:p>
                      <a:pPr algn="l"/>
                      <a:r>
                        <a:rPr lang="en-IN" sz="1800" b="1" dirty="0" err="1">
                          <a:effectLst/>
                        </a:rPr>
                        <a:t>emp_id</a:t>
                      </a:r>
                      <a:endParaRPr lang="en-IN" sz="18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800" b="1" dirty="0" err="1">
                          <a:effectLst/>
                        </a:rPr>
                        <a:t>emp_name</a:t>
                      </a:r>
                      <a:endParaRPr lang="en-IN" sz="18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800" b="1" dirty="0" err="1">
                          <a:effectLst/>
                        </a:rPr>
                        <a:t>emp_zip</a:t>
                      </a:r>
                      <a:endParaRPr lang="en-IN" sz="18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46668">
                <a:tc>
                  <a:txBody>
                    <a:bodyPr/>
                    <a:lstStyle/>
                    <a:p>
                      <a:pPr algn="l"/>
                      <a:r>
                        <a:rPr lang="en-IN" sz="1400" dirty="0">
                          <a:effectLst/>
                        </a:rPr>
                        <a:t>1001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John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282005</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16313">
                <a:tc>
                  <a:txBody>
                    <a:bodyPr/>
                    <a:lstStyle/>
                    <a:p>
                      <a:pPr algn="l"/>
                      <a:r>
                        <a:rPr lang="en-IN" sz="1400">
                          <a:effectLst/>
                        </a:rPr>
                        <a:t>1002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Ajeet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222008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46668">
                <a:tc>
                  <a:txBody>
                    <a:bodyPr/>
                    <a:lstStyle/>
                    <a:p>
                      <a:pPr algn="l"/>
                      <a:r>
                        <a:rPr lang="en-IN" sz="1400">
                          <a:effectLst/>
                        </a:rPr>
                        <a:t>1006</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Lora</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282007</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46668">
                <a:tc>
                  <a:txBody>
                    <a:bodyPr/>
                    <a:lstStyle/>
                    <a:p>
                      <a:pPr algn="l"/>
                      <a:r>
                        <a:rPr lang="en-IN" sz="1400">
                          <a:effectLst/>
                        </a:rPr>
                        <a:t>1101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Lilly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292008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46668">
                <a:tc>
                  <a:txBody>
                    <a:bodyPr/>
                    <a:lstStyle/>
                    <a:p>
                      <a:pPr algn="l"/>
                      <a:r>
                        <a:rPr lang="en-IN" sz="1400">
                          <a:effectLst/>
                        </a:rPr>
                        <a:t>1201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rPr>
                        <a:t>Steve</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rPr>
                        <a:t>222999</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5"/>
                  </a:ext>
                </a:extLst>
              </a:tr>
            </a:tbl>
          </a:graphicData>
        </a:graphic>
      </p:graphicFrame>
      <p:graphicFrame>
        <p:nvGraphicFramePr>
          <p:cNvPr id="3" name="Table 2"/>
          <p:cNvGraphicFramePr>
            <a:graphicFrameLocks noGrp="1"/>
          </p:cNvGraphicFramePr>
          <p:nvPr/>
        </p:nvGraphicFramePr>
        <p:xfrm>
          <a:off x="2667000" y="4190999"/>
          <a:ext cx="6248400" cy="2286002"/>
        </p:xfrm>
        <a:graphic>
          <a:graphicData uri="http://schemas.openxmlformats.org/drawingml/2006/table">
            <a:tbl>
              <a:tblPr/>
              <a:tblGrid>
                <a:gridCol w="1562100">
                  <a:extLst>
                    <a:ext uri="{9D8B030D-6E8A-4147-A177-3AD203B41FA5}">
                      <a16:colId xmlns:a16="http://schemas.microsoft.com/office/drawing/2014/main" xmlns="" val="20000"/>
                    </a:ext>
                  </a:extLst>
                </a:gridCol>
                <a:gridCol w="1562100">
                  <a:extLst>
                    <a:ext uri="{9D8B030D-6E8A-4147-A177-3AD203B41FA5}">
                      <a16:colId xmlns:a16="http://schemas.microsoft.com/office/drawing/2014/main" xmlns="" val="20001"/>
                    </a:ext>
                  </a:extLst>
                </a:gridCol>
                <a:gridCol w="1562100">
                  <a:extLst>
                    <a:ext uri="{9D8B030D-6E8A-4147-A177-3AD203B41FA5}">
                      <a16:colId xmlns:a16="http://schemas.microsoft.com/office/drawing/2014/main" xmlns="" val="20002"/>
                    </a:ext>
                  </a:extLst>
                </a:gridCol>
                <a:gridCol w="1562100">
                  <a:extLst>
                    <a:ext uri="{9D8B030D-6E8A-4147-A177-3AD203B41FA5}">
                      <a16:colId xmlns:a16="http://schemas.microsoft.com/office/drawing/2014/main" xmlns="" val="20003"/>
                    </a:ext>
                  </a:extLst>
                </a:gridCol>
              </a:tblGrid>
              <a:tr h="478742">
                <a:tc>
                  <a:txBody>
                    <a:bodyPr/>
                    <a:lstStyle/>
                    <a:p>
                      <a:pPr algn="l"/>
                      <a:r>
                        <a:rPr lang="en-IN" sz="1600" b="1" dirty="0" err="1">
                          <a:effectLst/>
                        </a:rPr>
                        <a:t>emp_zip</a:t>
                      </a:r>
                      <a:endParaRPr lang="en-IN" sz="16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rPr>
                        <a:t>emp_state</a:t>
                      </a:r>
                      <a:endParaRPr lang="en-IN" sz="16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rPr>
                        <a:t>emp_city</a:t>
                      </a:r>
                      <a:endParaRPr lang="en-IN" sz="16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rPr>
                        <a:t>emp_district</a:t>
                      </a:r>
                      <a:endParaRPr lang="en-IN" sz="1600" b="1"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61452">
                <a:tc>
                  <a:txBody>
                    <a:bodyPr/>
                    <a:lstStyle/>
                    <a:p>
                      <a:pPr algn="l"/>
                      <a:r>
                        <a:rPr lang="en-IN" sz="1400" dirty="0">
                          <a:effectLst/>
                        </a:rPr>
                        <a:t>282005</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UP</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Agra</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Dayal Bagh</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61452">
                <a:tc>
                  <a:txBody>
                    <a:bodyPr/>
                    <a:lstStyle/>
                    <a:p>
                      <a:pPr algn="l"/>
                      <a:r>
                        <a:rPr lang="en-IN" sz="1400">
                          <a:effectLst/>
                        </a:rPr>
                        <a:t>222008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TN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Chennai</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M-City</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61452">
                <a:tc>
                  <a:txBody>
                    <a:bodyPr/>
                    <a:lstStyle/>
                    <a:p>
                      <a:pPr algn="l"/>
                      <a:r>
                        <a:rPr lang="en-IN" sz="1400">
                          <a:effectLst/>
                        </a:rPr>
                        <a:t>282007</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TN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Chennai</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Urrapakkam</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61452">
                <a:tc>
                  <a:txBody>
                    <a:bodyPr/>
                    <a:lstStyle/>
                    <a:p>
                      <a:pPr algn="l"/>
                      <a:r>
                        <a:rPr lang="en-IN" sz="1400">
                          <a:effectLst/>
                        </a:rPr>
                        <a:t>292008</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UK</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Pauri</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Bhagwan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61452">
                <a:tc>
                  <a:txBody>
                    <a:bodyPr/>
                    <a:lstStyle/>
                    <a:p>
                      <a:pPr algn="l"/>
                      <a:r>
                        <a:rPr lang="en-IN" sz="1400">
                          <a:effectLst/>
                        </a:rPr>
                        <a:t>222999</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MP</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Gwalior</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err="1">
                          <a:effectLst/>
                        </a:rPr>
                        <a:t>Ratan</a:t>
                      </a:r>
                      <a:endParaRPr lang="en-IN" sz="1400" dirty="0">
                        <a:effectLst/>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5"/>
                  </a:ext>
                </a:extLst>
              </a:tr>
            </a:tbl>
          </a:graphicData>
        </a:graphic>
      </p:graphicFrame>
      <p:sp>
        <p:nvSpPr>
          <p:cNvPr id="4" name="Rectangle 1"/>
          <p:cNvSpPr>
            <a:spLocks noChangeArrowheads="1"/>
          </p:cNvSpPr>
          <p:nvPr/>
        </p:nvSpPr>
        <p:spPr bwMode="auto">
          <a:xfrm>
            <a:off x="1524000" y="512061"/>
            <a:ext cx="891540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dirty="0">
                <a:solidFill>
                  <a:srgbClr val="222426"/>
                </a:solidFill>
                <a:latin typeface="Arial" pitchFamily="34" charset="0"/>
                <a:cs typeface="Arial" pitchFamily="34" charset="0"/>
              </a:rPr>
              <a:t>To make this table complies with 3NF we have to break the table into two tables to remove the</a:t>
            </a:r>
          </a:p>
          <a:p>
            <a:pPr fontAlgn="base">
              <a:spcBef>
                <a:spcPct val="0"/>
              </a:spcBef>
              <a:spcAft>
                <a:spcPct val="0"/>
              </a:spcAft>
            </a:pPr>
            <a:r>
              <a:rPr lang="en-US" sz="1600" dirty="0">
                <a:solidFill>
                  <a:srgbClr val="222426"/>
                </a:solidFill>
                <a:latin typeface="Arial" pitchFamily="34" charset="0"/>
                <a:cs typeface="Arial" pitchFamily="34" charset="0"/>
              </a:rPr>
              <a:t> transitive dependency:</a:t>
            </a:r>
            <a:endParaRPr lang="en-US" sz="1600" dirty="0">
              <a:latin typeface="Arial" pitchFamily="34" charset="0"/>
              <a:cs typeface="Arial" pitchFamily="34" charset="0"/>
            </a:endParaRPr>
          </a:p>
        </p:txBody>
      </p:sp>
      <p:sp>
        <p:nvSpPr>
          <p:cNvPr id="5" name="Rectangle 4"/>
          <p:cNvSpPr/>
          <p:nvPr/>
        </p:nvSpPr>
        <p:spPr>
          <a:xfrm>
            <a:off x="3868463" y="3651337"/>
            <a:ext cx="2377574" cy="369332"/>
          </a:xfrm>
          <a:prstGeom prst="rect">
            <a:avLst/>
          </a:prstGeom>
        </p:spPr>
        <p:txBody>
          <a:bodyPr wrap="none">
            <a:spAutoFit/>
          </a:bodyPr>
          <a:lstStyle/>
          <a:p>
            <a:pPr lvl="0" eaLnBrk="0" fontAlgn="base" hangingPunct="0">
              <a:spcBef>
                <a:spcPct val="0"/>
              </a:spcBef>
              <a:spcAft>
                <a:spcPct val="0"/>
              </a:spcAft>
            </a:pPr>
            <a:r>
              <a:rPr lang="en-US" b="1" dirty="0" err="1">
                <a:solidFill>
                  <a:srgbClr val="222426"/>
                </a:solidFill>
                <a:latin typeface="PT Sans"/>
                <a:cs typeface="Arial" pitchFamily="34" charset="0"/>
              </a:rPr>
              <a:t>employee_zip</a:t>
            </a:r>
            <a:r>
              <a:rPr lang="en-US" b="1" dirty="0">
                <a:solidFill>
                  <a:srgbClr val="222426"/>
                </a:solidFill>
                <a:latin typeface="PT Sans"/>
                <a:cs typeface="Arial" pitchFamily="34" charset="0"/>
              </a:rPr>
              <a:t> table</a:t>
            </a:r>
            <a:endParaRPr lang="en-US" sz="2800" dirty="0">
              <a:latin typeface="Arial" pitchFamily="34" charset="0"/>
              <a:cs typeface="Arial" pitchFamily="34" charset="0"/>
            </a:endParaRPr>
          </a:p>
        </p:txBody>
      </p:sp>
      <p:sp>
        <p:nvSpPr>
          <p:cNvPr id="6" name="Rectangle 5"/>
          <p:cNvSpPr/>
          <p:nvPr/>
        </p:nvSpPr>
        <p:spPr>
          <a:xfrm>
            <a:off x="4343401" y="928725"/>
            <a:ext cx="1851789" cy="369332"/>
          </a:xfrm>
          <a:prstGeom prst="rect">
            <a:avLst/>
          </a:prstGeom>
        </p:spPr>
        <p:txBody>
          <a:bodyPr wrap="none">
            <a:spAutoFit/>
          </a:bodyPr>
          <a:lstStyle/>
          <a:p>
            <a:pPr lvl="0" eaLnBrk="0" fontAlgn="base" hangingPunct="0">
              <a:spcBef>
                <a:spcPct val="0"/>
              </a:spcBef>
              <a:spcAft>
                <a:spcPct val="0"/>
              </a:spcAft>
            </a:pPr>
            <a:r>
              <a:rPr lang="en-US" b="1" dirty="0">
                <a:solidFill>
                  <a:srgbClr val="222426"/>
                </a:solidFill>
                <a:latin typeface="PT Sans"/>
                <a:cs typeface="Arial" pitchFamily="34" charset="0"/>
              </a:rPr>
              <a:t>employee table</a:t>
            </a:r>
            <a:endParaRPr lang="en-US" sz="1050" dirty="0">
              <a:latin typeface="Arial" pitchFamily="34" charset="0"/>
              <a:cs typeface="Arial" pitchFamily="34" charset="0"/>
            </a:endParaRPr>
          </a:p>
        </p:txBody>
      </p:sp>
    </p:spTree>
    <p:extLst>
      <p:ext uri="{BB962C8B-B14F-4D97-AF65-F5344CB8AC3E}">
        <p14:creationId xmlns:p14="http://schemas.microsoft.com/office/powerpoint/2010/main" val="22348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828800" y="1143000"/>
            <a:ext cx="8686800" cy="5561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285750" indent="-285750" eaLnBrk="0" fontAlgn="base" hangingPunct="0">
              <a:spcBef>
                <a:spcPct val="0"/>
              </a:spcBef>
              <a:spcAft>
                <a:spcPct val="0"/>
              </a:spcAft>
              <a:buFont typeface="Wingdings" pitchFamily="2" charset="2"/>
              <a:buChar char="Ø"/>
            </a:pPr>
            <a:r>
              <a:rPr lang="en-US" sz="3200" dirty="0">
                <a:solidFill>
                  <a:srgbClr val="222426"/>
                </a:solidFill>
                <a:latin typeface="Arial" pitchFamily="34" charset="0"/>
                <a:cs typeface="Arial" pitchFamily="34" charset="0"/>
              </a:rPr>
              <a:t>It is an advance version of 3NF that’s why it is also referred as 3.5NF. </a:t>
            </a:r>
          </a:p>
          <a:p>
            <a:pPr marL="285750" indent="-285750" eaLnBrk="0" fontAlgn="base" hangingPunct="0">
              <a:spcBef>
                <a:spcPct val="0"/>
              </a:spcBef>
              <a:spcAft>
                <a:spcPct val="0"/>
              </a:spcAft>
              <a:buFont typeface="Wingdings" pitchFamily="2" charset="2"/>
              <a:buChar char="Ø"/>
            </a:pPr>
            <a:r>
              <a:rPr lang="en-US" sz="3200" dirty="0">
                <a:solidFill>
                  <a:srgbClr val="222426"/>
                </a:solidFill>
                <a:latin typeface="Arial" pitchFamily="34" charset="0"/>
                <a:cs typeface="Arial" pitchFamily="34" charset="0"/>
              </a:rPr>
              <a:t>BCNF is stricter and stronger than 3NF. </a:t>
            </a:r>
          </a:p>
          <a:p>
            <a:pPr marL="285750" indent="-285750" eaLnBrk="0" fontAlgn="base" hangingPunct="0">
              <a:spcBef>
                <a:spcPct val="0"/>
              </a:spcBef>
              <a:spcAft>
                <a:spcPct val="0"/>
              </a:spcAft>
              <a:buFont typeface="Wingdings" pitchFamily="2" charset="2"/>
              <a:buChar char="Ø"/>
            </a:pPr>
            <a:r>
              <a:rPr lang="en-US" sz="3200" dirty="0">
                <a:solidFill>
                  <a:srgbClr val="222426"/>
                </a:solidFill>
                <a:latin typeface="Arial" pitchFamily="34" charset="0"/>
                <a:cs typeface="Arial" pitchFamily="34" charset="0"/>
              </a:rPr>
              <a:t>A table complies with BCNF if it is in 3NF and for every </a:t>
            </a:r>
            <a:r>
              <a:rPr lang="en-US" sz="3200" b="1" dirty="0">
                <a:solidFill>
                  <a:srgbClr val="222426"/>
                </a:solidFill>
                <a:latin typeface="Arial" pitchFamily="34" charset="0"/>
                <a:cs typeface="Arial" pitchFamily="34" charset="0"/>
              </a:rPr>
              <a:t>non-trivial </a:t>
            </a:r>
            <a:r>
              <a:rPr lang="en-US" sz="3200" b="1" dirty="0">
                <a:latin typeface="Arial" pitchFamily="34" charset="0"/>
                <a:cs typeface="Arial" pitchFamily="34" charset="0"/>
              </a:rPr>
              <a:t>functional dependency</a:t>
            </a:r>
            <a:r>
              <a:rPr lang="en-US" sz="3200" dirty="0">
                <a:solidFill>
                  <a:srgbClr val="222426"/>
                </a:solidFill>
                <a:latin typeface="Arial" pitchFamily="34" charset="0"/>
                <a:cs typeface="Arial" pitchFamily="34" charset="0"/>
              </a:rPr>
              <a:t> X-&gt;Y, then X should be the super key of the table.</a:t>
            </a:r>
          </a:p>
          <a:p>
            <a:pPr marL="285750" indent="-285750" eaLnBrk="0" fontAlgn="base" hangingPunct="0">
              <a:spcBef>
                <a:spcPct val="0"/>
              </a:spcBef>
              <a:spcAft>
                <a:spcPct val="0"/>
              </a:spcAft>
              <a:buFont typeface="Wingdings" pitchFamily="2" charset="2"/>
              <a:buChar char="Ø"/>
            </a:pPr>
            <a:r>
              <a:rPr lang="en-US" sz="3200" dirty="0">
                <a:solidFill>
                  <a:srgbClr val="222426"/>
                </a:solidFill>
                <a:latin typeface="Arial" pitchFamily="34" charset="0"/>
                <a:cs typeface="Arial" pitchFamily="34" charset="0"/>
              </a:rPr>
              <a:t>Also </a:t>
            </a:r>
            <a:r>
              <a:rPr lang="en-IN" sz="3200" dirty="0">
                <a:latin typeface="Arial" pitchFamily="34" charset="0"/>
                <a:cs typeface="Arial" pitchFamily="34" charset="0"/>
              </a:rPr>
              <a:t>even when a database is in 3</a:t>
            </a:r>
            <a:r>
              <a:rPr lang="en-IN" sz="3200" baseline="30000" dirty="0">
                <a:latin typeface="Arial" pitchFamily="34" charset="0"/>
                <a:cs typeface="Arial" pitchFamily="34" charset="0"/>
              </a:rPr>
              <a:t>rd</a:t>
            </a:r>
            <a:r>
              <a:rPr lang="en-IN" sz="3200" dirty="0">
                <a:latin typeface="Arial" pitchFamily="34" charset="0"/>
                <a:cs typeface="Arial" pitchFamily="34" charset="0"/>
              </a:rPr>
              <a:t> Normal Form, still there would be anomalies resulted if it has more than one </a:t>
            </a:r>
            <a:r>
              <a:rPr lang="en-IN" sz="3200" b="1" dirty="0">
                <a:latin typeface="Arial" pitchFamily="34" charset="0"/>
                <a:cs typeface="Arial" pitchFamily="34" charset="0"/>
              </a:rPr>
              <a:t>Candidate </a:t>
            </a:r>
            <a:r>
              <a:rPr lang="en-IN" sz="3200" dirty="0">
                <a:latin typeface="Arial" pitchFamily="34" charset="0"/>
                <a:cs typeface="Arial" pitchFamily="34" charset="0"/>
              </a:rPr>
              <a:t>Key.</a:t>
            </a:r>
            <a:endParaRPr lang="en-US" sz="3200" dirty="0">
              <a:latin typeface="Arial" pitchFamily="34" charset="0"/>
              <a:cs typeface="Arial" pitchFamily="34" charset="0"/>
            </a:endParaRPr>
          </a:p>
          <a:p>
            <a:pPr eaLnBrk="0" fontAlgn="base" hangingPunct="0">
              <a:spcBef>
                <a:spcPct val="0"/>
              </a:spcBef>
              <a:spcAft>
                <a:spcPct val="0"/>
              </a:spcAft>
            </a:pPr>
            <a:endParaRPr lang="en-US" sz="3200" b="1" dirty="0">
              <a:solidFill>
                <a:srgbClr val="222426"/>
              </a:solidFill>
              <a:latin typeface="Arial" pitchFamily="34" charset="0"/>
              <a:cs typeface="Arial" pitchFamily="34" charset="0"/>
            </a:endParaRPr>
          </a:p>
        </p:txBody>
      </p:sp>
      <p:sp>
        <p:nvSpPr>
          <p:cNvPr id="7" name="Rectangle 6"/>
          <p:cNvSpPr/>
          <p:nvPr/>
        </p:nvSpPr>
        <p:spPr>
          <a:xfrm>
            <a:off x="2797924" y="381001"/>
            <a:ext cx="6607899" cy="584775"/>
          </a:xfrm>
          <a:prstGeom prst="rect">
            <a:avLst/>
          </a:prstGeom>
        </p:spPr>
        <p:txBody>
          <a:bodyPr wrap="none">
            <a:spAutoFit/>
          </a:bodyPr>
          <a:lstStyle/>
          <a:p>
            <a:pPr lvl="0" fontAlgn="base">
              <a:spcBef>
                <a:spcPct val="0"/>
              </a:spcBef>
              <a:spcAft>
                <a:spcPct val="0"/>
              </a:spcAft>
            </a:pPr>
            <a:r>
              <a:rPr lang="en-US" sz="3200" b="1" dirty="0">
                <a:solidFill>
                  <a:srgbClr val="444542"/>
                </a:solidFill>
                <a:latin typeface="Arial" pitchFamily="34" charset="0"/>
                <a:cs typeface="Arial" pitchFamily="34" charset="0"/>
              </a:rPr>
              <a:t>Boyce </a:t>
            </a:r>
            <a:r>
              <a:rPr lang="en-US" sz="3200" b="1" dirty="0" err="1">
                <a:solidFill>
                  <a:srgbClr val="444542"/>
                </a:solidFill>
                <a:latin typeface="Arial" pitchFamily="34" charset="0"/>
                <a:cs typeface="Arial" pitchFamily="34" charset="0"/>
              </a:rPr>
              <a:t>Codd</a:t>
            </a:r>
            <a:r>
              <a:rPr lang="en-US" sz="3200" b="1" dirty="0">
                <a:solidFill>
                  <a:srgbClr val="444542"/>
                </a:solidFill>
                <a:latin typeface="Arial" pitchFamily="34" charset="0"/>
                <a:cs typeface="Arial" pitchFamily="34" charset="0"/>
              </a:rPr>
              <a:t> normal form (BCNF)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765995" y="1008747"/>
            <a:ext cx="9681099" cy="4545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457200" indent="-457200" eaLnBrk="0" fontAlgn="base" hangingPunct="0">
              <a:spcBef>
                <a:spcPct val="0"/>
              </a:spcBef>
              <a:spcAft>
                <a:spcPct val="0"/>
              </a:spcAft>
              <a:buFont typeface="Arial" panose="020B0604020202020204" pitchFamily="34" charset="0"/>
              <a:buChar char="•"/>
            </a:pPr>
            <a:r>
              <a:rPr lang="en-US" sz="2600" b="0" i="0" dirty="0">
                <a:solidFill>
                  <a:srgbClr val="222222"/>
                </a:solidFill>
                <a:effectLst/>
              </a:rPr>
              <a:t>The </a:t>
            </a:r>
            <a:r>
              <a:rPr lang="en-US" sz="2600" b="1" i="0" dirty="0">
                <a:solidFill>
                  <a:srgbClr val="222222"/>
                </a:solidFill>
                <a:effectLst/>
              </a:rPr>
              <a:t>dependency</a:t>
            </a:r>
            <a:r>
              <a:rPr lang="en-US" sz="2600" b="0" i="0" dirty="0">
                <a:solidFill>
                  <a:srgbClr val="222222"/>
                </a:solidFill>
                <a:effectLst/>
              </a:rPr>
              <a:t> of an attribute on a set of attributes is known as </a:t>
            </a:r>
            <a:r>
              <a:rPr lang="en-US" sz="2600" b="1" i="0" dirty="0">
                <a:solidFill>
                  <a:srgbClr val="222222"/>
                </a:solidFill>
                <a:effectLst/>
              </a:rPr>
              <a:t>trivial functional dependency</a:t>
            </a:r>
            <a:r>
              <a:rPr lang="en-US" sz="2600" b="0" i="0" dirty="0">
                <a:solidFill>
                  <a:srgbClr val="222222"/>
                </a:solidFill>
                <a:effectLst/>
              </a:rPr>
              <a:t> if the set of attributes includes that attribute. </a:t>
            </a:r>
          </a:p>
          <a:p>
            <a:pPr marL="457200" indent="-457200" eaLnBrk="0" fontAlgn="base" hangingPunct="0">
              <a:spcBef>
                <a:spcPct val="0"/>
              </a:spcBef>
              <a:spcAft>
                <a:spcPct val="0"/>
              </a:spcAft>
              <a:buFont typeface="Arial" panose="020B0604020202020204" pitchFamily="34" charset="0"/>
              <a:buChar char="•"/>
            </a:pPr>
            <a:r>
              <a:rPr lang="en-US" sz="2600" b="0" i="0" dirty="0">
                <a:solidFill>
                  <a:srgbClr val="222222"/>
                </a:solidFill>
                <a:effectLst/>
              </a:rPr>
              <a:t>Symbolically: A -&gt;B is </a:t>
            </a:r>
            <a:r>
              <a:rPr lang="en-US" sz="2600" b="1" i="0" dirty="0">
                <a:solidFill>
                  <a:srgbClr val="222222"/>
                </a:solidFill>
                <a:effectLst/>
              </a:rPr>
              <a:t>trivial functional dependency</a:t>
            </a:r>
            <a:r>
              <a:rPr lang="en-US" sz="2600" b="0" i="0" dirty="0">
                <a:solidFill>
                  <a:srgbClr val="222222"/>
                </a:solidFill>
                <a:effectLst/>
              </a:rPr>
              <a:t> if B is a subset of A.</a:t>
            </a:r>
          </a:p>
          <a:p>
            <a:pPr marL="457200" indent="-457200" eaLnBrk="0" fontAlgn="base" hangingPunct="0">
              <a:spcBef>
                <a:spcPct val="0"/>
              </a:spcBef>
              <a:spcAft>
                <a:spcPct val="0"/>
              </a:spcAft>
              <a:buFont typeface="Arial" panose="020B0604020202020204" pitchFamily="34" charset="0"/>
              <a:buChar char="•"/>
            </a:pPr>
            <a:r>
              <a:rPr lang="en-US" sz="2600" b="0" i="0" dirty="0">
                <a:solidFill>
                  <a:srgbClr val="222426"/>
                </a:solidFill>
                <a:effectLst/>
              </a:rPr>
              <a:t>Consider a table with 2 </a:t>
            </a:r>
            <a:r>
              <a:rPr lang="en-US" sz="2600" b="0" i="0" dirty="0" err="1">
                <a:solidFill>
                  <a:srgbClr val="222426"/>
                </a:solidFill>
                <a:effectLst/>
              </a:rPr>
              <a:t>columns:Student_Id</a:t>
            </a:r>
            <a:r>
              <a:rPr lang="en-US" sz="2600" b="0" i="0" dirty="0">
                <a:solidFill>
                  <a:srgbClr val="222426"/>
                </a:solidFill>
                <a:effectLst/>
              </a:rPr>
              <a:t> and </a:t>
            </a:r>
            <a:r>
              <a:rPr lang="en-US" sz="2600" b="0" i="0" dirty="0" err="1">
                <a:solidFill>
                  <a:srgbClr val="222426"/>
                </a:solidFill>
                <a:effectLst/>
              </a:rPr>
              <a:t>Student_Name</a:t>
            </a:r>
            <a:r>
              <a:rPr lang="en-US" sz="2600" b="0" i="0" dirty="0">
                <a:solidFill>
                  <a:srgbClr val="222426"/>
                </a:solidFill>
                <a:effectLst/>
              </a:rPr>
              <a:t>:</a:t>
            </a:r>
          </a:p>
          <a:p>
            <a:pPr eaLnBrk="0" fontAlgn="base" hangingPunct="0">
              <a:spcBef>
                <a:spcPct val="0"/>
              </a:spcBef>
              <a:spcAft>
                <a:spcPct val="0"/>
              </a:spcAft>
            </a:pPr>
            <a:r>
              <a:rPr lang="en-US" sz="2600" b="0" i="0" dirty="0">
                <a:solidFill>
                  <a:srgbClr val="222426"/>
                </a:solidFill>
                <a:effectLst/>
              </a:rPr>
              <a:t>{</a:t>
            </a:r>
            <a:r>
              <a:rPr lang="en-US" sz="2600" b="0" i="0" dirty="0" err="1">
                <a:solidFill>
                  <a:srgbClr val="222426"/>
                </a:solidFill>
                <a:effectLst/>
              </a:rPr>
              <a:t>Student_Id</a:t>
            </a:r>
            <a:r>
              <a:rPr lang="en-US" sz="2600" b="0" i="0" dirty="0">
                <a:solidFill>
                  <a:srgbClr val="222426"/>
                </a:solidFill>
                <a:effectLst/>
              </a:rPr>
              <a:t>, </a:t>
            </a:r>
            <a:r>
              <a:rPr lang="en-US" sz="2600" b="0" i="0" dirty="0" err="1">
                <a:solidFill>
                  <a:srgbClr val="222426"/>
                </a:solidFill>
                <a:effectLst/>
              </a:rPr>
              <a:t>Student_Name</a:t>
            </a:r>
            <a:r>
              <a:rPr lang="en-US" sz="2600" b="0" i="0" dirty="0">
                <a:solidFill>
                  <a:srgbClr val="222426"/>
                </a:solidFill>
                <a:effectLst/>
              </a:rPr>
              <a:t>} -&gt; </a:t>
            </a:r>
            <a:r>
              <a:rPr lang="en-US" sz="2600" b="0" i="0" dirty="0" err="1">
                <a:solidFill>
                  <a:srgbClr val="222426"/>
                </a:solidFill>
                <a:effectLst/>
              </a:rPr>
              <a:t>Student_Id</a:t>
            </a:r>
            <a:r>
              <a:rPr lang="en-US" sz="2600" b="0" i="0" dirty="0">
                <a:solidFill>
                  <a:srgbClr val="222426"/>
                </a:solidFill>
                <a:effectLst/>
              </a:rPr>
              <a:t> is a trivial functional dependency as </a:t>
            </a:r>
            <a:r>
              <a:rPr lang="en-US" sz="2600" b="0" i="0" dirty="0" err="1">
                <a:solidFill>
                  <a:srgbClr val="222426"/>
                </a:solidFill>
                <a:effectLst/>
              </a:rPr>
              <a:t>Student_Id</a:t>
            </a:r>
            <a:r>
              <a:rPr lang="en-US" sz="2600" b="0" i="0" dirty="0">
                <a:solidFill>
                  <a:srgbClr val="222426"/>
                </a:solidFill>
                <a:effectLst/>
              </a:rPr>
              <a:t> is a subset of {</a:t>
            </a:r>
            <a:r>
              <a:rPr lang="en-US" sz="2600" b="0" i="0" dirty="0" err="1">
                <a:solidFill>
                  <a:srgbClr val="222426"/>
                </a:solidFill>
                <a:effectLst/>
              </a:rPr>
              <a:t>Student_Id</a:t>
            </a:r>
            <a:r>
              <a:rPr lang="en-US" sz="2600" b="0" i="0" dirty="0">
                <a:solidFill>
                  <a:srgbClr val="222426"/>
                </a:solidFill>
                <a:effectLst/>
              </a:rPr>
              <a:t>, </a:t>
            </a:r>
            <a:r>
              <a:rPr lang="en-US" sz="2600" b="0" i="0" dirty="0" err="1">
                <a:solidFill>
                  <a:srgbClr val="222426"/>
                </a:solidFill>
                <a:effectLst/>
              </a:rPr>
              <a:t>Student_Name</a:t>
            </a:r>
            <a:r>
              <a:rPr lang="en-US" sz="2600" b="0" i="0" dirty="0">
                <a:solidFill>
                  <a:srgbClr val="222426"/>
                </a:solidFill>
                <a:effectLst/>
              </a:rPr>
              <a:t>}.  If we know the values of </a:t>
            </a:r>
            <a:r>
              <a:rPr lang="en-US" sz="2600" b="0" i="0" dirty="0" err="1">
                <a:solidFill>
                  <a:srgbClr val="222426"/>
                </a:solidFill>
                <a:effectLst/>
              </a:rPr>
              <a:t>Student_Id</a:t>
            </a:r>
            <a:r>
              <a:rPr lang="en-US" sz="2600" b="0" i="0" dirty="0">
                <a:solidFill>
                  <a:srgbClr val="222426"/>
                </a:solidFill>
                <a:effectLst/>
              </a:rPr>
              <a:t> and </a:t>
            </a:r>
            <a:r>
              <a:rPr lang="en-US" sz="2600" b="0" i="0" dirty="0" err="1">
                <a:solidFill>
                  <a:srgbClr val="222426"/>
                </a:solidFill>
                <a:effectLst/>
              </a:rPr>
              <a:t>Student_Name</a:t>
            </a:r>
            <a:r>
              <a:rPr lang="en-US" sz="2600" b="0" i="0" dirty="0">
                <a:solidFill>
                  <a:srgbClr val="222426"/>
                </a:solidFill>
                <a:effectLst/>
              </a:rPr>
              <a:t> then the value of </a:t>
            </a:r>
            <a:r>
              <a:rPr lang="en-US" sz="2600" b="0" i="0" dirty="0" err="1">
                <a:solidFill>
                  <a:srgbClr val="222426"/>
                </a:solidFill>
                <a:effectLst/>
              </a:rPr>
              <a:t>Student_Id</a:t>
            </a:r>
            <a:r>
              <a:rPr lang="en-US" sz="2600" b="0" i="0" dirty="0">
                <a:solidFill>
                  <a:srgbClr val="222426"/>
                </a:solidFill>
                <a:effectLst/>
              </a:rPr>
              <a:t> can be uniquely determined.</a:t>
            </a:r>
            <a:endParaRPr lang="en-US" sz="2600" b="1" dirty="0">
              <a:solidFill>
                <a:srgbClr val="222426"/>
              </a:solidFill>
              <a:cs typeface="Arial" pitchFamily="34" charset="0"/>
            </a:endParaRPr>
          </a:p>
        </p:txBody>
      </p:sp>
      <p:sp>
        <p:nvSpPr>
          <p:cNvPr id="7" name="Rectangle 6"/>
          <p:cNvSpPr/>
          <p:nvPr/>
        </p:nvSpPr>
        <p:spPr>
          <a:xfrm>
            <a:off x="2797924" y="381001"/>
            <a:ext cx="6607899" cy="584775"/>
          </a:xfrm>
          <a:prstGeom prst="rect">
            <a:avLst/>
          </a:prstGeom>
        </p:spPr>
        <p:txBody>
          <a:bodyPr wrap="none">
            <a:spAutoFit/>
          </a:bodyPr>
          <a:lstStyle/>
          <a:p>
            <a:pPr lvl="0" fontAlgn="base">
              <a:spcBef>
                <a:spcPct val="0"/>
              </a:spcBef>
              <a:spcAft>
                <a:spcPct val="0"/>
              </a:spcAft>
            </a:pPr>
            <a:r>
              <a:rPr lang="en-US" sz="3200" b="1" dirty="0">
                <a:solidFill>
                  <a:srgbClr val="444542"/>
                </a:solidFill>
                <a:latin typeface="Arial" pitchFamily="34" charset="0"/>
                <a:cs typeface="Arial" pitchFamily="34" charset="0"/>
              </a:rPr>
              <a:t>Boyce </a:t>
            </a:r>
            <a:r>
              <a:rPr lang="en-US" sz="3200" b="1" dirty="0" err="1">
                <a:solidFill>
                  <a:srgbClr val="444542"/>
                </a:solidFill>
                <a:latin typeface="Arial" pitchFamily="34" charset="0"/>
                <a:cs typeface="Arial" pitchFamily="34" charset="0"/>
              </a:rPr>
              <a:t>Codd</a:t>
            </a:r>
            <a:r>
              <a:rPr lang="en-US" sz="3200" b="1" dirty="0">
                <a:solidFill>
                  <a:srgbClr val="444542"/>
                </a:solidFill>
                <a:latin typeface="Arial" pitchFamily="34" charset="0"/>
                <a:cs typeface="Arial" pitchFamily="34" charset="0"/>
              </a:rPr>
              <a:t> normal form (BCNF)</a:t>
            </a:r>
          </a:p>
        </p:txBody>
      </p:sp>
    </p:spTree>
    <p:extLst>
      <p:ext uri="{BB962C8B-B14F-4D97-AF65-F5344CB8AC3E}">
        <p14:creationId xmlns:p14="http://schemas.microsoft.com/office/powerpoint/2010/main" val="22346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3" name="Rectangle 2"/>
          <p:cNvSpPr txBox="1">
            <a:spLocks noChangeArrowheads="1"/>
          </p:cNvSpPr>
          <p:nvPr/>
        </p:nvSpPr>
        <p:spPr>
          <a:xfrm>
            <a:off x="1411550" y="1562470"/>
            <a:ext cx="8834261" cy="303902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900" b="1" dirty="0">
              <a:latin typeface="+mn-lt"/>
            </a:endParaRPr>
          </a:p>
          <a:p>
            <a:r>
              <a:rPr lang="en-US" sz="3900" b="1" dirty="0">
                <a:latin typeface="+mn-lt"/>
              </a:rPr>
              <a:t>Relational Database Design</a:t>
            </a:r>
          </a:p>
          <a:p>
            <a:endParaRPr lang="en-US" sz="3900" b="1" dirty="0">
              <a:latin typeface="+mn-lt"/>
            </a:endParaRPr>
          </a:p>
          <a:p>
            <a:r>
              <a:rPr lang="en-US" sz="3900" spc="-5" dirty="0">
                <a:latin typeface="+mn-lt"/>
                <a:cs typeface="Arial"/>
              </a:rPr>
              <a:t>A </a:t>
            </a:r>
            <a:r>
              <a:rPr lang="en-US" sz="3900" b="1" spc="-10" dirty="0">
                <a:latin typeface="+mn-lt"/>
                <a:cs typeface="Arial"/>
              </a:rPr>
              <a:t>relational database </a:t>
            </a:r>
            <a:r>
              <a:rPr lang="en-US" sz="3900" spc="-5" dirty="0">
                <a:latin typeface="+mn-lt"/>
                <a:cs typeface="Arial"/>
              </a:rPr>
              <a:t>is one </a:t>
            </a:r>
            <a:r>
              <a:rPr lang="en-US" sz="3900" spc="-10" dirty="0">
                <a:latin typeface="+mn-lt"/>
                <a:cs typeface="Arial"/>
              </a:rPr>
              <a:t>whose data  </a:t>
            </a:r>
            <a:r>
              <a:rPr lang="en-US" sz="3900" spc="-5" dirty="0">
                <a:latin typeface="+mn-lt"/>
                <a:cs typeface="Arial"/>
              </a:rPr>
              <a:t>are split up into </a:t>
            </a:r>
            <a:r>
              <a:rPr lang="en-US" sz="3900" b="1" spc="-10" dirty="0">
                <a:latin typeface="+mn-lt"/>
                <a:cs typeface="Arial"/>
              </a:rPr>
              <a:t>tables</a:t>
            </a:r>
            <a:r>
              <a:rPr lang="en-US" sz="3900" spc="-10" dirty="0">
                <a:latin typeface="+mn-lt"/>
                <a:cs typeface="Arial"/>
              </a:rPr>
              <a:t>, sometimes called  </a:t>
            </a:r>
            <a:r>
              <a:rPr lang="en-US" sz="3900" b="1" spc="-10" dirty="0">
                <a:latin typeface="+mn-lt"/>
                <a:cs typeface="Arial"/>
              </a:rPr>
              <a:t>relations.</a:t>
            </a:r>
            <a:endParaRPr lang="en-US" sz="3900" dirty="0">
              <a:latin typeface="+mn-lt"/>
              <a:cs typeface="Arial"/>
            </a:endParaRPr>
          </a:p>
          <a:p>
            <a:endParaRPr lang="en-US" sz="4800" b="1" dirty="0"/>
          </a:p>
        </p:txBody>
      </p:sp>
    </p:spTree>
    <p:extLst>
      <p:ext uri="{BB962C8B-B14F-4D97-AF65-F5344CB8AC3E}">
        <p14:creationId xmlns:p14="http://schemas.microsoft.com/office/powerpoint/2010/main" val="1761138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953000"/>
            <a:ext cx="8534400" cy="1477328"/>
          </a:xfrm>
          <a:prstGeom prst="rect">
            <a:avLst/>
          </a:prstGeom>
        </p:spPr>
        <p:txBody>
          <a:bodyPr wrap="square">
            <a:spAutoFit/>
          </a:bodyPr>
          <a:lstStyle/>
          <a:p>
            <a:r>
              <a:rPr lang="en-IN" b="1" dirty="0"/>
              <a:t>Functional dependencies in the table above</a:t>
            </a:r>
            <a:r>
              <a:rPr lang="en-IN" dirty="0"/>
              <a:t>:</a:t>
            </a:r>
            <a:br>
              <a:rPr lang="en-IN" dirty="0"/>
            </a:br>
            <a:r>
              <a:rPr lang="en-IN" dirty="0" err="1"/>
              <a:t>emp_id</a:t>
            </a:r>
            <a:r>
              <a:rPr lang="en-IN" dirty="0"/>
              <a:t> -&gt; </a:t>
            </a:r>
            <a:r>
              <a:rPr lang="en-IN" dirty="0" err="1"/>
              <a:t>emp_nationality</a:t>
            </a:r>
            <a:r>
              <a:rPr lang="en-IN" dirty="0"/>
              <a:t/>
            </a:r>
            <a:br>
              <a:rPr lang="en-IN" dirty="0"/>
            </a:br>
            <a:r>
              <a:rPr lang="en-IN" dirty="0" err="1"/>
              <a:t>emp_dept</a:t>
            </a:r>
            <a:r>
              <a:rPr lang="en-IN" dirty="0"/>
              <a:t> -&gt; {</a:t>
            </a:r>
            <a:r>
              <a:rPr lang="en-IN" dirty="0" err="1"/>
              <a:t>dept_type</a:t>
            </a:r>
            <a:r>
              <a:rPr lang="en-IN" dirty="0"/>
              <a:t>, </a:t>
            </a:r>
            <a:r>
              <a:rPr lang="en-IN" dirty="0" err="1"/>
              <a:t>dept_no_of_emp</a:t>
            </a:r>
            <a:r>
              <a:rPr lang="en-IN" dirty="0"/>
              <a:t>}</a:t>
            </a:r>
          </a:p>
          <a:p>
            <a:r>
              <a:rPr lang="en-IN" b="1" dirty="0"/>
              <a:t>Candidate key</a:t>
            </a:r>
            <a:r>
              <a:rPr lang="en-IN" dirty="0"/>
              <a:t>: {</a:t>
            </a:r>
            <a:r>
              <a:rPr lang="en-IN" dirty="0" err="1"/>
              <a:t>emp_id</a:t>
            </a:r>
            <a:r>
              <a:rPr lang="en-IN" dirty="0"/>
              <a:t>, </a:t>
            </a:r>
            <a:r>
              <a:rPr lang="en-IN" dirty="0" err="1"/>
              <a:t>emp_dept</a:t>
            </a:r>
            <a:r>
              <a:rPr lang="en-IN" dirty="0"/>
              <a:t>}</a:t>
            </a:r>
          </a:p>
          <a:p>
            <a:r>
              <a:rPr lang="en-IN" dirty="0"/>
              <a:t>The table is not in BCNF as neither </a:t>
            </a:r>
            <a:r>
              <a:rPr lang="en-IN" dirty="0" err="1"/>
              <a:t>emp_id</a:t>
            </a:r>
            <a:r>
              <a:rPr lang="en-IN" dirty="0"/>
              <a:t> nor </a:t>
            </a:r>
            <a:r>
              <a:rPr lang="en-IN" dirty="0" err="1"/>
              <a:t>emp_dept</a:t>
            </a:r>
            <a:r>
              <a:rPr lang="en-IN" dirty="0"/>
              <a:t> alone are keys.</a:t>
            </a:r>
          </a:p>
        </p:txBody>
      </p:sp>
      <p:graphicFrame>
        <p:nvGraphicFramePr>
          <p:cNvPr id="3" name="Table 2"/>
          <p:cNvGraphicFramePr>
            <a:graphicFrameLocks noGrp="1"/>
          </p:cNvGraphicFramePr>
          <p:nvPr/>
        </p:nvGraphicFramePr>
        <p:xfrm>
          <a:off x="1981200" y="1524000"/>
          <a:ext cx="7848600" cy="3174582"/>
        </p:xfrm>
        <a:graphic>
          <a:graphicData uri="http://schemas.openxmlformats.org/drawingml/2006/table">
            <a:tbl>
              <a:tblPr/>
              <a:tblGrid>
                <a:gridCol w="1143000">
                  <a:extLst>
                    <a:ext uri="{9D8B030D-6E8A-4147-A177-3AD203B41FA5}">
                      <a16:colId xmlns:a16="http://schemas.microsoft.com/office/drawing/2014/main" xmlns="" val="20000"/>
                    </a:ext>
                  </a:extLst>
                </a:gridCol>
                <a:gridCol w="1996440">
                  <a:extLst>
                    <a:ext uri="{9D8B030D-6E8A-4147-A177-3AD203B41FA5}">
                      <a16:colId xmlns:a16="http://schemas.microsoft.com/office/drawing/2014/main" xmlns="" val="20001"/>
                    </a:ext>
                  </a:extLst>
                </a:gridCol>
                <a:gridCol w="1569720">
                  <a:extLst>
                    <a:ext uri="{9D8B030D-6E8A-4147-A177-3AD203B41FA5}">
                      <a16:colId xmlns:a16="http://schemas.microsoft.com/office/drawing/2014/main" xmlns="" val="20002"/>
                    </a:ext>
                  </a:extLst>
                </a:gridCol>
                <a:gridCol w="1310640">
                  <a:extLst>
                    <a:ext uri="{9D8B030D-6E8A-4147-A177-3AD203B41FA5}">
                      <a16:colId xmlns:a16="http://schemas.microsoft.com/office/drawing/2014/main" xmlns="" val="20003"/>
                    </a:ext>
                  </a:extLst>
                </a:gridCol>
                <a:gridCol w="1828800">
                  <a:extLst>
                    <a:ext uri="{9D8B030D-6E8A-4147-A177-3AD203B41FA5}">
                      <a16:colId xmlns:a16="http://schemas.microsoft.com/office/drawing/2014/main" xmlns="" val="20004"/>
                    </a:ext>
                  </a:extLst>
                </a:gridCol>
              </a:tblGrid>
              <a:tr h="586388">
                <a:tc>
                  <a:txBody>
                    <a:bodyPr/>
                    <a:lstStyle/>
                    <a:p>
                      <a:pPr algn="l"/>
                      <a:r>
                        <a:rPr lang="en-IN" sz="1600" b="1" dirty="0" err="1">
                          <a:effectLst/>
                          <a:latin typeface="Arial" pitchFamily="34" charset="0"/>
                          <a:cs typeface="Arial" pitchFamily="34" charset="0"/>
                        </a:rPr>
                        <a:t>emp_id</a:t>
                      </a:r>
                      <a:endParaRPr lang="en-IN" sz="1600" b="1" dirty="0">
                        <a:effectLst/>
                        <a:latin typeface="Arial" pitchFamily="34" charset="0"/>
                        <a:cs typeface="Arial" pitchFamily="34" charset="0"/>
                      </a:endParaRP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latin typeface="Arial" pitchFamily="34" charset="0"/>
                          <a:cs typeface="Arial" pitchFamily="34" charset="0"/>
                        </a:rPr>
                        <a:t>emp_nationality</a:t>
                      </a:r>
                      <a:endParaRPr lang="en-IN" sz="1600" b="1" dirty="0">
                        <a:effectLst/>
                        <a:latin typeface="Arial" pitchFamily="34" charset="0"/>
                        <a:cs typeface="Arial" pitchFamily="34" charset="0"/>
                      </a:endParaRP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latin typeface="Arial" pitchFamily="34" charset="0"/>
                          <a:cs typeface="Arial" pitchFamily="34" charset="0"/>
                        </a:rPr>
                        <a:t>emp_dept</a:t>
                      </a:r>
                      <a:endParaRPr lang="en-IN" sz="1600" b="1" dirty="0">
                        <a:effectLst/>
                        <a:latin typeface="Arial" pitchFamily="34" charset="0"/>
                        <a:cs typeface="Arial" pitchFamily="34" charset="0"/>
                      </a:endParaRP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latin typeface="Arial" pitchFamily="34" charset="0"/>
                          <a:cs typeface="Arial" pitchFamily="34" charset="0"/>
                        </a:rPr>
                        <a:t>dept_type</a:t>
                      </a:r>
                      <a:endParaRPr lang="en-IN" sz="1600" b="1" dirty="0">
                        <a:effectLst/>
                        <a:latin typeface="Arial" pitchFamily="34" charset="0"/>
                        <a:cs typeface="Arial" pitchFamily="34" charset="0"/>
                      </a:endParaRP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latin typeface="Arial" pitchFamily="34" charset="0"/>
                          <a:cs typeface="Arial" pitchFamily="34" charset="0"/>
                        </a:rPr>
                        <a:t>dept_no_of_emp</a:t>
                      </a:r>
                      <a:endParaRPr lang="en-IN" sz="1600" b="1" dirty="0">
                        <a:effectLst/>
                        <a:latin typeface="Arial" pitchFamily="34" charset="0"/>
                        <a:cs typeface="Arial" pitchFamily="34" charset="0"/>
                      </a:endParaRP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29031">
                <a:tc>
                  <a:txBody>
                    <a:bodyPr/>
                    <a:lstStyle/>
                    <a:p>
                      <a:pPr algn="l"/>
                      <a:r>
                        <a:rPr lang="en-IN" sz="1400" dirty="0">
                          <a:effectLst/>
                        </a:rPr>
                        <a:t>1001</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rPr>
                        <a:t>Austrian</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Production and planning</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D001</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200</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43744">
                <a:tc>
                  <a:txBody>
                    <a:bodyPr/>
                    <a:lstStyle/>
                    <a:p>
                      <a:pPr algn="l"/>
                      <a:r>
                        <a:rPr lang="en-IN" sz="1400">
                          <a:effectLst/>
                        </a:rPr>
                        <a:t>1001</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Austrian</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stores</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D001</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250</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29031">
                <a:tc>
                  <a:txBody>
                    <a:bodyPr/>
                    <a:lstStyle/>
                    <a:p>
                      <a:pPr algn="l"/>
                      <a:r>
                        <a:rPr lang="en-IN" sz="1400">
                          <a:effectLst/>
                        </a:rPr>
                        <a:t>1002</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American</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design and technical support</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D134</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rPr>
                        <a:t>100</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86388">
                <a:tc>
                  <a:txBody>
                    <a:bodyPr/>
                    <a:lstStyle/>
                    <a:p>
                      <a:pPr algn="l"/>
                      <a:r>
                        <a:rPr lang="en-IN" sz="1400" dirty="0">
                          <a:effectLst/>
                        </a:rPr>
                        <a:t>1002</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American</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Purchasing department</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rPr>
                        <a:t>D134</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rPr>
                        <a:t>600</a:t>
                      </a:r>
                    </a:p>
                  </a:txBody>
                  <a:tcPr marL="51932" marR="51932" marT="32458" marB="32458"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4"/>
                  </a:ext>
                </a:extLst>
              </a:tr>
            </a:tbl>
          </a:graphicData>
        </a:graphic>
      </p:graphicFrame>
      <p:sp>
        <p:nvSpPr>
          <p:cNvPr id="4" name="Rectangle 3"/>
          <p:cNvSpPr/>
          <p:nvPr/>
        </p:nvSpPr>
        <p:spPr>
          <a:xfrm>
            <a:off x="2133600" y="609601"/>
            <a:ext cx="7696200" cy="646331"/>
          </a:xfrm>
          <a:prstGeom prst="rect">
            <a:avLst/>
          </a:prstGeom>
        </p:spPr>
        <p:txBody>
          <a:bodyPr wrap="square">
            <a:spAutoFit/>
          </a:bodyPr>
          <a:lstStyle/>
          <a:p>
            <a:pPr lvl="0" eaLnBrk="0" fontAlgn="base" hangingPunct="0">
              <a:spcBef>
                <a:spcPct val="0"/>
              </a:spcBef>
              <a:spcAft>
                <a:spcPct val="0"/>
              </a:spcAft>
            </a:pPr>
            <a:r>
              <a:rPr lang="en-US" b="1" dirty="0">
                <a:solidFill>
                  <a:srgbClr val="222426"/>
                </a:solidFill>
                <a:latin typeface="Arial" pitchFamily="34" charset="0"/>
                <a:cs typeface="Arial" pitchFamily="34" charset="0"/>
              </a:rPr>
              <a:t>Example</a:t>
            </a:r>
            <a:r>
              <a:rPr lang="en-US" dirty="0">
                <a:solidFill>
                  <a:srgbClr val="222426"/>
                </a:solidFill>
                <a:latin typeface="Arial" pitchFamily="34" charset="0"/>
                <a:cs typeface="Arial" pitchFamily="34" charset="0"/>
              </a:rPr>
              <a:t>: Suppose there is a company wherein employees work in </a:t>
            </a:r>
          </a:p>
          <a:p>
            <a:pPr lvl="0" eaLnBrk="0" fontAlgn="base" hangingPunct="0">
              <a:spcBef>
                <a:spcPct val="0"/>
              </a:spcBef>
              <a:spcAft>
                <a:spcPct val="0"/>
              </a:spcAft>
            </a:pPr>
            <a:r>
              <a:rPr lang="en-US" b="1" dirty="0">
                <a:solidFill>
                  <a:srgbClr val="222426"/>
                </a:solidFill>
                <a:latin typeface="Arial" pitchFamily="34" charset="0"/>
                <a:cs typeface="Arial" pitchFamily="34" charset="0"/>
              </a:rPr>
              <a:t>more than one department</a:t>
            </a:r>
            <a:r>
              <a:rPr lang="en-US" dirty="0">
                <a:solidFill>
                  <a:srgbClr val="222426"/>
                </a:solidFill>
                <a:latin typeface="Arial" pitchFamily="34" charset="0"/>
                <a:cs typeface="Arial" pitchFamily="34" charset="0"/>
              </a:rPr>
              <a:t>. They store the data like this:</a:t>
            </a:r>
            <a:endParaRPr lang="en-US" dirty="0">
              <a:latin typeface="Arial" pitchFamily="34" charset="0"/>
              <a:cs typeface="Arial" pitchFamily="34" charset="0"/>
            </a:endParaRPr>
          </a:p>
        </p:txBody>
      </p:sp>
    </p:spTree>
    <p:extLst>
      <p:ext uri="{BB962C8B-B14F-4D97-AF65-F5344CB8AC3E}">
        <p14:creationId xmlns:p14="http://schemas.microsoft.com/office/powerpoint/2010/main" val="3930661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438400" y="1614268"/>
          <a:ext cx="4995862" cy="1600200"/>
        </p:xfrm>
        <a:graphic>
          <a:graphicData uri="http://schemas.openxmlformats.org/drawingml/2006/table">
            <a:tbl>
              <a:tblPr/>
              <a:tblGrid>
                <a:gridCol w="2497931">
                  <a:extLst>
                    <a:ext uri="{9D8B030D-6E8A-4147-A177-3AD203B41FA5}">
                      <a16:colId xmlns:a16="http://schemas.microsoft.com/office/drawing/2014/main" xmlns="" val="20000"/>
                    </a:ext>
                  </a:extLst>
                </a:gridCol>
                <a:gridCol w="2497931">
                  <a:extLst>
                    <a:ext uri="{9D8B030D-6E8A-4147-A177-3AD203B41FA5}">
                      <a16:colId xmlns:a16="http://schemas.microsoft.com/office/drawing/2014/main" xmlns="" val="20001"/>
                    </a:ext>
                  </a:extLst>
                </a:gridCol>
              </a:tblGrid>
              <a:tr h="533400">
                <a:tc>
                  <a:txBody>
                    <a:bodyPr/>
                    <a:lstStyle/>
                    <a:p>
                      <a:pPr algn="l"/>
                      <a:r>
                        <a:rPr lang="en-IN" sz="1600" b="1" dirty="0" err="1">
                          <a:effectLst/>
                          <a:latin typeface="Arial" pitchFamily="34" charset="0"/>
                          <a:cs typeface="Arial" pitchFamily="34" charset="0"/>
                        </a:rPr>
                        <a:t>emp_id</a:t>
                      </a:r>
                      <a:endParaRPr lang="en-IN" sz="16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err="1">
                          <a:effectLst/>
                          <a:latin typeface="Arial" pitchFamily="34" charset="0"/>
                          <a:cs typeface="Arial" pitchFamily="34" charset="0"/>
                        </a:rPr>
                        <a:t>emp_nationality</a:t>
                      </a:r>
                      <a:endParaRPr lang="en-IN" sz="16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533400">
                <a:tc>
                  <a:txBody>
                    <a:bodyPr/>
                    <a:lstStyle/>
                    <a:p>
                      <a:pPr algn="l"/>
                      <a:r>
                        <a:rPr lang="en-IN" sz="1600" b="1">
                          <a:effectLst/>
                          <a:latin typeface="Arial" pitchFamily="34" charset="0"/>
                          <a:cs typeface="Arial" pitchFamily="34" charset="0"/>
                        </a:rPr>
                        <a:t>1001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600" b="1" dirty="0">
                          <a:effectLst/>
                          <a:latin typeface="Arial" pitchFamily="34" charset="0"/>
                          <a:cs typeface="Arial" pitchFamily="34" charset="0"/>
                        </a:rPr>
                        <a:t>Austrian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33400">
                <a:tc>
                  <a:txBody>
                    <a:bodyPr/>
                    <a:lstStyle/>
                    <a:p>
                      <a:pPr algn="l"/>
                      <a:r>
                        <a:rPr lang="en-IN" sz="1600" b="1">
                          <a:effectLst/>
                          <a:latin typeface="Arial" pitchFamily="34" charset="0"/>
                          <a:cs typeface="Arial" pitchFamily="34" charset="0"/>
                        </a:rPr>
                        <a:t>1002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600" b="1" dirty="0">
                          <a:effectLst/>
                          <a:latin typeface="Arial" pitchFamily="34" charset="0"/>
                          <a:cs typeface="Arial" pitchFamily="34" charset="0"/>
                        </a:rPr>
                        <a:t>American</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2"/>
                  </a:ext>
                </a:extLst>
              </a:tr>
            </a:tbl>
          </a:graphicData>
        </a:graphic>
      </p:graphicFrame>
      <p:sp>
        <p:nvSpPr>
          <p:cNvPr id="7" name="Rectangle 2"/>
          <p:cNvSpPr>
            <a:spLocks noChangeArrowheads="1"/>
          </p:cNvSpPr>
          <p:nvPr/>
        </p:nvSpPr>
        <p:spPr bwMode="auto">
          <a:xfrm>
            <a:off x="1600200" y="471102"/>
            <a:ext cx="87630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a:solidFill>
                  <a:srgbClr val="222426"/>
                </a:solidFill>
                <a:latin typeface="Arial" pitchFamily="34" charset="0"/>
                <a:cs typeface="Arial" pitchFamily="34" charset="0"/>
              </a:rPr>
              <a:t>To make the table comply with BCNF we can break the table in three tables like this:</a:t>
            </a:r>
            <a:br>
              <a:rPr lang="en-US" dirty="0">
                <a:solidFill>
                  <a:srgbClr val="222426"/>
                </a:solidFill>
                <a:latin typeface="Arial" pitchFamily="34" charset="0"/>
                <a:cs typeface="Arial" pitchFamily="34" charset="0"/>
              </a:rPr>
            </a:br>
            <a:r>
              <a:rPr lang="en-US" dirty="0">
                <a:solidFill>
                  <a:srgbClr val="222426"/>
                </a:solidFill>
                <a:latin typeface="Arial" pitchFamily="34" charset="0"/>
                <a:cs typeface="Arial" pitchFamily="34" charset="0"/>
              </a:rPr>
              <a:t>		</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t>
            </a:r>
            <a:r>
              <a:rPr lang="en-US" b="1" dirty="0" err="1">
                <a:solidFill>
                  <a:srgbClr val="222426"/>
                </a:solidFill>
                <a:latin typeface="Arial" pitchFamily="34" charset="0"/>
                <a:cs typeface="Arial" pitchFamily="34" charset="0"/>
              </a:rPr>
              <a:t>emp_nationality</a:t>
            </a:r>
            <a:r>
              <a:rPr lang="en-US" b="1" dirty="0">
                <a:solidFill>
                  <a:srgbClr val="222426"/>
                </a:solidFill>
                <a:latin typeface="Arial" pitchFamily="34" charset="0"/>
                <a:cs typeface="Arial" pitchFamily="34" charset="0"/>
              </a:rPr>
              <a:t> table</a:t>
            </a:r>
            <a:endParaRPr lang="en-US" dirty="0">
              <a:latin typeface="Arial" pitchFamily="34" charset="0"/>
              <a:cs typeface="Arial" pitchFamily="34" charset="0"/>
            </a:endParaRPr>
          </a:p>
          <a:p>
            <a:pPr fontAlgn="base">
              <a:spcBef>
                <a:spcPct val="0"/>
              </a:spcBef>
              <a:spcAft>
                <a:spcPct val="0"/>
              </a:spcAft>
            </a:pPr>
            <a:endParaRPr lang="en-US" dirty="0">
              <a:latin typeface="Arial" pitchFamily="34" charset="0"/>
              <a:cs typeface="Arial" pitchFamily="34" charset="0"/>
            </a:endParaRPr>
          </a:p>
        </p:txBody>
      </p:sp>
      <p:graphicFrame>
        <p:nvGraphicFramePr>
          <p:cNvPr id="8" name="Table 7"/>
          <p:cNvGraphicFramePr>
            <a:graphicFrameLocks noGrp="1"/>
          </p:cNvGraphicFramePr>
          <p:nvPr/>
        </p:nvGraphicFramePr>
        <p:xfrm>
          <a:off x="1646750" y="4572000"/>
          <a:ext cx="4745799" cy="2042800"/>
        </p:xfrm>
        <a:graphic>
          <a:graphicData uri="http://schemas.openxmlformats.org/drawingml/2006/table">
            <a:tbl>
              <a:tblPr/>
              <a:tblGrid>
                <a:gridCol w="1581933">
                  <a:extLst>
                    <a:ext uri="{9D8B030D-6E8A-4147-A177-3AD203B41FA5}">
                      <a16:colId xmlns:a16="http://schemas.microsoft.com/office/drawing/2014/main" xmlns="" val="20000"/>
                    </a:ext>
                  </a:extLst>
                </a:gridCol>
                <a:gridCol w="1581933">
                  <a:extLst>
                    <a:ext uri="{9D8B030D-6E8A-4147-A177-3AD203B41FA5}">
                      <a16:colId xmlns:a16="http://schemas.microsoft.com/office/drawing/2014/main" xmlns="" val="20001"/>
                    </a:ext>
                  </a:extLst>
                </a:gridCol>
                <a:gridCol w="1581933">
                  <a:extLst>
                    <a:ext uri="{9D8B030D-6E8A-4147-A177-3AD203B41FA5}">
                      <a16:colId xmlns:a16="http://schemas.microsoft.com/office/drawing/2014/main" xmlns="" val="20002"/>
                    </a:ext>
                  </a:extLst>
                </a:gridCol>
              </a:tblGrid>
              <a:tr h="228427">
                <a:tc>
                  <a:txBody>
                    <a:bodyPr/>
                    <a:lstStyle/>
                    <a:p>
                      <a:pPr algn="l"/>
                      <a:r>
                        <a:rPr lang="en-IN" sz="1400" b="1" dirty="0" err="1">
                          <a:effectLst/>
                          <a:latin typeface="Arial" pitchFamily="34" charset="0"/>
                          <a:cs typeface="Arial" pitchFamily="34" charset="0"/>
                        </a:rPr>
                        <a:t>emp_dept</a:t>
                      </a:r>
                      <a:endParaRPr lang="en-IN" sz="14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latin typeface="Arial" pitchFamily="34" charset="0"/>
                          <a:cs typeface="Arial" pitchFamily="34" charset="0"/>
                        </a:rPr>
                        <a:t>dept_type</a:t>
                      </a:r>
                      <a:endParaRPr lang="en-IN" sz="14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latin typeface="Arial" pitchFamily="34" charset="0"/>
                          <a:cs typeface="Arial" pitchFamily="34" charset="0"/>
                        </a:rPr>
                        <a:t>dept_no_of_emp</a:t>
                      </a:r>
                      <a:endParaRPr lang="en-IN" sz="14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89670">
                <a:tc>
                  <a:txBody>
                    <a:bodyPr/>
                    <a:lstStyle/>
                    <a:p>
                      <a:pPr algn="l"/>
                      <a:r>
                        <a:rPr lang="en-IN" sz="1400">
                          <a:effectLst/>
                          <a:latin typeface="Arial" pitchFamily="34" charset="0"/>
                          <a:cs typeface="Arial" pitchFamily="34" charset="0"/>
                        </a:rPr>
                        <a:t>Production and planning</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D001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dirty="0">
                          <a:effectLst/>
                          <a:latin typeface="Arial" pitchFamily="34" charset="0"/>
                          <a:cs typeface="Arial" pitchFamily="34" charset="0"/>
                        </a:rPr>
                        <a:t>200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28427">
                <a:tc>
                  <a:txBody>
                    <a:bodyPr/>
                    <a:lstStyle/>
                    <a:p>
                      <a:pPr algn="l"/>
                      <a:r>
                        <a:rPr lang="en-IN" sz="1400">
                          <a:effectLst/>
                          <a:latin typeface="Arial" pitchFamily="34" charset="0"/>
                          <a:cs typeface="Arial" pitchFamily="34" charset="0"/>
                        </a:rPr>
                        <a:t>stores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D001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250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89670">
                <a:tc>
                  <a:txBody>
                    <a:bodyPr/>
                    <a:lstStyle/>
                    <a:p>
                      <a:pPr algn="l"/>
                      <a:r>
                        <a:rPr lang="en-IN" sz="1400" dirty="0">
                          <a:effectLst/>
                          <a:latin typeface="Arial" pitchFamily="34" charset="0"/>
                          <a:cs typeface="Arial" pitchFamily="34" charset="0"/>
                        </a:rPr>
                        <a:t>design and technical support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D134</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100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89670">
                <a:tc>
                  <a:txBody>
                    <a:bodyPr/>
                    <a:lstStyle/>
                    <a:p>
                      <a:pPr algn="l"/>
                      <a:r>
                        <a:rPr lang="en-IN" sz="1400" dirty="0">
                          <a:effectLst/>
                          <a:latin typeface="Arial" pitchFamily="34" charset="0"/>
                          <a:cs typeface="Arial" pitchFamily="34" charset="0"/>
                        </a:rPr>
                        <a:t>Purchasing department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a:effectLst/>
                          <a:latin typeface="Arial" pitchFamily="34" charset="0"/>
                          <a:cs typeface="Arial" pitchFamily="34" charset="0"/>
                        </a:rPr>
                        <a:t>D134</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latin typeface="Arial" pitchFamily="34" charset="0"/>
                          <a:cs typeface="Arial" pitchFamily="34" charset="0"/>
                        </a:rPr>
                        <a:t>600</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4"/>
                  </a:ext>
                </a:extLst>
              </a:tr>
            </a:tbl>
          </a:graphicData>
        </a:graphic>
      </p:graphicFrame>
      <p:sp>
        <p:nvSpPr>
          <p:cNvPr id="9" name="Rectangle 3"/>
          <p:cNvSpPr>
            <a:spLocks noChangeArrowheads="1"/>
          </p:cNvSpPr>
          <p:nvPr/>
        </p:nvSpPr>
        <p:spPr bwMode="auto">
          <a:xfrm>
            <a:off x="2667001" y="4049667"/>
            <a:ext cx="18774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b="1" dirty="0" err="1">
                <a:solidFill>
                  <a:srgbClr val="222426"/>
                </a:solidFill>
                <a:latin typeface="Arial" pitchFamily="34" charset="0"/>
                <a:cs typeface="Arial" pitchFamily="34" charset="0"/>
              </a:rPr>
              <a:t>emp_dept</a:t>
            </a:r>
            <a:r>
              <a:rPr lang="en-US" b="1" dirty="0">
                <a:solidFill>
                  <a:srgbClr val="222426"/>
                </a:solidFill>
                <a:latin typeface="Arial" pitchFamily="34" charset="0"/>
                <a:cs typeface="Arial" pitchFamily="34" charset="0"/>
              </a:rPr>
              <a:t> table</a:t>
            </a:r>
            <a:endParaRPr lang="en-US" b="1" dirty="0">
              <a:latin typeface="Arial" pitchFamily="34" charset="0"/>
              <a:cs typeface="Arial" pitchFamily="34" charset="0"/>
            </a:endParaRPr>
          </a:p>
        </p:txBody>
      </p:sp>
      <p:sp>
        <p:nvSpPr>
          <p:cNvPr id="10" name="Rectangle 9"/>
          <p:cNvSpPr/>
          <p:nvPr/>
        </p:nvSpPr>
        <p:spPr>
          <a:xfrm>
            <a:off x="6972301" y="3218671"/>
            <a:ext cx="3429000" cy="1200329"/>
          </a:xfrm>
          <a:prstGeom prst="rect">
            <a:avLst/>
          </a:prstGeom>
        </p:spPr>
        <p:txBody>
          <a:bodyPr wrap="square">
            <a:spAutoFit/>
          </a:bodyPr>
          <a:lstStyle/>
          <a:p>
            <a:r>
              <a:rPr lang="en-IN" b="1" dirty="0"/>
              <a:t>Functional dependencies</a:t>
            </a:r>
            <a:r>
              <a:rPr lang="en-IN" dirty="0"/>
              <a:t>:</a:t>
            </a:r>
            <a:br>
              <a:rPr lang="en-IN" dirty="0"/>
            </a:br>
            <a:r>
              <a:rPr lang="en-IN" dirty="0" err="1"/>
              <a:t>emp_id</a:t>
            </a:r>
            <a:r>
              <a:rPr lang="en-IN" dirty="0"/>
              <a:t> -&gt; </a:t>
            </a:r>
            <a:r>
              <a:rPr lang="en-IN" dirty="0" err="1"/>
              <a:t>emp_nationality</a:t>
            </a:r>
            <a:r>
              <a:rPr lang="en-IN" dirty="0"/>
              <a:t/>
            </a:r>
            <a:br>
              <a:rPr lang="en-IN" dirty="0"/>
            </a:br>
            <a:r>
              <a:rPr lang="en-IN" dirty="0" err="1"/>
              <a:t>emp_dept</a:t>
            </a:r>
            <a:r>
              <a:rPr lang="en-IN" dirty="0"/>
              <a:t> -&gt; {</a:t>
            </a:r>
            <a:r>
              <a:rPr lang="en-IN" dirty="0" err="1"/>
              <a:t>dept_type</a:t>
            </a:r>
            <a:r>
              <a:rPr lang="en-IN" dirty="0"/>
              <a:t>, </a:t>
            </a:r>
            <a:r>
              <a:rPr lang="en-IN" dirty="0" err="1"/>
              <a:t>dept_no_of_emp</a:t>
            </a:r>
            <a:r>
              <a:rPr lang="en-IN" dirty="0"/>
              <a:t>}</a:t>
            </a:r>
          </a:p>
        </p:txBody>
      </p:sp>
      <p:sp>
        <p:nvSpPr>
          <p:cNvPr id="11" name="Rectangle 10"/>
          <p:cNvSpPr/>
          <p:nvPr/>
        </p:nvSpPr>
        <p:spPr>
          <a:xfrm>
            <a:off x="7010401" y="5029200"/>
            <a:ext cx="3352800" cy="923330"/>
          </a:xfrm>
          <a:prstGeom prst="rect">
            <a:avLst/>
          </a:prstGeom>
        </p:spPr>
        <p:txBody>
          <a:bodyPr wrap="square">
            <a:spAutoFit/>
          </a:bodyPr>
          <a:lstStyle/>
          <a:p>
            <a:r>
              <a:rPr lang="en-IN" b="1" dirty="0"/>
              <a:t>Candidate keys</a:t>
            </a:r>
            <a:r>
              <a:rPr lang="en-IN" dirty="0"/>
              <a:t>:</a:t>
            </a:r>
            <a:br>
              <a:rPr lang="en-IN" dirty="0"/>
            </a:br>
            <a:r>
              <a:rPr lang="en-IN" dirty="0"/>
              <a:t>For first table: </a:t>
            </a:r>
            <a:r>
              <a:rPr lang="en-IN" dirty="0" err="1"/>
              <a:t>emp_id</a:t>
            </a:r>
            <a:r>
              <a:rPr lang="en-IN" dirty="0"/>
              <a:t/>
            </a:r>
            <a:br>
              <a:rPr lang="en-IN" dirty="0"/>
            </a:br>
            <a:r>
              <a:rPr lang="en-IN" dirty="0"/>
              <a:t>For second table: </a:t>
            </a:r>
            <a:r>
              <a:rPr lang="en-IN" dirty="0" err="1"/>
              <a:t>emp_dept</a:t>
            </a:r>
            <a:endParaRPr lang="en-IN" dirty="0"/>
          </a:p>
        </p:txBody>
      </p:sp>
    </p:spTree>
    <p:extLst>
      <p:ext uri="{BB962C8B-B14F-4D97-AF65-F5344CB8AC3E}">
        <p14:creationId xmlns:p14="http://schemas.microsoft.com/office/powerpoint/2010/main" val="250227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667000" y="1219200"/>
          <a:ext cx="5105400" cy="1981200"/>
        </p:xfrm>
        <a:graphic>
          <a:graphicData uri="http://schemas.openxmlformats.org/drawingml/2006/table">
            <a:tbl>
              <a:tblPr/>
              <a:tblGrid>
                <a:gridCol w="2552700">
                  <a:extLst>
                    <a:ext uri="{9D8B030D-6E8A-4147-A177-3AD203B41FA5}">
                      <a16:colId xmlns:a16="http://schemas.microsoft.com/office/drawing/2014/main" xmlns="" val="20000"/>
                    </a:ext>
                  </a:extLst>
                </a:gridCol>
                <a:gridCol w="2552700">
                  <a:extLst>
                    <a:ext uri="{9D8B030D-6E8A-4147-A177-3AD203B41FA5}">
                      <a16:colId xmlns:a16="http://schemas.microsoft.com/office/drawing/2014/main" xmlns="" val="20001"/>
                    </a:ext>
                  </a:extLst>
                </a:gridCol>
              </a:tblGrid>
              <a:tr h="396240">
                <a:tc>
                  <a:txBody>
                    <a:bodyPr/>
                    <a:lstStyle/>
                    <a:p>
                      <a:pPr algn="l"/>
                      <a:r>
                        <a:rPr lang="en-IN" sz="1400" b="1" dirty="0" err="1">
                          <a:effectLst/>
                          <a:latin typeface="Arial" pitchFamily="34" charset="0"/>
                          <a:cs typeface="Arial" pitchFamily="34" charset="0"/>
                        </a:rPr>
                        <a:t>emp_id</a:t>
                      </a:r>
                      <a:endParaRPr lang="en-IN" sz="14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b="1" dirty="0" err="1">
                          <a:effectLst/>
                          <a:latin typeface="Arial" pitchFamily="34" charset="0"/>
                          <a:cs typeface="Arial" pitchFamily="34" charset="0"/>
                        </a:rPr>
                        <a:t>emp_dept</a:t>
                      </a:r>
                      <a:endParaRPr lang="en-IN" sz="1400" b="1" dirty="0">
                        <a:effectLst/>
                        <a:latin typeface="Arial" pitchFamily="34" charset="0"/>
                        <a:cs typeface="Arial" pitchFamily="34" charset="0"/>
                      </a:endParaRP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96240">
                <a:tc>
                  <a:txBody>
                    <a:bodyPr/>
                    <a:lstStyle/>
                    <a:p>
                      <a:pPr algn="l"/>
                      <a:r>
                        <a:rPr lang="en-IN" sz="1400">
                          <a:effectLst/>
                          <a:latin typeface="Arial" pitchFamily="34" charset="0"/>
                          <a:cs typeface="Arial" pitchFamily="34" charset="0"/>
                        </a:rPr>
                        <a:t>1001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Production and planning</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96240">
                <a:tc>
                  <a:txBody>
                    <a:bodyPr/>
                    <a:lstStyle/>
                    <a:p>
                      <a:pPr algn="l"/>
                      <a:r>
                        <a:rPr lang="en-IN" sz="1400">
                          <a:effectLst/>
                          <a:latin typeface="Arial" pitchFamily="34" charset="0"/>
                          <a:cs typeface="Arial" pitchFamily="34" charset="0"/>
                        </a:rPr>
                        <a:t>1001</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stores</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96240">
                <a:tc>
                  <a:txBody>
                    <a:bodyPr/>
                    <a:lstStyle/>
                    <a:p>
                      <a:pPr algn="l"/>
                      <a:r>
                        <a:rPr lang="en-IN" sz="1400" dirty="0">
                          <a:effectLst/>
                          <a:latin typeface="Arial" pitchFamily="34" charset="0"/>
                          <a:cs typeface="Arial" pitchFamily="34" charset="0"/>
                        </a:rPr>
                        <a:t>1002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400">
                          <a:effectLst/>
                          <a:latin typeface="Arial" pitchFamily="34" charset="0"/>
                          <a:cs typeface="Arial" pitchFamily="34" charset="0"/>
                        </a:rPr>
                        <a:t>design and technical support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96240">
                <a:tc>
                  <a:txBody>
                    <a:bodyPr/>
                    <a:lstStyle/>
                    <a:p>
                      <a:pPr algn="l"/>
                      <a:r>
                        <a:rPr lang="en-IN" sz="1400">
                          <a:effectLst/>
                          <a:latin typeface="Arial" pitchFamily="34" charset="0"/>
                          <a:cs typeface="Arial" pitchFamily="34" charset="0"/>
                        </a:rPr>
                        <a:t>1002</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sz="1400" dirty="0">
                          <a:effectLst/>
                          <a:latin typeface="Arial" pitchFamily="34" charset="0"/>
                          <a:cs typeface="Arial" pitchFamily="34" charset="0"/>
                        </a:rPr>
                        <a:t>Purchasing department</a:t>
                      </a:r>
                    </a:p>
                  </a:txBody>
                  <a:tcPr marL="53748" marR="53748" marT="33592" marB="33592"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4"/>
                  </a:ext>
                </a:extLst>
              </a:tr>
            </a:tbl>
          </a:graphicData>
        </a:graphic>
      </p:graphicFrame>
      <p:sp>
        <p:nvSpPr>
          <p:cNvPr id="3" name="Rectangle 1"/>
          <p:cNvSpPr>
            <a:spLocks noChangeArrowheads="1"/>
          </p:cNvSpPr>
          <p:nvPr/>
        </p:nvSpPr>
        <p:spPr bwMode="auto">
          <a:xfrm>
            <a:off x="2819401" y="729734"/>
            <a:ext cx="296747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b="1" dirty="0" err="1">
                <a:solidFill>
                  <a:srgbClr val="222426"/>
                </a:solidFill>
                <a:latin typeface="Arial" pitchFamily="34" charset="0"/>
                <a:cs typeface="Arial" pitchFamily="34" charset="0"/>
              </a:rPr>
              <a:t>emp_dept_mapping</a:t>
            </a:r>
            <a:r>
              <a:rPr lang="en-US" b="1" dirty="0">
                <a:solidFill>
                  <a:srgbClr val="222426"/>
                </a:solidFill>
                <a:latin typeface="Arial" pitchFamily="34" charset="0"/>
                <a:cs typeface="Arial" pitchFamily="34" charset="0"/>
              </a:rPr>
              <a:t> table</a:t>
            </a:r>
            <a:endParaRPr lang="en-US" dirty="0">
              <a:latin typeface="Arial" pitchFamily="34" charset="0"/>
              <a:cs typeface="Arial" pitchFamily="34" charset="0"/>
            </a:endParaRPr>
          </a:p>
        </p:txBody>
      </p:sp>
      <p:sp>
        <p:nvSpPr>
          <p:cNvPr id="5" name="Rectangle 4"/>
          <p:cNvSpPr/>
          <p:nvPr/>
        </p:nvSpPr>
        <p:spPr>
          <a:xfrm>
            <a:off x="1873685" y="3657600"/>
            <a:ext cx="8305800" cy="369332"/>
          </a:xfrm>
          <a:prstGeom prst="rect">
            <a:avLst/>
          </a:prstGeom>
        </p:spPr>
        <p:txBody>
          <a:bodyPr wrap="square">
            <a:spAutoFit/>
          </a:bodyPr>
          <a:lstStyle/>
          <a:p>
            <a:r>
              <a:rPr lang="en-IN" dirty="0"/>
              <a:t>This is now in BCNF as in both the functional dependencies left side part is a key.</a:t>
            </a:r>
          </a:p>
        </p:txBody>
      </p:sp>
    </p:spTree>
    <p:extLst>
      <p:ext uri="{BB962C8B-B14F-4D97-AF65-F5344CB8AC3E}">
        <p14:creationId xmlns:p14="http://schemas.microsoft.com/office/powerpoint/2010/main" val="3368282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186842"/>
            <a:ext cx="7772400" cy="5078313"/>
          </a:xfrm>
          <a:prstGeom prst="rect">
            <a:avLst/>
          </a:prstGeom>
        </p:spPr>
        <p:txBody>
          <a:bodyPr wrap="square">
            <a:spAutoFit/>
          </a:bodyPr>
          <a:lstStyle/>
          <a:p>
            <a:r>
              <a:rPr lang="en-IN" dirty="0"/>
              <a:t>Tables cannot have multi-valued dependencies on a Primary Key.</a:t>
            </a:r>
          </a:p>
          <a:p>
            <a:endParaRPr lang="en-IN" dirty="0"/>
          </a:p>
          <a:p>
            <a:r>
              <a:rPr lang="en-IN" dirty="0">
                <a:latin typeface="Arial"/>
                <a:cs typeface="Arial"/>
              </a:rPr>
              <a:t>A relation is in 4NF if it has no</a:t>
            </a:r>
            <a:r>
              <a:rPr lang="en-IN" spc="-80" dirty="0">
                <a:latin typeface="Arial"/>
                <a:cs typeface="Arial"/>
              </a:rPr>
              <a:t> </a:t>
            </a:r>
            <a:r>
              <a:rPr lang="en-IN" dirty="0">
                <a:latin typeface="Arial"/>
                <a:cs typeface="Arial"/>
              </a:rPr>
              <a:t>multi-valued dependencies in general.</a:t>
            </a:r>
          </a:p>
          <a:p>
            <a:endParaRPr lang="en-IN" dirty="0">
              <a:latin typeface="Arial"/>
              <a:cs typeface="Arial"/>
            </a:endParaRPr>
          </a:p>
          <a:p>
            <a:r>
              <a:rPr lang="en-IN" dirty="0">
                <a:latin typeface="Arial"/>
                <a:cs typeface="Arial"/>
              </a:rPr>
              <a:t>(Or)</a:t>
            </a:r>
          </a:p>
          <a:p>
            <a:endParaRPr lang="en-IN" dirty="0">
              <a:latin typeface="Arial"/>
              <a:cs typeface="Arial"/>
            </a:endParaRPr>
          </a:p>
          <a:p>
            <a:r>
              <a:rPr lang="en-IN" dirty="0">
                <a:latin typeface="Arial"/>
                <a:cs typeface="Arial"/>
              </a:rPr>
              <a:t>If for each multi-valued dependency, X</a:t>
            </a:r>
            <a:r>
              <a:rPr lang="en-IN" dirty="0">
                <a:latin typeface="Arial"/>
                <a:cs typeface="Arial"/>
                <a:sym typeface="Wingdings" pitchFamily="2" charset="2"/>
              </a:rPr>
              <a:t></a:t>
            </a:r>
            <a:r>
              <a:rPr lang="en-IN" dirty="0">
                <a:latin typeface="Arial"/>
                <a:cs typeface="Arial"/>
              </a:rPr>
              <a:t>--</a:t>
            </a:r>
            <a:r>
              <a:rPr lang="en-IN" dirty="0">
                <a:latin typeface="Arial"/>
                <a:cs typeface="Arial"/>
                <a:sym typeface="Wingdings" pitchFamily="2" charset="2"/>
              </a:rPr>
              <a:t>Y on R,</a:t>
            </a:r>
          </a:p>
          <a:p>
            <a:r>
              <a:rPr lang="en-IN" dirty="0">
                <a:latin typeface="Arial"/>
                <a:cs typeface="Arial"/>
                <a:sym typeface="Wingdings" pitchFamily="2" charset="2"/>
              </a:rPr>
              <a:t>One of the statement is true:</a:t>
            </a:r>
          </a:p>
          <a:p>
            <a:endParaRPr lang="en-IN" dirty="0">
              <a:latin typeface="Arial"/>
              <a:cs typeface="Arial"/>
              <a:sym typeface="Wingdings" pitchFamily="2" charset="2"/>
            </a:endParaRPr>
          </a:p>
          <a:p>
            <a:r>
              <a:rPr lang="en-IN" dirty="0">
                <a:latin typeface="Arial"/>
                <a:cs typeface="Arial"/>
                <a:sym typeface="Wingdings" pitchFamily="2" charset="2"/>
              </a:rPr>
              <a:t>Either i) Y &lt;= X</a:t>
            </a:r>
          </a:p>
          <a:p>
            <a:endParaRPr lang="en-IN" dirty="0">
              <a:latin typeface="Arial"/>
              <a:cs typeface="Arial"/>
              <a:sym typeface="Wingdings" pitchFamily="2" charset="2"/>
            </a:endParaRPr>
          </a:p>
          <a:p>
            <a:r>
              <a:rPr lang="en-IN" dirty="0">
                <a:latin typeface="Arial"/>
                <a:cs typeface="Arial"/>
                <a:sym typeface="Wingdings" pitchFamily="2" charset="2"/>
              </a:rPr>
              <a:t>Or</a:t>
            </a:r>
          </a:p>
          <a:p>
            <a:endParaRPr lang="en-IN" dirty="0">
              <a:latin typeface="Arial"/>
              <a:cs typeface="Arial"/>
              <a:sym typeface="Wingdings" pitchFamily="2" charset="2"/>
            </a:endParaRPr>
          </a:p>
          <a:p>
            <a:r>
              <a:rPr lang="en-IN" dirty="0">
                <a:latin typeface="Arial"/>
                <a:cs typeface="Arial"/>
                <a:sym typeface="Wingdings" pitchFamily="2" charset="2"/>
              </a:rPr>
              <a:t>ii) XUY=R</a:t>
            </a:r>
          </a:p>
          <a:p>
            <a:endParaRPr lang="en-IN" dirty="0">
              <a:latin typeface="Arial"/>
              <a:cs typeface="Arial"/>
              <a:sym typeface="Wingdings" pitchFamily="2" charset="2"/>
            </a:endParaRPr>
          </a:p>
          <a:p>
            <a:r>
              <a:rPr lang="en-IN" dirty="0">
                <a:latin typeface="Arial"/>
                <a:cs typeface="Arial"/>
                <a:sym typeface="Wingdings" pitchFamily="2" charset="2"/>
              </a:rPr>
              <a:t>Or</a:t>
            </a:r>
          </a:p>
          <a:p>
            <a:endParaRPr lang="en-IN" dirty="0">
              <a:latin typeface="Arial"/>
              <a:cs typeface="Arial"/>
              <a:sym typeface="Wingdings" pitchFamily="2" charset="2"/>
            </a:endParaRPr>
          </a:p>
          <a:p>
            <a:r>
              <a:rPr lang="en-IN" dirty="0">
                <a:latin typeface="Arial"/>
                <a:cs typeface="Arial"/>
                <a:sym typeface="Wingdings" pitchFamily="2" charset="2"/>
              </a:rPr>
              <a:t>iii) X is a Super Key.</a:t>
            </a:r>
            <a:endParaRPr lang="en-IN" dirty="0"/>
          </a:p>
        </p:txBody>
      </p:sp>
      <p:sp>
        <p:nvSpPr>
          <p:cNvPr id="3" name="TextBox 2"/>
          <p:cNvSpPr txBox="1"/>
          <p:nvPr/>
        </p:nvSpPr>
        <p:spPr>
          <a:xfrm>
            <a:off x="2514601" y="681336"/>
            <a:ext cx="4048031" cy="461665"/>
          </a:xfrm>
          <a:prstGeom prst="rect">
            <a:avLst/>
          </a:prstGeom>
          <a:noFill/>
        </p:spPr>
        <p:txBody>
          <a:bodyPr wrap="none" rtlCol="0">
            <a:spAutoFit/>
          </a:bodyPr>
          <a:lstStyle/>
          <a:p>
            <a:r>
              <a:rPr lang="en-IN" sz="2400" b="1" spc="-5" dirty="0">
                <a:latin typeface="Arial"/>
                <a:cs typeface="Arial"/>
              </a:rPr>
              <a:t>Fourth Normal Form</a:t>
            </a:r>
            <a:r>
              <a:rPr lang="en-IN" sz="2400" b="1" spc="-434" dirty="0">
                <a:latin typeface="Arial"/>
                <a:cs typeface="Arial"/>
              </a:rPr>
              <a:t> </a:t>
            </a:r>
            <a:r>
              <a:rPr lang="en-IN" sz="2400" b="1" dirty="0">
                <a:latin typeface="Arial"/>
                <a:cs typeface="Arial"/>
              </a:rPr>
              <a:t> (4NF)</a:t>
            </a:r>
            <a:endParaRPr lang="en-IN" sz="2400" dirty="0"/>
          </a:p>
        </p:txBody>
      </p:sp>
    </p:spTree>
    <p:extLst>
      <p:ext uri="{BB962C8B-B14F-4D97-AF65-F5344CB8AC3E}">
        <p14:creationId xmlns:p14="http://schemas.microsoft.com/office/powerpoint/2010/main" val="2708042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2103" y="778256"/>
            <a:ext cx="8232775" cy="5529719"/>
          </a:xfrm>
          <a:prstGeom prst="rect">
            <a:avLst/>
          </a:prstGeom>
        </p:spPr>
        <p:txBody>
          <a:bodyPr vert="horz" wrap="square" lIns="0" tIns="0" rIns="0" bIns="0" rtlCol="0">
            <a:spAutoFit/>
          </a:bodyPr>
          <a:lstStyle/>
          <a:p>
            <a:pPr marL="355600" indent="-342900">
              <a:buClr>
                <a:srgbClr val="00007C"/>
              </a:buClr>
              <a:buSzPct val="75000"/>
              <a:buFont typeface="Arial"/>
              <a:buChar char="■"/>
              <a:tabLst>
                <a:tab pos="355600" algn="l"/>
              </a:tabLst>
            </a:pPr>
            <a:r>
              <a:rPr sz="2800" b="1" dirty="0">
                <a:latin typeface="Arial"/>
                <a:cs typeface="Arial"/>
              </a:rPr>
              <a:t>Fifth</a:t>
            </a:r>
            <a:r>
              <a:rPr sz="2800" b="1" spc="-95" dirty="0">
                <a:latin typeface="Arial"/>
                <a:cs typeface="Arial"/>
              </a:rPr>
              <a:t> </a:t>
            </a:r>
            <a:r>
              <a:rPr sz="2800" b="1" dirty="0">
                <a:latin typeface="Arial"/>
                <a:cs typeface="Arial"/>
              </a:rPr>
              <a:t>Form</a:t>
            </a:r>
            <a:r>
              <a:rPr dirty="0">
                <a:latin typeface="Arial"/>
                <a:cs typeface="Arial"/>
              </a:rPr>
              <a:t>:</a:t>
            </a:r>
          </a:p>
          <a:p>
            <a:pPr marL="755650" marR="44450" lvl="1" indent="-285750">
              <a:spcBef>
                <a:spcPts val="675"/>
              </a:spcBef>
              <a:buClr>
                <a:srgbClr val="9A9ACC"/>
              </a:buClr>
              <a:buSzPct val="78571"/>
              <a:buChar char="□"/>
              <a:tabLst>
                <a:tab pos="755650" algn="l"/>
              </a:tabLst>
            </a:pPr>
            <a:r>
              <a:rPr lang="en-IN" sz="2800" dirty="0"/>
              <a:t>Composite key shouldn’t have any cyclic dependencies.</a:t>
            </a:r>
          </a:p>
          <a:p>
            <a:pPr marL="755650" marR="44450" lvl="1" indent="-285750">
              <a:spcBef>
                <a:spcPts val="675"/>
              </a:spcBef>
              <a:buClr>
                <a:srgbClr val="9A9ACC"/>
              </a:buClr>
              <a:buSzPct val="78571"/>
              <a:buChar char="□"/>
              <a:tabLst>
                <a:tab pos="755650" algn="l"/>
              </a:tabLst>
            </a:pPr>
            <a:r>
              <a:rPr sz="2800" dirty="0">
                <a:latin typeface="Arial"/>
                <a:cs typeface="Arial"/>
              </a:rPr>
              <a:t>“The original table must be reconstructed from  the tables into which it has been broken</a:t>
            </a:r>
            <a:r>
              <a:rPr sz="2800" spc="-75" dirty="0">
                <a:latin typeface="Arial"/>
                <a:cs typeface="Arial"/>
              </a:rPr>
              <a:t> </a:t>
            </a:r>
            <a:r>
              <a:rPr sz="2800" dirty="0">
                <a:latin typeface="Arial"/>
                <a:cs typeface="Arial"/>
              </a:rPr>
              <a:t>down.”</a:t>
            </a:r>
          </a:p>
          <a:p>
            <a:pPr marL="755650" marR="5080" lvl="1" indent="-285750">
              <a:spcBef>
                <a:spcPts val="675"/>
              </a:spcBef>
              <a:buClr>
                <a:srgbClr val="9A9ACC"/>
              </a:buClr>
              <a:buSzPct val="78571"/>
              <a:buChar char="□"/>
              <a:tabLst>
                <a:tab pos="755650" algn="l"/>
              </a:tabLst>
            </a:pPr>
            <a:r>
              <a:rPr sz="2800" dirty="0">
                <a:latin typeface="Arial"/>
                <a:cs typeface="Arial"/>
              </a:rPr>
              <a:t>The rule ensures that you have not created</a:t>
            </a:r>
            <a:r>
              <a:rPr sz="2800" spc="-70" dirty="0">
                <a:latin typeface="Arial"/>
                <a:cs typeface="Arial"/>
              </a:rPr>
              <a:t> </a:t>
            </a:r>
            <a:r>
              <a:rPr sz="2800" dirty="0">
                <a:latin typeface="Arial"/>
                <a:cs typeface="Arial"/>
              </a:rPr>
              <a:t>any  extraneous columns and all the tables are only  as large as they need to be. The rule do exist,  but are rarely considered in practical</a:t>
            </a:r>
            <a:r>
              <a:rPr sz="2800" spc="-75" dirty="0">
                <a:latin typeface="Arial"/>
                <a:cs typeface="Arial"/>
              </a:rPr>
              <a:t> </a:t>
            </a:r>
            <a:r>
              <a:rPr sz="2800" dirty="0">
                <a:latin typeface="Arial"/>
                <a:cs typeface="Arial"/>
              </a:rPr>
              <a:t>design.</a:t>
            </a:r>
          </a:p>
          <a:p>
            <a:pPr marL="755650" marR="250825" indent="-285750" algn="just">
              <a:spcBef>
                <a:spcPts val="675"/>
              </a:spcBef>
            </a:pPr>
            <a:r>
              <a:rPr lang="en-IN" sz="2800" dirty="0">
                <a:latin typeface="Arial"/>
                <a:cs typeface="Arial"/>
              </a:rPr>
              <a:t>	</a:t>
            </a:r>
            <a:r>
              <a:rPr sz="2800" dirty="0">
                <a:latin typeface="Arial"/>
                <a:cs typeface="Arial"/>
              </a:rPr>
              <a:t>Disregarding these rules may result in less than  perfect database design, but should not affect functionality.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ts val="4800"/>
              </a:lnSpc>
            </a:pPr>
            <a:r>
              <a:rPr dirty="0"/>
              <a:t>What are the</a:t>
            </a:r>
            <a:r>
              <a:rPr spc="-90" dirty="0"/>
              <a:t> </a:t>
            </a:r>
            <a:r>
              <a:rPr dirty="0"/>
              <a:t>Benefits</a:t>
            </a:r>
          </a:p>
          <a:p>
            <a:pPr marL="12700">
              <a:lnSpc>
                <a:spcPct val="100000"/>
              </a:lnSpc>
            </a:pPr>
            <a:r>
              <a:rPr spc="-5" dirty="0"/>
              <a:t>of Database</a:t>
            </a:r>
            <a:r>
              <a:rPr spc="-70" dirty="0"/>
              <a:t> </a:t>
            </a:r>
            <a:r>
              <a:rPr spc="-5" dirty="0"/>
              <a:t>Normalization?</a:t>
            </a:r>
          </a:p>
        </p:txBody>
      </p:sp>
      <p:sp>
        <p:nvSpPr>
          <p:cNvPr id="3" name="object 3"/>
          <p:cNvSpPr txBox="1"/>
          <p:nvPr/>
        </p:nvSpPr>
        <p:spPr>
          <a:xfrm>
            <a:off x="2060701" y="2015998"/>
            <a:ext cx="8302499" cy="5237331"/>
          </a:xfrm>
          <a:prstGeom prst="rect">
            <a:avLst/>
          </a:prstGeom>
        </p:spPr>
        <p:txBody>
          <a:bodyPr vert="horz" wrap="square" lIns="0" tIns="0" rIns="0" bIns="0" rtlCol="0">
            <a:spAutoFit/>
          </a:bodyPr>
          <a:lstStyle/>
          <a:p>
            <a:pPr marL="355600" indent="-342900" algn="just">
              <a:buClr>
                <a:srgbClr val="00007C"/>
              </a:buClr>
              <a:buSzPct val="75000"/>
              <a:buChar char="■"/>
              <a:tabLst>
                <a:tab pos="355600" algn="l"/>
              </a:tabLst>
            </a:pPr>
            <a:r>
              <a:rPr sz="3200" spc="-10" dirty="0">
                <a:latin typeface="Arial"/>
                <a:cs typeface="Arial"/>
              </a:rPr>
              <a:t>Improved </a:t>
            </a:r>
            <a:r>
              <a:rPr sz="3200" spc="-5" dirty="0">
                <a:latin typeface="Arial"/>
                <a:cs typeface="Arial"/>
              </a:rPr>
              <a:t>data</a:t>
            </a:r>
            <a:r>
              <a:rPr sz="3200" spc="-25" dirty="0">
                <a:latin typeface="Arial"/>
                <a:cs typeface="Arial"/>
              </a:rPr>
              <a:t> </a:t>
            </a:r>
            <a:r>
              <a:rPr sz="3200" spc="-10" dirty="0">
                <a:latin typeface="Arial"/>
                <a:cs typeface="Arial"/>
              </a:rPr>
              <a:t>integrity!</a:t>
            </a:r>
            <a:endParaRPr sz="3200" dirty="0">
              <a:latin typeface="Arial"/>
              <a:cs typeface="Arial"/>
            </a:endParaRPr>
          </a:p>
          <a:p>
            <a:pPr marL="755650" lvl="1" indent="-285750" algn="just">
              <a:spcBef>
                <a:spcPts val="685"/>
              </a:spcBef>
              <a:buClr>
                <a:srgbClr val="9A9ACC"/>
              </a:buClr>
              <a:buSzPct val="78571"/>
              <a:buChar char="□"/>
              <a:tabLst>
                <a:tab pos="755650" algn="l"/>
              </a:tabLst>
            </a:pPr>
            <a:r>
              <a:rPr sz="2800" dirty="0">
                <a:latin typeface="Arial"/>
                <a:cs typeface="Arial"/>
              </a:rPr>
              <a:t>No INSERT or UPDATE</a:t>
            </a:r>
            <a:r>
              <a:rPr sz="2800" spc="-75" dirty="0">
                <a:latin typeface="Arial"/>
                <a:cs typeface="Arial"/>
              </a:rPr>
              <a:t> </a:t>
            </a:r>
            <a:r>
              <a:rPr sz="2800" dirty="0">
                <a:latin typeface="Arial"/>
                <a:cs typeface="Arial"/>
              </a:rPr>
              <a:t>anomalies.</a:t>
            </a:r>
          </a:p>
          <a:p>
            <a:pPr marL="355600" indent="-342900" algn="just">
              <a:spcBef>
                <a:spcPts val="750"/>
              </a:spcBef>
              <a:buClr>
                <a:srgbClr val="00007C"/>
              </a:buClr>
              <a:buSzPct val="75000"/>
              <a:buChar char="■"/>
              <a:tabLst>
                <a:tab pos="355600" algn="l"/>
              </a:tabLst>
            </a:pPr>
            <a:r>
              <a:rPr sz="3200" spc="-10" dirty="0">
                <a:latin typeface="Arial"/>
                <a:cs typeface="Arial"/>
              </a:rPr>
              <a:t>Decreased storage</a:t>
            </a:r>
            <a:r>
              <a:rPr sz="3200" spc="20" dirty="0">
                <a:latin typeface="Arial"/>
                <a:cs typeface="Arial"/>
              </a:rPr>
              <a:t> </a:t>
            </a:r>
            <a:r>
              <a:rPr sz="3200" spc="-10" dirty="0">
                <a:latin typeface="Arial"/>
                <a:cs typeface="Arial"/>
              </a:rPr>
              <a:t>requirements!</a:t>
            </a:r>
            <a:endParaRPr sz="3200" dirty="0">
              <a:latin typeface="Arial"/>
              <a:cs typeface="Arial"/>
            </a:endParaRPr>
          </a:p>
          <a:p>
            <a:pPr marL="755650" marR="5080" indent="-285750" algn="just">
              <a:spcBef>
                <a:spcPts val="685"/>
              </a:spcBef>
            </a:pPr>
            <a:r>
              <a:rPr sz="2800" dirty="0">
                <a:latin typeface="Arial"/>
                <a:cs typeface="Arial"/>
              </a:rPr>
              <a:t>No redundant data stored. </a:t>
            </a:r>
          </a:p>
          <a:p>
            <a:pPr marL="355600" indent="-342900" algn="just">
              <a:spcBef>
                <a:spcPts val="750"/>
              </a:spcBef>
              <a:buClr>
                <a:srgbClr val="00007C"/>
              </a:buClr>
              <a:buSzPct val="75000"/>
              <a:buChar char="■"/>
              <a:tabLst>
                <a:tab pos="355600" algn="l"/>
              </a:tabLst>
            </a:pPr>
            <a:r>
              <a:rPr sz="3200" spc="-10" dirty="0">
                <a:latin typeface="Arial"/>
                <a:cs typeface="Arial"/>
              </a:rPr>
              <a:t>Faster search</a:t>
            </a:r>
            <a:r>
              <a:rPr sz="3200" dirty="0">
                <a:latin typeface="Arial"/>
                <a:cs typeface="Arial"/>
              </a:rPr>
              <a:t> </a:t>
            </a:r>
            <a:r>
              <a:rPr sz="3200" spc="-10" dirty="0">
                <a:latin typeface="Arial"/>
                <a:cs typeface="Arial"/>
              </a:rPr>
              <a:t>performance!</a:t>
            </a:r>
            <a:endParaRPr sz="3200" dirty="0">
              <a:latin typeface="Arial"/>
              <a:cs typeface="Arial"/>
            </a:endParaRPr>
          </a:p>
          <a:p>
            <a:pPr marL="755650" lvl="1" indent="-285750" algn="just">
              <a:spcBef>
                <a:spcPts val="685"/>
              </a:spcBef>
              <a:buClr>
                <a:srgbClr val="9A9ACC"/>
              </a:buClr>
              <a:buSzPct val="78571"/>
              <a:buChar char="□"/>
              <a:tabLst>
                <a:tab pos="755650" algn="l"/>
              </a:tabLst>
            </a:pPr>
            <a:r>
              <a:rPr sz="2800" dirty="0">
                <a:latin typeface="Arial"/>
                <a:cs typeface="Arial"/>
              </a:rPr>
              <a:t>Smaller file for table</a:t>
            </a:r>
            <a:r>
              <a:rPr sz="2800" spc="-85" dirty="0">
                <a:latin typeface="Arial"/>
                <a:cs typeface="Arial"/>
              </a:rPr>
              <a:t> </a:t>
            </a:r>
            <a:r>
              <a:rPr sz="2800" dirty="0">
                <a:latin typeface="Arial"/>
                <a:cs typeface="Arial"/>
              </a:rPr>
              <a:t>scans.</a:t>
            </a:r>
          </a:p>
          <a:p>
            <a:pPr marL="755650" lvl="1" indent="-285750" algn="just">
              <a:spcBef>
                <a:spcPts val="670"/>
              </a:spcBef>
              <a:buClr>
                <a:srgbClr val="9A9ACC"/>
              </a:buClr>
              <a:buSzPct val="78571"/>
              <a:buChar char="□"/>
              <a:tabLst>
                <a:tab pos="755650" algn="l"/>
              </a:tabLst>
            </a:pPr>
            <a:r>
              <a:rPr sz="2800" dirty="0">
                <a:latin typeface="Arial"/>
                <a:cs typeface="Arial"/>
              </a:rPr>
              <a:t>More directed</a:t>
            </a:r>
            <a:r>
              <a:rPr sz="2800" spc="-85" dirty="0">
                <a:latin typeface="Arial"/>
                <a:cs typeface="Arial"/>
              </a:rPr>
              <a:t> </a:t>
            </a:r>
            <a:r>
              <a:rPr sz="2800" dirty="0">
                <a:latin typeface="Arial"/>
                <a:cs typeface="Arial"/>
              </a:rPr>
              <a:t>searching.</a:t>
            </a:r>
            <a:endParaRPr lang="en-IN" sz="2800" dirty="0">
              <a:latin typeface="Arial"/>
              <a:cs typeface="Arial"/>
            </a:endParaRPr>
          </a:p>
          <a:p>
            <a:pPr marL="469900" lvl="1" algn="just">
              <a:spcBef>
                <a:spcPts val="670"/>
              </a:spcBef>
              <a:buClr>
                <a:srgbClr val="9A9ACC"/>
              </a:buClr>
              <a:buSzPct val="78571"/>
              <a:tabLst>
                <a:tab pos="755650" algn="l"/>
              </a:tabLst>
            </a:pPr>
            <a:r>
              <a:rPr lang="en-IN" sz="2800" dirty="0"/>
              <a:t>Thus, Normalization increases the clarity in organizing data in Database.</a:t>
            </a:r>
          </a:p>
          <a:p>
            <a:pPr marL="469900" lvl="1" algn="just">
              <a:spcBef>
                <a:spcPts val="670"/>
              </a:spcBef>
              <a:buClr>
                <a:srgbClr val="9A9ACC"/>
              </a:buClr>
              <a:buSzPct val="78571"/>
              <a:tabLst>
                <a:tab pos="755650" algn="l"/>
              </a:tabLst>
            </a:pPr>
            <a:endParaRPr lang="en-IN" sz="28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1066800" y="0"/>
            <a:ext cx="8077200" cy="609600"/>
          </a:xfrm>
        </p:spPr>
        <p:txBody>
          <a:bodyPr>
            <a:normAutofit fontScale="90000"/>
          </a:bodyPr>
          <a:lstStyle/>
          <a:p>
            <a:r>
              <a:rPr lang="en-US" dirty="0"/>
              <a:t>Relational Database Design</a:t>
            </a:r>
          </a:p>
        </p:txBody>
      </p:sp>
      <p:sp>
        <p:nvSpPr>
          <p:cNvPr id="11" name="Rectangle 3"/>
          <p:cNvSpPr txBox="1">
            <a:spLocks noChangeArrowheads="1"/>
          </p:cNvSpPr>
          <p:nvPr/>
        </p:nvSpPr>
        <p:spPr>
          <a:xfrm>
            <a:off x="1219200" y="1066800"/>
            <a:ext cx="969976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Normal Form</a:t>
            </a:r>
          </a:p>
          <a:p>
            <a:r>
              <a:rPr lang="en-US" dirty="0"/>
              <a:t>Pitfalls in Relational Database Design</a:t>
            </a:r>
          </a:p>
          <a:p>
            <a:r>
              <a:rPr lang="en-US" dirty="0"/>
              <a:t>Functional Dependencies</a:t>
            </a:r>
          </a:p>
          <a:p>
            <a:r>
              <a:rPr lang="en-US" dirty="0"/>
              <a:t>Decomposition</a:t>
            </a:r>
          </a:p>
          <a:p>
            <a:r>
              <a:rPr lang="en-US" dirty="0"/>
              <a:t>Boyce-</a:t>
            </a:r>
            <a:r>
              <a:rPr lang="en-US" dirty="0" err="1"/>
              <a:t>Codd</a:t>
            </a:r>
            <a:r>
              <a:rPr lang="en-US" dirty="0"/>
              <a:t> Normal Form</a:t>
            </a:r>
          </a:p>
          <a:p>
            <a:r>
              <a:rPr lang="en-US" dirty="0"/>
              <a:t>Third Normal Form</a:t>
            </a:r>
          </a:p>
          <a:p>
            <a:r>
              <a:rPr lang="en-US" dirty="0"/>
              <a:t>Multivalued Dependencies and Fourth Normal Form</a:t>
            </a:r>
          </a:p>
          <a:p>
            <a:r>
              <a:rPr lang="en-US" dirty="0"/>
              <a:t>Overall Database Design Process</a:t>
            </a:r>
          </a:p>
        </p:txBody>
      </p:sp>
    </p:spTree>
    <p:extLst>
      <p:ext uri="{BB962C8B-B14F-4D97-AF65-F5344CB8AC3E}">
        <p14:creationId xmlns:p14="http://schemas.microsoft.com/office/powerpoint/2010/main" val="1760763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3074"/>
          <p:cNvSpPr>
            <a:spLocks noGrp="1" noChangeArrowheads="1"/>
          </p:cNvSpPr>
          <p:nvPr>
            <p:ph type="title"/>
          </p:nvPr>
        </p:nvSpPr>
        <p:spPr>
          <a:xfrm>
            <a:off x="914400" y="0"/>
            <a:ext cx="8077200" cy="609600"/>
          </a:xfrm>
        </p:spPr>
        <p:txBody>
          <a:bodyPr>
            <a:normAutofit fontScale="90000"/>
          </a:bodyPr>
          <a:lstStyle/>
          <a:p>
            <a:r>
              <a:rPr lang="en-US"/>
              <a:t>First Normal Form</a:t>
            </a:r>
          </a:p>
        </p:txBody>
      </p:sp>
      <p:sp>
        <p:nvSpPr>
          <p:cNvPr id="11" name="Rectangle 3075"/>
          <p:cNvSpPr txBox="1">
            <a:spLocks noChangeArrowheads="1"/>
          </p:cNvSpPr>
          <p:nvPr/>
        </p:nvSpPr>
        <p:spPr>
          <a:xfrm>
            <a:off x="571500" y="1114425"/>
            <a:ext cx="1071433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Domain is </a:t>
            </a:r>
            <a:r>
              <a:rPr lang="en-US" dirty="0">
                <a:solidFill>
                  <a:schemeClr val="tx2"/>
                </a:solidFill>
              </a:rPr>
              <a:t>atomic</a:t>
            </a:r>
            <a:r>
              <a:rPr lang="en-US" dirty="0"/>
              <a:t> if its elements are considered to be indivisible units</a:t>
            </a:r>
          </a:p>
          <a:p>
            <a:pPr lvl="1"/>
            <a:r>
              <a:rPr lang="en-US" dirty="0"/>
              <a:t>Examples of non-atomic domains:</a:t>
            </a:r>
          </a:p>
          <a:p>
            <a:pPr lvl="2"/>
            <a:r>
              <a:rPr lang="en-US" dirty="0"/>
              <a:t>Set of names,  composite attributes</a:t>
            </a:r>
          </a:p>
          <a:p>
            <a:pPr lvl="2"/>
            <a:r>
              <a:rPr lang="en-US" dirty="0"/>
              <a:t>Identification numbers like CS101  that can be broken up into parts</a:t>
            </a:r>
          </a:p>
          <a:p>
            <a:r>
              <a:rPr lang="en-US" dirty="0"/>
              <a:t>A relational schema R is in </a:t>
            </a:r>
            <a:r>
              <a:rPr lang="en-US" dirty="0">
                <a:solidFill>
                  <a:schemeClr val="tx2"/>
                </a:solidFill>
              </a:rPr>
              <a:t>first normal form</a:t>
            </a:r>
            <a:r>
              <a:rPr lang="en-US" dirty="0"/>
              <a:t> if the domains of all attributes of R are atomic</a:t>
            </a:r>
          </a:p>
          <a:p>
            <a:r>
              <a:rPr lang="en-US" dirty="0"/>
              <a:t>Non-atomic values complicate storage and encourage redundant (repeated) storage of data</a:t>
            </a:r>
          </a:p>
          <a:p>
            <a:pPr lvl="1"/>
            <a:r>
              <a:rPr lang="en-US" dirty="0"/>
              <a:t>E.g.  Set of accounts stored with each customer, and set of owners stored with each account</a:t>
            </a:r>
          </a:p>
          <a:p>
            <a:pPr lvl="1"/>
            <a:r>
              <a:rPr lang="en-US" dirty="0"/>
              <a:t>We assume all relations are in first normal form (revisit this in Chapter 9 on Object Relational Databases)</a:t>
            </a:r>
          </a:p>
        </p:txBody>
      </p:sp>
    </p:spTree>
    <p:extLst>
      <p:ext uri="{BB962C8B-B14F-4D97-AF65-F5344CB8AC3E}">
        <p14:creationId xmlns:p14="http://schemas.microsoft.com/office/powerpoint/2010/main" val="410855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685800" y="228600"/>
            <a:ext cx="8077200" cy="609600"/>
          </a:xfrm>
        </p:spPr>
        <p:txBody>
          <a:bodyPr>
            <a:normAutofit fontScale="90000"/>
          </a:bodyPr>
          <a:lstStyle/>
          <a:p>
            <a:r>
              <a:rPr lang="en-US"/>
              <a:t>First Normal Form (Contd.)</a:t>
            </a:r>
          </a:p>
        </p:txBody>
      </p:sp>
      <p:sp>
        <p:nvSpPr>
          <p:cNvPr id="11" name="Rectangle 1027"/>
          <p:cNvSpPr txBox="1">
            <a:spLocks noChangeArrowheads="1"/>
          </p:cNvSpPr>
          <p:nvPr/>
        </p:nvSpPr>
        <p:spPr>
          <a:xfrm>
            <a:off x="571500" y="1114425"/>
            <a:ext cx="10096500" cy="368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Atomicity is actually a property of how the elements of the domain are used.</a:t>
            </a:r>
          </a:p>
          <a:p>
            <a:pPr lvl="1"/>
            <a:r>
              <a:rPr lang="en-US" dirty="0"/>
              <a:t>E.g. Strings would normally be considered indivisible </a:t>
            </a:r>
          </a:p>
          <a:p>
            <a:pPr lvl="1"/>
            <a:r>
              <a:rPr lang="en-US" dirty="0"/>
              <a:t>Suppose that students are given roll numbers which are strings 	of the form </a:t>
            </a:r>
            <a:r>
              <a:rPr lang="en-US" i="1" dirty="0"/>
              <a:t>CS0012 </a:t>
            </a:r>
            <a:r>
              <a:rPr lang="en-US" dirty="0"/>
              <a:t>or </a:t>
            </a:r>
            <a:r>
              <a:rPr lang="en-US" i="1" dirty="0"/>
              <a:t>EE1127</a:t>
            </a:r>
          </a:p>
          <a:p>
            <a:pPr lvl="1"/>
            <a:r>
              <a:rPr lang="en-US" dirty="0"/>
              <a:t>If the first two characters are extracted to find the department, the domain of roll numbers is not atomic.</a:t>
            </a:r>
          </a:p>
          <a:p>
            <a:pPr lvl="1"/>
            <a:r>
              <a:rPr lang="en-US" dirty="0"/>
              <a:t>Doing so is a bad idea: leads to encoding of information in application program rather than in the database.</a:t>
            </a:r>
          </a:p>
        </p:txBody>
      </p:sp>
    </p:spTree>
    <p:extLst>
      <p:ext uri="{BB962C8B-B14F-4D97-AF65-F5344CB8AC3E}">
        <p14:creationId xmlns:p14="http://schemas.microsoft.com/office/powerpoint/2010/main" val="2648847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a:t>
            </a:r>
          </a:p>
        </p:txBody>
      </p:sp>
      <p:sp>
        <p:nvSpPr>
          <p:cNvPr id="11" name="Rectangle 3"/>
          <p:cNvSpPr txBox="1">
            <a:spLocks noChangeArrowheads="1"/>
          </p:cNvSpPr>
          <p:nvPr/>
        </p:nvSpPr>
        <p:spPr>
          <a:xfrm>
            <a:off x="609600" y="738188"/>
            <a:ext cx="10124303" cy="537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625475" algn="l"/>
                <a:tab pos="2574925" algn="l"/>
              </a:tabLst>
            </a:pPr>
            <a:r>
              <a:rPr lang="en-US" sz="1800" dirty="0"/>
              <a:t>Consider the relation schema:</a:t>
            </a:r>
            <a:br>
              <a:rPr lang="en-US" sz="1800" dirty="0"/>
            </a:br>
            <a:r>
              <a:rPr lang="en-US" sz="1800" dirty="0"/>
              <a:t>  	   </a:t>
            </a:r>
            <a:r>
              <a:rPr lang="en-US" sz="1800" i="1" dirty="0"/>
              <a:t>Lending-schema </a:t>
            </a:r>
            <a:r>
              <a:rPr lang="en-US" sz="1800" dirty="0"/>
              <a:t>= (</a:t>
            </a:r>
            <a:r>
              <a:rPr lang="en-US" sz="1800" i="1" dirty="0"/>
              <a:t>branch-name, branch-city, assets, </a:t>
            </a:r>
            <a:br>
              <a:rPr lang="en-US" sz="1800" i="1" dirty="0"/>
            </a:br>
            <a:r>
              <a:rPr lang="en-US" sz="1800" i="1" dirty="0"/>
              <a:t>		      customer-name, loan-number, amount)</a:t>
            </a:r>
          </a:p>
          <a:p>
            <a:pPr>
              <a:buFont typeface="Monotype Sorts" pitchFamily="2" charset="2"/>
              <a:buNone/>
              <a:tabLst>
                <a:tab pos="625475" algn="l"/>
                <a:tab pos="2574925" algn="l"/>
              </a:tabLst>
            </a:pPr>
            <a:endParaRPr lang="en-US" sz="1800" i="1" dirty="0"/>
          </a:p>
          <a:p>
            <a:pPr>
              <a:buFont typeface="Monotype Sorts" pitchFamily="2" charset="2"/>
              <a:buNone/>
              <a:tabLst>
                <a:tab pos="625475" algn="l"/>
                <a:tab pos="2574925" algn="l"/>
              </a:tabLst>
            </a:pPr>
            <a:endParaRPr lang="en-US" sz="1800" i="1" dirty="0"/>
          </a:p>
          <a:p>
            <a:pPr>
              <a:buFont typeface="Monotype Sorts" pitchFamily="2" charset="2"/>
              <a:buNone/>
              <a:tabLst>
                <a:tab pos="625475" algn="l"/>
                <a:tab pos="2574925" algn="l"/>
              </a:tabLst>
            </a:pPr>
            <a:endParaRPr lang="en-US" sz="1800" dirty="0"/>
          </a:p>
          <a:p>
            <a:pPr>
              <a:buFont typeface="Monotype Sorts" pitchFamily="2" charset="2"/>
              <a:buNone/>
              <a:tabLst>
                <a:tab pos="625475" algn="l"/>
                <a:tab pos="2574925" algn="l"/>
              </a:tabLst>
            </a:pPr>
            <a:endParaRPr lang="en-US" sz="1800" dirty="0"/>
          </a:p>
          <a:p>
            <a:pPr>
              <a:buFont typeface="Monotype Sorts" pitchFamily="2" charset="2"/>
              <a:buNone/>
              <a:tabLst>
                <a:tab pos="625475" algn="l"/>
                <a:tab pos="2574925" algn="l"/>
              </a:tabLst>
            </a:pPr>
            <a:endParaRPr lang="en-US" sz="1800" dirty="0"/>
          </a:p>
          <a:p>
            <a:pPr>
              <a:buFont typeface="Monotype Sorts" pitchFamily="2" charset="2"/>
              <a:buNone/>
              <a:tabLst>
                <a:tab pos="625475" algn="l"/>
                <a:tab pos="2574925" algn="l"/>
              </a:tabLst>
            </a:pPr>
            <a:endParaRPr lang="en-US" sz="1800" dirty="0"/>
          </a:p>
          <a:p>
            <a:pPr>
              <a:tabLst>
                <a:tab pos="625475" algn="l"/>
                <a:tab pos="2574925" algn="l"/>
              </a:tabLst>
            </a:pPr>
            <a:r>
              <a:rPr lang="en-US" sz="1800" dirty="0"/>
              <a:t>Redundancy:</a:t>
            </a:r>
          </a:p>
          <a:p>
            <a:pPr lvl="1">
              <a:tabLst>
                <a:tab pos="625475" algn="l"/>
                <a:tab pos="2574925" algn="l"/>
              </a:tabLst>
            </a:pPr>
            <a:r>
              <a:rPr lang="en-US" sz="1600" dirty="0"/>
              <a:t>Data for </a:t>
            </a:r>
            <a:r>
              <a:rPr lang="en-US" sz="1600" i="1" dirty="0"/>
              <a:t>branch-name, branch-city, </a:t>
            </a:r>
            <a:r>
              <a:rPr lang="en-US" sz="1600" dirty="0"/>
              <a:t>assets are repeated for each loan that a branch makes</a:t>
            </a:r>
          </a:p>
          <a:p>
            <a:pPr lvl="1">
              <a:tabLst>
                <a:tab pos="625475" algn="l"/>
                <a:tab pos="2574925" algn="l"/>
              </a:tabLst>
            </a:pPr>
            <a:r>
              <a:rPr lang="en-US" sz="1600" dirty="0"/>
              <a:t>Wastes space </a:t>
            </a:r>
          </a:p>
          <a:p>
            <a:pPr lvl="1">
              <a:tabLst>
                <a:tab pos="625475" algn="l"/>
                <a:tab pos="2574925" algn="l"/>
              </a:tabLst>
            </a:pPr>
            <a:r>
              <a:rPr lang="en-US" sz="1600" dirty="0"/>
              <a:t>Complicates updating, introducing possibility of inconsistency of </a:t>
            </a:r>
            <a:r>
              <a:rPr lang="en-US" sz="1600" i="1" dirty="0"/>
              <a:t>assets</a:t>
            </a:r>
            <a:r>
              <a:rPr lang="en-US" sz="1600" dirty="0"/>
              <a:t> value</a:t>
            </a:r>
          </a:p>
          <a:p>
            <a:pPr>
              <a:tabLst>
                <a:tab pos="625475" algn="l"/>
                <a:tab pos="2574925" algn="l"/>
              </a:tabLst>
            </a:pPr>
            <a:r>
              <a:rPr lang="en-US" sz="1800" dirty="0"/>
              <a:t>Null values</a:t>
            </a:r>
          </a:p>
          <a:p>
            <a:pPr lvl="1">
              <a:tabLst>
                <a:tab pos="625475" algn="l"/>
                <a:tab pos="2574925" algn="l"/>
              </a:tabLst>
            </a:pPr>
            <a:r>
              <a:rPr lang="en-US" sz="1600" dirty="0"/>
              <a:t>Cannot store information about a branch if no loans exist </a:t>
            </a:r>
          </a:p>
          <a:p>
            <a:pPr lvl="1">
              <a:tabLst>
                <a:tab pos="625475" algn="l"/>
                <a:tab pos="2574925" algn="l"/>
              </a:tabLst>
            </a:pPr>
            <a:r>
              <a:rPr lang="en-US" sz="1600" dirty="0"/>
              <a:t>Can use null values, but they are difficult to handle.</a:t>
            </a:r>
          </a:p>
          <a:p>
            <a:pPr lvl="1">
              <a:tabLst>
                <a:tab pos="625475" algn="l"/>
                <a:tab pos="2574925" algn="l"/>
              </a:tabLst>
            </a:pPr>
            <a:endParaRPr lang="en-US" sz="160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l="1163" t="18605" r="1163" b="52428"/>
          <a:stretch>
            <a:fillRect/>
          </a:stretch>
        </p:blipFill>
        <p:spPr bwMode="auto">
          <a:xfrm>
            <a:off x="1041400" y="1924050"/>
            <a:ext cx="7340600" cy="163353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2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76599" y="5334000"/>
          <a:ext cx="5257800" cy="1346460"/>
        </p:xfrm>
        <a:graphic>
          <a:graphicData uri="http://schemas.openxmlformats.org/drawingml/2006/table">
            <a:tbl>
              <a:tblPr/>
              <a:tblGrid>
                <a:gridCol w="1314450">
                  <a:extLst>
                    <a:ext uri="{9D8B030D-6E8A-4147-A177-3AD203B41FA5}">
                      <a16:colId xmlns:a16="http://schemas.microsoft.com/office/drawing/2014/main" xmlns="" val="20000"/>
                    </a:ext>
                  </a:extLst>
                </a:gridCol>
                <a:gridCol w="1314450">
                  <a:extLst>
                    <a:ext uri="{9D8B030D-6E8A-4147-A177-3AD203B41FA5}">
                      <a16:colId xmlns:a16="http://schemas.microsoft.com/office/drawing/2014/main" xmlns="" val="20001"/>
                    </a:ext>
                  </a:extLst>
                </a:gridCol>
                <a:gridCol w="1314450">
                  <a:extLst>
                    <a:ext uri="{9D8B030D-6E8A-4147-A177-3AD203B41FA5}">
                      <a16:colId xmlns:a16="http://schemas.microsoft.com/office/drawing/2014/main" xmlns="" val="20002"/>
                    </a:ext>
                  </a:extLst>
                </a:gridCol>
                <a:gridCol w="1314450">
                  <a:extLst>
                    <a:ext uri="{9D8B030D-6E8A-4147-A177-3AD203B41FA5}">
                      <a16:colId xmlns:a16="http://schemas.microsoft.com/office/drawing/2014/main" xmlns="" val="20003"/>
                    </a:ext>
                  </a:extLst>
                </a:gridCol>
              </a:tblGrid>
              <a:tr h="269292">
                <a:tc>
                  <a:txBody>
                    <a:bodyPr/>
                    <a:lstStyle/>
                    <a:p>
                      <a:pPr algn="l" fontAlgn="t"/>
                      <a:r>
                        <a:rPr lang="en-IN" sz="1100" b="1" dirty="0" err="1">
                          <a:effectLst/>
                        </a:rPr>
                        <a:t>S_id</a:t>
                      </a:r>
                      <a:endParaRPr lang="en-IN" sz="1100" b="1" dirty="0">
                        <a:effectLst/>
                      </a:endParaRP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b="1">
                          <a:effectLst/>
                        </a:rPr>
                        <a:t>S_Name</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b="1">
                          <a:effectLst/>
                        </a:rPr>
                        <a:t>S_Address</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b="1">
                          <a:effectLst/>
                        </a:rPr>
                        <a:t>Subject_opted</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0"/>
                  </a:ext>
                </a:extLst>
              </a:tr>
              <a:tr h="269292">
                <a:tc>
                  <a:txBody>
                    <a:bodyPr/>
                    <a:lstStyle/>
                    <a:p>
                      <a:pPr algn="l" fontAlgn="t"/>
                      <a:r>
                        <a:rPr lang="en-IN" sz="1100">
                          <a:effectLst/>
                        </a:rPr>
                        <a:t>401</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a:effectLst/>
                        </a:rPr>
                        <a:t>Adam</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a:effectLst/>
                        </a:rPr>
                        <a:t>Noida</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a:effectLst/>
                        </a:rPr>
                        <a:t>Bio</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69292">
                <a:tc>
                  <a:txBody>
                    <a:bodyPr/>
                    <a:lstStyle/>
                    <a:p>
                      <a:pPr algn="l" fontAlgn="t"/>
                      <a:r>
                        <a:rPr lang="en-IN" sz="1100">
                          <a:effectLst/>
                        </a:rPr>
                        <a:t>402</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a:effectLst/>
                        </a:rPr>
                        <a:t>Alex</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a:effectLst/>
                        </a:rPr>
                        <a:t>Panipat</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a:effectLst/>
                        </a:rPr>
                        <a:t>Maths</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269292">
                <a:tc>
                  <a:txBody>
                    <a:bodyPr/>
                    <a:lstStyle/>
                    <a:p>
                      <a:pPr algn="l" fontAlgn="t"/>
                      <a:r>
                        <a:rPr lang="en-IN" sz="1100">
                          <a:effectLst/>
                        </a:rPr>
                        <a:t>403</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a:effectLst/>
                        </a:rPr>
                        <a:t>Stuart</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a:effectLst/>
                        </a:rPr>
                        <a:t>Jammu</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a:effectLst/>
                        </a:rPr>
                        <a:t>Maths</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69292">
                <a:tc>
                  <a:txBody>
                    <a:bodyPr/>
                    <a:lstStyle/>
                    <a:p>
                      <a:pPr algn="l" fontAlgn="t"/>
                      <a:r>
                        <a:rPr lang="en-IN" sz="1100">
                          <a:effectLst/>
                        </a:rPr>
                        <a:t>404</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dirty="0">
                          <a:effectLst/>
                        </a:rPr>
                        <a:t>Adam</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a:effectLst/>
                        </a:rPr>
                        <a:t>Noida</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100" dirty="0">
                          <a:effectLst/>
                        </a:rPr>
                        <a:t>Physics</a:t>
                      </a:r>
                    </a:p>
                  </a:txBody>
                  <a:tcPr marL="48088" marR="48088" marT="48088" marB="480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bl>
          </a:graphicData>
        </a:graphic>
      </p:graphicFrame>
      <p:sp>
        <p:nvSpPr>
          <p:cNvPr id="3" name="Rectangle 1"/>
          <p:cNvSpPr>
            <a:spLocks noChangeArrowheads="1"/>
          </p:cNvSpPr>
          <p:nvPr/>
        </p:nvSpPr>
        <p:spPr bwMode="auto">
          <a:xfrm>
            <a:off x="2133600" y="539249"/>
            <a:ext cx="8153400" cy="1470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79331" rIns="0" bIns="179331" numCol="1" anchor="ctr" anchorCtr="0" compatLnSpc="1">
            <a:prstTxWarp prst="textNoShape">
              <a:avLst/>
            </a:prstTxWarp>
            <a:spAutoFit/>
          </a:bodyPr>
          <a:lstStyle/>
          <a:p>
            <a:pPr algn="just" fontAlgn="base">
              <a:spcBef>
                <a:spcPct val="0"/>
              </a:spcBef>
              <a:spcAft>
                <a:spcPct val="0"/>
              </a:spcAft>
            </a:pPr>
            <a:r>
              <a:rPr lang="en-US" b="1" dirty="0">
                <a:solidFill>
                  <a:srgbClr val="BF360C"/>
                </a:solidFill>
                <a:latin typeface="Times New Roman" pitchFamily="18" charset="0"/>
                <a:cs typeface="Times New Roman" pitchFamily="18" charset="0"/>
              </a:rPr>
              <a:t>Problem Without Normalization</a:t>
            </a:r>
          </a:p>
          <a:p>
            <a:pPr algn="just" eaLnBrk="0" fontAlgn="base" hangingPunct="0">
              <a:spcBef>
                <a:spcPct val="0"/>
              </a:spcBef>
              <a:spcAft>
                <a:spcPct val="0"/>
              </a:spcAft>
            </a:pPr>
            <a:r>
              <a:rPr lang="en-US" dirty="0">
                <a:solidFill>
                  <a:srgbClr val="000000"/>
                </a:solidFill>
                <a:latin typeface="Times New Roman" pitchFamily="18" charset="0"/>
                <a:cs typeface="Times New Roman" pitchFamily="18" charset="0"/>
              </a:rPr>
              <a:t>Without Normalization, it becomes difficult to handle and update the database, without facing data loss. Insertion, </a:t>
            </a:r>
            <a:r>
              <a:rPr lang="en-US" dirty="0" err="1">
                <a:solidFill>
                  <a:srgbClr val="000000"/>
                </a:solidFill>
                <a:latin typeface="Times New Roman" pitchFamily="18" charset="0"/>
                <a:cs typeface="Times New Roman" pitchFamily="18" charset="0"/>
              </a:rPr>
              <a:t>Updation</a:t>
            </a:r>
            <a:r>
              <a:rPr lang="en-US" dirty="0">
                <a:solidFill>
                  <a:srgbClr val="000000"/>
                </a:solidFill>
                <a:latin typeface="Times New Roman" pitchFamily="18" charset="0"/>
                <a:cs typeface="Times New Roman" pitchFamily="18" charset="0"/>
              </a:rPr>
              <a:t> and Deletion Anomalies are very frequent if Database is not Normalized. </a:t>
            </a:r>
            <a:endParaRPr lang="en-US" dirty="0">
              <a:latin typeface="Times New Roman" pitchFamily="18" charset="0"/>
              <a:cs typeface="Times New Roman" pitchFamily="18" charset="0"/>
            </a:endParaRPr>
          </a:p>
        </p:txBody>
      </p:sp>
      <p:sp>
        <p:nvSpPr>
          <p:cNvPr id="5" name="Rectangle 3"/>
          <p:cNvSpPr>
            <a:spLocks noChangeArrowheads="1"/>
          </p:cNvSpPr>
          <p:nvPr/>
        </p:nvSpPr>
        <p:spPr bwMode="auto">
          <a:xfrm>
            <a:off x="1905001" y="3779032"/>
            <a:ext cx="168327"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6635" tIns="0" rIns="0" bIns="88872" numCol="1" anchor="ctr" anchorCtr="0" compatLnSpc="1">
            <a:prstTxWarp prst="textNoShape">
              <a:avLst/>
            </a:prstTxWarp>
            <a:spAutoFit/>
          </a:bodyPr>
          <a:lstStyle/>
          <a:p>
            <a:pPr eaLnBrk="0" fontAlgn="base" hangingPunct="0">
              <a:spcBef>
                <a:spcPct val="0"/>
              </a:spcBef>
              <a:spcAft>
                <a:spcPct val="0"/>
              </a:spcAft>
            </a:pPr>
            <a:endParaRPr lang="en-US" dirty="0">
              <a:latin typeface="Arial" pitchFamily="34" charset="0"/>
              <a:cs typeface="Arial" pitchFamily="34" charset="0"/>
            </a:endParaRPr>
          </a:p>
        </p:txBody>
      </p:sp>
      <p:sp>
        <p:nvSpPr>
          <p:cNvPr id="6" name="TextBox 5"/>
          <p:cNvSpPr txBox="1"/>
          <p:nvPr/>
        </p:nvSpPr>
        <p:spPr>
          <a:xfrm>
            <a:off x="1905001" y="1878511"/>
            <a:ext cx="8450237" cy="4293483"/>
          </a:xfrm>
          <a:prstGeom prst="rect">
            <a:avLst/>
          </a:prstGeom>
          <a:noFill/>
        </p:spPr>
        <p:txBody>
          <a:bodyPr wrap="square" rtlCol="0">
            <a:spAutoFit/>
          </a:bodyPr>
          <a:lstStyle/>
          <a:p>
            <a:pPr lvl="0" fontAlgn="base">
              <a:spcBef>
                <a:spcPct val="0"/>
              </a:spcBef>
              <a:spcAft>
                <a:spcPct val="0"/>
              </a:spcAft>
            </a:pPr>
            <a:endParaRPr lang="en-US" sz="1100" dirty="0">
              <a:latin typeface="Arial" pitchFamily="34" charset="0"/>
              <a:cs typeface="Arial" pitchFamily="34" charset="0"/>
            </a:endParaRPr>
          </a:p>
          <a:p>
            <a:pPr lvl="0" algn="just" eaLnBrk="0" fontAlgn="base" hangingPunct="0">
              <a:spcBef>
                <a:spcPct val="0"/>
              </a:spcBef>
              <a:spcAft>
                <a:spcPct val="0"/>
              </a:spcAft>
              <a:buFontTx/>
              <a:buChar char="•"/>
            </a:pPr>
            <a:r>
              <a:rPr lang="en-US" b="1" dirty="0" err="1">
                <a:solidFill>
                  <a:srgbClr val="000000"/>
                </a:solidFill>
                <a:latin typeface="Arial" pitchFamily="34" charset="0"/>
                <a:cs typeface="Arial" pitchFamily="34" charset="0"/>
              </a:rPr>
              <a:t>Updation</a:t>
            </a:r>
            <a:r>
              <a:rPr lang="en-US" b="1" dirty="0">
                <a:solidFill>
                  <a:srgbClr val="000000"/>
                </a:solidFill>
                <a:latin typeface="Arial" pitchFamily="34" charset="0"/>
                <a:cs typeface="Arial" pitchFamily="34" charset="0"/>
              </a:rPr>
              <a:t> Anomaly :</a:t>
            </a:r>
            <a:r>
              <a:rPr lang="en-US" dirty="0">
                <a:solidFill>
                  <a:srgbClr val="000000"/>
                </a:solidFill>
                <a:latin typeface="Arial" pitchFamily="34" charset="0"/>
                <a:cs typeface="Arial" pitchFamily="34" charset="0"/>
              </a:rPr>
              <a:t> To update address of a student which occurs twice or more than twice in a table, we will have to update </a:t>
            </a:r>
            <a:r>
              <a:rPr lang="en-US" b="1" dirty="0" err="1">
                <a:solidFill>
                  <a:srgbClr val="000000"/>
                </a:solidFill>
                <a:latin typeface="Arial" pitchFamily="34" charset="0"/>
                <a:cs typeface="Arial" pitchFamily="34" charset="0"/>
              </a:rPr>
              <a:t>S_Address</a:t>
            </a:r>
            <a:r>
              <a:rPr lang="en-US" dirty="0">
                <a:solidFill>
                  <a:srgbClr val="000000"/>
                </a:solidFill>
                <a:latin typeface="Arial" pitchFamily="34" charset="0"/>
                <a:cs typeface="Arial" pitchFamily="34" charset="0"/>
              </a:rPr>
              <a:t> column in all the rows, else data will become inconsistent.</a:t>
            </a:r>
          </a:p>
          <a:p>
            <a:pPr lvl="0" algn="just" eaLnBrk="0" fontAlgn="base" hangingPunct="0">
              <a:spcBef>
                <a:spcPct val="0"/>
              </a:spcBef>
              <a:spcAft>
                <a:spcPct val="0"/>
              </a:spcAft>
            </a:pPr>
            <a:endParaRPr lang="en-US" dirty="0">
              <a:solidFill>
                <a:srgbClr val="000000"/>
              </a:solidFill>
              <a:latin typeface="Arial" pitchFamily="34" charset="0"/>
              <a:cs typeface="Arial" pitchFamily="34" charset="0"/>
            </a:endParaRPr>
          </a:p>
          <a:p>
            <a:pPr lvl="0" algn="just" eaLnBrk="0" fontAlgn="base" hangingPunct="0">
              <a:spcBef>
                <a:spcPct val="0"/>
              </a:spcBef>
              <a:spcAft>
                <a:spcPct val="0"/>
              </a:spcAft>
              <a:buFontTx/>
              <a:buChar char="•"/>
            </a:pPr>
            <a:r>
              <a:rPr lang="en-US" b="1" dirty="0">
                <a:solidFill>
                  <a:srgbClr val="000000"/>
                </a:solidFill>
                <a:latin typeface="Arial" pitchFamily="34" charset="0"/>
                <a:cs typeface="Arial" pitchFamily="34" charset="0"/>
              </a:rPr>
              <a:t>Insertion Anomaly :</a:t>
            </a:r>
            <a:r>
              <a:rPr lang="en-US" dirty="0">
                <a:solidFill>
                  <a:srgbClr val="000000"/>
                </a:solidFill>
                <a:latin typeface="Arial" pitchFamily="34" charset="0"/>
                <a:cs typeface="Arial" pitchFamily="34" charset="0"/>
              </a:rPr>
              <a:t> Suppose for a new admission, we have a Student id(</a:t>
            </a:r>
            <a:r>
              <a:rPr lang="en-US" dirty="0" err="1">
                <a:solidFill>
                  <a:srgbClr val="000000"/>
                </a:solidFill>
                <a:latin typeface="Arial" pitchFamily="34" charset="0"/>
                <a:cs typeface="Arial" pitchFamily="34" charset="0"/>
              </a:rPr>
              <a:t>S_id</a:t>
            </a:r>
            <a:r>
              <a:rPr lang="en-US" dirty="0">
                <a:solidFill>
                  <a:srgbClr val="000000"/>
                </a:solidFill>
                <a:latin typeface="Arial" pitchFamily="34" charset="0"/>
                <a:cs typeface="Arial" pitchFamily="34" charset="0"/>
              </a:rPr>
              <a:t>), name and address of a student but if student has not opted for any subjects yet then we have to insert </a:t>
            </a:r>
            <a:r>
              <a:rPr lang="en-US" b="1" dirty="0">
                <a:solidFill>
                  <a:srgbClr val="000000"/>
                </a:solidFill>
                <a:latin typeface="Arial" pitchFamily="34" charset="0"/>
                <a:cs typeface="Arial" pitchFamily="34" charset="0"/>
              </a:rPr>
              <a:t>NULL </a:t>
            </a:r>
            <a:r>
              <a:rPr lang="en-US" dirty="0">
                <a:solidFill>
                  <a:srgbClr val="000000"/>
                </a:solidFill>
                <a:latin typeface="Arial" pitchFamily="34" charset="0"/>
                <a:cs typeface="Arial" pitchFamily="34" charset="0"/>
              </a:rPr>
              <a:t>there, leading to Insertion Anomaly.</a:t>
            </a:r>
          </a:p>
          <a:p>
            <a:pPr lvl="0" algn="just" eaLnBrk="0" fontAlgn="base" hangingPunct="0">
              <a:spcBef>
                <a:spcPct val="0"/>
              </a:spcBef>
              <a:spcAft>
                <a:spcPct val="0"/>
              </a:spcAft>
            </a:pPr>
            <a:endParaRPr lang="en-US" dirty="0">
              <a:solidFill>
                <a:srgbClr val="000000"/>
              </a:solidFill>
              <a:latin typeface="Arial" pitchFamily="34" charset="0"/>
              <a:cs typeface="Arial" pitchFamily="34" charset="0"/>
            </a:endParaRPr>
          </a:p>
          <a:p>
            <a:pPr lvl="0" algn="just" eaLnBrk="0" fontAlgn="base" hangingPunct="0">
              <a:spcBef>
                <a:spcPct val="0"/>
              </a:spcBef>
              <a:spcAft>
                <a:spcPct val="0"/>
              </a:spcAft>
              <a:buFontTx/>
              <a:buChar char="•"/>
            </a:pPr>
            <a:r>
              <a:rPr lang="en-US" b="1" dirty="0">
                <a:solidFill>
                  <a:srgbClr val="000000"/>
                </a:solidFill>
                <a:latin typeface="Arial" pitchFamily="34" charset="0"/>
                <a:cs typeface="Arial" pitchFamily="34" charset="0"/>
              </a:rPr>
              <a:t>Deletion Anomaly :</a:t>
            </a:r>
            <a:r>
              <a:rPr lang="en-US" dirty="0">
                <a:solidFill>
                  <a:srgbClr val="000000"/>
                </a:solidFill>
                <a:latin typeface="Arial" pitchFamily="34" charset="0"/>
                <a:cs typeface="Arial" pitchFamily="34" charset="0"/>
              </a:rPr>
              <a:t> If (</a:t>
            </a:r>
            <a:r>
              <a:rPr lang="en-US" dirty="0" err="1">
                <a:solidFill>
                  <a:srgbClr val="000000"/>
                </a:solidFill>
                <a:latin typeface="Arial" pitchFamily="34" charset="0"/>
                <a:cs typeface="Arial" pitchFamily="34" charset="0"/>
              </a:rPr>
              <a:t>S_id</a:t>
            </a:r>
            <a:r>
              <a:rPr lang="en-US" dirty="0">
                <a:solidFill>
                  <a:srgbClr val="000000"/>
                </a:solidFill>
                <a:latin typeface="Arial" pitchFamily="34" charset="0"/>
                <a:cs typeface="Arial" pitchFamily="34" charset="0"/>
              </a:rPr>
              <a:t>) 401 has only one subject and temporarily he drops it and when we delete that row, entire student record will be deleted along with it.</a:t>
            </a:r>
          </a:p>
          <a:p>
            <a:pPr eaLnBrk="0" fontAlgn="base" hangingPunct="0">
              <a:spcBef>
                <a:spcPct val="0"/>
              </a:spcBef>
              <a:spcAft>
                <a:spcPct val="0"/>
              </a:spcAft>
            </a:pPr>
            <a:r>
              <a:rPr lang="en-US" sz="3200" b="1"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Student</a:t>
            </a:r>
            <a:r>
              <a:rPr lang="en-US" dirty="0">
                <a:solidFill>
                  <a:srgbClr val="000000"/>
                </a:solidFill>
                <a:latin typeface="Times New Roman" pitchFamily="18" charset="0"/>
                <a:cs typeface="Times New Roman" pitchFamily="18" charset="0"/>
              </a:rPr>
              <a:t> table</a:t>
            </a:r>
            <a:endParaRPr lang="en-US" dirty="0">
              <a:latin typeface="Times New Roman" pitchFamily="18" charset="0"/>
              <a:cs typeface="Times New Roman" pitchFamily="18" charset="0"/>
            </a:endParaRPr>
          </a:p>
          <a:p>
            <a:pPr lvl="0" eaLnBrk="0" fontAlgn="base" hangingPunct="0">
              <a:spcBef>
                <a:spcPct val="0"/>
              </a:spcBef>
              <a:spcAft>
                <a:spcPct val="0"/>
              </a:spcAft>
            </a:pPr>
            <a:endParaRPr lang="en-US" sz="32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3435082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Decomposition</a:t>
            </a:r>
          </a:p>
        </p:txBody>
      </p:sp>
      <p:sp>
        <p:nvSpPr>
          <p:cNvPr id="11" name="Rectangle 3"/>
          <p:cNvSpPr txBox="1">
            <a:spLocks noChangeArrowheads="1"/>
          </p:cNvSpPr>
          <p:nvPr/>
        </p:nvSpPr>
        <p:spPr>
          <a:xfrm>
            <a:off x="1143000" y="1143000"/>
            <a:ext cx="10159314" cy="4114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292350" algn="l"/>
                <a:tab pos="2976563" algn="l"/>
              </a:tabLst>
            </a:pPr>
            <a:r>
              <a:rPr lang="en-US" dirty="0"/>
              <a:t>Decompose the relation schema </a:t>
            </a:r>
            <a:r>
              <a:rPr lang="en-US" i="1" dirty="0"/>
              <a:t>Lending-schema </a:t>
            </a:r>
            <a:r>
              <a:rPr lang="en-US" dirty="0"/>
              <a:t>into:</a:t>
            </a:r>
          </a:p>
          <a:p>
            <a:pPr>
              <a:buFont typeface="Monotype Sorts" pitchFamily="2" charset="2"/>
              <a:buNone/>
              <a:tabLst>
                <a:tab pos="2292350" algn="l"/>
                <a:tab pos="2976563" algn="l"/>
              </a:tabLst>
            </a:pPr>
            <a:r>
              <a:rPr lang="en-US" i="1" dirty="0"/>
              <a:t>Branch-schema = (branch-name, branch-</a:t>
            </a:r>
            <a:r>
              <a:rPr lang="en-US" i="1" dirty="0" err="1"/>
              <a:t>city,assets</a:t>
            </a:r>
            <a:r>
              <a:rPr lang="en-US" i="1" dirty="0"/>
              <a:t>)</a:t>
            </a:r>
          </a:p>
          <a:p>
            <a:pPr>
              <a:buFont typeface="Monotype Sorts" pitchFamily="2" charset="2"/>
              <a:buNone/>
              <a:tabLst>
                <a:tab pos="2292350" algn="l"/>
                <a:tab pos="2976563" algn="l"/>
              </a:tabLst>
            </a:pPr>
            <a:r>
              <a:rPr lang="en-US" i="1" dirty="0"/>
              <a:t>Loan-info-schema = (customer-name, loan-number,</a:t>
            </a:r>
            <a:br>
              <a:rPr lang="en-US" i="1" dirty="0"/>
            </a:br>
            <a:r>
              <a:rPr lang="en-US" i="1" dirty="0"/>
              <a:t>                                                   branch-name, amount)</a:t>
            </a:r>
          </a:p>
          <a:p>
            <a:pPr>
              <a:tabLst>
                <a:tab pos="2292350" algn="l"/>
                <a:tab pos="2976563" algn="l"/>
              </a:tabLst>
            </a:pPr>
            <a:r>
              <a:rPr lang="en-US" dirty="0"/>
              <a:t>All attributes of an original schema (</a:t>
            </a:r>
            <a:r>
              <a:rPr lang="en-US" i="1" dirty="0"/>
              <a:t>R) </a:t>
            </a:r>
            <a:r>
              <a:rPr lang="en-US" dirty="0"/>
              <a:t>must appear in the decomposition (</a:t>
            </a:r>
            <a:r>
              <a:rPr lang="en-US" i="1" dirty="0"/>
              <a:t>R</a:t>
            </a:r>
            <a:r>
              <a:rPr lang="en-US" baseline="-25000" dirty="0"/>
              <a:t>1</a:t>
            </a:r>
            <a:r>
              <a:rPr lang="en-US" i="1" dirty="0"/>
              <a:t>, R</a:t>
            </a:r>
            <a:r>
              <a:rPr lang="en-US" baseline="-25000" dirty="0"/>
              <a:t>2</a:t>
            </a:r>
            <a:r>
              <a:rPr lang="en-US" i="1" dirty="0"/>
              <a:t>):</a:t>
            </a:r>
          </a:p>
          <a:p>
            <a:pPr>
              <a:buFont typeface="Monotype Sorts" pitchFamily="2" charset="2"/>
              <a:buNone/>
              <a:tabLst>
                <a:tab pos="2292350" algn="l"/>
                <a:tab pos="2976563" algn="l"/>
              </a:tabLst>
            </a:pPr>
            <a:r>
              <a:rPr lang="en-US" dirty="0"/>
              <a:t>		</a:t>
            </a:r>
            <a:r>
              <a:rPr lang="en-US" i="1" dirty="0"/>
              <a:t>R = R</a:t>
            </a:r>
            <a:r>
              <a:rPr lang="en-US" baseline="-25000" dirty="0"/>
              <a:t>1 </a:t>
            </a:r>
            <a:r>
              <a:rPr lang="en-US" dirty="0">
                <a:sym typeface="Symbol" panose="05050102010706020507" pitchFamily="18" charset="2"/>
              </a:rPr>
              <a:t> </a:t>
            </a:r>
            <a:r>
              <a:rPr lang="en-US" i="1" dirty="0"/>
              <a:t>R</a:t>
            </a:r>
            <a:r>
              <a:rPr lang="en-US" baseline="-25000" dirty="0"/>
              <a:t>2</a:t>
            </a:r>
            <a:endParaRPr lang="en-US" dirty="0"/>
          </a:p>
          <a:p>
            <a:pPr>
              <a:tabLst>
                <a:tab pos="2292350" algn="l"/>
                <a:tab pos="2976563" algn="l"/>
              </a:tabLst>
            </a:pPr>
            <a:r>
              <a:rPr lang="en-US" dirty="0"/>
              <a:t>Lossless-join decomposition.</a:t>
            </a:r>
            <a:br>
              <a:rPr lang="en-US" dirty="0"/>
            </a:br>
            <a:r>
              <a:rPr lang="en-US" dirty="0"/>
              <a:t>For all possible relations </a:t>
            </a:r>
            <a:r>
              <a:rPr lang="en-US" i="1" dirty="0"/>
              <a:t>r</a:t>
            </a:r>
            <a:r>
              <a:rPr lang="en-US" dirty="0"/>
              <a:t> on schema </a:t>
            </a:r>
            <a:r>
              <a:rPr lang="en-US" i="1" dirty="0"/>
              <a:t>R</a:t>
            </a:r>
          </a:p>
          <a:p>
            <a:pPr>
              <a:buFont typeface="Monotype Sorts" pitchFamily="2" charset="2"/>
              <a:buNone/>
              <a:tabLst>
                <a:tab pos="2292350" algn="l"/>
                <a:tab pos="2976563" algn="l"/>
              </a:tabLst>
            </a:pPr>
            <a:r>
              <a:rPr lang="en-US" baseline="-25000" dirty="0"/>
              <a:t>		</a:t>
            </a:r>
            <a:r>
              <a:rPr lang="en-US" i="1" dirty="0"/>
              <a:t>r = </a:t>
            </a:r>
            <a:r>
              <a:rPr lang="en-US" dirty="0">
                <a:sym typeface="Symbol" panose="05050102010706020507" pitchFamily="18" charset="2"/>
              </a:rPr>
              <a:t></a:t>
            </a:r>
            <a:r>
              <a:rPr lang="en-US" baseline="-25000" dirty="0">
                <a:sym typeface="Symbol" panose="05050102010706020507" pitchFamily="18" charset="2"/>
              </a:rPr>
              <a:t>R1 </a:t>
            </a:r>
            <a:r>
              <a:rPr lang="en-US" dirty="0">
                <a:sym typeface="Symbol" panose="05050102010706020507" pitchFamily="18" charset="2"/>
              </a:rPr>
              <a:t>(</a:t>
            </a:r>
            <a:r>
              <a:rPr lang="en-US" i="1" dirty="0">
                <a:sym typeface="Symbol" panose="05050102010706020507" pitchFamily="18" charset="2"/>
              </a:rPr>
              <a:t>r</a:t>
            </a:r>
            <a:r>
              <a:rPr lang="en-US" dirty="0">
                <a:sym typeface="Symbol" panose="05050102010706020507" pitchFamily="18" charset="2"/>
              </a:rPr>
              <a:t>)    </a:t>
            </a:r>
            <a:r>
              <a:rPr lang="en-US" baseline="-25000" dirty="0">
                <a:sym typeface="Symbol" panose="05050102010706020507" pitchFamily="18" charset="2"/>
              </a:rPr>
              <a:t>R2 </a:t>
            </a:r>
            <a:r>
              <a:rPr lang="en-US" dirty="0">
                <a:sym typeface="Symbol" panose="05050102010706020507" pitchFamily="18" charset="2"/>
              </a:rPr>
              <a:t>(</a:t>
            </a:r>
            <a:r>
              <a:rPr lang="en-US" i="1" dirty="0">
                <a:sym typeface="Symbol" panose="05050102010706020507" pitchFamily="18" charset="2"/>
              </a:rPr>
              <a:t>r</a:t>
            </a:r>
            <a:r>
              <a:rPr lang="en-US" dirty="0">
                <a:sym typeface="Symbol" panose="05050102010706020507" pitchFamily="18" charset="2"/>
              </a:rPr>
              <a:t>) </a:t>
            </a:r>
          </a:p>
        </p:txBody>
      </p:sp>
      <p:sp>
        <p:nvSpPr>
          <p:cNvPr id="12" name="Freeform 6"/>
          <p:cNvSpPr>
            <a:spLocks/>
          </p:cNvSpPr>
          <p:nvPr/>
        </p:nvSpPr>
        <p:spPr bwMode="auto">
          <a:xfrm>
            <a:off x="4689475" y="468788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extLst>
      <p:ext uri="{BB962C8B-B14F-4D97-AF65-F5344CB8AC3E}">
        <p14:creationId xmlns:p14="http://schemas.microsoft.com/office/powerpoint/2010/main" val="194639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85800" y="152400"/>
            <a:ext cx="8534400" cy="457200"/>
          </a:xfrm>
        </p:spPr>
        <p:txBody>
          <a:bodyPr>
            <a:normAutofit fontScale="90000"/>
          </a:bodyPr>
          <a:lstStyle/>
          <a:p>
            <a:r>
              <a:rPr lang="en-US" sz="2800"/>
              <a:t>Example of Non Lossless-Join Decomposition </a:t>
            </a:r>
          </a:p>
        </p:txBody>
      </p:sp>
      <p:sp>
        <p:nvSpPr>
          <p:cNvPr id="11" name="Rectangle 3"/>
          <p:cNvSpPr txBox="1">
            <a:spLocks noChangeArrowheads="1"/>
          </p:cNvSpPr>
          <p:nvPr/>
        </p:nvSpPr>
        <p:spPr>
          <a:xfrm>
            <a:off x="1143000" y="1447800"/>
            <a:ext cx="6724650" cy="866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336800" algn="l"/>
                <a:tab pos="3765550" algn="l"/>
              </a:tabLst>
            </a:pPr>
            <a:r>
              <a:rPr lang="en-US" dirty="0"/>
              <a:t>Decomposition of </a:t>
            </a:r>
            <a:r>
              <a:rPr lang="en-US" i="1" dirty="0"/>
              <a:t>R = (A, B)</a:t>
            </a:r>
            <a:br>
              <a:rPr lang="en-US" i="1" dirty="0"/>
            </a:br>
            <a:r>
              <a:rPr lang="en-US" i="1" dirty="0"/>
              <a:t>	R</a:t>
            </a:r>
            <a:r>
              <a:rPr lang="en-US" i="1" baseline="-25000" dirty="0"/>
              <a:t>1</a:t>
            </a:r>
            <a:r>
              <a:rPr lang="en-US" i="1" dirty="0"/>
              <a:t> = (A)	R</a:t>
            </a:r>
            <a:r>
              <a:rPr lang="en-US" baseline="-25000" dirty="0"/>
              <a:t>2</a:t>
            </a:r>
            <a:r>
              <a:rPr lang="en-US" i="1" dirty="0"/>
              <a:t> = (B)</a:t>
            </a:r>
            <a:endParaRPr lang="en-US" dirty="0"/>
          </a:p>
        </p:txBody>
      </p:sp>
      <p:sp>
        <p:nvSpPr>
          <p:cNvPr id="12"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A</a:t>
            </a:r>
          </a:p>
        </p:txBody>
      </p:sp>
      <p:sp>
        <p:nvSpPr>
          <p:cNvPr id="13"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a:t>
            </a:r>
          </a:p>
        </p:txBody>
      </p:sp>
      <p:sp>
        <p:nvSpPr>
          <p:cNvPr id="14"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p:txBody>
      </p:sp>
      <p:sp>
        <p:nvSpPr>
          <p:cNvPr id="15"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endParaRPr lang="en-US" i="1"/>
          </a:p>
        </p:txBody>
      </p:sp>
      <p:sp>
        <p:nvSpPr>
          <p:cNvPr id="16"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A</a:t>
            </a:r>
          </a:p>
        </p:txBody>
      </p:sp>
      <p:sp>
        <p:nvSpPr>
          <p:cNvPr id="18"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p>
        </p:txBody>
      </p:sp>
      <p:sp>
        <p:nvSpPr>
          <p:cNvPr id="19"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a:t>
            </a:r>
          </a:p>
        </p:txBody>
      </p:sp>
      <p:sp>
        <p:nvSpPr>
          <p:cNvPr id="20"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Greek Symbols" pitchFamily="18" charset="2"/>
              </a:rPr>
              <a:t>1</a:t>
            </a:r>
          </a:p>
          <a:p>
            <a:pPr algn="ctr"/>
            <a:r>
              <a:rPr lang="en-US">
                <a:sym typeface="Greek Symbols" pitchFamily="18" charset="2"/>
              </a:rPr>
              <a:t>2</a:t>
            </a:r>
          </a:p>
        </p:txBody>
      </p:sp>
      <p:sp>
        <p:nvSpPr>
          <p:cNvPr id="21" name="Text Box 12"/>
          <p:cNvSpPr txBox="1">
            <a:spLocks noChangeArrowheads="1"/>
          </p:cNvSpPr>
          <p:nvPr/>
        </p:nvSpPr>
        <p:spPr bwMode="auto">
          <a:xfrm>
            <a:off x="2438400" y="4038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i="1"/>
              <a:t>r</a:t>
            </a:r>
          </a:p>
        </p:txBody>
      </p:sp>
      <p:sp>
        <p:nvSpPr>
          <p:cNvPr id="22" name="Text Box 13"/>
          <p:cNvSpPr txBox="1">
            <a:spLocks noChangeArrowheads="1"/>
          </p:cNvSpPr>
          <p:nvPr/>
        </p:nvSpPr>
        <p:spPr bwMode="auto">
          <a:xfrm>
            <a:off x="3840163" y="3810000"/>
            <a:ext cx="7032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sym typeface="Symbol" panose="05050102010706020507" pitchFamily="18" charset="2"/>
              </a:rPr>
              <a:t></a:t>
            </a:r>
            <a:r>
              <a:rPr lang="en-US" i="1" baseline="-25000">
                <a:sym typeface="Symbol" panose="05050102010706020507" pitchFamily="18" charset="2"/>
              </a:rPr>
              <a:t>A</a:t>
            </a:r>
            <a:r>
              <a:rPr lang="en-US">
                <a:sym typeface="Symbol" panose="05050102010706020507" pitchFamily="18" charset="2"/>
              </a:rPr>
              <a:t>(</a:t>
            </a:r>
            <a:r>
              <a:rPr lang="en-US" i="1">
                <a:sym typeface="Symbol" panose="05050102010706020507" pitchFamily="18" charset="2"/>
              </a:rPr>
              <a:t>r</a:t>
            </a:r>
            <a:r>
              <a:rPr lang="en-US">
                <a:sym typeface="Symbol" panose="05050102010706020507" pitchFamily="18" charset="2"/>
              </a:rPr>
              <a:t>)</a:t>
            </a:r>
            <a:endParaRPr lang="en-US"/>
          </a:p>
        </p:txBody>
      </p:sp>
      <p:sp>
        <p:nvSpPr>
          <p:cNvPr id="23" name="Text Box 14"/>
          <p:cNvSpPr txBox="1">
            <a:spLocks noChangeArrowheads="1"/>
          </p:cNvSpPr>
          <p:nvPr/>
        </p:nvSpPr>
        <p:spPr bwMode="auto">
          <a:xfrm>
            <a:off x="5827713" y="3733800"/>
            <a:ext cx="6270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sym typeface="Symbol" panose="05050102010706020507" pitchFamily="18" charset="2"/>
              </a:rPr>
              <a:t></a:t>
            </a:r>
            <a:r>
              <a:rPr lang="en-US" i="1" baseline="-25000">
                <a:sym typeface="Symbol" panose="05050102010706020507" pitchFamily="18" charset="2"/>
              </a:rPr>
              <a:t>B(</a:t>
            </a:r>
            <a:r>
              <a:rPr lang="en-US" baseline="-25000">
                <a:sym typeface="Symbol" panose="05050102010706020507" pitchFamily="18" charset="2"/>
              </a:rPr>
              <a:t>r</a:t>
            </a:r>
            <a:r>
              <a:rPr lang="en-US" i="1" baseline="-25000">
                <a:sym typeface="Symbol" panose="05050102010706020507" pitchFamily="18" charset="2"/>
              </a:rPr>
              <a:t>)</a:t>
            </a:r>
            <a:endParaRPr lang="en-US"/>
          </a:p>
        </p:txBody>
      </p:sp>
      <p:sp>
        <p:nvSpPr>
          <p:cNvPr id="24" name="Rectangle 15"/>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2336800" algn="l"/>
                <a:tab pos="3765550" algn="l"/>
              </a:tabLst>
              <a:defRPr sz="2400">
                <a:solidFill>
                  <a:schemeClr val="tx1"/>
                </a:solidFill>
                <a:latin typeface="Times New Roman" panose="02020603050405020304" pitchFamily="18" charset="0"/>
              </a:defRPr>
            </a:lvl1pPr>
            <a:lvl2pPr marL="742950" indent="-285750">
              <a:tabLst>
                <a:tab pos="2336800" algn="l"/>
                <a:tab pos="3765550" algn="l"/>
              </a:tabLst>
              <a:defRPr sz="2400">
                <a:solidFill>
                  <a:schemeClr val="tx1"/>
                </a:solidFill>
                <a:latin typeface="Times New Roman" panose="02020603050405020304" pitchFamily="18" charset="0"/>
              </a:defRPr>
            </a:lvl2pPr>
            <a:lvl3pPr marL="1085850" indent="-228600">
              <a:tabLst>
                <a:tab pos="2336800" algn="l"/>
                <a:tab pos="3765550" algn="l"/>
              </a:tabLst>
              <a:defRPr sz="2400">
                <a:solidFill>
                  <a:schemeClr val="tx1"/>
                </a:solidFill>
                <a:latin typeface="Times New Roman" panose="02020603050405020304" pitchFamily="18" charset="0"/>
              </a:defRPr>
            </a:lvl3pPr>
            <a:lvl4pPr marL="1428750" indent="-228600">
              <a:tabLst>
                <a:tab pos="2336800" algn="l"/>
                <a:tab pos="3765550" algn="l"/>
              </a:tabLst>
              <a:defRPr sz="2400">
                <a:solidFill>
                  <a:schemeClr val="tx1"/>
                </a:solidFill>
                <a:latin typeface="Times New Roman" panose="02020603050405020304" pitchFamily="18" charset="0"/>
              </a:defRPr>
            </a:lvl4pPr>
            <a:lvl5pPr marL="1771650" indent="-228600">
              <a:tabLst>
                <a:tab pos="2336800" algn="l"/>
                <a:tab pos="3765550" algn="l"/>
              </a:tabLst>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sz="2000">
                <a:sym typeface="Symbol" panose="05050102010706020507" pitchFamily="18" charset="2"/>
              </a:rPr>
              <a:t></a:t>
            </a:r>
            <a:r>
              <a:rPr kumimoji="1" lang="en-US" sz="2000" baseline="-25000">
                <a:sym typeface="Symbol" panose="05050102010706020507" pitchFamily="18" charset="2"/>
              </a:rPr>
              <a:t>A</a:t>
            </a:r>
            <a:r>
              <a:rPr kumimoji="1" lang="en-US" sz="2000">
                <a:sym typeface="Symbol" panose="05050102010706020507" pitchFamily="18" charset="2"/>
              </a:rPr>
              <a:t> (r)     </a:t>
            </a:r>
            <a:r>
              <a:rPr kumimoji="1" lang="en-US" sz="2000" baseline="-25000">
                <a:sym typeface="Symbol" panose="05050102010706020507" pitchFamily="18" charset="2"/>
              </a:rPr>
              <a:t>B</a:t>
            </a:r>
            <a:r>
              <a:rPr kumimoji="1" lang="en-US" sz="2000">
                <a:sym typeface="Symbol" panose="05050102010706020507" pitchFamily="18" charset="2"/>
              </a:rPr>
              <a:t> (r)</a:t>
            </a:r>
          </a:p>
        </p:txBody>
      </p:sp>
      <p:sp>
        <p:nvSpPr>
          <p:cNvPr id="25"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A</a:t>
            </a:r>
          </a:p>
        </p:txBody>
      </p:sp>
      <p:sp>
        <p:nvSpPr>
          <p:cNvPr id="26"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a:t>
            </a:r>
          </a:p>
        </p:txBody>
      </p:sp>
      <p:sp>
        <p:nvSpPr>
          <p:cNvPr id="27"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p>
        </p:txBody>
      </p:sp>
      <p:sp>
        <p:nvSpPr>
          <p:cNvPr id="28"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p>
          <a:p>
            <a:pPr algn="ctr"/>
            <a:r>
              <a:rPr lang="en-US">
                <a:sym typeface="Greek Symbols" pitchFamily="18" charset="2"/>
              </a:rPr>
              <a:t>2</a:t>
            </a:r>
            <a:endParaRPr lang="en-US" i="1"/>
          </a:p>
        </p:txBody>
      </p:sp>
      <p:sp>
        <p:nvSpPr>
          <p:cNvPr id="29" name="Freeform 22"/>
          <p:cNvSpPr>
            <a:spLocks/>
          </p:cNvSpPr>
          <p:nvPr/>
        </p:nvSpPr>
        <p:spPr bwMode="auto">
          <a:xfrm>
            <a:off x="1882775" y="462438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extLst>
      <p:ext uri="{BB962C8B-B14F-4D97-AF65-F5344CB8AC3E}">
        <p14:creationId xmlns:p14="http://schemas.microsoft.com/office/powerpoint/2010/main" val="3259945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61999" y="152400"/>
            <a:ext cx="9848335" cy="457200"/>
          </a:xfrm>
        </p:spPr>
        <p:txBody>
          <a:bodyPr>
            <a:normAutofit fontScale="90000"/>
          </a:bodyPr>
          <a:lstStyle/>
          <a:p>
            <a:r>
              <a:rPr lang="en-US" dirty="0"/>
              <a:t>Goal — Devise a Theory for the Following</a:t>
            </a:r>
          </a:p>
        </p:txBody>
      </p:sp>
      <p:sp>
        <p:nvSpPr>
          <p:cNvPr id="11" name="Rectangle 3"/>
          <p:cNvSpPr txBox="1">
            <a:spLocks noChangeArrowheads="1"/>
          </p:cNvSpPr>
          <p:nvPr/>
        </p:nvSpPr>
        <p:spPr>
          <a:xfrm>
            <a:off x="571500" y="1114425"/>
            <a:ext cx="1059077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Decide whether a particular relation </a:t>
            </a:r>
            <a:r>
              <a:rPr lang="en-US" i="1" dirty="0"/>
              <a:t>R</a:t>
            </a:r>
            <a:r>
              <a:rPr lang="en-US" dirty="0"/>
              <a:t> is in “good” form.</a:t>
            </a:r>
          </a:p>
          <a:p>
            <a:r>
              <a:rPr lang="en-US" dirty="0"/>
              <a:t>In the case that a relation </a:t>
            </a:r>
            <a:r>
              <a:rPr lang="en-US" i="1" dirty="0"/>
              <a:t>R</a:t>
            </a:r>
            <a:r>
              <a:rPr lang="en-US" dirty="0"/>
              <a:t> is not in “good” form, decompose it into a set of relations {</a:t>
            </a:r>
            <a:r>
              <a:rPr lang="en-US" i="1" dirty="0"/>
              <a:t>R</a:t>
            </a:r>
            <a:r>
              <a:rPr lang="en-US" baseline="-25000" dirty="0"/>
              <a:t>1</a:t>
            </a:r>
            <a:r>
              <a:rPr lang="en-US" i="1" dirty="0"/>
              <a:t>, R</a:t>
            </a:r>
            <a:r>
              <a:rPr lang="en-US" baseline="-25000" dirty="0"/>
              <a:t>2</a:t>
            </a:r>
            <a:r>
              <a:rPr lang="en-US" i="1" dirty="0"/>
              <a:t>, ..., </a:t>
            </a:r>
            <a:r>
              <a:rPr lang="en-US" i="1" dirty="0" err="1"/>
              <a:t>R</a:t>
            </a:r>
            <a:r>
              <a:rPr lang="en-US" i="1" baseline="-25000" dirty="0" err="1"/>
              <a:t>n</a:t>
            </a:r>
            <a:r>
              <a:rPr lang="en-US" dirty="0"/>
              <a:t>} such that </a:t>
            </a:r>
          </a:p>
          <a:p>
            <a:pPr lvl="1"/>
            <a:r>
              <a:rPr lang="en-US" dirty="0"/>
              <a:t>each relation is in good form </a:t>
            </a:r>
          </a:p>
          <a:p>
            <a:pPr lvl="1"/>
            <a:r>
              <a:rPr lang="en-US" dirty="0"/>
              <a:t>the decomposition is a lossless-join decomposition</a:t>
            </a:r>
          </a:p>
          <a:p>
            <a:r>
              <a:rPr lang="en-US" dirty="0"/>
              <a:t>Our theory is based on:</a:t>
            </a:r>
          </a:p>
          <a:p>
            <a:pPr lvl="1"/>
            <a:r>
              <a:rPr lang="en-US" dirty="0"/>
              <a:t>functional dependencies</a:t>
            </a:r>
          </a:p>
          <a:p>
            <a:pPr lvl="1"/>
            <a:r>
              <a:rPr lang="en-US" dirty="0"/>
              <a:t>multivalued dependencies</a:t>
            </a:r>
          </a:p>
        </p:txBody>
      </p:sp>
    </p:spTree>
    <p:extLst>
      <p:ext uri="{BB962C8B-B14F-4D97-AF65-F5344CB8AC3E}">
        <p14:creationId xmlns:p14="http://schemas.microsoft.com/office/powerpoint/2010/main" val="209721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Functional Dependencies</a:t>
            </a:r>
          </a:p>
        </p:txBody>
      </p:sp>
      <p:sp>
        <p:nvSpPr>
          <p:cNvPr id="11" name="Rectangle 1027"/>
          <p:cNvSpPr txBox="1">
            <a:spLocks noChangeArrowheads="1"/>
          </p:cNvSpPr>
          <p:nvPr/>
        </p:nvSpPr>
        <p:spPr>
          <a:xfrm>
            <a:off x="571499" y="1114425"/>
            <a:ext cx="10450727"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Constraints on the set of legal relations.</a:t>
            </a:r>
          </a:p>
          <a:p>
            <a:r>
              <a:rPr lang="en-US" dirty="0"/>
              <a:t>Require that the value for a certain set of attributes determines uniquely the value for another set of attributes.</a:t>
            </a:r>
          </a:p>
          <a:p>
            <a:r>
              <a:rPr lang="en-US" dirty="0"/>
              <a:t>A functional dependency is a generalization of the notion of a </a:t>
            </a:r>
            <a:r>
              <a:rPr lang="en-US" i="1" dirty="0"/>
              <a:t>key.</a:t>
            </a:r>
            <a:endParaRPr lang="en-US" dirty="0"/>
          </a:p>
        </p:txBody>
      </p:sp>
    </p:spTree>
    <p:extLst>
      <p:ext uri="{BB962C8B-B14F-4D97-AF65-F5344CB8AC3E}">
        <p14:creationId xmlns:p14="http://schemas.microsoft.com/office/powerpoint/2010/main" val="1612944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Functional Dependencies (Cont.)</a:t>
            </a:r>
          </a:p>
        </p:txBody>
      </p:sp>
      <p:sp>
        <p:nvSpPr>
          <p:cNvPr id="11" name="Rectangle 1027"/>
          <p:cNvSpPr txBox="1">
            <a:spLocks noChangeArrowheads="1"/>
          </p:cNvSpPr>
          <p:nvPr/>
        </p:nvSpPr>
        <p:spPr>
          <a:xfrm>
            <a:off x="1066799" y="990600"/>
            <a:ext cx="10284941" cy="4787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917825" algn="ctr"/>
              </a:tabLst>
            </a:pPr>
            <a:r>
              <a:rPr lang="en-US" sz="1800" dirty="0"/>
              <a:t>Let </a:t>
            </a:r>
            <a:r>
              <a:rPr lang="en-US" sz="1800" i="1" dirty="0"/>
              <a:t>R</a:t>
            </a:r>
            <a:r>
              <a:rPr lang="en-US" sz="1800" dirty="0"/>
              <a:t> be a relation schema</a:t>
            </a:r>
          </a:p>
          <a:p>
            <a:pPr>
              <a:buFont typeface="Monotype Sorts" pitchFamily="2" charset="2"/>
              <a:buNone/>
              <a:tabLst>
                <a:tab pos="2917825" algn="ctr"/>
              </a:tabLst>
            </a:pPr>
            <a:r>
              <a:rPr lang="en-US" sz="1800" dirty="0"/>
              <a:t>		</a:t>
            </a:r>
            <a:r>
              <a:rPr lang="en-US" sz="1800" dirty="0">
                <a:sym typeface="Symbol" panose="05050102010706020507" pitchFamily="18" charset="2"/>
              </a:rPr>
              <a:t>  </a:t>
            </a:r>
            <a:r>
              <a:rPr lang="en-US" sz="1800" i="1" dirty="0">
                <a:sym typeface="Symbol" panose="05050102010706020507" pitchFamily="18" charset="2"/>
              </a:rPr>
              <a:t>R  and   </a:t>
            </a:r>
            <a:r>
              <a:rPr lang="en-US" sz="1800" dirty="0">
                <a:sym typeface="Symbol" panose="05050102010706020507" pitchFamily="18" charset="2"/>
              </a:rPr>
              <a:t> </a:t>
            </a:r>
            <a:r>
              <a:rPr lang="en-US" sz="1800" i="1" dirty="0">
                <a:sym typeface="Symbol" panose="05050102010706020507" pitchFamily="18" charset="2"/>
              </a:rPr>
              <a:t>R</a:t>
            </a:r>
          </a:p>
          <a:p>
            <a:pPr>
              <a:tabLst>
                <a:tab pos="2917825" algn="ctr"/>
              </a:tabLst>
            </a:pPr>
            <a:r>
              <a:rPr lang="en-US" sz="1800" dirty="0">
                <a:sym typeface="Symbol" panose="05050102010706020507" pitchFamily="18" charset="2"/>
              </a:rPr>
              <a:t>The functional dependency</a:t>
            </a:r>
          </a:p>
          <a:p>
            <a:pPr>
              <a:buFont typeface="Monotype Sorts" pitchFamily="2" charset="2"/>
              <a:buNone/>
              <a:tabLst>
                <a:tab pos="2917825" algn="ctr"/>
              </a:tabLst>
            </a:pPr>
            <a:r>
              <a:rPr lang="en-US" sz="1800" i="1" dirty="0">
                <a:sym typeface="Symbol" panose="05050102010706020507" pitchFamily="18" charset="2"/>
              </a:rPr>
              <a:t>		 </a:t>
            </a:r>
            <a:r>
              <a:rPr lang="en-US" sz="1800" dirty="0">
                <a:sym typeface="Symbol" panose="05050102010706020507" pitchFamily="18" charset="2"/>
              </a:rPr>
              <a:t> </a:t>
            </a:r>
            <a:r>
              <a:rPr lang="en-US" sz="1800" dirty="0">
                <a:sym typeface="Monotype Sorts" pitchFamily="2" charset="2"/>
              </a:rPr>
              <a:t> </a:t>
            </a:r>
            <a:r>
              <a:rPr lang="en-US" sz="1800" i="1" dirty="0">
                <a:sym typeface="Symbol" panose="05050102010706020507" pitchFamily="18" charset="2"/>
              </a:rPr>
              <a:t></a:t>
            </a:r>
            <a:br>
              <a:rPr lang="en-US" sz="1800" i="1" dirty="0">
                <a:sym typeface="Symbol" panose="05050102010706020507" pitchFamily="18" charset="2"/>
              </a:rPr>
            </a:br>
            <a:r>
              <a:rPr lang="en-US" sz="1800" dirty="0">
                <a:solidFill>
                  <a:schemeClr val="tx2"/>
                </a:solidFill>
                <a:sym typeface="Symbol" panose="05050102010706020507" pitchFamily="18" charset="2"/>
              </a:rPr>
              <a:t>holds on</a:t>
            </a:r>
            <a:r>
              <a:rPr lang="en-US" sz="1800" dirty="0">
                <a:sym typeface="Symbol" panose="05050102010706020507" pitchFamily="18" charset="2"/>
              </a:rPr>
              <a:t> </a:t>
            </a:r>
            <a:r>
              <a:rPr lang="en-US" sz="1800" i="1" dirty="0">
                <a:sym typeface="Symbol" panose="05050102010706020507" pitchFamily="18" charset="2"/>
              </a:rPr>
              <a:t>R</a:t>
            </a:r>
            <a:r>
              <a:rPr lang="en-US" sz="1800" dirty="0">
                <a:sym typeface="Symbol" panose="05050102010706020507" pitchFamily="18" charset="2"/>
              </a:rPr>
              <a:t> if and only if for any legal relations </a:t>
            </a:r>
            <a:r>
              <a:rPr lang="en-US" sz="1800" i="1" dirty="0">
                <a:sym typeface="Symbol" panose="05050102010706020507" pitchFamily="18" charset="2"/>
              </a:rPr>
              <a:t>r</a:t>
            </a:r>
            <a:r>
              <a:rPr lang="en-US" sz="1800" dirty="0">
                <a:sym typeface="Symbol" panose="05050102010706020507" pitchFamily="18" charset="2"/>
              </a:rPr>
              <a:t>(R), whenever any two tuples </a:t>
            </a:r>
            <a:r>
              <a:rPr lang="en-US" sz="1800" i="1" dirty="0">
                <a:sym typeface="Symbol" panose="05050102010706020507" pitchFamily="18" charset="2"/>
              </a:rPr>
              <a:t>t</a:t>
            </a:r>
            <a:r>
              <a:rPr lang="en-US" sz="1800" baseline="-25000" dirty="0">
                <a:sym typeface="Symbol" panose="05050102010706020507" pitchFamily="18" charset="2"/>
              </a:rPr>
              <a:t>1</a:t>
            </a:r>
            <a:r>
              <a:rPr lang="en-US" sz="1800" i="1" dirty="0">
                <a:sym typeface="Symbol" panose="05050102010706020507" pitchFamily="18" charset="2"/>
              </a:rPr>
              <a:t> </a:t>
            </a:r>
            <a:r>
              <a:rPr lang="en-US" sz="1800" dirty="0">
                <a:sym typeface="Symbol" panose="05050102010706020507" pitchFamily="18" charset="2"/>
              </a:rPr>
              <a:t>and </a:t>
            </a:r>
            <a:r>
              <a:rPr lang="en-US" sz="1800" i="1" dirty="0">
                <a:sym typeface="Symbol" panose="05050102010706020507" pitchFamily="18" charset="2"/>
              </a:rPr>
              <a:t>t</a:t>
            </a:r>
            <a:r>
              <a:rPr lang="en-US" sz="1800" baseline="-25000" dirty="0">
                <a:sym typeface="Symbol" panose="05050102010706020507" pitchFamily="18" charset="2"/>
              </a:rPr>
              <a:t>2</a:t>
            </a:r>
            <a:r>
              <a:rPr lang="en-US" sz="1800" dirty="0">
                <a:sym typeface="Symbol" panose="05050102010706020507" pitchFamily="18" charset="2"/>
              </a:rPr>
              <a:t> of </a:t>
            </a:r>
            <a:r>
              <a:rPr lang="en-US" sz="1800" i="1" dirty="0">
                <a:sym typeface="Symbol" panose="05050102010706020507" pitchFamily="18" charset="2"/>
              </a:rPr>
              <a:t>r</a:t>
            </a:r>
            <a:r>
              <a:rPr lang="en-US" sz="1800" dirty="0">
                <a:sym typeface="Symbol" panose="05050102010706020507" pitchFamily="18" charset="2"/>
              </a:rPr>
              <a:t> agree on the attributes , they also agree on the attributes </a:t>
            </a:r>
            <a:r>
              <a:rPr lang="en-US" sz="1800" i="1" dirty="0">
                <a:sym typeface="Symbol" panose="05050102010706020507" pitchFamily="18" charset="2"/>
              </a:rPr>
              <a:t>. </a:t>
            </a:r>
            <a:r>
              <a:rPr lang="en-US" sz="1800" dirty="0">
                <a:sym typeface="Symbol" panose="05050102010706020507" pitchFamily="18" charset="2"/>
              </a:rPr>
              <a:t> That is, </a:t>
            </a:r>
          </a:p>
          <a:p>
            <a:pPr>
              <a:buFont typeface="Monotype Sorts" pitchFamily="2" charset="2"/>
              <a:buNone/>
              <a:tabLst>
                <a:tab pos="2917825" algn="ctr"/>
              </a:tabLst>
            </a:pPr>
            <a:r>
              <a:rPr lang="en-US" sz="1800" i="1" dirty="0">
                <a:sym typeface="Symbol" panose="05050102010706020507" pitchFamily="18" charset="2"/>
              </a:rPr>
              <a:t>		 t</a:t>
            </a:r>
            <a:r>
              <a:rPr lang="en-US" sz="1800" baseline="-25000" dirty="0">
                <a:sym typeface="Symbol" panose="05050102010706020507" pitchFamily="18" charset="2"/>
              </a:rPr>
              <a:t>1</a:t>
            </a:r>
            <a:r>
              <a:rPr lang="en-US" sz="1800" dirty="0">
                <a:sym typeface="Symbol" panose="05050102010706020507" pitchFamily="18" charset="2"/>
              </a:rPr>
              <a:t>[] = </a:t>
            </a:r>
            <a:r>
              <a:rPr lang="en-US" sz="1800" i="1" dirty="0">
                <a:sym typeface="Symbol" panose="05050102010706020507" pitchFamily="18" charset="2"/>
              </a:rPr>
              <a:t>t</a:t>
            </a:r>
            <a:r>
              <a:rPr lang="en-US" sz="1800" baseline="-25000" dirty="0">
                <a:sym typeface="Symbol" panose="05050102010706020507" pitchFamily="18" charset="2"/>
              </a:rPr>
              <a:t>2 </a:t>
            </a:r>
            <a:r>
              <a:rPr lang="en-US" sz="1800" dirty="0">
                <a:sym typeface="Symbol" panose="05050102010706020507" pitchFamily="18" charset="2"/>
              </a:rPr>
              <a:t>[]      </a:t>
            </a:r>
            <a:r>
              <a:rPr lang="en-US" sz="1800" i="1" dirty="0">
                <a:sym typeface="Symbol" panose="05050102010706020507" pitchFamily="18" charset="2"/>
              </a:rPr>
              <a:t>t</a:t>
            </a:r>
            <a:r>
              <a:rPr lang="en-US" sz="1800" baseline="-25000" dirty="0">
                <a:sym typeface="Symbol" panose="05050102010706020507" pitchFamily="18" charset="2"/>
              </a:rPr>
              <a:t>1</a:t>
            </a:r>
            <a:r>
              <a:rPr lang="en-US" sz="1800" dirty="0">
                <a:sym typeface="Symbol" panose="05050102010706020507" pitchFamily="18" charset="2"/>
              </a:rPr>
              <a:t>[</a:t>
            </a:r>
            <a:r>
              <a:rPr lang="en-US" sz="1800" i="1" dirty="0">
                <a:sym typeface="Symbol" panose="05050102010706020507" pitchFamily="18" charset="2"/>
              </a:rPr>
              <a:t> </a:t>
            </a:r>
            <a:r>
              <a:rPr lang="en-US" sz="1800" dirty="0">
                <a:sym typeface="Symbol" panose="05050102010706020507" pitchFamily="18" charset="2"/>
              </a:rPr>
              <a:t>]  = </a:t>
            </a:r>
            <a:r>
              <a:rPr lang="en-US" sz="1800" i="1" dirty="0">
                <a:sym typeface="Symbol" panose="05050102010706020507" pitchFamily="18" charset="2"/>
              </a:rPr>
              <a:t>t</a:t>
            </a:r>
            <a:r>
              <a:rPr lang="en-US" sz="1800" baseline="-25000" dirty="0">
                <a:sym typeface="Symbol" panose="05050102010706020507" pitchFamily="18" charset="2"/>
              </a:rPr>
              <a:t>2 </a:t>
            </a:r>
            <a:r>
              <a:rPr lang="en-US" sz="1800" dirty="0">
                <a:sym typeface="Symbol" panose="05050102010706020507" pitchFamily="18" charset="2"/>
              </a:rPr>
              <a:t>[</a:t>
            </a:r>
            <a:r>
              <a:rPr lang="en-US" sz="1800" i="1" dirty="0">
                <a:sym typeface="Symbol" panose="05050102010706020507" pitchFamily="18" charset="2"/>
              </a:rPr>
              <a:t> </a:t>
            </a:r>
            <a:r>
              <a:rPr lang="en-US" sz="1800" dirty="0">
                <a:sym typeface="Symbol" panose="05050102010706020507" pitchFamily="18" charset="2"/>
              </a:rPr>
              <a:t>] </a:t>
            </a:r>
          </a:p>
          <a:p>
            <a:pPr>
              <a:tabLst>
                <a:tab pos="2917825" algn="ctr"/>
              </a:tabLst>
            </a:pPr>
            <a:r>
              <a:rPr lang="en-US" sz="1800" dirty="0"/>
              <a:t>Example:  Consider </a:t>
            </a:r>
            <a:r>
              <a:rPr lang="en-US" sz="1800" i="1" dirty="0"/>
              <a:t>r(A,B)</a:t>
            </a:r>
            <a:r>
              <a:rPr lang="en-US" sz="1800" dirty="0"/>
              <a:t> with the following instance of </a:t>
            </a:r>
            <a:r>
              <a:rPr lang="en-US" sz="1800" i="1" dirty="0"/>
              <a:t>r.</a:t>
            </a:r>
            <a:endParaRPr lang="en-US" sz="1800" dirty="0"/>
          </a:p>
          <a:p>
            <a:pPr>
              <a:tabLst>
                <a:tab pos="2917825" algn="ctr"/>
              </a:tabLst>
            </a:pPr>
            <a:endParaRPr lang="en-US" sz="1800" dirty="0"/>
          </a:p>
          <a:p>
            <a:pPr>
              <a:tabLst>
                <a:tab pos="2917825" algn="ctr"/>
              </a:tabLst>
            </a:pPr>
            <a:endParaRPr lang="en-US" sz="1800" dirty="0"/>
          </a:p>
          <a:p>
            <a:pPr>
              <a:tabLst>
                <a:tab pos="2917825" algn="ctr"/>
              </a:tabLst>
            </a:pPr>
            <a:endParaRPr lang="en-US" sz="1800" dirty="0"/>
          </a:p>
          <a:p>
            <a:pPr>
              <a:tabLst>
                <a:tab pos="2917825" algn="ctr"/>
              </a:tabLst>
            </a:pPr>
            <a:r>
              <a:rPr lang="en-US" sz="1800" dirty="0"/>
              <a:t>On this instance, </a:t>
            </a:r>
            <a:r>
              <a:rPr lang="en-US" sz="1800" i="1" dirty="0"/>
              <a:t>A</a:t>
            </a:r>
            <a:r>
              <a:rPr lang="en-US" sz="1800" dirty="0"/>
              <a:t> </a:t>
            </a:r>
            <a:r>
              <a:rPr lang="en-US" sz="1800" dirty="0">
                <a:sym typeface="Symbol" panose="05050102010706020507" pitchFamily="18" charset="2"/>
              </a:rPr>
              <a:t></a:t>
            </a:r>
            <a:r>
              <a:rPr lang="en-US" sz="1800" dirty="0">
                <a:sym typeface="Monotype Sorts" pitchFamily="2" charset="2"/>
              </a:rPr>
              <a:t> </a:t>
            </a:r>
            <a:r>
              <a:rPr lang="en-US" sz="1800" i="1" dirty="0"/>
              <a:t>B</a:t>
            </a:r>
            <a:r>
              <a:rPr lang="en-US" sz="1800" dirty="0"/>
              <a:t> does </a:t>
            </a:r>
            <a:r>
              <a:rPr lang="en-US" sz="1800" b="1" dirty="0"/>
              <a:t>NOT</a:t>
            </a:r>
            <a:r>
              <a:rPr lang="en-US" sz="1800" dirty="0"/>
              <a:t> hold, but  </a:t>
            </a:r>
            <a:r>
              <a:rPr lang="en-US" sz="1800" i="1" dirty="0"/>
              <a:t>B</a:t>
            </a:r>
            <a:r>
              <a:rPr lang="en-US" sz="1800" dirty="0"/>
              <a:t> </a:t>
            </a:r>
            <a:r>
              <a:rPr lang="en-US" sz="1800" dirty="0">
                <a:sym typeface="Symbol" panose="05050102010706020507" pitchFamily="18" charset="2"/>
              </a:rPr>
              <a:t></a:t>
            </a:r>
            <a:r>
              <a:rPr lang="en-US" sz="1800" dirty="0"/>
              <a:t> </a:t>
            </a:r>
            <a:r>
              <a:rPr lang="en-US" sz="1800" i="1" dirty="0"/>
              <a:t>A</a:t>
            </a:r>
            <a:r>
              <a:rPr lang="en-US" sz="1800" dirty="0"/>
              <a:t> does hold. </a:t>
            </a:r>
          </a:p>
          <a:p>
            <a:pPr>
              <a:tabLst>
                <a:tab pos="2917825" algn="ctr"/>
              </a:tabLst>
            </a:pPr>
            <a:endParaRPr lang="en-US" sz="1800" i="1" dirty="0">
              <a:sym typeface="Symbol" panose="05050102010706020507" pitchFamily="18" charset="2"/>
            </a:endParaRPr>
          </a:p>
        </p:txBody>
      </p:sp>
      <p:sp>
        <p:nvSpPr>
          <p:cNvPr id="12" name="Text Box 1028"/>
          <p:cNvSpPr txBox="1">
            <a:spLocks noChangeArrowheads="1"/>
          </p:cNvSpPr>
          <p:nvPr/>
        </p:nvSpPr>
        <p:spPr bwMode="auto">
          <a:xfrm>
            <a:off x="3951587" y="3847714"/>
            <a:ext cx="77787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lain"/>
            </a:pPr>
            <a:r>
              <a:rPr lang="en-US" sz="1800" dirty="0">
                <a:latin typeface="Helvetica" panose="020B0604020202020204" pitchFamily="34" charset="0"/>
              </a:rPr>
              <a:t>4</a:t>
            </a:r>
          </a:p>
          <a:p>
            <a:r>
              <a:rPr lang="en-US" sz="1800" dirty="0">
                <a:latin typeface="Helvetica" panose="020B0604020202020204" pitchFamily="34" charset="0"/>
              </a:rPr>
              <a:t>1     5</a:t>
            </a:r>
          </a:p>
          <a:p>
            <a:r>
              <a:rPr lang="en-US" sz="1800" dirty="0">
                <a:latin typeface="Helvetica" panose="020B0604020202020204" pitchFamily="34" charset="0"/>
              </a:rPr>
              <a:t>3	7</a:t>
            </a:r>
          </a:p>
        </p:txBody>
      </p:sp>
    </p:spTree>
    <p:extLst>
      <p:ext uri="{BB962C8B-B14F-4D97-AF65-F5344CB8AC3E}">
        <p14:creationId xmlns:p14="http://schemas.microsoft.com/office/powerpoint/2010/main" val="2240167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Functional Dependencies (Cont.)</a:t>
            </a:r>
          </a:p>
        </p:txBody>
      </p:sp>
      <p:sp>
        <p:nvSpPr>
          <p:cNvPr id="11" name="Rectangle 1027"/>
          <p:cNvSpPr txBox="1">
            <a:spLocks noChangeArrowheads="1"/>
          </p:cNvSpPr>
          <p:nvPr/>
        </p:nvSpPr>
        <p:spPr>
          <a:xfrm>
            <a:off x="571500" y="1114425"/>
            <a:ext cx="10804954"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250950" algn="l"/>
                <a:tab pos="2173288" algn="l"/>
                <a:tab pos="3378200" algn="l"/>
              </a:tabLst>
            </a:pPr>
            <a:r>
              <a:rPr lang="en-US" i="1" dirty="0">
                <a:sym typeface="Symbol" panose="05050102010706020507" pitchFamily="18" charset="2"/>
              </a:rPr>
              <a:t>K</a:t>
            </a:r>
            <a:r>
              <a:rPr lang="en-US" dirty="0">
                <a:sym typeface="Symbol" panose="05050102010706020507" pitchFamily="18" charset="2"/>
              </a:rPr>
              <a:t> is a </a:t>
            </a:r>
            <a:r>
              <a:rPr lang="en-US" dirty="0" err="1">
                <a:sym typeface="Symbol" panose="05050102010706020507" pitchFamily="18" charset="2"/>
              </a:rPr>
              <a:t>superkey</a:t>
            </a:r>
            <a:r>
              <a:rPr lang="en-US" dirty="0">
                <a:sym typeface="Symbol" panose="05050102010706020507" pitchFamily="18" charset="2"/>
              </a:rPr>
              <a:t> for relation schema </a:t>
            </a:r>
            <a:r>
              <a:rPr lang="en-US" i="1" dirty="0">
                <a:sym typeface="Symbol" panose="05050102010706020507" pitchFamily="18" charset="2"/>
              </a:rPr>
              <a:t>R</a:t>
            </a:r>
            <a:r>
              <a:rPr lang="en-US" dirty="0">
                <a:sym typeface="Symbol" panose="05050102010706020507" pitchFamily="18" charset="2"/>
              </a:rPr>
              <a:t> if and only if </a:t>
            </a:r>
            <a:r>
              <a:rPr lang="en-US" i="1" dirty="0">
                <a:sym typeface="Symbol" panose="05050102010706020507" pitchFamily="18" charset="2"/>
              </a:rPr>
              <a:t>K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R</a:t>
            </a:r>
            <a:endParaRPr lang="en-US" dirty="0">
              <a:sym typeface="Monotype Sorts" pitchFamily="2" charset="2"/>
            </a:endParaRPr>
          </a:p>
          <a:p>
            <a:pPr>
              <a:tabLst>
                <a:tab pos="1250950" algn="l"/>
                <a:tab pos="2173288" algn="l"/>
                <a:tab pos="3378200" algn="l"/>
              </a:tabLst>
            </a:pPr>
            <a:r>
              <a:rPr lang="en-US" i="1" dirty="0">
                <a:sym typeface="Monotype Sorts" pitchFamily="2" charset="2"/>
              </a:rPr>
              <a:t>K</a:t>
            </a:r>
            <a:r>
              <a:rPr lang="en-US" dirty="0">
                <a:sym typeface="Monotype Sorts" pitchFamily="2" charset="2"/>
              </a:rPr>
              <a:t> is a candidate key for </a:t>
            </a:r>
            <a:r>
              <a:rPr lang="en-US" i="1" dirty="0">
                <a:sym typeface="Monotype Sorts" pitchFamily="2" charset="2"/>
              </a:rPr>
              <a:t>R</a:t>
            </a:r>
            <a:r>
              <a:rPr lang="en-US" dirty="0">
                <a:sym typeface="Monotype Sorts" pitchFamily="2" charset="2"/>
              </a:rPr>
              <a:t> if and only if </a:t>
            </a:r>
          </a:p>
          <a:p>
            <a:pPr lvl="1">
              <a:tabLst>
                <a:tab pos="1250950" algn="l"/>
                <a:tab pos="2173288" algn="l"/>
                <a:tab pos="3378200" algn="l"/>
              </a:tabLst>
            </a:pPr>
            <a:r>
              <a:rPr lang="en-US" i="1" dirty="0">
                <a:sym typeface="Monotype Sorts" pitchFamily="2" charset="2"/>
              </a:rPr>
              <a:t>K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R</a:t>
            </a:r>
            <a:r>
              <a:rPr lang="en-US" dirty="0">
                <a:sym typeface="Monotype Sorts" pitchFamily="2" charset="2"/>
              </a:rPr>
              <a:t>, and</a:t>
            </a:r>
          </a:p>
          <a:p>
            <a:pPr lvl="1">
              <a:tabLst>
                <a:tab pos="1250950" algn="l"/>
                <a:tab pos="2173288" algn="l"/>
                <a:tab pos="3378200" algn="l"/>
              </a:tabLst>
            </a:pPr>
            <a:r>
              <a:rPr lang="en-US" dirty="0">
                <a:sym typeface="Monotype Sorts" pitchFamily="2" charset="2"/>
              </a:rPr>
              <a:t>for no </a:t>
            </a:r>
            <a:r>
              <a:rPr lang="en-US" dirty="0">
                <a:sym typeface="Symbol" panose="05050102010706020507" pitchFamily="18" charset="2"/>
              </a:rPr>
              <a:t>  </a:t>
            </a:r>
            <a:r>
              <a:rPr lang="en-US" i="1" dirty="0">
                <a:sym typeface="Symbol" panose="05050102010706020507" pitchFamily="18" charset="2"/>
              </a:rPr>
              <a:t>K, </a:t>
            </a:r>
            <a:r>
              <a:rPr lang="en-US" dirty="0">
                <a:sym typeface="Symbol" panose="05050102010706020507" pitchFamily="18" charset="2"/>
              </a:rPr>
              <a:t> </a:t>
            </a:r>
            <a:r>
              <a:rPr lang="en-US" dirty="0">
                <a:sym typeface="Monotype Sorts" pitchFamily="2" charset="2"/>
              </a:rPr>
              <a:t> </a:t>
            </a:r>
            <a:r>
              <a:rPr lang="en-US" i="1" dirty="0">
                <a:sym typeface="Monotype Sorts" pitchFamily="2" charset="2"/>
              </a:rPr>
              <a:t>R</a:t>
            </a:r>
          </a:p>
          <a:p>
            <a:pPr>
              <a:tabLst>
                <a:tab pos="1250950" algn="l"/>
                <a:tab pos="2173288" algn="l"/>
                <a:tab pos="3378200" algn="l"/>
              </a:tabLst>
            </a:pPr>
            <a:r>
              <a:rPr lang="en-US" dirty="0"/>
              <a:t>Functional dependencies allow us to express constraints that cannot be expressed using </a:t>
            </a:r>
            <a:r>
              <a:rPr lang="en-US" dirty="0" err="1"/>
              <a:t>superkeys</a:t>
            </a:r>
            <a:r>
              <a:rPr lang="en-US" dirty="0"/>
              <a:t>.  Consider the schema:</a:t>
            </a:r>
          </a:p>
          <a:p>
            <a:pPr>
              <a:buFont typeface="Monotype Sorts" pitchFamily="2" charset="2"/>
              <a:buNone/>
              <a:tabLst>
                <a:tab pos="1250950" algn="l"/>
                <a:tab pos="2173288" algn="l"/>
                <a:tab pos="3378200" algn="l"/>
              </a:tabLst>
            </a:pPr>
            <a:r>
              <a:rPr lang="en-US" dirty="0"/>
              <a:t>		</a:t>
            </a:r>
            <a:r>
              <a:rPr lang="en-US" i="1" dirty="0"/>
              <a:t>Loan-info-schema </a:t>
            </a:r>
            <a:r>
              <a:rPr lang="en-US" dirty="0"/>
              <a:t>= </a:t>
            </a:r>
            <a:r>
              <a:rPr lang="en-US" i="1" dirty="0"/>
              <a:t>(customer-name, loan-number,</a:t>
            </a:r>
            <a:br>
              <a:rPr lang="en-US" i="1" dirty="0"/>
            </a:br>
            <a:r>
              <a:rPr lang="en-US" i="1" dirty="0"/>
              <a:t>			           branch-name, amount).</a:t>
            </a:r>
          </a:p>
          <a:p>
            <a:pPr>
              <a:buFont typeface="Monotype Sorts" pitchFamily="2" charset="2"/>
              <a:buNone/>
              <a:tabLst>
                <a:tab pos="1250950" algn="l"/>
                <a:tab pos="2173288" algn="l"/>
                <a:tab pos="3378200" algn="l"/>
              </a:tabLst>
            </a:pPr>
            <a:r>
              <a:rPr lang="en-US" i="1" dirty="0"/>
              <a:t>	</a:t>
            </a:r>
            <a:r>
              <a:rPr lang="en-US" dirty="0"/>
              <a:t>We expect this set of functional dependencies to hold:</a:t>
            </a:r>
          </a:p>
          <a:p>
            <a:pPr>
              <a:buFont typeface="Monotype Sorts" pitchFamily="2" charset="2"/>
              <a:buNone/>
              <a:tabLst>
                <a:tab pos="1250950" algn="l"/>
                <a:tab pos="2173288" algn="l"/>
                <a:tab pos="3378200" algn="l"/>
              </a:tabLst>
            </a:pPr>
            <a:r>
              <a:rPr lang="en-US" dirty="0"/>
              <a:t>			</a:t>
            </a:r>
            <a:r>
              <a:rPr lang="en-US" i="1" dirty="0"/>
              <a:t>loan-number</a:t>
            </a:r>
            <a:r>
              <a:rPr lang="en-US" dirty="0"/>
              <a:t>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amount</a:t>
            </a:r>
            <a:br>
              <a:rPr lang="en-US" i="1" dirty="0">
                <a:sym typeface="Monotype Sorts" pitchFamily="2" charset="2"/>
              </a:rPr>
            </a:br>
            <a:r>
              <a:rPr lang="en-US" i="1" dirty="0">
                <a:sym typeface="Monotype Sorts" pitchFamily="2" charset="2"/>
              </a:rPr>
              <a:t>		loan-number </a:t>
            </a:r>
            <a:r>
              <a:rPr lang="en-US" dirty="0">
                <a:sym typeface="Symbol" panose="05050102010706020507" pitchFamily="18" charset="2"/>
              </a:rPr>
              <a:t></a:t>
            </a:r>
            <a:r>
              <a:rPr lang="en-US" i="1" dirty="0">
                <a:sym typeface="Monotype Sorts" pitchFamily="2" charset="2"/>
              </a:rPr>
              <a:t> branch-name</a:t>
            </a:r>
          </a:p>
          <a:p>
            <a:pPr>
              <a:buFont typeface="Monotype Sorts" pitchFamily="2" charset="2"/>
              <a:buNone/>
              <a:tabLst>
                <a:tab pos="1250950" algn="l"/>
                <a:tab pos="2173288" algn="l"/>
                <a:tab pos="3378200" algn="l"/>
              </a:tabLst>
            </a:pPr>
            <a:r>
              <a:rPr lang="en-US" i="1" dirty="0">
                <a:sym typeface="Monotype Sorts" pitchFamily="2" charset="2"/>
              </a:rPr>
              <a:t>	</a:t>
            </a:r>
            <a:r>
              <a:rPr lang="en-US" dirty="0">
                <a:sym typeface="Monotype Sorts" pitchFamily="2" charset="2"/>
              </a:rPr>
              <a:t>but would not expect the following to hold: </a:t>
            </a:r>
          </a:p>
          <a:p>
            <a:pPr>
              <a:buFont typeface="Monotype Sorts" pitchFamily="2" charset="2"/>
              <a:buNone/>
              <a:tabLst>
                <a:tab pos="1250950" algn="l"/>
                <a:tab pos="2173288" algn="l"/>
                <a:tab pos="3378200" algn="l"/>
              </a:tabLst>
            </a:pPr>
            <a:r>
              <a:rPr lang="en-US" dirty="0">
                <a:sym typeface="Monotype Sorts" pitchFamily="2" charset="2"/>
              </a:rPr>
              <a:t>			</a:t>
            </a:r>
            <a:r>
              <a:rPr lang="en-US" i="1" dirty="0">
                <a:sym typeface="Monotype Sorts" pitchFamily="2" charset="2"/>
              </a:rPr>
              <a:t>loan-number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customer-name</a:t>
            </a:r>
          </a:p>
          <a:p>
            <a:pPr>
              <a:buFont typeface="Monotype Sorts" pitchFamily="2" charset="2"/>
              <a:buNone/>
              <a:tabLst>
                <a:tab pos="1250950" algn="l"/>
                <a:tab pos="2173288" algn="l"/>
                <a:tab pos="3378200" algn="l"/>
              </a:tabLst>
            </a:pPr>
            <a:endParaRPr lang="en-US" i="1" dirty="0">
              <a:sym typeface="Monotype Sorts" pitchFamily="2" charset="2"/>
            </a:endParaRPr>
          </a:p>
        </p:txBody>
      </p:sp>
    </p:spTree>
    <p:extLst>
      <p:ext uri="{BB962C8B-B14F-4D97-AF65-F5344CB8AC3E}">
        <p14:creationId xmlns:p14="http://schemas.microsoft.com/office/powerpoint/2010/main" val="2944479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Use of Functional Dependencies</a:t>
            </a:r>
          </a:p>
        </p:txBody>
      </p:sp>
      <p:sp>
        <p:nvSpPr>
          <p:cNvPr id="11" name="Rectangle 1027"/>
          <p:cNvSpPr txBox="1">
            <a:spLocks noChangeArrowheads="1"/>
          </p:cNvSpPr>
          <p:nvPr/>
        </p:nvSpPr>
        <p:spPr>
          <a:xfrm>
            <a:off x="571500" y="1114425"/>
            <a:ext cx="10891630" cy="5245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use functional dependencies to:</a:t>
            </a:r>
          </a:p>
          <a:p>
            <a:pPr lvl="1"/>
            <a:r>
              <a:rPr lang="en-US" dirty="0"/>
              <a:t>test relations to see if they are legal under a given set of functional dependencies. </a:t>
            </a:r>
          </a:p>
          <a:p>
            <a:pPr lvl="2"/>
            <a:r>
              <a:rPr lang="en-US" dirty="0"/>
              <a:t> If a relation </a:t>
            </a:r>
            <a:r>
              <a:rPr lang="en-US" i="1" dirty="0"/>
              <a:t>r</a:t>
            </a:r>
            <a:r>
              <a:rPr lang="en-US" dirty="0"/>
              <a:t> is legal under a set </a:t>
            </a:r>
            <a:r>
              <a:rPr lang="en-US" i="1" dirty="0"/>
              <a:t>F</a:t>
            </a:r>
            <a:r>
              <a:rPr lang="en-US" dirty="0"/>
              <a:t> of functional dependencies, we say that </a:t>
            </a:r>
            <a:r>
              <a:rPr lang="en-US" i="1" dirty="0"/>
              <a:t>r</a:t>
            </a:r>
            <a:r>
              <a:rPr lang="en-US" dirty="0"/>
              <a:t> </a:t>
            </a:r>
            <a:r>
              <a:rPr lang="en-US" dirty="0">
                <a:solidFill>
                  <a:schemeClr val="tx2"/>
                </a:solidFill>
              </a:rPr>
              <a:t>satisfies </a:t>
            </a:r>
            <a:r>
              <a:rPr lang="en-US" i="1" dirty="0"/>
              <a:t>F.</a:t>
            </a:r>
            <a:endParaRPr lang="en-US" dirty="0"/>
          </a:p>
          <a:p>
            <a:pPr lvl="1"/>
            <a:r>
              <a:rPr lang="en-US" dirty="0"/>
              <a:t>specify constraints on the set of legal relations</a:t>
            </a:r>
          </a:p>
          <a:p>
            <a:pPr lvl="2"/>
            <a:r>
              <a:rPr lang="en-US" dirty="0"/>
              <a:t>We say that </a:t>
            </a:r>
            <a:r>
              <a:rPr lang="en-US" i="1" dirty="0"/>
              <a:t>F</a:t>
            </a:r>
            <a:r>
              <a:rPr lang="en-US" dirty="0"/>
              <a:t> </a:t>
            </a:r>
            <a:r>
              <a:rPr lang="en-US" dirty="0">
                <a:solidFill>
                  <a:schemeClr val="tx2"/>
                </a:solidFill>
              </a:rPr>
              <a:t>holds on</a:t>
            </a:r>
            <a:r>
              <a:rPr lang="en-US" dirty="0"/>
              <a:t> </a:t>
            </a:r>
            <a:r>
              <a:rPr lang="en-US" i="1" dirty="0"/>
              <a:t>R</a:t>
            </a:r>
            <a:r>
              <a:rPr lang="en-US" dirty="0"/>
              <a:t> if all legal relations on </a:t>
            </a:r>
            <a:r>
              <a:rPr lang="en-US" i="1" dirty="0"/>
              <a:t>R</a:t>
            </a:r>
            <a:r>
              <a:rPr lang="en-US" dirty="0"/>
              <a:t> satisfy the set of functional dependencies </a:t>
            </a:r>
            <a:r>
              <a:rPr lang="en-US" i="1" dirty="0"/>
              <a:t>F.</a:t>
            </a:r>
          </a:p>
          <a:p>
            <a:r>
              <a:rPr lang="en-US" dirty="0"/>
              <a:t>Note:  A specific instance of a relation schema may satisfy a functional dependency even if the functional dependency does not hold on all legal instances.  </a:t>
            </a:r>
          </a:p>
          <a:p>
            <a:pPr lvl="1"/>
            <a:r>
              <a:rPr lang="en-US" dirty="0"/>
              <a:t>For example, a specific instance of </a:t>
            </a:r>
            <a:r>
              <a:rPr lang="en-US" i="1" dirty="0"/>
              <a:t>Loan-schema</a:t>
            </a:r>
            <a:r>
              <a:rPr lang="en-US" dirty="0"/>
              <a:t> may, by chance, satisfy </a:t>
            </a:r>
            <a:br>
              <a:rPr lang="en-US" dirty="0"/>
            </a:br>
            <a:r>
              <a:rPr lang="en-US" dirty="0"/>
              <a:t>               </a:t>
            </a:r>
            <a:r>
              <a:rPr lang="en-US" i="1" dirty="0"/>
              <a:t>loan-number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customer-name.</a:t>
            </a:r>
          </a:p>
        </p:txBody>
      </p:sp>
    </p:spTree>
    <p:extLst>
      <p:ext uri="{BB962C8B-B14F-4D97-AF65-F5344CB8AC3E}">
        <p14:creationId xmlns:p14="http://schemas.microsoft.com/office/powerpoint/2010/main" val="3733699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Functional Dependencies (Cont.)</a:t>
            </a:r>
          </a:p>
        </p:txBody>
      </p:sp>
      <p:sp>
        <p:nvSpPr>
          <p:cNvPr id="11" name="Rectangle 1027"/>
          <p:cNvSpPr txBox="1">
            <a:spLocks noChangeArrowheads="1"/>
          </p:cNvSpPr>
          <p:nvPr/>
        </p:nvSpPr>
        <p:spPr>
          <a:xfrm>
            <a:off x="571500" y="1114425"/>
            <a:ext cx="1089163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sym typeface="Monotype Sorts" pitchFamily="2" charset="2"/>
              </a:rPr>
              <a:t>A </a:t>
            </a:r>
            <a:r>
              <a:rPr lang="en-US" dirty="0">
                <a:sym typeface="Monotype Sorts" pitchFamily="2" charset="2"/>
              </a:rPr>
              <a:t>functional dependency is </a:t>
            </a:r>
            <a:r>
              <a:rPr lang="en-US" dirty="0">
                <a:solidFill>
                  <a:schemeClr val="tx2"/>
                </a:solidFill>
                <a:sym typeface="Monotype Sorts" pitchFamily="2" charset="2"/>
              </a:rPr>
              <a:t>trivial</a:t>
            </a:r>
            <a:r>
              <a:rPr lang="en-US" dirty="0">
                <a:sym typeface="Monotype Sorts" pitchFamily="2" charset="2"/>
              </a:rPr>
              <a:t> if it is satisfied by all instances of a relation</a:t>
            </a:r>
          </a:p>
          <a:p>
            <a:pPr lvl="1"/>
            <a:r>
              <a:rPr lang="en-US" i="1" dirty="0">
                <a:sym typeface="Monotype Sorts" pitchFamily="2" charset="2"/>
              </a:rPr>
              <a:t>E.g.</a:t>
            </a:r>
          </a:p>
          <a:p>
            <a:pPr lvl="2"/>
            <a:r>
              <a:rPr lang="en-US" i="1" dirty="0">
                <a:sym typeface="Monotype Sorts" pitchFamily="2" charset="2"/>
              </a:rPr>
              <a:t> customer-name, </a:t>
            </a:r>
            <a:r>
              <a:rPr lang="en-US" i="1" dirty="0"/>
              <a:t>loan-number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customer-name</a:t>
            </a:r>
          </a:p>
          <a:p>
            <a:pPr lvl="2"/>
            <a:r>
              <a:rPr lang="en-US" i="1" dirty="0">
                <a:sym typeface="Monotype Sorts" pitchFamily="2" charset="2"/>
              </a:rPr>
              <a:t> customer-name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customer-name</a:t>
            </a:r>
          </a:p>
          <a:p>
            <a:pPr lvl="1"/>
            <a:r>
              <a:rPr lang="en-US" dirty="0">
                <a:sym typeface="Monotype Sorts" pitchFamily="2" charset="2"/>
              </a:rPr>
              <a:t>In general, </a:t>
            </a:r>
            <a:r>
              <a:rPr lang="en-US" dirty="0">
                <a:sym typeface="Symbol" panose="05050102010706020507" pitchFamily="18" charset="2"/>
              </a:rPr>
              <a:t>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is trivial if</a:t>
            </a:r>
            <a:r>
              <a:rPr lang="en-US" i="1" dirty="0">
                <a:sym typeface="Symbol" panose="05050102010706020507" pitchFamily="18" charset="2"/>
              </a:rPr>
              <a:t> </a:t>
            </a:r>
            <a:r>
              <a:rPr lang="en-US" dirty="0">
                <a:sym typeface="Symbol" panose="05050102010706020507" pitchFamily="18" charset="2"/>
              </a:rPr>
              <a:t>   </a:t>
            </a:r>
            <a:r>
              <a:rPr lang="en-US" i="1" dirty="0">
                <a:sym typeface="Symbol" panose="05050102010706020507" pitchFamily="18" charset="2"/>
              </a:rPr>
              <a:t/>
            </a:r>
            <a:br>
              <a:rPr lang="en-US" i="1" dirty="0">
                <a:sym typeface="Symbol" panose="05050102010706020507" pitchFamily="18" charset="2"/>
              </a:rPr>
            </a:br>
            <a:r>
              <a:rPr lang="en-US" i="1" dirty="0">
                <a:sym typeface="Symbol" panose="05050102010706020507" pitchFamily="18" charset="2"/>
              </a:rPr>
              <a:t> </a:t>
            </a:r>
          </a:p>
          <a:p>
            <a:endParaRPr lang="en-US" dirty="0"/>
          </a:p>
        </p:txBody>
      </p:sp>
    </p:spTree>
    <p:extLst>
      <p:ext uri="{BB962C8B-B14F-4D97-AF65-F5344CB8AC3E}">
        <p14:creationId xmlns:p14="http://schemas.microsoft.com/office/powerpoint/2010/main" val="918212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9600" y="495300"/>
            <a:ext cx="10560908" cy="457200"/>
          </a:xfrm>
        </p:spPr>
        <p:txBody>
          <a:bodyPr>
            <a:normAutofit fontScale="90000"/>
          </a:bodyPr>
          <a:lstStyle/>
          <a:p>
            <a:r>
              <a:rPr lang="en-US" dirty="0"/>
              <a:t>Closure of a Set of Functional Dependencies</a:t>
            </a:r>
          </a:p>
        </p:txBody>
      </p:sp>
      <p:sp>
        <p:nvSpPr>
          <p:cNvPr id="11" name="Rectangle 3"/>
          <p:cNvSpPr txBox="1">
            <a:spLocks noChangeArrowheads="1"/>
          </p:cNvSpPr>
          <p:nvPr/>
        </p:nvSpPr>
        <p:spPr>
          <a:xfrm>
            <a:off x="571500" y="1114425"/>
            <a:ext cx="10599008" cy="50292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 set </a:t>
            </a:r>
            <a:r>
              <a:rPr lang="en-US" i="1" dirty="0"/>
              <a:t>F</a:t>
            </a:r>
            <a:r>
              <a:rPr lang="en-US" dirty="0"/>
              <a:t> set of functional dependencies, there are certain other functional dependencies that are logically implied by </a:t>
            </a:r>
            <a:r>
              <a:rPr lang="en-US" i="1" dirty="0"/>
              <a:t>F</a:t>
            </a:r>
            <a:r>
              <a:rPr lang="en-US" dirty="0"/>
              <a:t>.</a:t>
            </a:r>
          </a:p>
          <a:p>
            <a:pPr lvl="1"/>
            <a:r>
              <a:rPr lang="en-US" dirty="0"/>
              <a:t>E.g.  If  A </a:t>
            </a:r>
            <a:r>
              <a:rPr lang="en-US" dirty="0">
                <a:sym typeface="Symbol" panose="05050102010706020507" pitchFamily="18" charset="2"/>
              </a:rPr>
              <a:t></a:t>
            </a:r>
            <a:r>
              <a:rPr lang="en-US" dirty="0">
                <a:sym typeface="Monotype Sorts" pitchFamily="2" charset="2"/>
              </a:rPr>
              <a:t> B and  B </a:t>
            </a:r>
            <a:r>
              <a:rPr lang="en-US" dirty="0">
                <a:sym typeface="Symbol" panose="05050102010706020507" pitchFamily="18" charset="2"/>
              </a:rPr>
              <a:t></a:t>
            </a:r>
            <a:r>
              <a:rPr lang="en-US" dirty="0">
                <a:sym typeface="Monotype Sorts" pitchFamily="2" charset="2"/>
              </a:rPr>
              <a:t> C,  then we can infer that A </a:t>
            </a:r>
            <a:r>
              <a:rPr lang="en-US" dirty="0">
                <a:sym typeface="Symbol" panose="05050102010706020507" pitchFamily="18" charset="2"/>
              </a:rPr>
              <a:t></a:t>
            </a:r>
            <a:r>
              <a:rPr lang="en-US" dirty="0">
                <a:sym typeface="Monotype Sorts" pitchFamily="2" charset="2"/>
              </a:rPr>
              <a:t> C</a:t>
            </a:r>
            <a:endParaRPr lang="en-US" dirty="0"/>
          </a:p>
          <a:p>
            <a:r>
              <a:rPr lang="en-US" dirty="0"/>
              <a:t>The set of all functional dependencies logically implied by </a:t>
            </a:r>
            <a:r>
              <a:rPr lang="en-US" i="1" dirty="0"/>
              <a:t>F</a:t>
            </a:r>
            <a:r>
              <a:rPr lang="en-US" dirty="0"/>
              <a:t> is the </a:t>
            </a:r>
            <a:r>
              <a:rPr lang="en-US" i="1" dirty="0">
                <a:solidFill>
                  <a:schemeClr val="tx2"/>
                </a:solidFill>
              </a:rPr>
              <a:t>closure</a:t>
            </a:r>
            <a:r>
              <a:rPr lang="en-US" dirty="0"/>
              <a:t> of </a:t>
            </a:r>
            <a:r>
              <a:rPr lang="en-US" i="1" dirty="0"/>
              <a:t>F</a:t>
            </a:r>
            <a:r>
              <a:rPr lang="en-US" dirty="0"/>
              <a:t>.</a:t>
            </a:r>
          </a:p>
          <a:p>
            <a:r>
              <a:rPr lang="en-US" dirty="0"/>
              <a:t>We denote the </a:t>
            </a:r>
            <a:r>
              <a:rPr lang="en-US" i="1" dirty="0"/>
              <a:t>closure </a:t>
            </a:r>
            <a:r>
              <a:rPr lang="en-US" dirty="0"/>
              <a:t>of </a:t>
            </a:r>
            <a:r>
              <a:rPr lang="en-US" i="1" dirty="0"/>
              <a:t>F</a:t>
            </a:r>
            <a:r>
              <a:rPr lang="en-US" dirty="0"/>
              <a:t> by </a:t>
            </a:r>
            <a:r>
              <a:rPr lang="en-US" dirty="0">
                <a:solidFill>
                  <a:schemeClr val="tx2"/>
                </a:solidFill>
              </a:rPr>
              <a:t>F</a:t>
            </a:r>
            <a:r>
              <a:rPr lang="en-US" i="1" baseline="30000" dirty="0">
                <a:solidFill>
                  <a:schemeClr val="tx2"/>
                </a:solidFill>
              </a:rPr>
              <a:t>+</a:t>
            </a:r>
            <a:r>
              <a:rPr lang="en-US" i="1" dirty="0">
                <a:solidFill>
                  <a:schemeClr val="tx2"/>
                </a:solidFill>
              </a:rPr>
              <a:t>.</a:t>
            </a:r>
          </a:p>
          <a:p>
            <a:r>
              <a:rPr lang="en-US" dirty="0"/>
              <a:t>We can find all of</a:t>
            </a:r>
            <a:r>
              <a:rPr lang="en-US" i="1" dirty="0"/>
              <a:t> </a:t>
            </a:r>
            <a:r>
              <a:rPr lang="en-US" dirty="0"/>
              <a:t>F</a:t>
            </a:r>
            <a:r>
              <a:rPr lang="en-US" i="1" baseline="30000" dirty="0"/>
              <a:t>+</a:t>
            </a:r>
            <a:r>
              <a:rPr lang="en-US" i="1" dirty="0"/>
              <a:t> </a:t>
            </a:r>
            <a:r>
              <a:rPr lang="en-US" dirty="0"/>
              <a:t>by applying Armstrong’s Axioms:</a:t>
            </a:r>
          </a:p>
          <a:p>
            <a:pPr lvl="1"/>
            <a:r>
              <a:rPr lang="en-US" dirty="0"/>
              <a:t>if </a:t>
            </a:r>
            <a:r>
              <a:rPr lang="en-US" i="1" dirty="0">
                <a:sym typeface="Symbol" panose="05050102010706020507" pitchFamily="18" charset="2"/>
              </a:rPr>
              <a:t></a:t>
            </a:r>
            <a:r>
              <a:rPr lang="en-US" dirty="0">
                <a:sym typeface="Symbol" panose="05050102010706020507" pitchFamily="18" charset="2"/>
              </a:rPr>
              <a:t>  , then  </a:t>
            </a:r>
            <a:r>
              <a:rPr lang="en-US" dirty="0">
                <a:sym typeface="Monotype Sorts" pitchFamily="2" charset="2"/>
              </a:rPr>
              <a:t> </a:t>
            </a:r>
            <a:r>
              <a:rPr lang="en-US" i="1" dirty="0">
                <a:sym typeface="Symbol" panose="05050102010706020507" pitchFamily="18" charset="2"/>
              </a:rPr>
              <a:t>                      </a:t>
            </a:r>
            <a:r>
              <a:rPr lang="en-US" b="1" dirty="0">
                <a:sym typeface="Symbol" panose="05050102010706020507" pitchFamily="18" charset="2"/>
              </a:rPr>
              <a:t>(reflexivity)</a:t>
            </a:r>
            <a:endParaRPr lang="en-US" dirty="0">
              <a:sym typeface="Symbol" panose="05050102010706020507" pitchFamily="18" charset="2"/>
            </a:endParaRPr>
          </a:p>
          <a:p>
            <a:pPr lvl="1"/>
            <a:r>
              <a:rPr lang="en-US" dirty="0">
                <a:sym typeface="Symbol" panose="05050102010706020507" pitchFamily="18" charset="2"/>
              </a:rPr>
              <a:t>if 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then </a:t>
            </a:r>
            <a:r>
              <a:rPr lang="en-US" dirty="0">
                <a:sym typeface="Greek Symbols" pitchFamily="18" charset="2"/>
              </a:rPr>
              <a:t> </a:t>
            </a:r>
            <a:r>
              <a:rPr lang="en-US" dirty="0">
                <a:sym typeface="Symbol" panose="05050102010706020507" pitchFamily="18" charset="2"/>
              </a:rPr>
              <a:t> </a:t>
            </a:r>
            <a:r>
              <a:rPr lang="en-US" dirty="0">
                <a:sym typeface="Monotype Sorts" pitchFamily="2" charset="2"/>
              </a:rPr>
              <a:t> </a:t>
            </a:r>
            <a:r>
              <a:rPr lang="en-US" dirty="0">
                <a:sym typeface="Symbol" panose="05050102010706020507" pitchFamily="18" charset="2"/>
              </a:rPr>
              <a:t> </a:t>
            </a:r>
            <a:r>
              <a:rPr lang="en-US" dirty="0">
                <a:sym typeface="Monotype Sorts" pitchFamily="2" charset="2"/>
              </a:rPr>
              <a:t> </a:t>
            </a:r>
            <a:r>
              <a:rPr lang="en-US" i="1" dirty="0">
                <a:sym typeface="Symbol" panose="05050102010706020507" pitchFamily="18" charset="2"/>
              </a:rPr>
              <a:t>               </a:t>
            </a:r>
            <a:r>
              <a:rPr lang="en-US" b="1" dirty="0">
                <a:sym typeface="Symbol" panose="05050102010706020507" pitchFamily="18" charset="2"/>
              </a:rPr>
              <a:t>(augmentation)</a:t>
            </a:r>
            <a:endParaRPr lang="en-US" dirty="0">
              <a:sym typeface="Symbol" panose="05050102010706020507" pitchFamily="18" charset="2"/>
            </a:endParaRPr>
          </a:p>
          <a:p>
            <a:pPr lvl="1"/>
            <a:r>
              <a:rPr lang="en-US" dirty="0">
                <a:sym typeface="Symbol" panose="05050102010706020507" pitchFamily="18" charset="2"/>
              </a:rPr>
              <a:t>if 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and </a:t>
            </a:r>
            <a:r>
              <a:rPr lang="en-US" i="1" dirty="0">
                <a:sym typeface="Symbol" panose="05050102010706020507" pitchFamily="18" charset="2"/>
              </a:rPr>
              <a:t> </a:t>
            </a:r>
            <a:r>
              <a:rPr lang="en-US" dirty="0">
                <a:sym typeface="Symbol" panose="05050102010706020507" pitchFamily="18" charset="2"/>
              </a:rPr>
              <a:t> </a:t>
            </a:r>
            <a:r>
              <a:rPr lang="en-US" dirty="0">
                <a:sym typeface="Monotype Sorts" pitchFamily="2" charset="2"/>
              </a:rPr>
              <a:t>, then </a:t>
            </a:r>
            <a:r>
              <a:rPr lang="en-US" dirty="0">
                <a:sym typeface="Symbol" panose="05050102010706020507" pitchFamily="18" charset="2"/>
              </a:rPr>
              <a:t> </a:t>
            </a:r>
            <a:r>
              <a:rPr lang="en-US" dirty="0">
                <a:sym typeface="Monotype Sorts" pitchFamily="2" charset="2"/>
              </a:rPr>
              <a:t> </a:t>
            </a:r>
            <a:r>
              <a:rPr lang="en-US" dirty="0">
                <a:sym typeface="Symbol" panose="05050102010706020507" pitchFamily="18" charset="2"/>
              </a:rPr>
              <a:t> </a:t>
            </a:r>
            <a:r>
              <a:rPr lang="en-US" dirty="0">
                <a:sym typeface="Greek Symbols" pitchFamily="18" charset="2"/>
              </a:rPr>
              <a:t>   </a:t>
            </a:r>
            <a:r>
              <a:rPr lang="en-US" b="1" dirty="0">
                <a:sym typeface="Greek Symbols" pitchFamily="18" charset="2"/>
              </a:rPr>
              <a:t>(transitivity)</a:t>
            </a:r>
          </a:p>
          <a:p>
            <a:r>
              <a:rPr lang="en-US" dirty="0">
                <a:sym typeface="Greek Symbols" pitchFamily="18" charset="2"/>
              </a:rPr>
              <a:t>These rules are </a:t>
            </a:r>
          </a:p>
          <a:p>
            <a:pPr lvl="1"/>
            <a:r>
              <a:rPr lang="en-US" dirty="0">
                <a:solidFill>
                  <a:schemeClr val="tx2"/>
                </a:solidFill>
                <a:sym typeface="Greek Symbols" pitchFamily="18" charset="2"/>
              </a:rPr>
              <a:t>sound</a:t>
            </a:r>
            <a:r>
              <a:rPr lang="en-US" dirty="0">
                <a:sym typeface="Greek Symbols" pitchFamily="18" charset="2"/>
              </a:rPr>
              <a:t> (generate only functional dependencies that actually hold) and </a:t>
            </a:r>
          </a:p>
          <a:p>
            <a:pPr lvl="1"/>
            <a:r>
              <a:rPr lang="en-US" dirty="0">
                <a:solidFill>
                  <a:schemeClr val="tx2"/>
                </a:solidFill>
                <a:sym typeface="Greek Symbols" pitchFamily="18" charset="2"/>
              </a:rPr>
              <a:t>complete</a:t>
            </a:r>
            <a:r>
              <a:rPr lang="en-US" dirty="0">
                <a:sym typeface="Greek Symbols" pitchFamily="18" charset="2"/>
              </a:rPr>
              <a:t> (generate all functional dependencies that hold).</a:t>
            </a:r>
          </a:p>
        </p:txBody>
      </p:sp>
    </p:spTree>
    <p:extLst>
      <p:ext uri="{BB962C8B-B14F-4D97-AF65-F5344CB8AC3E}">
        <p14:creationId xmlns:p14="http://schemas.microsoft.com/office/powerpoint/2010/main" val="3842455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Example</a:t>
            </a:r>
          </a:p>
        </p:txBody>
      </p:sp>
      <p:sp>
        <p:nvSpPr>
          <p:cNvPr id="11" name="Rectangle 1027"/>
          <p:cNvSpPr txBox="1">
            <a:spLocks noChangeArrowheads="1"/>
          </p:cNvSpPr>
          <p:nvPr/>
        </p:nvSpPr>
        <p:spPr>
          <a:xfrm>
            <a:off x="596899" y="927100"/>
            <a:ext cx="10614797" cy="56007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803275" algn="l"/>
              </a:tabLst>
            </a:pPr>
            <a:r>
              <a:rPr lang="en-US" i="1" dirty="0"/>
              <a:t>R = (A, B, C, G, H, I)</a:t>
            </a:r>
            <a:br>
              <a:rPr lang="en-US" i="1" dirty="0"/>
            </a:br>
            <a:r>
              <a:rPr lang="en-US" i="1" dirty="0"/>
              <a:t>F = </a:t>
            </a:r>
            <a:r>
              <a:rPr lang="en-US" dirty="0"/>
              <a:t>{  </a:t>
            </a:r>
            <a:r>
              <a:rPr lang="en-US" i="1" dirty="0">
                <a:sym typeface="Iconic Symbols Ext" pitchFamily="2" charset="2"/>
              </a:rPr>
              <a:t>A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B</a:t>
            </a:r>
            <a:br>
              <a:rPr lang="en-US" i="1" dirty="0">
                <a:sym typeface="Monotype Sorts" pitchFamily="2" charset="2"/>
              </a:rPr>
            </a:br>
            <a:r>
              <a:rPr lang="en-US" i="1" dirty="0">
                <a:sym typeface="Monotype Sorts" pitchFamily="2" charset="2"/>
              </a:rPr>
              <a:t>	   </a:t>
            </a:r>
            <a:r>
              <a:rPr lang="en-US" i="1" dirty="0">
                <a:sym typeface="Iconic Symbols Ext" pitchFamily="2" charset="2"/>
              </a:rPr>
              <a:t>A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a:t>
            </a:r>
            <a:br>
              <a:rPr lang="en-US" i="1" dirty="0">
                <a:sym typeface="Monotype Sorts" pitchFamily="2" charset="2"/>
              </a:rPr>
            </a:br>
            <a:r>
              <a:rPr lang="en-US" i="1" dirty="0">
                <a:sym typeface="Monotype Sorts" pitchFamily="2" charset="2"/>
              </a:rPr>
              <a:t>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a:t>
            </a:r>
            <a:br>
              <a:rPr lang="en-US" i="1" dirty="0">
                <a:sym typeface="Monotype Sorts" pitchFamily="2" charset="2"/>
              </a:rPr>
            </a:br>
            <a:r>
              <a:rPr lang="en-US" i="1" dirty="0">
                <a:sym typeface="Monotype Sorts" pitchFamily="2" charset="2"/>
              </a:rPr>
              <a:t>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I</a:t>
            </a:r>
            <a:br>
              <a:rPr lang="en-US" i="1" dirty="0">
                <a:sym typeface="Monotype Sorts" pitchFamily="2" charset="2"/>
              </a:rPr>
            </a:br>
            <a:r>
              <a:rPr lang="en-US" i="1" dirty="0">
                <a:sym typeface="Monotype Sorts" pitchFamily="2" charset="2"/>
              </a:rPr>
              <a:t>	   </a:t>
            </a:r>
            <a:r>
              <a:rPr lang="en-US" i="1" dirty="0">
                <a:sym typeface="Iconic Symbols Ext" pitchFamily="2" charset="2"/>
              </a:rPr>
              <a:t>B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a:t>
            </a:r>
            <a:r>
              <a:rPr lang="en-US" dirty="0">
                <a:sym typeface="Monotype Sorts" pitchFamily="2" charset="2"/>
              </a:rPr>
              <a:t>}</a:t>
            </a:r>
            <a:endParaRPr lang="en-US" dirty="0">
              <a:sym typeface="MS LineDraw" pitchFamily="49" charset="2"/>
            </a:endParaRPr>
          </a:p>
          <a:p>
            <a:pPr>
              <a:tabLst>
                <a:tab pos="803275" algn="l"/>
              </a:tabLst>
            </a:pPr>
            <a:r>
              <a:rPr lang="en-US" dirty="0">
                <a:sym typeface="MS LineDraw" pitchFamily="49" charset="2"/>
              </a:rPr>
              <a:t>some members of </a:t>
            </a:r>
            <a:r>
              <a:rPr lang="en-US" i="1" dirty="0">
                <a:sym typeface="MS LineDraw" pitchFamily="49" charset="2"/>
              </a:rPr>
              <a:t>F</a:t>
            </a:r>
            <a:r>
              <a:rPr lang="en-US" baseline="30000" dirty="0">
                <a:sym typeface="MS LineDraw" pitchFamily="49" charset="2"/>
              </a:rPr>
              <a:t>+</a:t>
            </a:r>
            <a:endParaRPr lang="en-US" dirty="0">
              <a:sym typeface="MS LineDraw" pitchFamily="49" charset="2"/>
            </a:endParaRPr>
          </a:p>
          <a:p>
            <a:pPr lvl="1">
              <a:tabLst>
                <a:tab pos="803275" algn="l"/>
              </a:tabLst>
            </a:pPr>
            <a:r>
              <a:rPr lang="en-US" i="1" dirty="0">
                <a:sym typeface="Monotype Sorts" pitchFamily="2" charset="2"/>
              </a:rPr>
              <a:t>A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        </a:t>
            </a:r>
          </a:p>
          <a:p>
            <a:pPr lvl="2">
              <a:tabLst>
                <a:tab pos="803275" algn="l"/>
              </a:tabLst>
            </a:pPr>
            <a:r>
              <a:rPr lang="en-US" dirty="0">
                <a:sym typeface="Monotype Sorts" pitchFamily="2" charset="2"/>
              </a:rPr>
              <a:t>by transitivity from </a:t>
            </a:r>
            <a:r>
              <a:rPr lang="en-US" i="1" dirty="0">
                <a:sym typeface="Iconic Symbols Ext" pitchFamily="2" charset="2"/>
              </a:rPr>
              <a:t>A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B and </a:t>
            </a:r>
            <a:r>
              <a:rPr lang="en-US" i="1" dirty="0">
                <a:sym typeface="Iconic Symbols Ext" pitchFamily="2" charset="2"/>
              </a:rPr>
              <a:t>B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a:t>
            </a:r>
          </a:p>
          <a:p>
            <a:pPr lvl="1">
              <a:tabLst>
                <a:tab pos="803275" algn="l"/>
              </a:tabLst>
            </a:pPr>
            <a:r>
              <a:rPr lang="en-US" i="1" dirty="0">
                <a:sym typeface="Monotype Sorts" pitchFamily="2" charset="2"/>
              </a:rPr>
              <a:t>AG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I       </a:t>
            </a:r>
            <a:endParaRPr lang="en-US" dirty="0">
              <a:sym typeface="Monotype Sorts" pitchFamily="2" charset="2"/>
            </a:endParaRPr>
          </a:p>
          <a:p>
            <a:pPr lvl="2">
              <a:tabLst>
                <a:tab pos="803275" algn="l"/>
              </a:tabLst>
            </a:pPr>
            <a:r>
              <a:rPr lang="en-US" dirty="0">
                <a:sym typeface="Monotype Sorts" pitchFamily="2" charset="2"/>
              </a:rPr>
              <a:t>by augmenting </a:t>
            </a:r>
            <a:r>
              <a:rPr lang="en-US" i="1" dirty="0">
                <a:sym typeface="Iconic Symbols Ext" pitchFamily="2" charset="2"/>
              </a:rPr>
              <a:t>A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 </a:t>
            </a:r>
            <a:r>
              <a:rPr lang="en-US" dirty="0">
                <a:sym typeface="Monotype Sorts" pitchFamily="2" charset="2"/>
              </a:rPr>
              <a:t>with G, to get </a:t>
            </a:r>
            <a:r>
              <a:rPr lang="en-US" i="1" dirty="0">
                <a:sym typeface="Iconic Symbols Ext" pitchFamily="2" charset="2"/>
              </a:rPr>
              <a:t>AG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CG </a:t>
            </a:r>
            <a:br>
              <a:rPr lang="en-US" i="1" dirty="0">
                <a:sym typeface="Monotype Sorts" pitchFamily="2" charset="2"/>
              </a:rPr>
            </a:br>
            <a:r>
              <a:rPr lang="en-US" i="1" dirty="0">
                <a:sym typeface="Monotype Sorts" pitchFamily="2" charset="2"/>
              </a:rPr>
              <a:t>                   </a:t>
            </a:r>
            <a:r>
              <a:rPr lang="en-US" dirty="0">
                <a:sym typeface="Monotype Sorts" pitchFamily="2" charset="2"/>
              </a:rPr>
              <a:t>and then transitivity with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I </a:t>
            </a:r>
          </a:p>
          <a:p>
            <a:pPr lvl="1">
              <a:tabLst>
                <a:tab pos="803275" algn="l"/>
              </a:tabLst>
            </a:pPr>
            <a:r>
              <a:rPr lang="en-US" i="1" dirty="0">
                <a:sym typeface="Monotype Sorts"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HI     </a:t>
            </a:r>
            <a:endParaRPr lang="en-US" dirty="0">
              <a:sym typeface="Monotype Sorts" pitchFamily="2" charset="2"/>
            </a:endParaRPr>
          </a:p>
          <a:p>
            <a:pPr lvl="2">
              <a:tabLst>
                <a:tab pos="803275" algn="l"/>
              </a:tabLst>
            </a:pPr>
            <a:r>
              <a:rPr lang="en-US" dirty="0">
                <a:sym typeface="Monotype Sorts" pitchFamily="2" charset="2"/>
              </a:rPr>
              <a:t>from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 and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I :   </a:t>
            </a:r>
            <a:r>
              <a:rPr lang="en-US" dirty="0">
                <a:sym typeface="Monotype Sorts" pitchFamily="2" charset="2"/>
              </a:rPr>
              <a:t>“union rule” can be inferred from</a:t>
            </a:r>
          </a:p>
          <a:p>
            <a:pPr lvl="3">
              <a:tabLst>
                <a:tab pos="803275" algn="l"/>
              </a:tabLst>
            </a:pPr>
            <a:r>
              <a:rPr lang="en-US" dirty="0">
                <a:sym typeface="Monotype Sorts" pitchFamily="2" charset="2"/>
              </a:rPr>
              <a:t>definition of functional dependencies, or </a:t>
            </a:r>
          </a:p>
          <a:p>
            <a:pPr lvl="3">
              <a:tabLst>
                <a:tab pos="803275" algn="l"/>
              </a:tabLst>
            </a:pPr>
            <a:r>
              <a:rPr lang="en-US" dirty="0">
                <a:sym typeface="Monotype Sorts" pitchFamily="2" charset="2"/>
              </a:rPr>
              <a:t>Augmentation of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I </a:t>
            </a:r>
            <a:r>
              <a:rPr lang="en-US" dirty="0">
                <a:sym typeface="Monotype Sorts" pitchFamily="2" charset="2"/>
              </a:rPr>
              <a:t>to infer </a:t>
            </a: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CG</a:t>
            </a:r>
            <a:r>
              <a:rPr lang="en-US" i="1" dirty="0">
                <a:sym typeface="Monotype Sorts" pitchFamily="2" charset="2"/>
              </a:rPr>
              <a:t>I, </a:t>
            </a:r>
            <a:r>
              <a:rPr lang="en-US" dirty="0">
                <a:sym typeface="Monotype Sorts" pitchFamily="2" charset="2"/>
              </a:rPr>
              <a:t>augmentation of</a:t>
            </a:r>
            <a:br>
              <a:rPr lang="en-US" dirty="0">
                <a:sym typeface="Monotype Sorts" pitchFamily="2" charset="2"/>
              </a:rPr>
            </a:br>
            <a:r>
              <a:rPr lang="en-US" i="1" dirty="0">
                <a:sym typeface="Iconic Symbols Ext" pitchFamily="2" charset="2"/>
              </a:rPr>
              <a:t>CG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 </a:t>
            </a:r>
            <a:r>
              <a:rPr lang="en-US" dirty="0">
                <a:sym typeface="Monotype Sorts" pitchFamily="2" charset="2"/>
              </a:rPr>
              <a:t>to infer</a:t>
            </a:r>
            <a:r>
              <a:rPr lang="en-US" i="1" dirty="0">
                <a:sym typeface="Monotype Sorts" pitchFamily="2" charset="2"/>
              </a:rPr>
              <a:t> </a:t>
            </a:r>
            <a:r>
              <a:rPr lang="en-US" i="1" dirty="0">
                <a:sym typeface="Iconic Symbols Ext" pitchFamily="2" charset="2"/>
              </a:rPr>
              <a:t>CGI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HI, </a:t>
            </a:r>
            <a:r>
              <a:rPr lang="en-US" dirty="0">
                <a:sym typeface="Monotype Sorts" pitchFamily="2" charset="2"/>
              </a:rPr>
              <a:t>and then transitivity</a:t>
            </a:r>
          </a:p>
        </p:txBody>
      </p:sp>
    </p:spTree>
    <p:extLst>
      <p:ext uri="{BB962C8B-B14F-4D97-AF65-F5344CB8AC3E}">
        <p14:creationId xmlns:p14="http://schemas.microsoft.com/office/powerpoint/2010/main" val="141542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1">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Pitfalls in Relational Database Design</a:t>
            </a:r>
          </a:p>
        </p:txBody>
      </p:sp>
      <p:sp>
        <p:nvSpPr>
          <p:cNvPr id="11" name="Rectangle 3"/>
          <p:cNvSpPr txBox="1">
            <a:spLocks noChangeArrowheads="1"/>
          </p:cNvSpPr>
          <p:nvPr/>
        </p:nvSpPr>
        <p:spPr>
          <a:xfrm>
            <a:off x="1066800" y="1447800"/>
            <a:ext cx="10111946"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Relational database design requires that we find a “good” collection of relation schemas.  A bad design may lead to </a:t>
            </a:r>
          </a:p>
          <a:p>
            <a:pPr lvl="1"/>
            <a:r>
              <a:rPr lang="en-US" dirty="0"/>
              <a:t>Repetition of Information.</a:t>
            </a:r>
          </a:p>
          <a:p>
            <a:pPr lvl="1"/>
            <a:r>
              <a:rPr lang="en-US" dirty="0"/>
              <a:t>Inability to represent certain information.</a:t>
            </a:r>
          </a:p>
          <a:p>
            <a:r>
              <a:rPr lang="en-US" dirty="0"/>
              <a:t>Design Goals:</a:t>
            </a:r>
          </a:p>
          <a:p>
            <a:pPr lvl="1"/>
            <a:r>
              <a:rPr lang="en-US" dirty="0"/>
              <a:t>Avoid redundant data</a:t>
            </a:r>
          </a:p>
          <a:p>
            <a:pPr lvl="1"/>
            <a:r>
              <a:rPr lang="en-US" dirty="0"/>
              <a:t>Ensure that relationships among attributes are represented </a:t>
            </a:r>
          </a:p>
          <a:p>
            <a:pPr lvl="1"/>
            <a:r>
              <a:rPr lang="en-US" dirty="0"/>
              <a:t>Facilitate the checking of updates for violation of database integrity constraints.</a:t>
            </a:r>
          </a:p>
        </p:txBody>
      </p:sp>
    </p:spTree>
    <p:extLst>
      <p:ext uri="{BB962C8B-B14F-4D97-AF65-F5344CB8AC3E}">
        <p14:creationId xmlns:p14="http://schemas.microsoft.com/office/powerpoint/2010/main" val="1678707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6030097" cy="609600"/>
          </a:xfrm>
        </p:spPr>
        <p:txBody>
          <a:bodyPr>
            <a:normAutofit fontScale="90000"/>
          </a:bodyPr>
          <a:lstStyle/>
          <a:p>
            <a:r>
              <a:rPr lang="en-US" dirty="0"/>
              <a:t>Procedure for Computing F</a:t>
            </a:r>
            <a:r>
              <a:rPr lang="en-US" baseline="30000" dirty="0"/>
              <a:t>+</a:t>
            </a:r>
          </a:p>
        </p:txBody>
      </p:sp>
      <p:sp>
        <p:nvSpPr>
          <p:cNvPr id="11" name="Rectangle 3"/>
          <p:cNvSpPr txBox="1">
            <a:spLocks noChangeArrowheads="1"/>
          </p:cNvSpPr>
          <p:nvPr/>
        </p:nvSpPr>
        <p:spPr>
          <a:xfrm>
            <a:off x="571499" y="1114425"/>
            <a:ext cx="10549581" cy="4876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 compute the closure of a set of functional dependencies F:</a:t>
            </a:r>
            <a:br>
              <a:rPr lang="en-US"/>
            </a:br>
            <a:endParaRPr lang="en-US" i="1"/>
          </a:p>
          <a:p>
            <a:pPr>
              <a:buFont typeface="Monotype Sorts" pitchFamily="2" charset="2"/>
              <a:buNone/>
            </a:pPr>
            <a:r>
              <a:rPr lang="en-US" i="1"/>
              <a:t>     F</a:t>
            </a:r>
            <a:r>
              <a:rPr lang="en-US" sz="2400" baseline="30000"/>
              <a:t>+</a:t>
            </a:r>
            <a:r>
              <a:rPr lang="en-US"/>
              <a:t> = </a:t>
            </a:r>
            <a:r>
              <a:rPr lang="en-US" i="1"/>
              <a:t>F</a:t>
            </a:r>
            <a:r>
              <a:rPr lang="en-US"/>
              <a:t/>
            </a:r>
            <a:br>
              <a:rPr lang="en-US"/>
            </a:br>
            <a:r>
              <a:rPr lang="en-US" b="1"/>
              <a:t>repeat</a:t>
            </a:r>
            <a:r>
              <a:rPr lang="en-US"/>
              <a:t/>
            </a:r>
            <a:br>
              <a:rPr lang="en-US"/>
            </a:br>
            <a:r>
              <a:rPr lang="en-US"/>
              <a:t>	</a:t>
            </a:r>
            <a:r>
              <a:rPr lang="en-US" b="1"/>
              <a:t>for each</a:t>
            </a:r>
            <a:r>
              <a:rPr lang="en-US"/>
              <a:t> functional dependency </a:t>
            </a:r>
            <a:r>
              <a:rPr lang="en-US" i="1"/>
              <a:t>f</a:t>
            </a:r>
            <a:r>
              <a:rPr lang="en-US"/>
              <a:t> in </a:t>
            </a:r>
            <a:r>
              <a:rPr lang="en-US" i="1"/>
              <a:t>F</a:t>
            </a:r>
            <a:r>
              <a:rPr lang="en-US" sz="2400" baseline="30000"/>
              <a:t>+</a:t>
            </a:r>
            <a:r>
              <a:rPr lang="en-US" baseline="30000"/>
              <a:t/>
            </a:r>
            <a:br>
              <a:rPr lang="en-US" baseline="30000"/>
            </a:br>
            <a:r>
              <a:rPr lang="en-US" baseline="30000"/>
              <a:t>	</a:t>
            </a:r>
            <a:r>
              <a:rPr lang="en-US"/>
              <a:t>       apply reflexivity and augmentation rules on </a:t>
            </a:r>
            <a:r>
              <a:rPr lang="en-US" i="1"/>
              <a:t>f</a:t>
            </a:r>
            <a:br>
              <a:rPr lang="en-US" i="1"/>
            </a:br>
            <a:r>
              <a:rPr lang="en-US" i="1"/>
              <a:t>	       </a:t>
            </a:r>
            <a:r>
              <a:rPr lang="en-US"/>
              <a:t>add the resulting functional dependencies to </a:t>
            </a:r>
            <a:r>
              <a:rPr lang="en-US" i="1"/>
              <a:t>F</a:t>
            </a:r>
            <a:r>
              <a:rPr lang="en-US" sz="2400" baseline="30000"/>
              <a:t>+</a:t>
            </a:r>
            <a:br>
              <a:rPr lang="en-US" sz="2400" baseline="30000"/>
            </a:br>
            <a:r>
              <a:rPr lang="en-US" baseline="30000"/>
              <a:t>	</a:t>
            </a:r>
            <a:r>
              <a:rPr lang="en-US" b="1"/>
              <a:t>for each </a:t>
            </a:r>
            <a:r>
              <a:rPr lang="en-US"/>
              <a:t>pair of functional dependencies </a:t>
            </a:r>
            <a:r>
              <a:rPr lang="en-US" i="1"/>
              <a:t>f</a:t>
            </a:r>
            <a:r>
              <a:rPr lang="en-US" baseline="-25000"/>
              <a:t>1</a:t>
            </a:r>
            <a:r>
              <a:rPr lang="en-US"/>
              <a:t>and </a:t>
            </a:r>
            <a:r>
              <a:rPr lang="en-US" i="1"/>
              <a:t>f</a:t>
            </a:r>
            <a:r>
              <a:rPr lang="en-US" baseline="-25000"/>
              <a:t>2</a:t>
            </a:r>
            <a:r>
              <a:rPr lang="en-US"/>
              <a:t> in </a:t>
            </a:r>
            <a:r>
              <a:rPr lang="en-US" i="1"/>
              <a:t>F</a:t>
            </a:r>
            <a:r>
              <a:rPr lang="en-US" sz="2400" baseline="30000"/>
              <a:t>+</a:t>
            </a:r>
            <a:r>
              <a:rPr lang="en-US" baseline="30000"/>
              <a:t/>
            </a:r>
            <a:br>
              <a:rPr lang="en-US" baseline="30000"/>
            </a:br>
            <a:r>
              <a:rPr lang="en-US" baseline="30000"/>
              <a:t>	</a:t>
            </a:r>
            <a:r>
              <a:rPr lang="en-US"/>
              <a:t>       </a:t>
            </a:r>
            <a:r>
              <a:rPr lang="en-US" b="1"/>
              <a:t>if</a:t>
            </a:r>
            <a:r>
              <a:rPr lang="en-US"/>
              <a:t> </a:t>
            </a:r>
            <a:r>
              <a:rPr lang="en-US" i="1"/>
              <a:t>f</a:t>
            </a:r>
            <a:r>
              <a:rPr lang="en-US" baseline="-25000"/>
              <a:t>1</a:t>
            </a:r>
            <a:r>
              <a:rPr lang="en-US"/>
              <a:t> and </a:t>
            </a:r>
            <a:r>
              <a:rPr lang="en-US" i="1"/>
              <a:t>f</a:t>
            </a:r>
            <a:r>
              <a:rPr lang="en-US" baseline="-25000"/>
              <a:t>2</a:t>
            </a:r>
            <a:r>
              <a:rPr lang="en-US"/>
              <a:t> can be combined using transitivity</a:t>
            </a:r>
            <a:br>
              <a:rPr lang="en-US"/>
            </a:br>
            <a:r>
              <a:rPr lang="en-US"/>
              <a:t>		 </a:t>
            </a:r>
            <a:r>
              <a:rPr lang="en-US" b="1"/>
              <a:t>then</a:t>
            </a:r>
            <a:r>
              <a:rPr lang="en-US"/>
              <a:t> add the resulting functional dependency to </a:t>
            </a:r>
            <a:r>
              <a:rPr lang="en-US" i="1"/>
              <a:t>F</a:t>
            </a:r>
            <a:r>
              <a:rPr lang="en-US" sz="2400" baseline="30000"/>
              <a:t>+</a:t>
            </a:r>
            <a:r>
              <a:rPr lang="en-US" baseline="30000"/>
              <a:t/>
            </a:r>
            <a:br>
              <a:rPr lang="en-US" baseline="30000"/>
            </a:br>
            <a:r>
              <a:rPr lang="en-US" b="1"/>
              <a:t>until </a:t>
            </a:r>
            <a:r>
              <a:rPr lang="en-US" i="1"/>
              <a:t>F</a:t>
            </a:r>
            <a:r>
              <a:rPr lang="en-US" sz="2400" baseline="30000"/>
              <a:t>+</a:t>
            </a:r>
            <a:r>
              <a:rPr lang="en-US"/>
              <a:t> does not change any further</a:t>
            </a:r>
          </a:p>
          <a:p>
            <a:pPr>
              <a:buFont typeface="Monotype Sorts" pitchFamily="2" charset="2"/>
              <a:buNone/>
            </a:pPr>
            <a:endParaRPr lang="en-US"/>
          </a:p>
          <a:p>
            <a:pPr>
              <a:buFont typeface="Monotype Sorts" pitchFamily="2" charset="2"/>
              <a:buNone/>
            </a:pPr>
            <a:r>
              <a:rPr lang="en-US"/>
              <a:t>NOTE:  We will see an alternative procedure for this task later</a:t>
            </a:r>
            <a:endParaRPr lang="en-US" i="1" baseline="-25000"/>
          </a:p>
          <a:p>
            <a:pPr>
              <a:buFont typeface="Monotype Sorts" pitchFamily="2" charset="2"/>
              <a:buNone/>
            </a:pPr>
            <a:endParaRPr lang="en-US" baseline="30000"/>
          </a:p>
        </p:txBody>
      </p:sp>
    </p:spTree>
    <p:extLst>
      <p:ext uri="{BB962C8B-B14F-4D97-AF65-F5344CB8AC3E}">
        <p14:creationId xmlns:p14="http://schemas.microsoft.com/office/powerpoint/2010/main" val="4165292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863600" y="381000"/>
            <a:ext cx="10331622" cy="609600"/>
          </a:xfrm>
        </p:spPr>
        <p:txBody>
          <a:bodyPr>
            <a:normAutofit fontScale="90000"/>
          </a:bodyPr>
          <a:lstStyle/>
          <a:p>
            <a:r>
              <a:rPr lang="en-US" dirty="0"/>
              <a:t>Closure of Functional Dependencies (Cont.)</a:t>
            </a:r>
          </a:p>
        </p:txBody>
      </p:sp>
      <p:sp>
        <p:nvSpPr>
          <p:cNvPr id="11" name="Rectangle 3"/>
          <p:cNvSpPr txBox="1">
            <a:spLocks noChangeArrowheads="1"/>
          </p:cNvSpPr>
          <p:nvPr/>
        </p:nvSpPr>
        <p:spPr>
          <a:xfrm>
            <a:off x="755649" y="1520825"/>
            <a:ext cx="10793799" cy="452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further simplify manual computation of </a:t>
            </a:r>
            <a:r>
              <a:rPr lang="en-US" i="1" dirty="0"/>
              <a:t>F</a:t>
            </a:r>
            <a:r>
              <a:rPr lang="en-US" baseline="30000" dirty="0"/>
              <a:t>+</a:t>
            </a:r>
            <a:r>
              <a:rPr lang="en-US" dirty="0"/>
              <a:t> by using the following additional rules.</a:t>
            </a:r>
          </a:p>
          <a:p>
            <a:pPr lvl="1"/>
            <a:r>
              <a:rPr lang="en-US" dirty="0">
                <a:sym typeface="Symbol" panose="05050102010706020507" pitchFamily="18" charset="2"/>
              </a:rPr>
              <a:t>If 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holds</a:t>
            </a:r>
            <a:r>
              <a:rPr lang="en-US" i="1" dirty="0">
                <a:sym typeface="Symbol" panose="05050102010706020507" pitchFamily="18" charset="2"/>
              </a:rPr>
              <a:t> a</a:t>
            </a:r>
            <a:r>
              <a:rPr lang="en-US" dirty="0">
                <a:sym typeface="Symbol" panose="05050102010706020507" pitchFamily="18" charset="2"/>
              </a:rPr>
              <a:t>nd </a:t>
            </a:r>
            <a:r>
              <a:rPr lang="en-US" i="1" dirty="0">
                <a:sym typeface="Symbol" panose="05050102010706020507"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Monotype Sorts" pitchFamily="2" charset="2"/>
              </a:rPr>
              <a:t> holds,  then </a:t>
            </a:r>
            <a:r>
              <a:rPr lang="en-US" dirty="0">
                <a:sym typeface="Symbol" panose="05050102010706020507" pitchFamily="18" charset="2"/>
              </a:rPr>
              <a:t>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a:t>
            </a:r>
            <a:r>
              <a:rPr lang="en-US" dirty="0">
                <a:sym typeface="Greek Symbols" pitchFamily="18" charset="2"/>
              </a:rPr>
              <a:t> holds </a:t>
            </a:r>
            <a:r>
              <a:rPr lang="en-US" b="1" dirty="0">
                <a:sym typeface="Greek Symbols" pitchFamily="18" charset="2"/>
              </a:rPr>
              <a:t>(union)</a:t>
            </a:r>
            <a:endParaRPr lang="en-US" dirty="0">
              <a:sym typeface="Greek Symbols" pitchFamily="18" charset="2"/>
            </a:endParaRPr>
          </a:p>
          <a:p>
            <a:pPr lvl="1"/>
            <a:r>
              <a:rPr lang="en-US" dirty="0">
                <a:sym typeface="Greek Symbols" pitchFamily="18" charset="2"/>
              </a:rPr>
              <a:t>If </a:t>
            </a:r>
            <a:r>
              <a:rPr lang="en-US" dirty="0">
                <a:sym typeface="Symbol" panose="05050102010706020507" pitchFamily="18" charset="2"/>
              </a:rPr>
              <a:t>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a:t>
            </a:r>
            <a:r>
              <a:rPr lang="en-US" dirty="0">
                <a:sym typeface="Monotype Sorts" pitchFamily="2" charset="2"/>
              </a:rPr>
              <a:t> holds, then </a:t>
            </a:r>
            <a:r>
              <a:rPr lang="en-US" dirty="0">
                <a:sym typeface="Symbol" panose="05050102010706020507" pitchFamily="18" charset="2"/>
              </a:rPr>
              <a:t>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holds and </a:t>
            </a:r>
            <a:r>
              <a:rPr lang="en-US" i="1" dirty="0">
                <a:sym typeface="Symbol" panose="05050102010706020507"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Monotype Sorts" pitchFamily="2" charset="2"/>
              </a:rPr>
              <a:t> holds </a:t>
            </a:r>
            <a:r>
              <a:rPr lang="en-US" b="1" dirty="0">
                <a:sym typeface="Monotype Sorts" pitchFamily="2" charset="2"/>
              </a:rPr>
              <a:t>(decomposition)</a:t>
            </a:r>
            <a:endParaRPr lang="en-US" dirty="0">
              <a:sym typeface="Monotype Sorts" pitchFamily="2" charset="2"/>
            </a:endParaRPr>
          </a:p>
          <a:p>
            <a:pPr lvl="1"/>
            <a:r>
              <a:rPr lang="en-US" dirty="0">
                <a:sym typeface="Monotype Sorts" pitchFamily="2" charset="2"/>
              </a:rPr>
              <a:t>If </a:t>
            </a:r>
            <a:r>
              <a:rPr lang="en-US" dirty="0">
                <a:sym typeface="Symbol" panose="05050102010706020507" pitchFamily="18" charset="2"/>
              </a:rPr>
              <a:t> </a:t>
            </a:r>
            <a:r>
              <a:rPr lang="en-US" dirty="0">
                <a:sym typeface="Monotype Sorts" pitchFamily="2" charset="2"/>
              </a:rPr>
              <a:t> </a:t>
            </a:r>
            <a:r>
              <a:rPr lang="en-US" i="1" dirty="0">
                <a:sym typeface="Symbol" panose="05050102010706020507" pitchFamily="18" charset="2"/>
              </a:rPr>
              <a:t>  </a:t>
            </a:r>
            <a:r>
              <a:rPr lang="en-US" dirty="0">
                <a:sym typeface="Symbol" panose="05050102010706020507" pitchFamily="18" charset="2"/>
              </a:rPr>
              <a:t>holds</a:t>
            </a:r>
            <a:r>
              <a:rPr lang="en-US" i="1" dirty="0">
                <a:sym typeface="Symbol" panose="05050102010706020507" pitchFamily="18" charset="2"/>
              </a:rPr>
              <a:t> a</a:t>
            </a:r>
            <a:r>
              <a:rPr lang="en-US" dirty="0">
                <a:sym typeface="Symbol" panose="05050102010706020507" pitchFamily="18" charset="2"/>
              </a:rPr>
              <a:t>nd </a:t>
            </a:r>
            <a:r>
              <a:rPr lang="en-US" dirty="0">
                <a:sym typeface="Greek Symbols" pitchFamily="18" charset="2"/>
              </a:rPr>
              <a:t> </a:t>
            </a:r>
            <a:r>
              <a:rPr lang="en-US" i="1" dirty="0">
                <a:sym typeface="Symbol" panose="05050102010706020507"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holds, then </a:t>
            </a:r>
            <a:r>
              <a:rPr lang="en-US" dirty="0">
                <a:sym typeface="Symbol" panose="05050102010706020507" pitchFamily="18" charset="2"/>
              </a:rPr>
              <a:t> </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holds</a:t>
            </a:r>
            <a:r>
              <a:rPr lang="en-US" b="1" dirty="0">
                <a:sym typeface="Greek Symbols" pitchFamily="18" charset="2"/>
              </a:rPr>
              <a:t> (</a:t>
            </a:r>
            <a:r>
              <a:rPr lang="en-US" b="1" dirty="0" err="1">
                <a:sym typeface="Greek Symbols" pitchFamily="18" charset="2"/>
              </a:rPr>
              <a:t>pseudotransitivity</a:t>
            </a:r>
            <a:r>
              <a:rPr lang="en-US" b="1" dirty="0">
                <a:sym typeface="Greek Symbols" pitchFamily="18" charset="2"/>
              </a:rPr>
              <a:t>)</a:t>
            </a:r>
            <a:endParaRPr lang="en-US" dirty="0">
              <a:sym typeface="Greek Symbols" pitchFamily="18" charset="2"/>
            </a:endParaRPr>
          </a:p>
          <a:p>
            <a:pPr lvl="1">
              <a:buFont typeface="Monotype Sorts" pitchFamily="2" charset="2"/>
              <a:buNone/>
            </a:pPr>
            <a:r>
              <a:rPr lang="en-US" dirty="0">
                <a:sym typeface="Greek Symbols" pitchFamily="18" charset="2"/>
              </a:rPr>
              <a:t>The above rules can be inferred from Armstrong’s axioms.</a:t>
            </a:r>
          </a:p>
        </p:txBody>
      </p:sp>
    </p:spTree>
    <p:extLst>
      <p:ext uri="{BB962C8B-B14F-4D97-AF65-F5344CB8AC3E}">
        <p14:creationId xmlns:p14="http://schemas.microsoft.com/office/powerpoint/2010/main" val="82048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Closure of Attribute Sets</a:t>
            </a:r>
          </a:p>
        </p:txBody>
      </p:sp>
      <p:sp>
        <p:nvSpPr>
          <p:cNvPr id="11" name="Rectangle 3"/>
          <p:cNvSpPr txBox="1">
            <a:spLocks noChangeArrowheads="1"/>
          </p:cNvSpPr>
          <p:nvPr/>
        </p:nvSpPr>
        <p:spPr>
          <a:xfrm>
            <a:off x="571500" y="1114425"/>
            <a:ext cx="107061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027113" algn="l"/>
                <a:tab pos="1547813" algn="l"/>
                <a:tab pos="1771650" algn="l"/>
                <a:tab pos="2054225" algn="l"/>
                <a:tab pos="3140075" algn="ctr"/>
              </a:tabLst>
            </a:pPr>
            <a:r>
              <a:rPr lang="en-US" dirty="0"/>
              <a:t>Given a set of attributes </a:t>
            </a:r>
            <a:r>
              <a:rPr lang="en-US" dirty="0">
                <a:latin typeface="Symbol" panose="05050102010706020507" pitchFamily="18" charset="2"/>
                <a:sym typeface="Greek Symbols" pitchFamily="18" charset="2"/>
              </a:rPr>
              <a:t>a,</a:t>
            </a:r>
            <a:r>
              <a:rPr lang="en-US" dirty="0"/>
              <a:t> define the </a:t>
            </a:r>
            <a:r>
              <a:rPr lang="en-US" i="1" dirty="0">
                <a:solidFill>
                  <a:schemeClr val="tx2"/>
                </a:solidFill>
              </a:rPr>
              <a:t>closure</a:t>
            </a:r>
            <a:r>
              <a:rPr lang="en-US" i="1" dirty="0"/>
              <a:t> </a:t>
            </a:r>
            <a:r>
              <a:rPr lang="en-US" dirty="0"/>
              <a:t>of </a:t>
            </a:r>
            <a:r>
              <a:rPr lang="en-US" dirty="0">
                <a:latin typeface="Symbol" panose="05050102010706020507" pitchFamily="18" charset="2"/>
                <a:sym typeface="Greek Symbols" pitchFamily="18" charset="2"/>
              </a:rPr>
              <a:t>a</a:t>
            </a:r>
            <a:r>
              <a:rPr lang="en-US" dirty="0">
                <a:sym typeface="Greek Symbols" pitchFamily="18" charset="2"/>
              </a:rPr>
              <a:t> </a:t>
            </a:r>
            <a:r>
              <a:rPr lang="en-US" dirty="0">
                <a:solidFill>
                  <a:schemeClr val="tx2"/>
                </a:solidFill>
                <a:sym typeface="Greek Symbols" pitchFamily="18" charset="2"/>
              </a:rPr>
              <a:t>under</a:t>
            </a:r>
            <a:r>
              <a:rPr lang="en-US" dirty="0">
                <a:sym typeface="Greek Symbols" pitchFamily="18" charset="2"/>
              </a:rPr>
              <a:t> </a:t>
            </a:r>
            <a:r>
              <a:rPr lang="en-US" i="1" dirty="0">
                <a:sym typeface="Greek Symbols" pitchFamily="18" charset="2"/>
              </a:rPr>
              <a:t>F</a:t>
            </a:r>
            <a:r>
              <a:rPr lang="en-US" dirty="0">
                <a:sym typeface="Greek Symbols" pitchFamily="18" charset="2"/>
              </a:rPr>
              <a:t> (denoted by </a:t>
            </a:r>
            <a:r>
              <a:rPr lang="en-US" dirty="0">
                <a:latin typeface="Symbol" panose="05050102010706020507" pitchFamily="18" charset="2"/>
                <a:sym typeface="Greek Symbols" pitchFamily="18" charset="2"/>
              </a:rPr>
              <a:t>a</a:t>
            </a:r>
            <a:r>
              <a:rPr lang="en-US" baseline="30000" dirty="0">
                <a:sym typeface="Greek Symbols" pitchFamily="18" charset="2"/>
              </a:rPr>
              <a:t>+</a:t>
            </a:r>
            <a:r>
              <a:rPr lang="en-US" dirty="0">
                <a:sym typeface="Greek Symbols" pitchFamily="18" charset="2"/>
              </a:rPr>
              <a:t>) as the set of attributes that are functionally determined by </a:t>
            </a:r>
            <a:r>
              <a:rPr lang="en-US" dirty="0">
                <a:latin typeface="Symbol" panose="05050102010706020507" pitchFamily="18" charset="2"/>
                <a:sym typeface="Greek Symbols" pitchFamily="18" charset="2"/>
              </a:rPr>
              <a:t>a</a:t>
            </a:r>
            <a:r>
              <a:rPr lang="en-US" dirty="0">
                <a:sym typeface="Greek Symbols" pitchFamily="18" charset="2"/>
              </a:rPr>
              <a:t> under </a:t>
            </a:r>
            <a:r>
              <a:rPr lang="en-US" i="1" dirty="0">
                <a:sym typeface="Greek Symbols" pitchFamily="18" charset="2"/>
              </a:rPr>
              <a:t>F:</a:t>
            </a:r>
            <a:r>
              <a:rPr lang="en-US" dirty="0">
                <a:sym typeface="Greek Symbols" pitchFamily="18" charset="2"/>
              </a:rPr>
              <a:t/>
            </a:r>
            <a:br>
              <a:rPr lang="en-US" dirty="0">
                <a:sym typeface="Greek Symbols" pitchFamily="18" charset="2"/>
              </a:rPr>
            </a:br>
            <a:r>
              <a:rPr lang="en-US" dirty="0">
                <a:sym typeface="Greek Symbols" pitchFamily="18" charset="2"/>
              </a:rPr>
              <a:t>		 </a:t>
            </a:r>
            <a:r>
              <a:rPr lang="en-US" dirty="0">
                <a:latin typeface="Symbol" panose="05050102010706020507" pitchFamily="18" charset="2"/>
                <a:sym typeface="Greek Symbols" pitchFamily="18" charset="2"/>
              </a:rPr>
              <a:t>a</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i="1" dirty="0">
                <a:sym typeface="Greek Symbols" pitchFamily="18" charset="2"/>
              </a:rPr>
              <a:t> </a:t>
            </a:r>
            <a:r>
              <a:rPr lang="en-US" dirty="0">
                <a:sym typeface="Greek Symbols" pitchFamily="18" charset="2"/>
              </a:rPr>
              <a:t>is in </a:t>
            </a:r>
            <a:r>
              <a:rPr lang="en-US" i="1" dirty="0">
                <a:sym typeface="Greek Symbols" pitchFamily="18" charset="2"/>
              </a:rPr>
              <a:t>F</a:t>
            </a:r>
            <a:r>
              <a:rPr lang="en-US" baseline="30000" dirty="0">
                <a:sym typeface="Greek Symbols" pitchFamily="18" charset="2"/>
              </a:rPr>
              <a:t>+</a:t>
            </a:r>
            <a:r>
              <a:rPr lang="en-US" dirty="0">
                <a:sym typeface="Greek Symbols" pitchFamily="18" charset="2"/>
              </a:rPr>
              <a:t>  </a:t>
            </a:r>
            <a:r>
              <a:rPr lang="en-US" dirty="0">
                <a:sym typeface="ZapfDingbats" pitchFamily="82" charset="2"/>
              </a:rPr>
              <a:t>  </a:t>
            </a:r>
            <a:r>
              <a:rPr lang="en-US" dirty="0">
                <a:sym typeface="Symbol" panose="05050102010706020507" pitchFamily="18" charset="2"/>
              </a:rPr>
              <a:t>  </a:t>
            </a:r>
            <a:r>
              <a:rPr lang="en-US" dirty="0">
                <a:latin typeface="Symbol" panose="05050102010706020507" pitchFamily="18" charset="2"/>
                <a:sym typeface="Greek Symbols" pitchFamily="18" charset="2"/>
              </a:rPr>
              <a:t>a</a:t>
            </a:r>
            <a:r>
              <a:rPr lang="en-US" baseline="30000" dirty="0">
                <a:sym typeface="Greek Symbols" pitchFamily="18" charset="2"/>
              </a:rPr>
              <a:t>+</a:t>
            </a:r>
            <a:endParaRPr lang="en-US" dirty="0">
              <a:sym typeface="Greek Symbols" pitchFamily="18" charset="2"/>
            </a:endParaRPr>
          </a:p>
          <a:p>
            <a:pPr>
              <a:tabLst>
                <a:tab pos="1027113" algn="l"/>
                <a:tab pos="1547813" algn="l"/>
                <a:tab pos="1771650" algn="l"/>
                <a:tab pos="2054225" algn="l"/>
                <a:tab pos="3140075" algn="ctr"/>
              </a:tabLst>
            </a:pPr>
            <a:r>
              <a:rPr lang="en-US" dirty="0">
                <a:sym typeface="Greek Symbols" pitchFamily="18" charset="2"/>
              </a:rPr>
              <a:t>Algorithm to compute </a:t>
            </a:r>
            <a:r>
              <a:rPr lang="en-US" dirty="0">
                <a:latin typeface="Symbol" panose="05050102010706020507" pitchFamily="18" charset="2"/>
                <a:sym typeface="Greek Symbols" pitchFamily="18" charset="2"/>
              </a:rPr>
              <a:t>a</a:t>
            </a:r>
            <a:r>
              <a:rPr lang="en-US" baseline="30000" dirty="0">
                <a:sym typeface="Greek Symbols" pitchFamily="18" charset="2"/>
              </a:rPr>
              <a:t>+</a:t>
            </a:r>
            <a:r>
              <a:rPr lang="en-US" dirty="0">
                <a:sym typeface="Greek Symbols" pitchFamily="18" charset="2"/>
              </a:rPr>
              <a:t>, the closure of </a:t>
            </a:r>
            <a:r>
              <a:rPr lang="en-US" dirty="0">
                <a:latin typeface="Symbol" panose="05050102010706020507" pitchFamily="18" charset="2"/>
                <a:sym typeface="Greek Symbols" pitchFamily="18" charset="2"/>
              </a:rPr>
              <a:t>a</a:t>
            </a:r>
            <a:r>
              <a:rPr lang="en-US" dirty="0">
                <a:sym typeface="Greek Symbols" pitchFamily="18" charset="2"/>
              </a:rPr>
              <a:t> under </a:t>
            </a:r>
            <a:r>
              <a:rPr lang="en-US" i="1" dirty="0">
                <a:sym typeface="Greek Symbols" pitchFamily="18" charset="2"/>
              </a:rPr>
              <a:t>F</a:t>
            </a:r>
            <a:br>
              <a:rPr lang="en-US" i="1" dirty="0">
                <a:sym typeface="Greek Symbols" pitchFamily="18" charset="2"/>
              </a:rPr>
            </a:br>
            <a:r>
              <a:rPr lang="en-US" i="1" dirty="0">
                <a:sym typeface="Greek Symbols" pitchFamily="18" charset="2"/>
              </a:rPr>
              <a:t>	result </a:t>
            </a:r>
            <a:r>
              <a:rPr lang="en-US" dirty="0">
                <a:sym typeface="Greek Symbols" pitchFamily="18" charset="2"/>
              </a:rPr>
              <a:t>:= </a:t>
            </a:r>
            <a:r>
              <a:rPr lang="en-US" dirty="0">
                <a:latin typeface="Symbol" panose="05050102010706020507" pitchFamily="18" charset="2"/>
                <a:sym typeface="Greek Symbols" pitchFamily="18" charset="2"/>
              </a:rPr>
              <a:t>a</a:t>
            </a:r>
            <a:r>
              <a:rPr lang="en-US" dirty="0">
                <a:sym typeface="Greek Symbols" pitchFamily="18" charset="2"/>
              </a:rPr>
              <a:t>;</a:t>
            </a:r>
            <a:br>
              <a:rPr lang="en-US" dirty="0">
                <a:sym typeface="Greek Symbols" pitchFamily="18" charset="2"/>
              </a:rPr>
            </a:br>
            <a:r>
              <a:rPr lang="en-US" dirty="0">
                <a:sym typeface="Greek Symbols" pitchFamily="18" charset="2"/>
              </a:rPr>
              <a:t>	</a:t>
            </a:r>
            <a:r>
              <a:rPr lang="en-US" b="1" dirty="0">
                <a:sym typeface="Greek Symbols" pitchFamily="18" charset="2"/>
              </a:rPr>
              <a:t>while</a:t>
            </a:r>
            <a:r>
              <a:rPr lang="en-US" dirty="0">
                <a:sym typeface="Greek Symbols" pitchFamily="18" charset="2"/>
              </a:rPr>
              <a:t> (changes to </a:t>
            </a:r>
            <a:r>
              <a:rPr lang="en-US" i="1" dirty="0">
                <a:sym typeface="Greek Symbols" pitchFamily="18" charset="2"/>
              </a:rPr>
              <a:t>result</a:t>
            </a:r>
            <a:r>
              <a:rPr lang="en-US" dirty="0">
                <a:sym typeface="Greek Symbols" pitchFamily="18" charset="2"/>
              </a:rPr>
              <a:t>) </a:t>
            </a:r>
            <a:r>
              <a:rPr lang="en-US" b="1" dirty="0">
                <a:sym typeface="Greek Symbols" pitchFamily="18" charset="2"/>
              </a:rPr>
              <a:t>do</a:t>
            </a:r>
            <a:br>
              <a:rPr lang="en-US" b="1" dirty="0">
                <a:sym typeface="Greek Symbols" pitchFamily="18" charset="2"/>
              </a:rPr>
            </a:br>
            <a:r>
              <a:rPr lang="en-US" b="1" dirty="0">
                <a:sym typeface="Greek Symbols" pitchFamily="18" charset="2"/>
              </a:rPr>
              <a:t>		for each </a:t>
            </a:r>
            <a:r>
              <a:rPr lang="en-US" dirty="0">
                <a:sym typeface="Symbol" panose="05050102010706020507" pitchFamily="18" charset="2"/>
              </a:rPr>
              <a:t></a:t>
            </a:r>
            <a:r>
              <a:rPr lang="en-US" i="1"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a:t>
            </a:r>
            <a:r>
              <a:rPr lang="en-US" b="1" dirty="0">
                <a:sym typeface="Greek Symbols" pitchFamily="18" charset="2"/>
              </a:rPr>
              <a:t>in</a:t>
            </a:r>
            <a:r>
              <a:rPr lang="en-US" i="1" dirty="0">
                <a:sym typeface="Greek Symbols" pitchFamily="18" charset="2"/>
              </a:rPr>
              <a:t> F</a:t>
            </a:r>
            <a:r>
              <a:rPr lang="en-US" b="1" dirty="0">
                <a:sym typeface="Greek Symbols" pitchFamily="18" charset="2"/>
              </a:rPr>
              <a:t> do</a:t>
            </a:r>
            <a:br>
              <a:rPr lang="en-US" b="1" dirty="0">
                <a:sym typeface="Greek Symbols" pitchFamily="18" charset="2"/>
              </a:rPr>
            </a:br>
            <a:r>
              <a:rPr lang="en-US" b="1" dirty="0">
                <a:sym typeface="Greek Symbols" pitchFamily="18" charset="2"/>
              </a:rPr>
              <a:t>			begin</a:t>
            </a:r>
            <a:br>
              <a:rPr lang="en-US" b="1" dirty="0">
                <a:sym typeface="Greek Symbols" pitchFamily="18" charset="2"/>
              </a:rPr>
            </a:br>
            <a:r>
              <a:rPr lang="en-US" b="1" dirty="0">
                <a:sym typeface="Greek Symbols" pitchFamily="18" charset="2"/>
              </a:rPr>
              <a:t>				if </a:t>
            </a:r>
            <a:r>
              <a:rPr lang="en-US" dirty="0">
                <a:sym typeface="Symbol" panose="05050102010706020507" pitchFamily="18" charset="2"/>
              </a:rPr>
              <a:t></a:t>
            </a:r>
            <a:r>
              <a:rPr lang="en-US" i="1" dirty="0">
                <a:sym typeface="Greek Symbols" pitchFamily="18" charset="2"/>
              </a:rPr>
              <a:t> </a:t>
            </a:r>
            <a:r>
              <a:rPr lang="en-US" dirty="0">
                <a:sym typeface="Symbol" panose="05050102010706020507" pitchFamily="18" charset="2"/>
              </a:rPr>
              <a:t> </a:t>
            </a:r>
            <a:r>
              <a:rPr lang="en-US" i="1" dirty="0">
                <a:sym typeface="Symbol" panose="05050102010706020507" pitchFamily="18" charset="2"/>
              </a:rPr>
              <a:t>result</a:t>
            </a:r>
            <a:r>
              <a:rPr lang="en-US" b="1" dirty="0">
                <a:sym typeface="Symbol" panose="05050102010706020507" pitchFamily="18" charset="2"/>
              </a:rPr>
              <a:t> then </a:t>
            </a:r>
            <a:r>
              <a:rPr lang="en-US" i="1" dirty="0">
                <a:sym typeface="Symbol" panose="05050102010706020507" pitchFamily="18" charset="2"/>
              </a:rPr>
              <a:t> result </a:t>
            </a:r>
            <a:r>
              <a:rPr lang="en-US" dirty="0">
                <a:sym typeface="Symbol" panose="05050102010706020507" pitchFamily="18" charset="2"/>
              </a:rPr>
              <a:t>:= </a:t>
            </a:r>
            <a:r>
              <a:rPr lang="en-US" i="1" dirty="0">
                <a:sym typeface="Symbol" panose="05050102010706020507" pitchFamily="18" charset="2"/>
              </a:rPr>
              <a:t>result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Greek Symbols" pitchFamily="18" charset="2"/>
              </a:rPr>
              <a:t> </a:t>
            </a:r>
            <a:br>
              <a:rPr lang="en-US" dirty="0">
                <a:sym typeface="Greek Symbols" pitchFamily="18" charset="2"/>
              </a:rPr>
            </a:br>
            <a:r>
              <a:rPr lang="en-US" dirty="0">
                <a:sym typeface="Greek Symbols" pitchFamily="18" charset="2"/>
              </a:rPr>
              <a:t>			</a:t>
            </a:r>
            <a:r>
              <a:rPr lang="en-US" b="1" dirty="0">
                <a:sym typeface="Greek Symbols" pitchFamily="18" charset="2"/>
              </a:rPr>
              <a:t>end</a:t>
            </a:r>
          </a:p>
        </p:txBody>
      </p:sp>
    </p:spTree>
    <p:extLst>
      <p:ext uri="{BB962C8B-B14F-4D97-AF65-F5344CB8AC3E}">
        <p14:creationId xmlns:p14="http://schemas.microsoft.com/office/powerpoint/2010/main" val="359811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 of Attribute Set Closure</a:t>
            </a:r>
          </a:p>
        </p:txBody>
      </p:sp>
      <p:sp>
        <p:nvSpPr>
          <p:cNvPr id="11" name="Rectangle 3"/>
          <p:cNvSpPr txBox="1">
            <a:spLocks noChangeArrowheads="1"/>
          </p:cNvSpPr>
          <p:nvPr/>
        </p:nvSpPr>
        <p:spPr>
          <a:xfrm>
            <a:off x="736600" y="914400"/>
            <a:ext cx="9822026" cy="5291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803275" algn="l"/>
                <a:tab pos="2633663" algn="l"/>
                <a:tab pos="3140075" algn="l"/>
              </a:tabLst>
            </a:pPr>
            <a:r>
              <a:rPr lang="en-US" sz="1800" i="1" dirty="0"/>
              <a:t>R = (A, B, C, G, H, I)</a:t>
            </a:r>
          </a:p>
          <a:p>
            <a:pPr>
              <a:tabLst>
                <a:tab pos="803275" algn="l"/>
                <a:tab pos="2633663" algn="l"/>
                <a:tab pos="3140075" algn="l"/>
              </a:tabLst>
            </a:pPr>
            <a:r>
              <a:rPr lang="en-US" sz="1800" i="1" dirty="0"/>
              <a:t>F = </a:t>
            </a:r>
            <a:r>
              <a:rPr lang="en-US" sz="1800" dirty="0"/>
              <a:t>{</a:t>
            </a:r>
            <a:r>
              <a:rPr lang="en-US" sz="1800" i="1" dirty="0">
                <a:sym typeface="Iconic Symbols Ext" pitchFamily="2" charset="2"/>
              </a:rPr>
              <a:t>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a:t>
            </a:r>
            <a:br>
              <a:rPr lang="en-US" sz="1800" i="1" dirty="0">
                <a:sym typeface="Monotype Sorts" pitchFamily="2" charset="2"/>
              </a:rPr>
            </a:br>
            <a:r>
              <a:rPr lang="en-US" sz="1800" i="1" dirty="0">
                <a:sym typeface="Monotype Sorts" pitchFamily="2" charset="2"/>
              </a:rPr>
              <a:t>	</a:t>
            </a:r>
            <a:r>
              <a:rPr lang="en-US" sz="1800" i="1" dirty="0">
                <a:sym typeface="Iconic Symbols Ext" pitchFamily="2" charset="2"/>
              </a:rPr>
              <a:t>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C </a:t>
            </a:r>
            <a:br>
              <a:rPr lang="en-US" sz="1800" i="1" dirty="0">
                <a:sym typeface="Monotype Sorts" pitchFamily="2" charset="2"/>
              </a:rPr>
            </a:br>
            <a:r>
              <a:rPr lang="en-US" sz="1800" i="1" dirty="0">
                <a:sym typeface="Monotype Sorts" pitchFamily="2" charset="2"/>
              </a:rPr>
              <a:t>	</a:t>
            </a:r>
            <a:r>
              <a:rPr lang="en-US" sz="1800" i="1" dirty="0">
                <a:sym typeface="Iconic Symbols Ext" pitchFamily="2" charset="2"/>
              </a:rPr>
              <a:t>CG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H</a:t>
            </a:r>
            <a:br>
              <a:rPr lang="en-US" sz="1800" i="1" dirty="0">
                <a:sym typeface="Monotype Sorts" pitchFamily="2" charset="2"/>
              </a:rPr>
            </a:br>
            <a:r>
              <a:rPr lang="en-US" sz="1800" i="1" dirty="0">
                <a:sym typeface="Monotype Sorts" pitchFamily="2" charset="2"/>
              </a:rPr>
              <a:t>	</a:t>
            </a:r>
            <a:r>
              <a:rPr lang="en-US" sz="1800" i="1" dirty="0">
                <a:sym typeface="Iconic Symbols Ext" pitchFamily="2" charset="2"/>
              </a:rPr>
              <a:t>CG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I</a:t>
            </a:r>
            <a:br>
              <a:rPr lang="en-US" sz="1800" i="1" dirty="0">
                <a:sym typeface="Monotype Sorts" pitchFamily="2" charset="2"/>
              </a:rPr>
            </a:br>
            <a:r>
              <a:rPr lang="en-US" sz="1800" i="1" dirty="0">
                <a:sym typeface="Monotype Sorts" pitchFamily="2" charset="2"/>
              </a:rPr>
              <a:t>	</a:t>
            </a:r>
            <a:r>
              <a:rPr lang="en-US" sz="1800" i="1" dirty="0">
                <a:sym typeface="Iconic Symbols Ext" pitchFamily="2" charset="2"/>
              </a:rPr>
              <a:t>B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H</a:t>
            </a:r>
            <a:r>
              <a:rPr lang="en-US" sz="1800" dirty="0">
                <a:sym typeface="Monotype Sorts" pitchFamily="2" charset="2"/>
              </a:rPr>
              <a:t>}</a:t>
            </a:r>
            <a:endParaRPr lang="en-US" sz="1800" dirty="0">
              <a:sym typeface="MS LineDraw" pitchFamily="49" charset="2"/>
            </a:endParaRPr>
          </a:p>
          <a:p>
            <a:pPr>
              <a:tabLst>
                <a:tab pos="803275" algn="l"/>
                <a:tab pos="2633663" algn="l"/>
                <a:tab pos="3140075" algn="l"/>
              </a:tabLst>
            </a:pPr>
            <a:r>
              <a:rPr lang="en-US" sz="1800" dirty="0">
                <a:sym typeface="MS LineDraw" pitchFamily="49" charset="2"/>
              </a:rPr>
              <a:t>(</a:t>
            </a:r>
            <a:r>
              <a:rPr lang="en-US" sz="1800" i="1" dirty="0">
                <a:sym typeface="MS LineDraw" pitchFamily="49" charset="2"/>
              </a:rPr>
              <a:t>AG)</a:t>
            </a:r>
            <a:r>
              <a:rPr lang="en-US" sz="1800" baseline="30000" dirty="0">
                <a:sym typeface="MS LineDraw" pitchFamily="49" charset="2"/>
              </a:rPr>
              <a:t>+</a:t>
            </a:r>
            <a:endParaRPr lang="en-US" sz="1800" dirty="0">
              <a:sym typeface="MS LineDraw" pitchFamily="49" charset="2"/>
            </a:endParaRPr>
          </a:p>
          <a:p>
            <a:pPr marL="762000" lvl="1" indent="-304800">
              <a:buFont typeface="Monotype Sorts" pitchFamily="2" charset="2"/>
              <a:buNone/>
              <a:tabLst>
                <a:tab pos="803275" algn="l"/>
                <a:tab pos="2633663" algn="l"/>
                <a:tab pos="3140075" algn="l"/>
              </a:tabLst>
            </a:pPr>
            <a:r>
              <a:rPr lang="en-US" sz="1600" dirty="0">
                <a:sym typeface="MS LineDraw" pitchFamily="49" charset="2"/>
              </a:rPr>
              <a:t>1.	</a:t>
            </a:r>
            <a:r>
              <a:rPr lang="en-US" sz="1600" i="1" dirty="0">
                <a:sym typeface="MS LineDraw" pitchFamily="49" charset="2"/>
              </a:rPr>
              <a:t>result = AG</a:t>
            </a:r>
            <a:endParaRPr lang="en-US" sz="1600" dirty="0">
              <a:sym typeface="MS LineDraw" pitchFamily="49" charset="2"/>
            </a:endParaRPr>
          </a:p>
          <a:p>
            <a:pPr marL="762000" lvl="1" indent="-304800">
              <a:buFont typeface="Monotype Sorts" pitchFamily="2" charset="2"/>
              <a:buNone/>
              <a:tabLst>
                <a:tab pos="803275" algn="l"/>
                <a:tab pos="2633663" algn="l"/>
                <a:tab pos="3140075" algn="l"/>
              </a:tabLst>
            </a:pPr>
            <a:r>
              <a:rPr lang="en-US" sz="1600" dirty="0">
                <a:sym typeface="MS LineDraw" pitchFamily="49" charset="2"/>
              </a:rPr>
              <a:t>2.	</a:t>
            </a:r>
            <a:r>
              <a:rPr lang="en-US" sz="1600" i="1" dirty="0">
                <a:sym typeface="MS LineDraw" pitchFamily="49" charset="2"/>
              </a:rPr>
              <a:t>result = ABCG	(A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 </a:t>
            </a:r>
            <a:r>
              <a:rPr lang="en-US" sz="1600" dirty="0">
                <a:sym typeface="Monotype Sorts" pitchFamily="2" charset="2"/>
              </a:rPr>
              <a:t>and </a:t>
            </a:r>
            <a:r>
              <a:rPr lang="en-US" sz="1600" i="1" dirty="0">
                <a:sym typeface="Monotype Sorts" pitchFamily="2" charset="2"/>
              </a:rPr>
              <a:t>A </a:t>
            </a:r>
            <a:r>
              <a:rPr lang="en-US" sz="1600" dirty="0">
                <a:sym typeface="Symbol" panose="05050102010706020507" pitchFamily="18" charset="2"/>
              </a:rPr>
              <a:t></a:t>
            </a:r>
            <a:r>
              <a:rPr lang="en-US" sz="1600" i="1" dirty="0">
                <a:sym typeface="Symbol" panose="05050102010706020507" pitchFamily="18" charset="2"/>
              </a:rPr>
              <a:t> B)</a:t>
            </a:r>
            <a:endParaRPr lang="en-US" sz="1600" dirty="0">
              <a:sym typeface="Symbol" panose="05050102010706020507" pitchFamily="18" charset="2"/>
            </a:endParaRPr>
          </a:p>
          <a:p>
            <a:pPr marL="762000" lvl="1" indent="-304800">
              <a:buFont typeface="Monotype Sorts" pitchFamily="2" charset="2"/>
              <a:buNone/>
              <a:tabLst>
                <a:tab pos="803275" algn="l"/>
                <a:tab pos="2633663" algn="l"/>
                <a:tab pos="3140075" algn="l"/>
              </a:tabLst>
            </a:pPr>
            <a:r>
              <a:rPr lang="en-US" sz="1600" dirty="0">
                <a:sym typeface="Symbol" panose="05050102010706020507" pitchFamily="18" charset="2"/>
              </a:rPr>
              <a:t>3.	</a:t>
            </a:r>
            <a:r>
              <a:rPr lang="en-US" sz="1600" i="1" dirty="0">
                <a:sym typeface="MS LineDraw" pitchFamily="49" charset="2"/>
              </a:rPr>
              <a:t>result = ABCG</a:t>
            </a:r>
            <a:r>
              <a:rPr lang="en-US" sz="1600" i="1" dirty="0">
                <a:sym typeface="Monotype Sorts" pitchFamily="2" charset="2"/>
              </a:rPr>
              <a:t>H	(CG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H</a:t>
            </a:r>
            <a:r>
              <a:rPr lang="en-US" sz="1600" dirty="0">
                <a:sym typeface="Monotype Sorts" pitchFamily="2" charset="2"/>
              </a:rPr>
              <a:t> and </a:t>
            </a:r>
            <a:r>
              <a:rPr lang="en-US" sz="1600" i="1" dirty="0">
                <a:sym typeface="Monotype Sorts" pitchFamily="2" charset="2"/>
              </a:rPr>
              <a:t>CG </a:t>
            </a:r>
            <a:r>
              <a:rPr lang="en-US" sz="1600" dirty="0">
                <a:sym typeface="Symbol" panose="05050102010706020507" pitchFamily="18" charset="2"/>
              </a:rPr>
              <a:t> </a:t>
            </a:r>
            <a:r>
              <a:rPr lang="en-US" sz="1600" i="1" dirty="0">
                <a:sym typeface="Symbol" panose="05050102010706020507" pitchFamily="18" charset="2"/>
              </a:rPr>
              <a:t>AGBC)</a:t>
            </a:r>
          </a:p>
          <a:p>
            <a:pPr marL="762000" lvl="1" indent="-304800">
              <a:buFont typeface="Monotype Sorts" pitchFamily="2" charset="2"/>
              <a:buNone/>
              <a:tabLst>
                <a:tab pos="803275" algn="l"/>
                <a:tab pos="2633663" algn="l"/>
                <a:tab pos="3140075" algn="l"/>
              </a:tabLst>
            </a:pPr>
            <a:r>
              <a:rPr lang="en-US" sz="1600" dirty="0">
                <a:sym typeface="Symbol" panose="05050102010706020507" pitchFamily="18" charset="2"/>
              </a:rPr>
              <a:t>4.	</a:t>
            </a:r>
            <a:r>
              <a:rPr lang="en-US" sz="1600" i="1" dirty="0">
                <a:sym typeface="MS LineDraw" pitchFamily="49" charset="2"/>
              </a:rPr>
              <a:t>result = ABCG</a:t>
            </a:r>
            <a:r>
              <a:rPr lang="en-US" sz="1600" i="1" dirty="0">
                <a:sym typeface="Monotype Sorts" pitchFamily="2" charset="2"/>
              </a:rPr>
              <a:t>HI	(CG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I</a:t>
            </a:r>
            <a:r>
              <a:rPr lang="en-US" sz="1600" dirty="0">
                <a:sym typeface="Monotype Sorts" pitchFamily="2" charset="2"/>
              </a:rPr>
              <a:t> and </a:t>
            </a:r>
            <a:r>
              <a:rPr lang="en-US" sz="1600" i="1" dirty="0">
                <a:sym typeface="Monotype Sorts" pitchFamily="2" charset="2"/>
              </a:rPr>
              <a:t>CG </a:t>
            </a:r>
            <a:r>
              <a:rPr lang="en-US" sz="1600" dirty="0">
                <a:sym typeface="Symbol" panose="05050102010706020507" pitchFamily="18" charset="2"/>
              </a:rPr>
              <a:t> </a:t>
            </a:r>
            <a:r>
              <a:rPr lang="en-US" sz="1600" i="1" dirty="0">
                <a:sym typeface="Symbol" panose="05050102010706020507" pitchFamily="18" charset="2"/>
              </a:rPr>
              <a:t>AGBCH)</a:t>
            </a:r>
          </a:p>
          <a:p>
            <a:pPr>
              <a:tabLst>
                <a:tab pos="803275" algn="l"/>
                <a:tab pos="2633663" algn="l"/>
                <a:tab pos="3140075" algn="l"/>
              </a:tabLst>
            </a:pPr>
            <a:r>
              <a:rPr lang="en-US" sz="1800" dirty="0">
                <a:sym typeface="Symbol" panose="05050102010706020507" pitchFamily="18" charset="2"/>
              </a:rPr>
              <a:t>Is </a:t>
            </a:r>
            <a:r>
              <a:rPr lang="en-US" sz="1800" i="1" dirty="0">
                <a:sym typeface="Symbol" panose="05050102010706020507" pitchFamily="18" charset="2"/>
              </a:rPr>
              <a:t>AG</a:t>
            </a:r>
            <a:r>
              <a:rPr lang="en-US" sz="1800" dirty="0">
                <a:sym typeface="Symbol" panose="05050102010706020507" pitchFamily="18" charset="2"/>
              </a:rPr>
              <a:t> a candidate key?  </a:t>
            </a:r>
          </a:p>
          <a:p>
            <a:pPr marL="762000" lvl="1" indent="-304800">
              <a:buFont typeface="Monotype Sorts" pitchFamily="2" charset="2"/>
              <a:buAutoNum type="arabicPeriod"/>
              <a:tabLst>
                <a:tab pos="803275" algn="l"/>
                <a:tab pos="2633663" algn="l"/>
                <a:tab pos="3140075" algn="l"/>
              </a:tabLst>
            </a:pPr>
            <a:r>
              <a:rPr lang="en-US" sz="1600" dirty="0">
                <a:sym typeface="Symbol" panose="05050102010706020507" pitchFamily="18" charset="2"/>
              </a:rPr>
              <a:t>Is AG a super key?</a:t>
            </a:r>
          </a:p>
          <a:p>
            <a:pPr marL="1163638" lvl="2" indent="-304800">
              <a:buFont typeface="Monotype Sorts" pitchFamily="2" charset="2"/>
              <a:buAutoNum type="arabicPeriod"/>
              <a:tabLst>
                <a:tab pos="803275" algn="l"/>
                <a:tab pos="2633663" algn="l"/>
                <a:tab pos="3140075" algn="l"/>
              </a:tabLst>
            </a:pPr>
            <a:r>
              <a:rPr lang="en-US" sz="1600" dirty="0">
                <a:sym typeface="Symbol" panose="05050102010706020507" pitchFamily="18" charset="2"/>
              </a:rPr>
              <a:t>Does </a:t>
            </a:r>
            <a:r>
              <a:rPr lang="en-US" sz="1600" i="1" dirty="0">
                <a:sym typeface="Symbol" panose="05050102010706020507" pitchFamily="18" charset="2"/>
              </a:rPr>
              <a:t>AG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R? == </a:t>
            </a:r>
            <a:r>
              <a:rPr lang="en-US" sz="1600" dirty="0">
                <a:sym typeface="Monotype Sorts" pitchFamily="2" charset="2"/>
              </a:rPr>
              <a:t>Is (AG)</a:t>
            </a:r>
            <a:r>
              <a:rPr lang="en-US" baseline="30000" dirty="0">
                <a:sym typeface="Monotype Sorts" pitchFamily="2" charset="2"/>
              </a:rPr>
              <a:t>+ </a:t>
            </a:r>
            <a:r>
              <a:rPr lang="en-US" sz="1600" dirty="0">
                <a:sym typeface="Symbol" panose="05050102010706020507" pitchFamily="18" charset="2"/>
              </a:rPr>
              <a:t> R</a:t>
            </a:r>
            <a:endParaRPr lang="en-US" sz="1600" i="1" dirty="0">
              <a:sym typeface="Monotype Sorts" pitchFamily="2" charset="2"/>
            </a:endParaRPr>
          </a:p>
          <a:p>
            <a:pPr marL="762000" lvl="1" indent="-304800">
              <a:buFont typeface="Monotype Sorts" pitchFamily="2" charset="2"/>
              <a:buAutoNum type="arabicPeriod" startAt="2"/>
              <a:tabLst>
                <a:tab pos="803275" algn="l"/>
                <a:tab pos="2633663" algn="l"/>
                <a:tab pos="3140075" algn="l"/>
              </a:tabLst>
            </a:pPr>
            <a:r>
              <a:rPr lang="en-US" sz="1600" dirty="0">
                <a:sym typeface="Monotype Sorts" pitchFamily="2" charset="2"/>
              </a:rPr>
              <a:t>Is any subset of AG a </a:t>
            </a:r>
            <a:r>
              <a:rPr lang="en-US" sz="1600" dirty="0" err="1">
                <a:sym typeface="Monotype Sorts" pitchFamily="2" charset="2"/>
              </a:rPr>
              <a:t>superkey</a:t>
            </a:r>
            <a:r>
              <a:rPr lang="en-US" sz="1600" dirty="0">
                <a:sym typeface="Monotype Sorts" pitchFamily="2" charset="2"/>
              </a:rPr>
              <a:t>?</a:t>
            </a:r>
          </a:p>
          <a:p>
            <a:pPr marL="1163638" lvl="2" indent="-304800">
              <a:buFont typeface="Monotype Sorts" pitchFamily="2" charset="2"/>
              <a:buAutoNum type="arabicPeriod"/>
              <a:tabLst>
                <a:tab pos="803275" algn="l"/>
                <a:tab pos="2633663" algn="l"/>
                <a:tab pos="3140075" algn="l"/>
              </a:tabLst>
            </a:pPr>
            <a:r>
              <a:rPr lang="en-US" sz="1600" dirty="0">
                <a:sym typeface="Monotype Sorts" pitchFamily="2" charset="2"/>
              </a:rPr>
              <a:t>Does </a:t>
            </a:r>
            <a:r>
              <a:rPr lang="en-US" sz="1600" i="1" dirty="0">
                <a:sym typeface="Monotype Sorts" pitchFamily="2" charset="2"/>
              </a:rPr>
              <a:t>A</a:t>
            </a:r>
            <a:r>
              <a:rPr lang="en-US" sz="1600" dirty="0">
                <a:sym typeface="Monotype Sorts" pitchFamily="2" charset="2"/>
              </a:rPr>
              <a:t>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R</a:t>
            </a:r>
            <a:r>
              <a:rPr lang="en-US" sz="1600" dirty="0">
                <a:sym typeface="Monotype Sorts" pitchFamily="2" charset="2"/>
              </a:rPr>
              <a:t>? </a:t>
            </a:r>
            <a:r>
              <a:rPr lang="en-US" sz="1600" i="1" dirty="0">
                <a:sym typeface="Monotype Sorts" pitchFamily="2" charset="2"/>
              </a:rPr>
              <a:t>== </a:t>
            </a:r>
            <a:r>
              <a:rPr lang="en-US" sz="1600" dirty="0">
                <a:sym typeface="Monotype Sorts" pitchFamily="2" charset="2"/>
              </a:rPr>
              <a:t>Is (A)</a:t>
            </a:r>
            <a:r>
              <a:rPr lang="en-US" baseline="30000" dirty="0">
                <a:sym typeface="Monotype Sorts" pitchFamily="2" charset="2"/>
              </a:rPr>
              <a:t>+ </a:t>
            </a:r>
            <a:r>
              <a:rPr lang="en-US" sz="1600" dirty="0">
                <a:sym typeface="Symbol" panose="05050102010706020507" pitchFamily="18" charset="2"/>
              </a:rPr>
              <a:t> R</a:t>
            </a:r>
            <a:endParaRPr lang="en-US" sz="1600" dirty="0">
              <a:sym typeface="Monotype Sorts" pitchFamily="2" charset="2"/>
            </a:endParaRPr>
          </a:p>
          <a:p>
            <a:pPr marL="1163638" lvl="2" indent="-304800">
              <a:buFont typeface="Monotype Sorts" pitchFamily="2" charset="2"/>
              <a:buAutoNum type="arabicPeriod"/>
              <a:tabLst>
                <a:tab pos="803275" algn="l"/>
                <a:tab pos="2633663" algn="l"/>
                <a:tab pos="3140075" algn="l"/>
              </a:tabLst>
            </a:pPr>
            <a:r>
              <a:rPr lang="en-US" sz="1600" dirty="0">
                <a:sym typeface="Monotype Sorts" pitchFamily="2" charset="2"/>
              </a:rPr>
              <a:t>Does </a:t>
            </a:r>
            <a:r>
              <a:rPr lang="en-US" sz="1600" i="1" dirty="0">
                <a:sym typeface="Monotype Sorts" pitchFamily="2" charset="2"/>
              </a:rPr>
              <a:t>G</a:t>
            </a:r>
            <a:r>
              <a:rPr lang="en-US" sz="1600" dirty="0">
                <a:sym typeface="Monotype Sorts" pitchFamily="2" charset="2"/>
              </a:rPr>
              <a:t>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R</a:t>
            </a:r>
            <a:r>
              <a:rPr lang="en-US" sz="1600" dirty="0">
                <a:sym typeface="Monotype Sorts" pitchFamily="2" charset="2"/>
              </a:rPr>
              <a:t>? == Is (G)</a:t>
            </a:r>
            <a:r>
              <a:rPr lang="en-US" baseline="30000" dirty="0">
                <a:sym typeface="Monotype Sorts" pitchFamily="2" charset="2"/>
              </a:rPr>
              <a:t>+ </a:t>
            </a:r>
            <a:r>
              <a:rPr lang="en-US" sz="1600" dirty="0">
                <a:sym typeface="Symbol" panose="05050102010706020507" pitchFamily="18" charset="2"/>
              </a:rPr>
              <a:t> R</a:t>
            </a:r>
          </a:p>
        </p:txBody>
      </p:sp>
    </p:spTree>
    <p:extLst>
      <p:ext uri="{BB962C8B-B14F-4D97-AF65-F5344CB8AC3E}">
        <p14:creationId xmlns:p14="http://schemas.microsoft.com/office/powerpoint/2010/main" val="97589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1">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1">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52500" y="201613"/>
            <a:ext cx="8077200" cy="609600"/>
          </a:xfrm>
        </p:spPr>
        <p:txBody>
          <a:bodyPr>
            <a:normAutofit fontScale="90000"/>
          </a:bodyPr>
          <a:lstStyle/>
          <a:p>
            <a:r>
              <a:rPr lang="en-US"/>
              <a:t>Uses of Attribute Closure</a:t>
            </a:r>
          </a:p>
        </p:txBody>
      </p:sp>
      <p:sp>
        <p:nvSpPr>
          <p:cNvPr id="11" name="Rectangle 1027"/>
          <p:cNvSpPr txBox="1">
            <a:spLocks noChangeArrowheads="1"/>
          </p:cNvSpPr>
          <p:nvPr/>
        </p:nvSpPr>
        <p:spPr>
          <a:xfrm>
            <a:off x="571500" y="1114425"/>
            <a:ext cx="10891630" cy="4876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US" dirty="0"/>
              <a:t>There are several uses of the attribute closure algorithm:</a:t>
            </a:r>
          </a:p>
          <a:p>
            <a:r>
              <a:rPr lang="en-US" dirty="0"/>
              <a:t>Testing for </a:t>
            </a:r>
            <a:r>
              <a:rPr lang="en-US" dirty="0" err="1"/>
              <a:t>superkey</a:t>
            </a:r>
            <a:r>
              <a:rPr lang="en-US" dirty="0"/>
              <a:t>:</a:t>
            </a:r>
          </a:p>
          <a:p>
            <a:pPr lvl="1"/>
            <a:r>
              <a:rPr lang="en-US" dirty="0"/>
              <a:t>To test if </a:t>
            </a:r>
            <a:r>
              <a:rPr lang="en-US" dirty="0">
                <a:sym typeface="Symbol" panose="05050102010706020507" pitchFamily="18" charset="2"/>
              </a:rPr>
              <a:t> is a </a:t>
            </a:r>
            <a:r>
              <a:rPr lang="en-US" dirty="0" err="1">
                <a:sym typeface="Symbol" panose="05050102010706020507" pitchFamily="18" charset="2"/>
              </a:rPr>
              <a:t>superkey</a:t>
            </a:r>
            <a:r>
              <a:rPr lang="en-US" dirty="0">
                <a:sym typeface="Symbol" panose="05050102010706020507" pitchFamily="18" charset="2"/>
              </a:rPr>
              <a:t>, we compute </a:t>
            </a:r>
            <a:r>
              <a:rPr lang="en-US" sz="2000" baseline="30000" dirty="0">
                <a:sym typeface="Symbol" panose="05050102010706020507" pitchFamily="18" charset="2"/>
              </a:rPr>
              <a:t>+</a:t>
            </a:r>
            <a:r>
              <a:rPr lang="en-US" baseline="30000" dirty="0">
                <a:sym typeface="Symbol" panose="05050102010706020507" pitchFamily="18" charset="2"/>
              </a:rPr>
              <a:t>,</a:t>
            </a:r>
            <a:r>
              <a:rPr lang="en-US" dirty="0">
                <a:sym typeface="Symbol" panose="05050102010706020507" pitchFamily="18" charset="2"/>
              </a:rPr>
              <a:t> and check if </a:t>
            </a:r>
            <a:r>
              <a:rPr lang="en-US" sz="2000" baseline="30000" dirty="0">
                <a:sym typeface="Symbol" panose="05050102010706020507" pitchFamily="18" charset="2"/>
              </a:rPr>
              <a:t>+</a:t>
            </a:r>
            <a:r>
              <a:rPr lang="en-US" baseline="30000" dirty="0">
                <a:sym typeface="Symbol" panose="05050102010706020507" pitchFamily="18" charset="2"/>
              </a:rPr>
              <a:t> </a:t>
            </a:r>
            <a:r>
              <a:rPr lang="en-US" dirty="0">
                <a:sym typeface="Symbol" panose="05050102010706020507" pitchFamily="18" charset="2"/>
              </a:rPr>
              <a:t>contains all attributes of </a:t>
            </a:r>
            <a:r>
              <a:rPr lang="en-US" i="1" dirty="0">
                <a:sym typeface="Symbol" panose="05050102010706020507" pitchFamily="18" charset="2"/>
              </a:rPr>
              <a:t>R</a:t>
            </a:r>
            <a:r>
              <a:rPr lang="en-US" dirty="0">
                <a:sym typeface="Symbol" panose="05050102010706020507" pitchFamily="18" charset="2"/>
              </a:rPr>
              <a:t>.</a:t>
            </a:r>
          </a:p>
          <a:p>
            <a:r>
              <a:rPr lang="en-US" dirty="0">
                <a:sym typeface="Symbol" panose="05050102010706020507" pitchFamily="18" charset="2"/>
              </a:rPr>
              <a:t>Testing functional dependencies</a:t>
            </a:r>
          </a:p>
          <a:p>
            <a:pPr lvl="1"/>
            <a:r>
              <a:rPr lang="en-US" dirty="0">
                <a:sym typeface="Symbol" panose="05050102010706020507" pitchFamily="18" charset="2"/>
              </a:rPr>
              <a:t>To check if a functional dependency    holds (or, in other words, is in </a:t>
            </a:r>
            <a:r>
              <a:rPr lang="en-US" i="1" dirty="0">
                <a:sym typeface="Symbol" panose="05050102010706020507" pitchFamily="18" charset="2"/>
              </a:rPr>
              <a:t>F</a:t>
            </a:r>
            <a:r>
              <a:rPr lang="en-US" baseline="30000" dirty="0">
                <a:sym typeface="Symbol" panose="05050102010706020507" pitchFamily="18" charset="2"/>
              </a:rPr>
              <a:t>+</a:t>
            </a:r>
            <a:r>
              <a:rPr lang="en-US" dirty="0">
                <a:sym typeface="Symbol" panose="05050102010706020507" pitchFamily="18" charset="2"/>
              </a:rPr>
              <a:t>), just check if   </a:t>
            </a:r>
            <a:r>
              <a:rPr lang="en-US" sz="2000" baseline="30000" dirty="0">
                <a:sym typeface="Symbol" panose="05050102010706020507" pitchFamily="18" charset="2"/>
              </a:rPr>
              <a:t>+</a:t>
            </a:r>
            <a:r>
              <a:rPr lang="en-US" dirty="0">
                <a:sym typeface="Symbol" panose="05050102010706020507" pitchFamily="18" charset="2"/>
              </a:rPr>
              <a:t>. </a:t>
            </a:r>
          </a:p>
          <a:p>
            <a:pPr lvl="1"/>
            <a:r>
              <a:rPr lang="en-US" dirty="0">
                <a:sym typeface="Symbol" panose="05050102010706020507" pitchFamily="18" charset="2"/>
              </a:rPr>
              <a:t>That is, we compute </a:t>
            </a:r>
            <a:r>
              <a:rPr lang="en-US" sz="2000" baseline="30000" dirty="0">
                <a:sym typeface="Symbol" panose="05050102010706020507" pitchFamily="18" charset="2"/>
              </a:rPr>
              <a:t>+</a:t>
            </a:r>
            <a:r>
              <a:rPr lang="en-US" baseline="30000" dirty="0">
                <a:sym typeface="Symbol" panose="05050102010706020507" pitchFamily="18" charset="2"/>
              </a:rPr>
              <a:t> </a:t>
            </a:r>
            <a:r>
              <a:rPr lang="en-US" dirty="0">
                <a:sym typeface="Symbol" panose="05050102010706020507" pitchFamily="18" charset="2"/>
              </a:rPr>
              <a:t>by using attribute closure, and then check if it contains . </a:t>
            </a:r>
          </a:p>
          <a:p>
            <a:pPr lvl="1"/>
            <a:r>
              <a:rPr lang="en-US" dirty="0">
                <a:sym typeface="Symbol" panose="05050102010706020507" pitchFamily="18" charset="2"/>
              </a:rPr>
              <a:t>Is a simple and cheap test, and very useful</a:t>
            </a:r>
          </a:p>
          <a:p>
            <a:r>
              <a:rPr lang="en-US" dirty="0">
                <a:sym typeface="Symbol" panose="05050102010706020507" pitchFamily="18" charset="2"/>
              </a:rPr>
              <a:t>Computing closure of F</a:t>
            </a:r>
          </a:p>
          <a:p>
            <a:pPr lvl="1"/>
            <a:r>
              <a:rPr lang="en-US" dirty="0">
                <a:sym typeface="Symbol" panose="05050102010706020507" pitchFamily="18" charset="2"/>
              </a:rPr>
              <a:t>For each   </a:t>
            </a:r>
            <a:r>
              <a:rPr lang="en-US" i="1" dirty="0">
                <a:sym typeface="Symbol" panose="05050102010706020507" pitchFamily="18" charset="2"/>
              </a:rPr>
              <a:t>R, </a:t>
            </a:r>
            <a:r>
              <a:rPr lang="en-US" dirty="0">
                <a:sym typeface="Symbol" panose="05050102010706020507" pitchFamily="18" charset="2"/>
              </a:rPr>
              <a:t>we find the closure </a:t>
            </a:r>
            <a:r>
              <a:rPr lang="en-US" sz="2000" baseline="30000" dirty="0">
                <a:sym typeface="Symbol" panose="05050102010706020507" pitchFamily="18" charset="2"/>
              </a:rPr>
              <a:t>+</a:t>
            </a:r>
            <a:r>
              <a:rPr lang="en-US" dirty="0">
                <a:sym typeface="Symbol" panose="05050102010706020507" pitchFamily="18" charset="2"/>
              </a:rPr>
              <a:t>, and for each </a:t>
            </a:r>
            <a:r>
              <a:rPr lang="en-US" i="1" dirty="0">
                <a:sym typeface="Symbol" panose="05050102010706020507" pitchFamily="18" charset="2"/>
              </a:rPr>
              <a:t>S</a:t>
            </a:r>
            <a:r>
              <a:rPr lang="en-US" dirty="0">
                <a:sym typeface="Symbol" panose="05050102010706020507" pitchFamily="18" charset="2"/>
              </a:rPr>
              <a:t>  </a:t>
            </a:r>
            <a:r>
              <a:rPr lang="en-US" sz="2000" baseline="30000" dirty="0">
                <a:sym typeface="Symbol" panose="05050102010706020507" pitchFamily="18" charset="2"/>
              </a:rPr>
              <a:t>+</a:t>
            </a:r>
            <a:r>
              <a:rPr lang="en-US" dirty="0">
                <a:sym typeface="Symbol" panose="05050102010706020507" pitchFamily="18" charset="2"/>
              </a:rPr>
              <a:t>, we output a functional dependency   </a:t>
            </a:r>
            <a:r>
              <a:rPr lang="en-US" i="1" dirty="0">
                <a:sym typeface="Symbol" panose="05050102010706020507" pitchFamily="18" charset="2"/>
              </a:rPr>
              <a:t>S.</a:t>
            </a:r>
            <a:endParaRPr lang="en-US" dirty="0"/>
          </a:p>
        </p:txBody>
      </p:sp>
    </p:spTree>
    <p:extLst>
      <p:ext uri="{BB962C8B-B14F-4D97-AF65-F5344CB8AC3E}">
        <p14:creationId xmlns:p14="http://schemas.microsoft.com/office/powerpoint/2010/main" val="24167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rgbClr val="333333"/>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1" end="1"/>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2" end="2"/>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3" end="3"/>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1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4" end="4"/>
                                            </p:txEl>
                                          </p:spTgt>
                                        </p:tgtEl>
                                        <p:attrNameLst>
                                          <p:attrName>ppt_c</p:attrName>
                                        </p:attrNameLst>
                                      </p:cBhvr>
                                      <p:to>
                                        <a:srgbClr val="333333"/>
                                      </p:to>
                                    </p:animClr>
                                  </p:subTnLst>
                                </p:cTn>
                              </p:par>
                              <p:par>
                                <p:cTn id="19" presetID="1" presetClass="entr" presetSubtype="0" fill="hold" grpId="0" nodeType="withEffect">
                                  <p:stCondLst>
                                    <p:cond delay="0"/>
                                  </p:stCondLst>
                                  <p:childTnLst>
                                    <p:set>
                                      <p:cBhvr>
                                        <p:cTn id="20" dur="1" fill="hold">
                                          <p:stCondLst>
                                            <p:cond delay="499"/>
                                          </p:stCondLst>
                                        </p:cTn>
                                        <p:tgtEl>
                                          <p:spTgt spid="1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1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6" end="6"/>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7" end="7"/>
                                            </p:txEl>
                                          </p:spTgt>
                                        </p:tgtEl>
                                        <p:attrNameLst>
                                          <p:attrName>ppt_c</p:attrName>
                                        </p:attrNameLst>
                                      </p:cBhvr>
                                      <p:to>
                                        <a:srgbClr val="333333"/>
                                      </p:to>
                                    </p:animClr>
                                  </p:subTnLst>
                                </p:cTn>
                              </p:par>
                              <p:par>
                                <p:cTn id="27" presetID="1" presetClass="entr" presetSubtype="0" fill="hold" grpId="0" nodeType="withEffect">
                                  <p:stCondLst>
                                    <p:cond delay="0"/>
                                  </p:stCondLst>
                                  <p:childTnLst>
                                    <p:set>
                                      <p:cBhvr>
                                        <p:cTn id="28" dur="1" fill="hold">
                                          <p:stCondLst>
                                            <p:cond delay="499"/>
                                          </p:stCondLst>
                                        </p:cTn>
                                        <p:tgtEl>
                                          <p:spTgt spid="1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Canonical Cover</a:t>
            </a:r>
          </a:p>
        </p:txBody>
      </p:sp>
      <p:sp>
        <p:nvSpPr>
          <p:cNvPr id="11" name="Rectangle 3"/>
          <p:cNvSpPr txBox="1">
            <a:spLocks noChangeArrowheads="1"/>
          </p:cNvSpPr>
          <p:nvPr/>
        </p:nvSpPr>
        <p:spPr>
          <a:xfrm>
            <a:off x="571500" y="1114425"/>
            <a:ext cx="1071433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Sets of functional dependencies may have redundant dependencies that can be inferred from the others</a:t>
            </a:r>
          </a:p>
          <a:p>
            <a:pPr lvl="1"/>
            <a:r>
              <a:rPr lang="en-US" dirty="0" err="1"/>
              <a:t>Eg</a:t>
            </a:r>
            <a:r>
              <a:rPr lang="en-US" dirty="0"/>
              <a:t>:  A </a:t>
            </a:r>
            <a:r>
              <a:rPr lang="en-US" dirty="0">
                <a:sym typeface="Symbol" panose="05050102010706020507" pitchFamily="18" charset="2"/>
              </a:rPr>
              <a:t></a:t>
            </a:r>
            <a:r>
              <a:rPr lang="en-US" dirty="0"/>
              <a:t> C is redundant in:   {A </a:t>
            </a:r>
            <a:r>
              <a:rPr lang="en-US" dirty="0">
                <a:sym typeface="Symbol" panose="05050102010706020507" pitchFamily="18" charset="2"/>
              </a:rPr>
              <a:t></a:t>
            </a:r>
            <a:r>
              <a:rPr lang="en-US" dirty="0"/>
              <a:t> B,   B </a:t>
            </a:r>
            <a:r>
              <a:rPr lang="en-US" dirty="0">
                <a:sym typeface="Symbol" panose="05050102010706020507" pitchFamily="18" charset="2"/>
              </a:rPr>
              <a:t></a:t>
            </a:r>
            <a:r>
              <a:rPr lang="en-US" dirty="0"/>
              <a:t> C,   A </a:t>
            </a:r>
            <a:r>
              <a:rPr lang="en-US" dirty="0">
                <a:sym typeface="Symbol" panose="05050102010706020507" pitchFamily="18" charset="2"/>
              </a:rPr>
              <a:t></a:t>
            </a:r>
            <a:r>
              <a:rPr lang="en-US" dirty="0"/>
              <a:t> C}</a:t>
            </a:r>
          </a:p>
          <a:p>
            <a:pPr lvl="1"/>
            <a:r>
              <a:rPr lang="en-US" dirty="0"/>
              <a:t>Parts of a functional dependency may be redundant</a:t>
            </a:r>
          </a:p>
          <a:p>
            <a:pPr lvl="2"/>
            <a:r>
              <a:rPr lang="en-US" dirty="0"/>
              <a:t>E.g. on RHS:    {A </a:t>
            </a:r>
            <a:r>
              <a:rPr lang="en-US" dirty="0">
                <a:sym typeface="Symbol" panose="05050102010706020507" pitchFamily="18" charset="2"/>
              </a:rPr>
              <a:t></a:t>
            </a:r>
            <a:r>
              <a:rPr lang="en-US" dirty="0"/>
              <a:t> B,   B </a:t>
            </a:r>
            <a:r>
              <a:rPr lang="en-US" dirty="0">
                <a:sym typeface="Symbol" panose="05050102010706020507" pitchFamily="18" charset="2"/>
              </a:rPr>
              <a:t></a:t>
            </a:r>
            <a:r>
              <a:rPr lang="en-US" dirty="0"/>
              <a:t> C,   A </a:t>
            </a:r>
            <a:r>
              <a:rPr lang="en-US" dirty="0">
                <a:sym typeface="Symbol" panose="05050102010706020507" pitchFamily="18" charset="2"/>
              </a:rPr>
              <a:t></a:t>
            </a:r>
            <a:r>
              <a:rPr lang="en-US" dirty="0"/>
              <a:t> CD}  can be simplified to </a:t>
            </a:r>
            <a:br>
              <a:rPr lang="en-US" dirty="0"/>
            </a:br>
            <a:r>
              <a:rPr lang="en-US" dirty="0"/>
              <a:t>                         {A </a:t>
            </a:r>
            <a:r>
              <a:rPr lang="en-US" dirty="0">
                <a:sym typeface="Symbol" panose="05050102010706020507" pitchFamily="18" charset="2"/>
              </a:rPr>
              <a:t></a:t>
            </a:r>
            <a:r>
              <a:rPr lang="en-US" dirty="0"/>
              <a:t> B,   B </a:t>
            </a:r>
            <a:r>
              <a:rPr lang="en-US" dirty="0">
                <a:sym typeface="Symbol" panose="05050102010706020507" pitchFamily="18" charset="2"/>
              </a:rPr>
              <a:t></a:t>
            </a:r>
            <a:r>
              <a:rPr lang="en-US" dirty="0"/>
              <a:t> C,   A </a:t>
            </a:r>
            <a:r>
              <a:rPr lang="en-US" dirty="0">
                <a:sym typeface="Symbol" panose="05050102010706020507" pitchFamily="18" charset="2"/>
              </a:rPr>
              <a:t></a:t>
            </a:r>
            <a:r>
              <a:rPr lang="en-US" dirty="0"/>
              <a:t> D} </a:t>
            </a:r>
          </a:p>
          <a:p>
            <a:pPr lvl="2"/>
            <a:r>
              <a:rPr lang="en-US" dirty="0"/>
              <a:t>E.g. on LHS:    {A </a:t>
            </a:r>
            <a:r>
              <a:rPr lang="en-US" dirty="0">
                <a:sym typeface="Symbol" panose="05050102010706020507" pitchFamily="18" charset="2"/>
              </a:rPr>
              <a:t></a:t>
            </a:r>
            <a:r>
              <a:rPr lang="en-US" dirty="0"/>
              <a:t> B,   B </a:t>
            </a:r>
            <a:r>
              <a:rPr lang="en-US" dirty="0">
                <a:sym typeface="Symbol" panose="05050102010706020507" pitchFamily="18" charset="2"/>
              </a:rPr>
              <a:t></a:t>
            </a:r>
            <a:r>
              <a:rPr lang="en-US" dirty="0"/>
              <a:t> C,   AC </a:t>
            </a:r>
            <a:r>
              <a:rPr lang="en-US" dirty="0">
                <a:sym typeface="Symbol" panose="05050102010706020507" pitchFamily="18" charset="2"/>
              </a:rPr>
              <a:t></a:t>
            </a:r>
            <a:r>
              <a:rPr lang="en-US" dirty="0"/>
              <a:t> D}  can be simplified to </a:t>
            </a:r>
            <a:br>
              <a:rPr lang="en-US" dirty="0"/>
            </a:br>
            <a:r>
              <a:rPr lang="en-US" dirty="0"/>
              <a:t>                         {A </a:t>
            </a:r>
            <a:r>
              <a:rPr lang="en-US" dirty="0">
                <a:sym typeface="Symbol" panose="05050102010706020507" pitchFamily="18" charset="2"/>
              </a:rPr>
              <a:t></a:t>
            </a:r>
            <a:r>
              <a:rPr lang="en-US" dirty="0"/>
              <a:t> B,   B </a:t>
            </a:r>
            <a:r>
              <a:rPr lang="en-US" dirty="0">
                <a:sym typeface="Symbol" panose="05050102010706020507" pitchFamily="18" charset="2"/>
              </a:rPr>
              <a:t></a:t>
            </a:r>
            <a:r>
              <a:rPr lang="en-US" dirty="0"/>
              <a:t> C,   A </a:t>
            </a:r>
            <a:r>
              <a:rPr lang="en-US" dirty="0">
                <a:sym typeface="Symbol" panose="05050102010706020507" pitchFamily="18" charset="2"/>
              </a:rPr>
              <a:t></a:t>
            </a:r>
            <a:r>
              <a:rPr lang="en-US" dirty="0"/>
              <a:t> D} </a:t>
            </a:r>
          </a:p>
          <a:p>
            <a:r>
              <a:rPr lang="en-US" dirty="0"/>
              <a:t>Intuitively, a canonical cover of F is a “minimal” set of functional dependencies equivalent to F, having no redundant dependencies or redundant parts of dependencies </a:t>
            </a:r>
          </a:p>
        </p:txBody>
      </p:sp>
    </p:spTree>
    <p:extLst>
      <p:ext uri="{BB962C8B-B14F-4D97-AF65-F5344CB8AC3E}">
        <p14:creationId xmlns:p14="http://schemas.microsoft.com/office/powerpoint/2010/main" val="345328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10358326" cy="609600"/>
          </a:xfrm>
        </p:spPr>
        <p:txBody>
          <a:bodyPr>
            <a:normAutofit fontScale="90000"/>
          </a:bodyPr>
          <a:lstStyle/>
          <a:p>
            <a:r>
              <a:rPr lang="en-US"/>
              <a:t>Extraneous Attributes</a:t>
            </a:r>
          </a:p>
        </p:txBody>
      </p:sp>
      <p:sp>
        <p:nvSpPr>
          <p:cNvPr id="11" name="Rectangle 3"/>
          <p:cNvSpPr txBox="1">
            <a:spLocks noChangeArrowheads="1"/>
          </p:cNvSpPr>
          <p:nvPr/>
        </p:nvSpPr>
        <p:spPr>
          <a:xfrm>
            <a:off x="673099" y="889000"/>
            <a:ext cx="10711593" cy="5257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a set </a:t>
            </a:r>
            <a:r>
              <a:rPr lang="en-US" i="1" dirty="0"/>
              <a:t>F</a:t>
            </a:r>
            <a:r>
              <a:rPr lang="en-US" dirty="0"/>
              <a:t> of functional dependencies and the functional dependency </a:t>
            </a:r>
            <a:r>
              <a:rPr lang="en-US" dirty="0">
                <a:sym typeface="Symbol" panose="05050102010706020507" pitchFamily="18" charset="2"/>
              </a:rPr>
              <a:t> </a:t>
            </a:r>
            <a:r>
              <a:rPr lang="en-US" dirty="0">
                <a:sym typeface="Monotype Sorts" pitchFamily="2" charset="2"/>
              </a:rPr>
              <a:t> </a:t>
            </a:r>
            <a:r>
              <a:rPr lang="en-US" dirty="0">
                <a:sym typeface="Symbol" panose="05050102010706020507" pitchFamily="18" charset="2"/>
              </a:rPr>
              <a:t> </a:t>
            </a:r>
            <a:r>
              <a:rPr lang="en-US" dirty="0">
                <a:sym typeface="Greek Symbols" pitchFamily="18" charset="2"/>
              </a:rPr>
              <a:t>in </a:t>
            </a:r>
            <a:r>
              <a:rPr lang="en-US" i="1" dirty="0">
                <a:sym typeface="Greek Symbols" pitchFamily="18" charset="2"/>
              </a:rPr>
              <a:t>F</a:t>
            </a:r>
            <a:r>
              <a:rPr lang="en-US" dirty="0">
                <a:sym typeface="Greek Symbols" pitchFamily="18" charset="2"/>
              </a:rPr>
              <a:t>.</a:t>
            </a:r>
          </a:p>
          <a:p>
            <a:pPr lvl="1"/>
            <a:r>
              <a:rPr lang="en-US" dirty="0">
                <a:sym typeface="Monotype Sorts" pitchFamily="2" charset="2"/>
              </a:rPr>
              <a:t>Attribute A is </a:t>
            </a:r>
            <a:r>
              <a:rPr lang="en-US" dirty="0">
                <a:solidFill>
                  <a:schemeClr val="tx2"/>
                </a:solidFill>
                <a:sym typeface="Monotype Sorts" pitchFamily="2" charset="2"/>
              </a:rPr>
              <a:t>extraneous </a:t>
            </a:r>
            <a:r>
              <a:rPr lang="en-US" dirty="0">
                <a:sym typeface="Monotype Sorts" pitchFamily="2" charset="2"/>
              </a:rPr>
              <a:t>in </a:t>
            </a:r>
            <a:r>
              <a:rPr lang="en-US" dirty="0">
                <a:sym typeface="Symbol" panose="05050102010706020507" pitchFamily="18" charset="2"/>
              </a:rPr>
              <a:t></a:t>
            </a:r>
            <a:r>
              <a:rPr lang="en-US" dirty="0">
                <a:sym typeface="Greek Symbols" pitchFamily="18" charset="2"/>
              </a:rPr>
              <a:t> if </a:t>
            </a:r>
            <a:r>
              <a:rPr lang="en-US" i="1" dirty="0">
                <a:sym typeface="Greek Symbols" pitchFamily="18" charset="2"/>
              </a:rPr>
              <a:t>A </a:t>
            </a:r>
            <a:r>
              <a:rPr lang="en-US" dirty="0">
                <a:sym typeface="Symbol" panose="05050102010706020507" pitchFamily="18" charset="2"/>
              </a:rPr>
              <a:t> </a:t>
            </a:r>
            <a:r>
              <a:rPr lang="en-US" dirty="0">
                <a:sym typeface="Greek Symbols" pitchFamily="18" charset="2"/>
              </a:rPr>
              <a:t> </a:t>
            </a:r>
            <a:br>
              <a:rPr lang="en-US" dirty="0">
                <a:sym typeface="Greek Symbols" pitchFamily="18" charset="2"/>
              </a:rPr>
            </a:br>
            <a:r>
              <a:rPr lang="en-US" dirty="0">
                <a:sym typeface="Greek Symbols" pitchFamily="18" charset="2"/>
              </a:rPr>
              <a:t>   and </a:t>
            </a:r>
            <a:r>
              <a:rPr lang="en-US" i="1" dirty="0">
                <a:sym typeface="Greek Symbols" pitchFamily="18" charset="2"/>
              </a:rPr>
              <a:t>F</a:t>
            </a:r>
            <a:r>
              <a:rPr lang="en-US" dirty="0">
                <a:sym typeface="Greek Symbols" pitchFamily="18" charset="2"/>
              </a:rPr>
              <a:t> logically implies (</a:t>
            </a:r>
            <a:r>
              <a:rPr lang="en-US" i="1" dirty="0">
                <a:sym typeface="Greek Symbols" pitchFamily="18" charset="2"/>
              </a:rPr>
              <a:t>F</a:t>
            </a:r>
            <a:r>
              <a:rPr lang="en-US" dirty="0">
                <a:sym typeface="Greek Symbols" pitchFamily="18" charset="2"/>
              </a:rPr>
              <a:t> –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 {(</a:t>
            </a:r>
            <a:r>
              <a:rPr lang="en-US" dirty="0">
                <a:sym typeface="Greek Symbols" pitchFamily="18" charset="2"/>
              </a:rPr>
              <a:t>  – </a:t>
            </a:r>
            <a:r>
              <a:rPr lang="en-US" i="1" dirty="0">
                <a:sym typeface="Greek Symbols" pitchFamily="18" charset="2"/>
              </a:rPr>
              <a:t>A</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a:t>
            </a:r>
          </a:p>
          <a:p>
            <a:pPr lvl="1"/>
            <a:r>
              <a:rPr lang="en-US" dirty="0">
                <a:sym typeface="Greek Symbols" pitchFamily="18" charset="2"/>
              </a:rPr>
              <a:t>Attribute </a:t>
            </a:r>
            <a:r>
              <a:rPr lang="en-US" i="1" dirty="0">
                <a:sym typeface="Greek Symbols" pitchFamily="18" charset="2"/>
              </a:rPr>
              <a:t>A</a:t>
            </a:r>
            <a:r>
              <a:rPr lang="en-US" dirty="0">
                <a:sym typeface="Greek Symbols" pitchFamily="18" charset="2"/>
              </a:rPr>
              <a:t> is </a:t>
            </a:r>
            <a:r>
              <a:rPr lang="en-US" dirty="0">
                <a:solidFill>
                  <a:schemeClr val="tx2"/>
                </a:solidFill>
                <a:sym typeface="Greek Symbols" pitchFamily="18" charset="2"/>
              </a:rPr>
              <a:t>extraneous</a:t>
            </a:r>
            <a:r>
              <a:rPr lang="en-US" dirty="0">
                <a:sym typeface="Greek Symbols" pitchFamily="18" charset="2"/>
              </a:rPr>
              <a:t> in </a:t>
            </a:r>
            <a:r>
              <a:rPr lang="en-US" dirty="0">
                <a:sym typeface="Symbol" panose="05050102010706020507" pitchFamily="18" charset="2"/>
              </a:rPr>
              <a:t></a:t>
            </a:r>
            <a:r>
              <a:rPr lang="en-US" dirty="0">
                <a:sym typeface="Greek Symbols" pitchFamily="18" charset="2"/>
              </a:rPr>
              <a:t> if </a:t>
            </a:r>
            <a:r>
              <a:rPr lang="en-US" i="1" dirty="0">
                <a:sym typeface="Greek Symbols" pitchFamily="18" charset="2"/>
              </a:rPr>
              <a:t>A</a:t>
            </a:r>
            <a:r>
              <a:rPr lang="en-US" dirty="0">
                <a:sym typeface="Greek Symbols" pitchFamily="18" charset="2"/>
              </a:rPr>
              <a:t> </a:t>
            </a:r>
            <a:r>
              <a:rPr lang="en-US" dirty="0">
                <a:sym typeface="Symbol" panose="05050102010706020507" pitchFamily="18" charset="2"/>
              </a:rPr>
              <a:t> </a:t>
            </a:r>
            <a:r>
              <a:rPr lang="en-US" dirty="0">
                <a:sym typeface="Greek Symbols" pitchFamily="18" charset="2"/>
              </a:rPr>
              <a:t> </a:t>
            </a:r>
            <a:br>
              <a:rPr lang="en-US" dirty="0">
                <a:sym typeface="Greek Symbols" pitchFamily="18" charset="2"/>
              </a:rPr>
            </a:br>
            <a:r>
              <a:rPr lang="en-US" dirty="0">
                <a:sym typeface="Greek Symbols" pitchFamily="18" charset="2"/>
              </a:rPr>
              <a:t>  and the set of functional dependencies </a:t>
            </a:r>
            <a:br>
              <a:rPr lang="en-US" dirty="0">
                <a:sym typeface="Greek Symbols" pitchFamily="18" charset="2"/>
              </a:rPr>
            </a:br>
            <a:r>
              <a:rPr lang="en-US" dirty="0">
                <a:sym typeface="Greek Symbols" pitchFamily="18" charset="2"/>
              </a:rPr>
              <a:t>  (</a:t>
            </a:r>
            <a:r>
              <a:rPr lang="en-US" i="1" dirty="0">
                <a:sym typeface="Greek Symbols" pitchFamily="18" charset="2"/>
              </a:rPr>
              <a:t>F</a:t>
            </a:r>
            <a:r>
              <a:rPr lang="en-US" dirty="0">
                <a:sym typeface="Greek Symbols" pitchFamily="18" charset="2"/>
              </a:rPr>
              <a:t>  –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 {</a:t>
            </a:r>
            <a:r>
              <a:rPr lang="en-US" dirty="0">
                <a:sym typeface="Greek Symbols" pitchFamily="18" charset="2"/>
              </a:rPr>
              <a:t> </a:t>
            </a:r>
            <a:r>
              <a:rPr lang="en-US" dirty="0">
                <a:sym typeface="Symbol" panose="05050102010706020507" pitchFamily="18" charset="2"/>
              </a:rPr>
              <a:t></a:t>
            </a:r>
            <a:r>
              <a:rPr lang="en-US" i="1" dirty="0">
                <a:sym typeface="Greek Symbols" pitchFamily="18" charset="2"/>
              </a:rPr>
              <a:t>(</a:t>
            </a:r>
            <a:r>
              <a:rPr lang="en-US" dirty="0">
                <a:sym typeface="Symbol" panose="05050102010706020507" pitchFamily="18" charset="2"/>
              </a:rPr>
              <a:t></a:t>
            </a:r>
            <a:r>
              <a:rPr lang="en-US" i="1" dirty="0">
                <a:sym typeface="Greek Symbols" pitchFamily="18" charset="2"/>
              </a:rPr>
              <a:t> </a:t>
            </a:r>
            <a:r>
              <a:rPr lang="en-US" dirty="0">
                <a:sym typeface="Greek Symbols" pitchFamily="18" charset="2"/>
              </a:rPr>
              <a:t>– </a:t>
            </a:r>
            <a:r>
              <a:rPr lang="en-US" i="1" dirty="0">
                <a:sym typeface="Greek Symbols" pitchFamily="18" charset="2"/>
              </a:rPr>
              <a:t>A</a:t>
            </a:r>
            <a:r>
              <a:rPr lang="en-US" dirty="0">
                <a:sym typeface="Greek Symbols" pitchFamily="18" charset="2"/>
              </a:rPr>
              <a:t>)} logically implies </a:t>
            </a:r>
            <a:r>
              <a:rPr lang="en-US" i="1" dirty="0">
                <a:sym typeface="Greek Symbols" pitchFamily="18" charset="2"/>
              </a:rPr>
              <a:t>F.</a:t>
            </a:r>
          </a:p>
          <a:p>
            <a:r>
              <a:rPr lang="en-US" i="1" dirty="0">
                <a:sym typeface="Greek Symbols" pitchFamily="18" charset="2"/>
              </a:rPr>
              <a:t>Note: </a:t>
            </a:r>
            <a:r>
              <a:rPr lang="en-US" dirty="0">
                <a:sym typeface="Greek Symbols" pitchFamily="18" charset="2"/>
              </a:rPr>
              <a:t>implication in the opposite direction is trivial in each of the cases above, since a “stronger” functional dependency always implies a weaker one</a:t>
            </a:r>
          </a:p>
          <a:p>
            <a:r>
              <a:rPr lang="en-US" dirty="0"/>
              <a:t>Example: Given </a:t>
            </a:r>
            <a:r>
              <a:rPr lang="en-US" i="1" dirty="0"/>
              <a:t>F</a:t>
            </a:r>
            <a:r>
              <a:rPr lang="en-US" dirty="0"/>
              <a:t> = {</a:t>
            </a:r>
            <a:r>
              <a:rPr lang="en-US" i="1" dirty="0"/>
              <a:t>A</a:t>
            </a:r>
            <a:r>
              <a:rPr lang="en-US" dirty="0"/>
              <a:t> </a:t>
            </a:r>
            <a:r>
              <a:rPr lang="en-US" dirty="0">
                <a:sym typeface="Symbol" panose="05050102010706020507" pitchFamily="18" charset="2"/>
              </a:rPr>
              <a:t></a:t>
            </a:r>
            <a:r>
              <a:rPr lang="en-US" dirty="0"/>
              <a:t> </a:t>
            </a:r>
            <a:r>
              <a:rPr lang="en-US" i="1" dirty="0"/>
              <a:t>C</a:t>
            </a:r>
            <a:r>
              <a:rPr lang="en-US" dirty="0"/>
              <a:t>, </a:t>
            </a:r>
            <a:r>
              <a:rPr lang="en-US" i="1" dirty="0"/>
              <a:t>AB</a:t>
            </a:r>
            <a:r>
              <a:rPr lang="en-US" dirty="0"/>
              <a:t> </a:t>
            </a:r>
            <a:r>
              <a:rPr lang="en-US" dirty="0">
                <a:sym typeface="Symbol" panose="05050102010706020507" pitchFamily="18" charset="2"/>
              </a:rPr>
              <a:t></a:t>
            </a:r>
            <a:r>
              <a:rPr lang="en-US" dirty="0"/>
              <a:t> </a:t>
            </a:r>
            <a:r>
              <a:rPr lang="en-US" i="1" dirty="0"/>
              <a:t>C</a:t>
            </a:r>
            <a:r>
              <a:rPr lang="en-US" dirty="0"/>
              <a:t> }</a:t>
            </a:r>
          </a:p>
          <a:p>
            <a:pPr lvl="1"/>
            <a:r>
              <a:rPr lang="en-US" i="1" dirty="0"/>
              <a:t>B</a:t>
            </a:r>
            <a:r>
              <a:rPr lang="en-US" dirty="0"/>
              <a:t> is extraneous in </a:t>
            </a:r>
            <a:r>
              <a:rPr lang="en-US" i="1" dirty="0"/>
              <a:t>AB</a:t>
            </a:r>
            <a:r>
              <a:rPr lang="en-US" dirty="0"/>
              <a:t> </a:t>
            </a:r>
            <a:r>
              <a:rPr lang="en-US" dirty="0">
                <a:sym typeface="Symbol" panose="05050102010706020507" pitchFamily="18" charset="2"/>
              </a:rPr>
              <a:t></a:t>
            </a:r>
            <a:r>
              <a:rPr lang="en-US" i="1" dirty="0"/>
              <a:t> C</a:t>
            </a:r>
            <a:r>
              <a:rPr lang="en-US" dirty="0"/>
              <a:t> because {</a:t>
            </a:r>
            <a:r>
              <a:rPr lang="en-US" i="1" dirty="0"/>
              <a:t>A</a:t>
            </a:r>
            <a:r>
              <a:rPr lang="en-US" dirty="0"/>
              <a:t> </a:t>
            </a:r>
            <a:r>
              <a:rPr lang="en-US" dirty="0">
                <a:sym typeface="Symbol" panose="05050102010706020507" pitchFamily="18" charset="2"/>
              </a:rPr>
              <a:t></a:t>
            </a:r>
            <a:r>
              <a:rPr lang="en-US" dirty="0"/>
              <a:t> </a:t>
            </a:r>
            <a:r>
              <a:rPr lang="en-US" i="1" dirty="0"/>
              <a:t>C, AB</a:t>
            </a:r>
            <a:r>
              <a:rPr lang="en-US" dirty="0"/>
              <a:t> </a:t>
            </a:r>
            <a:r>
              <a:rPr lang="en-US" dirty="0">
                <a:sym typeface="Symbol" panose="05050102010706020507" pitchFamily="18" charset="2"/>
              </a:rPr>
              <a:t></a:t>
            </a:r>
            <a:r>
              <a:rPr lang="en-US" i="1" dirty="0"/>
              <a:t> C</a:t>
            </a:r>
            <a:r>
              <a:rPr lang="en-US" dirty="0"/>
              <a:t>} logically implies </a:t>
            </a:r>
            <a:r>
              <a:rPr lang="en-US" i="1" dirty="0"/>
              <a:t>A</a:t>
            </a:r>
            <a:r>
              <a:rPr lang="en-US" dirty="0"/>
              <a:t> </a:t>
            </a:r>
            <a:r>
              <a:rPr lang="en-US" dirty="0">
                <a:sym typeface="Symbol" panose="05050102010706020507" pitchFamily="18" charset="2"/>
              </a:rPr>
              <a:t></a:t>
            </a:r>
            <a:r>
              <a:rPr lang="en-US" dirty="0"/>
              <a:t> </a:t>
            </a:r>
            <a:r>
              <a:rPr lang="en-US" i="1" dirty="0"/>
              <a:t>C </a:t>
            </a:r>
            <a:r>
              <a:rPr lang="en-US" dirty="0"/>
              <a:t>(I.e. the result of dropping </a:t>
            </a:r>
            <a:r>
              <a:rPr lang="en-US" i="1" dirty="0"/>
              <a:t>B </a:t>
            </a:r>
            <a:r>
              <a:rPr lang="en-US" dirty="0"/>
              <a:t>from </a:t>
            </a:r>
            <a:r>
              <a:rPr lang="en-US" i="1" dirty="0"/>
              <a:t>AB</a:t>
            </a:r>
            <a:r>
              <a:rPr lang="en-US" dirty="0"/>
              <a:t> </a:t>
            </a:r>
            <a:r>
              <a:rPr lang="en-US" dirty="0">
                <a:sym typeface="Symbol" panose="05050102010706020507" pitchFamily="18" charset="2"/>
              </a:rPr>
              <a:t></a:t>
            </a:r>
            <a:r>
              <a:rPr lang="en-US" i="1" dirty="0"/>
              <a:t> C</a:t>
            </a:r>
            <a:r>
              <a:rPr lang="en-US" dirty="0"/>
              <a:t>).</a:t>
            </a:r>
          </a:p>
          <a:p>
            <a:r>
              <a:rPr lang="en-US" dirty="0"/>
              <a:t>Example:  Given </a:t>
            </a:r>
            <a:r>
              <a:rPr lang="en-US" i="1" dirty="0"/>
              <a:t>F</a:t>
            </a:r>
            <a:r>
              <a:rPr lang="en-US" dirty="0"/>
              <a:t> = {</a:t>
            </a:r>
            <a:r>
              <a:rPr lang="en-US" i="1" dirty="0"/>
              <a:t>A</a:t>
            </a:r>
            <a:r>
              <a:rPr lang="en-US" dirty="0"/>
              <a:t> </a:t>
            </a:r>
            <a:r>
              <a:rPr lang="en-US" dirty="0">
                <a:sym typeface="Symbol" panose="05050102010706020507" pitchFamily="18" charset="2"/>
              </a:rPr>
              <a:t></a:t>
            </a:r>
            <a:r>
              <a:rPr lang="en-US" dirty="0"/>
              <a:t> </a:t>
            </a:r>
            <a:r>
              <a:rPr lang="en-US" i="1" dirty="0"/>
              <a:t>C</a:t>
            </a:r>
            <a:r>
              <a:rPr lang="en-US" dirty="0"/>
              <a:t>, </a:t>
            </a:r>
            <a:r>
              <a:rPr lang="en-US" i="1" dirty="0"/>
              <a:t>AB</a:t>
            </a:r>
            <a:r>
              <a:rPr lang="en-US" dirty="0"/>
              <a:t> </a:t>
            </a:r>
            <a:r>
              <a:rPr lang="en-US" dirty="0">
                <a:sym typeface="Symbol" panose="05050102010706020507" pitchFamily="18" charset="2"/>
              </a:rPr>
              <a:t></a:t>
            </a:r>
            <a:r>
              <a:rPr lang="en-US" dirty="0"/>
              <a:t> </a:t>
            </a:r>
            <a:r>
              <a:rPr lang="en-US" i="1" dirty="0"/>
              <a:t>CD}</a:t>
            </a:r>
          </a:p>
          <a:p>
            <a:pPr lvl="1"/>
            <a:r>
              <a:rPr lang="en-US" i="1" dirty="0"/>
              <a:t>C</a:t>
            </a:r>
            <a:r>
              <a:rPr lang="en-US" dirty="0"/>
              <a:t> is extraneous in </a:t>
            </a:r>
            <a:r>
              <a:rPr lang="en-US" i="1" dirty="0"/>
              <a:t>AB</a:t>
            </a:r>
            <a:r>
              <a:rPr lang="en-US" dirty="0"/>
              <a:t> </a:t>
            </a:r>
            <a:r>
              <a:rPr lang="en-US" dirty="0">
                <a:sym typeface="Symbol" panose="05050102010706020507" pitchFamily="18" charset="2"/>
              </a:rPr>
              <a:t></a:t>
            </a:r>
            <a:r>
              <a:rPr lang="en-US" dirty="0"/>
              <a:t> </a:t>
            </a:r>
            <a:r>
              <a:rPr lang="en-US" i="1" dirty="0"/>
              <a:t>CD</a:t>
            </a:r>
            <a:r>
              <a:rPr lang="en-US" dirty="0"/>
              <a:t> since  </a:t>
            </a:r>
            <a:r>
              <a:rPr lang="en-US" i="1" dirty="0"/>
              <a:t>A</a:t>
            </a:r>
            <a:r>
              <a:rPr lang="en-US" dirty="0"/>
              <a:t>B </a:t>
            </a:r>
            <a:r>
              <a:rPr lang="en-US" dirty="0">
                <a:sym typeface="Symbol" panose="05050102010706020507" pitchFamily="18" charset="2"/>
              </a:rPr>
              <a:t></a:t>
            </a:r>
            <a:r>
              <a:rPr lang="en-US" dirty="0"/>
              <a:t> </a:t>
            </a:r>
            <a:r>
              <a:rPr lang="en-US" i="1" dirty="0"/>
              <a:t>C</a:t>
            </a:r>
            <a:r>
              <a:rPr lang="en-US" dirty="0"/>
              <a:t> can be inferred even after deleting </a:t>
            </a:r>
            <a:r>
              <a:rPr lang="en-US" i="1" dirty="0"/>
              <a:t>C</a:t>
            </a:r>
          </a:p>
          <a:p>
            <a:endParaRPr lang="en-US" i="1" dirty="0">
              <a:sym typeface="Greek Symbols" pitchFamily="18" charset="2"/>
            </a:endParaRPr>
          </a:p>
        </p:txBody>
      </p:sp>
    </p:spTree>
    <p:extLst>
      <p:ext uri="{BB962C8B-B14F-4D97-AF65-F5344CB8AC3E}">
        <p14:creationId xmlns:p14="http://schemas.microsoft.com/office/powerpoint/2010/main" val="58007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Testing if an Attribute is Extraneous</a:t>
            </a:r>
          </a:p>
        </p:txBody>
      </p:sp>
      <p:sp>
        <p:nvSpPr>
          <p:cNvPr id="11" name="Rectangle 3"/>
          <p:cNvSpPr txBox="1">
            <a:spLocks noChangeArrowheads="1"/>
          </p:cNvSpPr>
          <p:nvPr/>
        </p:nvSpPr>
        <p:spPr>
          <a:xfrm>
            <a:off x="571499" y="1114425"/>
            <a:ext cx="10953235"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r>
              <a:rPr lang="en-US" dirty="0"/>
              <a:t>Consider a set </a:t>
            </a:r>
            <a:r>
              <a:rPr lang="en-US" i="1" dirty="0"/>
              <a:t>F</a:t>
            </a:r>
            <a:r>
              <a:rPr lang="en-US" dirty="0"/>
              <a:t> of functional dependencies and the functional dependency </a:t>
            </a:r>
            <a:r>
              <a:rPr lang="en-US" dirty="0">
                <a:sym typeface="Symbol" panose="05050102010706020507" pitchFamily="18" charset="2"/>
              </a:rPr>
              <a:t> </a:t>
            </a:r>
            <a:r>
              <a:rPr lang="en-US" dirty="0">
                <a:sym typeface="Monotype Sorts" pitchFamily="2" charset="2"/>
              </a:rPr>
              <a:t> </a:t>
            </a:r>
            <a:r>
              <a:rPr lang="en-US" dirty="0">
                <a:sym typeface="Symbol" panose="05050102010706020507" pitchFamily="18" charset="2"/>
              </a:rPr>
              <a:t> </a:t>
            </a:r>
            <a:r>
              <a:rPr lang="en-US" dirty="0">
                <a:sym typeface="Greek Symbols" pitchFamily="18" charset="2"/>
              </a:rPr>
              <a:t>in </a:t>
            </a:r>
            <a:r>
              <a:rPr lang="en-US" i="1" dirty="0">
                <a:sym typeface="Greek Symbols" pitchFamily="18" charset="2"/>
              </a:rPr>
              <a:t>F</a:t>
            </a:r>
            <a:r>
              <a:rPr lang="en-US" dirty="0">
                <a:sym typeface="Greek Symbols" pitchFamily="18" charset="2"/>
              </a:rPr>
              <a:t>.</a:t>
            </a:r>
          </a:p>
          <a:p>
            <a:pPr marL="381000" indent="-381000"/>
            <a:r>
              <a:rPr lang="en-US" dirty="0">
                <a:sym typeface="Monotype Sorts" pitchFamily="2" charset="2"/>
              </a:rPr>
              <a:t>To test if attribute A </a:t>
            </a:r>
            <a:r>
              <a:rPr lang="en-US" dirty="0">
                <a:sym typeface="Symbol" panose="05050102010706020507" pitchFamily="18" charset="2"/>
              </a:rPr>
              <a:t> </a:t>
            </a:r>
            <a:r>
              <a:rPr lang="en-US" dirty="0">
                <a:sym typeface="Monotype Sorts" pitchFamily="2" charset="2"/>
              </a:rPr>
              <a:t> is extraneous</a:t>
            </a:r>
            <a:r>
              <a:rPr lang="en-US" dirty="0">
                <a:solidFill>
                  <a:schemeClr val="tx2"/>
                </a:solidFill>
                <a:sym typeface="Monotype Sorts" pitchFamily="2" charset="2"/>
              </a:rPr>
              <a:t> </a:t>
            </a:r>
            <a:r>
              <a:rPr lang="en-US" dirty="0">
                <a:sym typeface="Monotype Sorts" pitchFamily="2" charset="2"/>
              </a:rPr>
              <a:t>in</a:t>
            </a:r>
            <a:r>
              <a:rPr lang="en-US" dirty="0">
                <a:solidFill>
                  <a:schemeClr val="tx2"/>
                </a:solidFill>
                <a:sym typeface="Monotype Sorts" pitchFamily="2" charset="2"/>
              </a:rPr>
              <a:t> </a:t>
            </a:r>
            <a:r>
              <a:rPr lang="en-US" dirty="0">
                <a:sym typeface="Symbol" panose="05050102010706020507" pitchFamily="18" charset="2"/>
              </a:rPr>
              <a:t></a:t>
            </a:r>
            <a:r>
              <a:rPr lang="en-US" dirty="0">
                <a:solidFill>
                  <a:schemeClr val="tx2"/>
                </a:solidFill>
                <a:sym typeface="Monotype Sorts" pitchFamily="2" charset="2"/>
              </a:rPr>
              <a:t> </a:t>
            </a:r>
          </a:p>
          <a:p>
            <a:pPr marL="800100" lvl="1" indent="-342900">
              <a:buFont typeface="Monotype Sorts" pitchFamily="2" charset="2"/>
              <a:buAutoNum type="arabicPeriod"/>
            </a:pPr>
            <a:r>
              <a:rPr lang="en-US" dirty="0">
                <a:sym typeface="Greek Symbols" pitchFamily="18" charset="2"/>
              </a:rPr>
              <a:t>compute ({</a:t>
            </a:r>
            <a:r>
              <a:rPr lang="en-US" dirty="0">
                <a:sym typeface="Symbol" panose="05050102010706020507" pitchFamily="18" charset="2"/>
              </a:rPr>
              <a:t>} </a:t>
            </a:r>
            <a:r>
              <a:rPr lang="en-US" dirty="0">
                <a:sym typeface="Greek Symbols" pitchFamily="18" charset="2"/>
              </a:rPr>
              <a:t>– A</a:t>
            </a:r>
            <a:r>
              <a:rPr lang="en-US" dirty="0">
                <a:sym typeface="Symbol" panose="05050102010706020507" pitchFamily="18" charset="2"/>
              </a:rPr>
              <a:t>)</a:t>
            </a:r>
            <a:r>
              <a:rPr lang="en-US" sz="2000" baseline="30000" dirty="0">
                <a:sym typeface="Symbol" panose="05050102010706020507" pitchFamily="18" charset="2"/>
              </a:rPr>
              <a:t>+</a:t>
            </a:r>
            <a:r>
              <a:rPr lang="en-US" dirty="0">
                <a:sym typeface="Symbol" panose="05050102010706020507" pitchFamily="18" charset="2"/>
              </a:rPr>
              <a:t> using the dependencies in </a:t>
            </a:r>
            <a:r>
              <a:rPr lang="en-US" i="1" dirty="0">
                <a:sym typeface="Greek Symbols" pitchFamily="18" charset="2"/>
              </a:rPr>
              <a:t>F</a:t>
            </a:r>
            <a:r>
              <a:rPr lang="en-US" dirty="0">
                <a:sym typeface="Greek Symbols" pitchFamily="18" charset="2"/>
              </a:rPr>
              <a:t> </a:t>
            </a:r>
            <a:endParaRPr lang="en-US" dirty="0">
              <a:sym typeface="Symbol" panose="05050102010706020507" pitchFamily="18" charset="2"/>
            </a:endParaRPr>
          </a:p>
          <a:p>
            <a:pPr marL="800100" lvl="1" indent="-342900">
              <a:buFont typeface="Monotype Sorts" pitchFamily="2" charset="2"/>
              <a:buAutoNum type="arabicPeriod"/>
            </a:pPr>
            <a:r>
              <a:rPr lang="en-US" dirty="0">
                <a:sym typeface="Symbol" panose="05050102010706020507" pitchFamily="18" charset="2"/>
              </a:rPr>
              <a:t> check that </a:t>
            </a:r>
            <a:r>
              <a:rPr lang="en-US" dirty="0">
                <a:sym typeface="Greek Symbols" pitchFamily="18" charset="2"/>
              </a:rPr>
              <a:t>({</a:t>
            </a:r>
            <a:r>
              <a:rPr lang="en-US" dirty="0">
                <a:sym typeface="Symbol" panose="05050102010706020507" pitchFamily="18" charset="2"/>
              </a:rPr>
              <a:t>} </a:t>
            </a:r>
            <a:r>
              <a:rPr lang="en-US" dirty="0">
                <a:sym typeface="Greek Symbols" pitchFamily="18" charset="2"/>
              </a:rPr>
              <a:t>– A</a:t>
            </a:r>
            <a:r>
              <a:rPr lang="en-US" dirty="0">
                <a:sym typeface="Symbol" panose="05050102010706020507" pitchFamily="18" charset="2"/>
              </a:rPr>
              <a:t>)</a:t>
            </a:r>
            <a:r>
              <a:rPr lang="en-US" sz="2000" baseline="30000" dirty="0">
                <a:sym typeface="Symbol" panose="05050102010706020507" pitchFamily="18" charset="2"/>
              </a:rPr>
              <a:t>+</a:t>
            </a:r>
            <a:r>
              <a:rPr lang="en-US" dirty="0">
                <a:sym typeface="Symbol" panose="05050102010706020507" pitchFamily="18" charset="2"/>
              </a:rPr>
              <a:t> contains A</a:t>
            </a:r>
            <a:r>
              <a:rPr lang="en-US" dirty="0">
                <a:sym typeface="Greek Symbols" pitchFamily="18" charset="2"/>
              </a:rPr>
              <a:t>; if it does, </a:t>
            </a:r>
            <a:r>
              <a:rPr lang="en-US" i="1" dirty="0">
                <a:sym typeface="Greek Symbols" pitchFamily="18" charset="2"/>
              </a:rPr>
              <a:t>A</a:t>
            </a:r>
            <a:r>
              <a:rPr lang="en-US" dirty="0">
                <a:sym typeface="Greek Symbols" pitchFamily="18" charset="2"/>
              </a:rPr>
              <a:t> is extraneous</a:t>
            </a:r>
          </a:p>
          <a:p>
            <a:pPr marL="381000" indent="-381000"/>
            <a:r>
              <a:rPr lang="en-US" dirty="0">
                <a:sym typeface="Greek Symbols" pitchFamily="18" charset="2"/>
              </a:rPr>
              <a:t>To test if attribute </a:t>
            </a:r>
            <a:r>
              <a:rPr lang="en-US" i="1" dirty="0">
                <a:sym typeface="Greek Symbols" pitchFamily="18" charset="2"/>
              </a:rPr>
              <a:t>A</a:t>
            </a:r>
            <a:r>
              <a:rPr lang="en-US" dirty="0">
                <a:sym typeface="Greek Symbols" pitchFamily="18" charset="2"/>
              </a:rPr>
              <a:t> </a:t>
            </a:r>
            <a:r>
              <a:rPr lang="en-US" dirty="0">
                <a:sym typeface="Symbol" panose="05050102010706020507" pitchFamily="18" charset="2"/>
              </a:rPr>
              <a:t> </a:t>
            </a:r>
            <a:r>
              <a:rPr lang="en-US" dirty="0">
                <a:sym typeface="Greek Symbols" pitchFamily="18" charset="2"/>
              </a:rPr>
              <a:t>  is extraneous in </a:t>
            </a:r>
            <a:r>
              <a:rPr lang="en-US" dirty="0">
                <a:sym typeface="Symbol" panose="05050102010706020507" pitchFamily="18" charset="2"/>
              </a:rPr>
              <a:t></a:t>
            </a:r>
            <a:r>
              <a:rPr lang="en-US" dirty="0">
                <a:sym typeface="Greek Symbols" pitchFamily="18" charset="2"/>
              </a:rPr>
              <a:t> </a:t>
            </a:r>
          </a:p>
          <a:p>
            <a:pPr marL="800100" lvl="1" indent="-342900">
              <a:buFont typeface="Monotype Sorts" pitchFamily="2" charset="2"/>
              <a:buAutoNum type="arabicPeriod"/>
            </a:pPr>
            <a:r>
              <a:rPr lang="en-US" dirty="0">
                <a:sym typeface="Greek Symbols" pitchFamily="18" charset="2"/>
              </a:rPr>
              <a:t>compute </a:t>
            </a:r>
            <a:r>
              <a:rPr lang="en-US" dirty="0">
                <a:sym typeface="Symbol" panose="05050102010706020507" pitchFamily="18" charset="2"/>
              </a:rPr>
              <a:t></a:t>
            </a:r>
            <a:r>
              <a:rPr lang="en-US" sz="2000" baseline="30000" dirty="0">
                <a:sym typeface="Greek Symbols" pitchFamily="18" charset="2"/>
              </a:rPr>
              <a:t>+ </a:t>
            </a:r>
            <a:r>
              <a:rPr lang="en-US" dirty="0">
                <a:sym typeface="Greek Symbols" pitchFamily="18" charset="2"/>
              </a:rPr>
              <a:t> using only the dependencies in  </a:t>
            </a:r>
            <a:br>
              <a:rPr lang="en-US" dirty="0">
                <a:sym typeface="Greek Symbols" pitchFamily="18" charset="2"/>
              </a:rPr>
            </a:br>
            <a:r>
              <a:rPr lang="en-US" dirty="0">
                <a:sym typeface="Greek Symbols" pitchFamily="18" charset="2"/>
              </a:rPr>
              <a:t>         F’ = (</a:t>
            </a:r>
            <a:r>
              <a:rPr lang="en-US" i="1" dirty="0">
                <a:sym typeface="Greek Symbols" pitchFamily="18" charset="2"/>
              </a:rPr>
              <a:t>F</a:t>
            </a:r>
            <a:r>
              <a:rPr lang="en-US" dirty="0">
                <a:sym typeface="Greek Symbols" pitchFamily="18" charset="2"/>
              </a:rPr>
              <a:t>  –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 {</a:t>
            </a:r>
            <a:r>
              <a:rPr lang="en-US" dirty="0">
                <a:sym typeface="Greek Symbols" pitchFamily="18" charset="2"/>
              </a:rPr>
              <a:t> </a:t>
            </a:r>
            <a:r>
              <a:rPr lang="en-US" dirty="0">
                <a:sym typeface="Symbol" panose="05050102010706020507" pitchFamily="18" charset="2"/>
              </a:rPr>
              <a:t></a:t>
            </a:r>
            <a:r>
              <a:rPr lang="en-US" i="1" dirty="0">
                <a:sym typeface="Greek Symbols" pitchFamily="18" charset="2"/>
              </a:rPr>
              <a:t>(</a:t>
            </a:r>
            <a:r>
              <a:rPr lang="en-US" dirty="0">
                <a:sym typeface="Symbol" panose="05050102010706020507" pitchFamily="18" charset="2"/>
              </a:rPr>
              <a:t></a:t>
            </a:r>
            <a:r>
              <a:rPr lang="en-US" i="1" dirty="0">
                <a:sym typeface="Greek Symbols" pitchFamily="18" charset="2"/>
              </a:rPr>
              <a:t> </a:t>
            </a:r>
            <a:r>
              <a:rPr lang="en-US" dirty="0">
                <a:sym typeface="Greek Symbols" pitchFamily="18" charset="2"/>
              </a:rPr>
              <a:t>– </a:t>
            </a:r>
            <a:r>
              <a:rPr lang="en-US" i="1" dirty="0">
                <a:sym typeface="Greek Symbols" pitchFamily="18" charset="2"/>
              </a:rPr>
              <a:t>A</a:t>
            </a:r>
            <a:r>
              <a:rPr lang="en-US" dirty="0">
                <a:sym typeface="Greek Symbols" pitchFamily="18" charset="2"/>
              </a:rPr>
              <a:t>)}, </a:t>
            </a:r>
          </a:p>
          <a:p>
            <a:pPr marL="800100" lvl="1" indent="-342900">
              <a:buFont typeface="Monotype Sorts" pitchFamily="2" charset="2"/>
              <a:buAutoNum type="arabicPeriod"/>
            </a:pPr>
            <a:r>
              <a:rPr lang="en-US" dirty="0">
                <a:sym typeface="Greek Symbols" pitchFamily="18" charset="2"/>
              </a:rPr>
              <a:t> check that </a:t>
            </a:r>
            <a:r>
              <a:rPr lang="en-US" dirty="0">
                <a:sym typeface="Symbol" panose="05050102010706020507" pitchFamily="18" charset="2"/>
              </a:rPr>
              <a:t></a:t>
            </a:r>
            <a:r>
              <a:rPr lang="en-US" sz="2000" baseline="30000" dirty="0">
                <a:sym typeface="Greek Symbols" pitchFamily="18" charset="2"/>
              </a:rPr>
              <a:t>+ </a:t>
            </a:r>
            <a:r>
              <a:rPr lang="en-US" dirty="0">
                <a:sym typeface="Greek Symbols" pitchFamily="18" charset="2"/>
              </a:rPr>
              <a:t> contains </a:t>
            </a:r>
            <a:r>
              <a:rPr lang="en-US" i="1" dirty="0">
                <a:sym typeface="Greek Symbols" pitchFamily="18" charset="2"/>
              </a:rPr>
              <a:t>A; </a:t>
            </a:r>
            <a:r>
              <a:rPr lang="en-US" dirty="0">
                <a:sym typeface="Greek Symbols" pitchFamily="18" charset="2"/>
              </a:rPr>
              <a:t>if it does</a:t>
            </a:r>
            <a:r>
              <a:rPr lang="en-US" i="1" dirty="0">
                <a:sym typeface="Greek Symbols" pitchFamily="18" charset="2"/>
              </a:rPr>
              <a:t>, A </a:t>
            </a:r>
            <a:r>
              <a:rPr lang="en-US" dirty="0">
                <a:sym typeface="Greek Symbols" pitchFamily="18" charset="2"/>
              </a:rPr>
              <a:t>is extraneous</a:t>
            </a:r>
          </a:p>
        </p:txBody>
      </p:sp>
    </p:spTree>
    <p:extLst>
      <p:ext uri="{BB962C8B-B14F-4D97-AF65-F5344CB8AC3E}">
        <p14:creationId xmlns:p14="http://schemas.microsoft.com/office/powerpoint/2010/main" val="62412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Canonical Cover</a:t>
            </a:r>
          </a:p>
        </p:txBody>
      </p:sp>
      <p:sp>
        <p:nvSpPr>
          <p:cNvPr id="11" name="Rectangle 3"/>
          <p:cNvSpPr txBox="1">
            <a:spLocks noChangeArrowheads="1"/>
          </p:cNvSpPr>
          <p:nvPr/>
        </p:nvSpPr>
        <p:spPr>
          <a:xfrm>
            <a:off x="571500" y="1114425"/>
            <a:ext cx="10891630" cy="52101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ym typeface="Greek Symbols" pitchFamily="18" charset="2"/>
              </a:rPr>
              <a:t>A </a:t>
            </a:r>
            <a:r>
              <a:rPr lang="en-US" i="1" dirty="0">
                <a:solidFill>
                  <a:schemeClr val="tx2"/>
                </a:solidFill>
                <a:sym typeface="Greek Symbols" pitchFamily="18" charset="2"/>
              </a:rPr>
              <a:t>canonical cover</a:t>
            </a:r>
            <a:r>
              <a:rPr lang="en-US" i="1" dirty="0">
                <a:sym typeface="Greek Symbols" pitchFamily="18" charset="2"/>
              </a:rPr>
              <a:t> </a:t>
            </a:r>
            <a:r>
              <a:rPr lang="en-US" dirty="0">
                <a:sym typeface="Greek Symbols" pitchFamily="18" charset="2"/>
              </a:rPr>
              <a:t>for </a:t>
            </a:r>
            <a:r>
              <a:rPr lang="en-US" i="1" dirty="0">
                <a:sym typeface="Greek Symbols" pitchFamily="18" charset="2"/>
              </a:rPr>
              <a:t>F</a:t>
            </a:r>
            <a:r>
              <a:rPr lang="en-US" dirty="0">
                <a:sym typeface="Greek Symbols" pitchFamily="18" charset="2"/>
              </a:rPr>
              <a:t> is a set of dependencies </a:t>
            </a:r>
            <a:r>
              <a:rPr lang="en-US" i="1" dirty="0">
                <a:sym typeface="Greek Symbols" pitchFamily="18" charset="2"/>
              </a:rPr>
              <a:t>F</a:t>
            </a:r>
            <a:r>
              <a:rPr lang="en-US" i="1" baseline="-25000" dirty="0">
                <a:sym typeface="Greek Symbols" pitchFamily="18" charset="2"/>
              </a:rPr>
              <a:t>c </a:t>
            </a:r>
            <a:r>
              <a:rPr lang="en-US" dirty="0">
                <a:sym typeface="Greek Symbols" pitchFamily="18" charset="2"/>
              </a:rPr>
              <a:t>such that </a:t>
            </a:r>
          </a:p>
          <a:p>
            <a:pPr lvl="1"/>
            <a:r>
              <a:rPr lang="en-US" i="1" dirty="0">
                <a:sym typeface="Greek Symbols" pitchFamily="18" charset="2"/>
              </a:rPr>
              <a:t>F</a:t>
            </a:r>
            <a:r>
              <a:rPr lang="en-US" dirty="0">
                <a:sym typeface="Greek Symbols" pitchFamily="18" charset="2"/>
              </a:rPr>
              <a:t> logically implies all dependencies in </a:t>
            </a:r>
            <a:r>
              <a:rPr lang="en-US" i="1" dirty="0">
                <a:sym typeface="Greek Symbols" pitchFamily="18" charset="2"/>
              </a:rPr>
              <a:t>F</a:t>
            </a:r>
            <a:r>
              <a:rPr lang="en-US" i="1" baseline="-25000" dirty="0">
                <a:sym typeface="Greek Symbols" pitchFamily="18" charset="2"/>
              </a:rPr>
              <a:t>c,</a:t>
            </a:r>
            <a:r>
              <a:rPr lang="en-US" dirty="0">
                <a:sym typeface="Greek Symbols" pitchFamily="18" charset="2"/>
              </a:rPr>
              <a:t> and </a:t>
            </a:r>
          </a:p>
          <a:p>
            <a:pPr lvl="1"/>
            <a:r>
              <a:rPr lang="en-US" i="1" dirty="0">
                <a:sym typeface="Greek Symbols" pitchFamily="18" charset="2"/>
              </a:rPr>
              <a:t>F</a:t>
            </a:r>
            <a:r>
              <a:rPr lang="en-US" i="1" baseline="-25000" dirty="0">
                <a:sym typeface="Greek Symbols" pitchFamily="18" charset="2"/>
              </a:rPr>
              <a:t>c</a:t>
            </a:r>
            <a:r>
              <a:rPr lang="en-US" baseline="-25000" dirty="0">
                <a:sym typeface="Greek Symbols" pitchFamily="18" charset="2"/>
              </a:rPr>
              <a:t> </a:t>
            </a:r>
            <a:r>
              <a:rPr lang="en-US" dirty="0">
                <a:sym typeface="Greek Symbols" pitchFamily="18" charset="2"/>
              </a:rPr>
              <a:t>logically implies all dependencies in </a:t>
            </a:r>
            <a:r>
              <a:rPr lang="en-US" i="1" dirty="0">
                <a:sym typeface="Greek Symbols" pitchFamily="18" charset="2"/>
              </a:rPr>
              <a:t>F,</a:t>
            </a:r>
            <a:r>
              <a:rPr lang="en-US" dirty="0">
                <a:sym typeface="Greek Symbols" pitchFamily="18" charset="2"/>
              </a:rPr>
              <a:t> and</a:t>
            </a:r>
          </a:p>
          <a:p>
            <a:pPr lvl="1"/>
            <a:r>
              <a:rPr lang="en-US" dirty="0">
                <a:sym typeface="Greek Symbols" pitchFamily="18" charset="2"/>
              </a:rPr>
              <a:t>No functional dependency in </a:t>
            </a:r>
            <a:r>
              <a:rPr lang="en-US" i="1" dirty="0">
                <a:sym typeface="Greek Symbols" pitchFamily="18" charset="2"/>
              </a:rPr>
              <a:t>F</a:t>
            </a:r>
            <a:r>
              <a:rPr lang="en-US" sz="2000" i="1" baseline="-25000" dirty="0">
                <a:sym typeface="Greek Symbols" pitchFamily="18" charset="2"/>
              </a:rPr>
              <a:t>c</a:t>
            </a:r>
            <a:r>
              <a:rPr lang="en-US" sz="2000" dirty="0">
                <a:sym typeface="Greek Symbols" pitchFamily="18" charset="2"/>
              </a:rPr>
              <a:t> </a:t>
            </a:r>
            <a:r>
              <a:rPr lang="en-US" dirty="0">
                <a:sym typeface="Greek Symbols" pitchFamily="18" charset="2"/>
              </a:rPr>
              <a:t>contains an extraneous attribute, and</a:t>
            </a:r>
          </a:p>
          <a:p>
            <a:pPr lvl="1"/>
            <a:r>
              <a:rPr lang="en-US" dirty="0">
                <a:sym typeface="Greek Symbols" pitchFamily="18" charset="2"/>
              </a:rPr>
              <a:t>Each left side of functional dependency in </a:t>
            </a:r>
            <a:r>
              <a:rPr lang="en-US" i="1" dirty="0">
                <a:sym typeface="Greek Symbols" pitchFamily="18" charset="2"/>
              </a:rPr>
              <a:t>F</a:t>
            </a:r>
            <a:r>
              <a:rPr lang="en-US" sz="2000" i="1" baseline="-25000" dirty="0">
                <a:sym typeface="Greek Symbols" pitchFamily="18" charset="2"/>
              </a:rPr>
              <a:t>c</a:t>
            </a:r>
            <a:r>
              <a:rPr lang="en-US" sz="2000" i="1" dirty="0">
                <a:sym typeface="Greek Symbols" pitchFamily="18" charset="2"/>
              </a:rPr>
              <a:t> </a:t>
            </a:r>
            <a:r>
              <a:rPr lang="en-US" dirty="0">
                <a:sym typeface="Greek Symbols" pitchFamily="18" charset="2"/>
              </a:rPr>
              <a:t>is unique.</a:t>
            </a:r>
          </a:p>
          <a:p>
            <a:r>
              <a:rPr lang="en-US" dirty="0"/>
              <a:t>To compute a canonical cover for </a:t>
            </a:r>
            <a:r>
              <a:rPr lang="en-US" i="1" dirty="0"/>
              <a:t>F</a:t>
            </a:r>
            <a:r>
              <a:rPr lang="en-US" dirty="0"/>
              <a:t>:</a:t>
            </a:r>
            <a:br>
              <a:rPr lang="en-US" dirty="0"/>
            </a:br>
            <a:r>
              <a:rPr lang="en-US" b="1" dirty="0"/>
              <a:t>repeat</a:t>
            </a:r>
            <a:br>
              <a:rPr lang="en-US" b="1" dirty="0"/>
            </a:br>
            <a:r>
              <a:rPr lang="en-US" b="1" dirty="0"/>
              <a:t>	</a:t>
            </a:r>
            <a:r>
              <a:rPr lang="en-US" dirty="0"/>
              <a:t>Use the union rule to replace any dependencies in </a:t>
            </a:r>
            <a:r>
              <a:rPr lang="en-US" i="1" dirty="0"/>
              <a:t>F</a:t>
            </a:r>
            <a:br>
              <a:rPr lang="en-US" i="1" dirty="0"/>
            </a:br>
            <a:r>
              <a:rPr lang="en-US" i="1" dirty="0"/>
              <a:t>		 </a:t>
            </a:r>
            <a:r>
              <a:rPr lang="en-US" dirty="0">
                <a:sym typeface="Symbol" panose="05050102010706020507" pitchFamily="18" charset="2"/>
              </a:rPr>
              <a:t></a:t>
            </a:r>
            <a:r>
              <a:rPr lang="en-US" baseline="-25000" dirty="0">
                <a:sym typeface="Greek Symbols" pitchFamily="18" charset="2"/>
              </a:rPr>
              <a:t>1</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baseline="-25000" dirty="0">
                <a:sym typeface="Greek Symbols" pitchFamily="18" charset="2"/>
              </a:rPr>
              <a:t>1</a:t>
            </a:r>
            <a:r>
              <a:rPr lang="en-US" dirty="0">
                <a:sym typeface="Greek Symbols" pitchFamily="18" charset="2"/>
              </a:rPr>
              <a:t> and </a:t>
            </a:r>
            <a:r>
              <a:rPr lang="en-US" dirty="0">
                <a:sym typeface="Symbol" panose="05050102010706020507" pitchFamily="18" charset="2"/>
              </a:rPr>
              <a:t></a:t>
            </a:r>
            <a:r>
              <a:rPr lang="en-US" baseline="-25000" dirty="0">
                <a:sym typeface="Greek Symbols" pitchFamily="18" charset="2"/>
              </a:rPr>
              <a:t>1</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baseline="-25000" dirty="0">
                <a:sym typeface="Greek Symbols" pitchFamily="18" charset="2"/>
              </a:rPr>
              <a:t>2</a:t>
            </a:r>
            <a:r>
              <a:rPr lang="en-US" dirty="0">
                <a:sym typeface="Greek Symbols" pitchFamily="18" charset="2"/>
              </a:rPr>
              <a:t> with </a:t>
            </a:r>
            <a:r>
              <a:rPr lang="en-US" dirty="0">
                <a:sym typeface="Symbol" panose="05050102010706020507" pitchFamily="18" charset="2"/>
              </a:rPr>
              <a:t></a:t>
            </a:r>
            <a:r>
              <a:rPr lang="en-US" baseline="-25000" dirty="0">
                <a:sym typeface="Greek Symbols" pitchFamily="18" charset="2"/>
              </a:rPr>
              <a:t>1</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baseline="-25000" dirty="0">
                <a:sym typeface="Greek Symbols" pitchFamily="18" charset="2"/>
              </a:rPr>
              <a:t>1</a:t>
            </a:r>
            <a:r>
              <a:rPr lang="en-US" dirty="0">
                <a:sym typeface="Greek Symbols" pitchFamily="18" charset="2"/>
              </a:rPr>
              <a:t> </a:t>
            </a:r>
            <a:r>
              <a:rPr lang="en-US" dirty="0">
                <a:sym typeface="Symbol" panose="05050102010706020507" pitchFamily="18" charset="2"/>
              </a:rPr>
              <a:t></a:t>
            </a:r>
            <a:r>
              <a:rPr lang="en-US" baseline="-25000" dirty="0">
                <a:sym typeface="Greek Symbols" pitchFamily="18" charset="2"/>
              </a:rPr>
              <a:t>2</a:t>
            </a:r>
            <a:r>
              <a:rPr lang="en-US" dirty="0">
                <a:sym typeface="Greek Symbols" pitchFamily="18" charset="2"/>
              </a:rPr>
              <a:t> </a:t>
            </a:r>
            <a:br>
              <a:rPr lang="en-US" dirty="0">
                <a:sym typeface="Greek Symbols" pitchFamily="18" charset="2"/>
              </a:rPr>
            </a:br>
            <a:r>
              <a:rPr lang="en-US" dirty="0">
                <a:sym typeface="Greek Symbols" pitchFamily="18" charset="2"/>
              </a:rPr>
              <a:t>	Find a functional dependency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dirty="0">
                <a:sym typeface="Greek Symbols" pitchFamily="18" charset="2"/>
              </a:rPr>
              <a:t> with an </a:t>
            </a:r>
            <a:br>
              <a:rPr lang="en-US" dirty="0">
                <a:sym typeface="Greek Symbols" pitchFamily="18" charset="2"/>
              </a:rPr>
            </a:br>
            <a:r>
              <a:rPr lang="en-US" dirty="0">
                <a:sym typeface="Greek Symbols" pitchFamily="18" charset="2"/>
              </a:rPr>
              <a:t>		extraneous attribute either in </a:t>
            </a:r>
            <a:r>
              <a:rPr lang="en-US" dirty="0">
                <a:sym typeface="Symbol" panose="05050102010706020507" pitchFamily="18" charset="2"/>
              </a:rPr>
              <a:t></a:t>
            </a:r>
            <a:r>
              <a:rPr lang="en-US" dirty="0">
                <a:sym typeface="Greek Symbols" pitchFamily="18" charset="2"/>
              </a:rPr>
              <a:t> or in </a:t>
            </a:r>
            <a:r>
              <a:rPr lang="en-US" dirty="0">
                <a:sym typeface="Symbol" panose="05050102010706020507" pitchFamily="18" charset="2"/>
              </a:rPr>
              <a:t></a:t>
            </a:r>
            <a:r>
              <a:rPr lang="en-US" dirty="0">
                <a:sym typeface="Monotype Sorts" pitchFamily="2" charset="2"/>
              </a:rPr>
              <a:t> </a:t>
            </a:r>
            <a:r>
              <a:rPr lang="en-US" dirty="0">
                <a:sym typeface="Greek Symbols" pitchFamily="18" charset="2"/>
              </a:rPr>
              <a:t/>
            </a:r>
            <a:br>
              <a:rPr lang="en-US" dirty="0">
                <a:sym typeface="Greek Symbols" pitchFamily="18" charset="2"/>
              </a:rPr>
            </a:br>
            <a:r>
              <a:rPr lang="en-US" dirty="0">
                <a:sym typeface="Greek Symbols" pitchFamily="18" charset="2"/>
              </a:rPr>
              <a:t>	If an extraneous attribute is found, delete it from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r>
              <a:rPr lang="en-US" i="1" dirty="0">
                <a:sym typeface="Greek Symbols" pitchFamily="18" charset="2"/>
              </a:rPr>
              <a:t> </a:t>
            </a:r>
            <a:r>
              <a:rPr lang="en-US" dirty="0">
                <a:sym typeface="Greek Symbols" pitchFamily="18" charset="2"/>
              </a:rPr>
              <a:t/>
            </a:r>
            <a:br>
              <a:rPr lang="en-US" dirty="0">
                <a:sym typeface="Greek Symbols" pitchFamily="18" charset="2"/>
              </a:rPr>
            </a:br>
            <a:r>
              <a:rPr lang="en-US" b="1" dirty="0">
                <a:sym typeface="Greek Symbols" pitchFamily="18" charset="2"/>
              </a:rPr>
              <a:t>until </a:t>
            </a:r>
            <a:r>
              <a:rPr lang="en-US" i="1" dirty="0">
                <a:sym typeface="Greek Symbols" pitchFamily="18" charset="2"/>
              </a:rPr>
              <a:t>F</a:t>
            </a:r>
            <a:r>
              <a:rPr lang="en-US" dirty="0">
                <a:sym typeface="Greek Symbols" pitchFamily="18" charset="2"/>
              </a:rPr>
              <a:t> does not change</a:t>
            </a:r>
          </a:p>
          <a:p>
            <a:r>
              <a:rPr lang="en-US" dirty="0">
                <a:sym typeface="Greek Symbols" pitchFamily="18" charset="2"/>
              </a:rPr>
              <a:t>Note: Union rule may become applicable after some extraneous attributes have been deleted, so it has to be re-applied</a:t>
            </a:r>
          </a:p>
          <a:p>
            <a:endParaRPr lang="en-US" dirty="0">
              <a:sym typeface="Greek Symbols" pitchFamily="18" charset="2"/>
            </a:endParaRPr>
          </a:p>
          <a:p>
            <a:endParaRPr lang="en-US" dirty="0"/>
          </a:p>
        </p:txBody>
      </p:sp>
    </p:spTree>
    <p:extLst>
      <p:ext uri="{BB962C8B-B14F-4D97-AF65-F5344CB8AC3E}">
        <p14:creationId xmlns:p14="http://schemas.microsoft.com/office/powerpoint/2010/main" val="39406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62000" y="152400"/>
            <a:ext cx="10630930" cy="457200"/>
          </a:xfrm>
        </p:spPr>
        <p:txBody>
          <a:bodyPr>
            <a:normAutofit fontScale="90000"/>
          </a:bodyPr>
          <a:lstStyle/>
          <a:p>
            <a:r>
              <a:rPr lang="en-US" dirty="0"/>
              <a:t>Example of Computing a Canonical Cover</a:t>
            </a:r>
          </a:p>
        </p:txBody>
      </p:sp>
      <p:sp>
        <p:nvSpPr>
          <p:cNvPr id="11" name="Rectangle 3"/>
          <p:cNvSpPr txBox="1">
            <a:spLocks noChangeArrowheads="1"/>
          </p:cNvSpPr>
          <p:nvPr/>
        </p:nvSpPr>
        <p:spPr>
          <a:xfrm>
            <a:off x="501650" y="993775"/>
            <a:ext cx="10891280" cy="5464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684213" algn="l"/>
                <a:tab pos="2917825" algn="l"/>
              </a:tabLst>
            </a:pPr>
            <a:r>
              <a:rPr lang="en-US" sz="1800" i="1" dirty="0"/>
              <a:t>R </a:t>
            </a:r>
            <a:r>
              <a:rPr lang="en-US" sz="1800" dirty="0"/>
              <a:t>= (</a:t>
            </a:r>
            <a:r>
              <a:rPr lang="en-US" sz="1800" i="1" dirty="0"/>
              <a:t>A, B, C)</a:t>
            </a:r>
            <a:br>
              <a:rPr lang="en-US" sz="1800" i="1" dirty="0"/>
            </a:br>
            <a:r>
              <a:rPr lang="en-US" sz="1800" i="1" dirty="0"/>
              <a:t>F = {A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BC</a:t>
            </a:r>
            <a:br>
              <a:rPr lang="en-US" sz="1800" i="1" dirty="0">
                <a:sym typeface="Monotype Sorts" pitchFamily="2" charset="2"/>
              </a:rPr>
            </a:br>
            <a:r>
              <a:rPr lang="en-US" sz="1800" i="1" dirty="0">
                <a:sym typeface="Monotype Sorts" pitchFamily="2" charset="2"/>
              </a:rPr>
              <a:t>	  B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C</a:t>
            </a:r>
            <a:br>
              <a:rPr lang="en-US" sz="1800" i="1" dirty="0">
                <a:sym typeface="Monotype Sorts" pitchFamily="2" charset="2"/>
              </a:rPr>
            </a:br>
            <a:r>
              <a:rPr lang="en-US" sz="1800" i="1" dirty="0">
                <a:sym typeface="Monotype Sorts" pitchFamily="2" charset="2"/>
              </a:rPr>
              <a:t>	  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a:t>
            </a:r>
            <a:r>
              <a:rPr lang="en-US" sz="1800" dirty="0">
                <a:sym typeface="Monotype Sorts" pitchFamily="2" charset="2"/>
              </a:rPr>
              <a:t/>
            </a:r>
            <a:br>
              <a:rPr lang="en-US" sz="1800" dirty="0">
                <a:sym typeface="Monotype Sorts" pitchFamily="2" charset="2"/>
              </a:rPr>
            </a:br>
            <a:r>
              <a:rPr lang="en-US" sz="1800" dirty="0">
                <a:sym typeface="Monotype Sorts" pitchFamily="2" charset="2"/>
              </a:rPr>
              <a:t>	</a:t>
            </a:r>
            <a:r>
              <a:rPr lang="en-US" sz="1800" i="1" dirty="0">
                <a:sym typeface="Monotype Sorts" pitchFamily="2" charset="2"/>
              </a:rPr>
              <a:t>AB</a:t>
            </a:r>
            <a:r>
              <a:rPr lang="en-US" sz="1800" dirty="0">
                <a:sym typeface="Monotype Sorts" pitchFamily="2" charset="2"/>
              </a:rPr>
              <a:t>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C</a:t>
            </a:r>
            <a:r>
              <a:rPr lang="en-US" sz="1800" dirty="0">
                <a:sym typeface="Monotype Sorts" pitchFamily="2" charset="2"/>
              </a:rPr>
              <a:t>}</a:t>
            </a:r>
          </a:p>
          <a:p>
            <a:pPr>
              <a:tabLst>
                <a:tab pos="684213" algn="l"/>
                <a:tab pos="2917825" algn="l"/>
              </a:tabLst>
            </a:pPr>
            <a:r>
              <a:rPr lang="en-US" sz="1800" dirty="0">
                <a:sym typeface="Monotype Sorts" pitchFamily="2" charset="2"/>
              </a:rPr>
              <a:t>Combine </a:t>
            </a:r>
            <a:r>
              <a:rPr lang="en-US" sz="1800" i="1" dirty="0">
                <a:sym typeface="Monotype Sorts" pitchFamily="2" charset="2"/>
              </a:rPr>
              <a:t>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BC </a:t>
            </a:r>
            <a:r>
              <a:rPr lang="en-US" sz="1800" dirty="0">
                <a:sym typeface="Monotype Sorts" pitchFamily="2" charset="2"/>
              </a:rPr>
              <a:t>and </a:t>
            </a:r>
            <a:r>
              <a:rPr lang="en-US" sz="1800" i="1" dirty="0">
                <a:sym typeface="Monotype Sorts" pitchFamily="2" charset="2"/>
              </a:rPr>
              <a:t>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 </a:t>
            </a:r>
            <a:r>
              <a:rPr lang="en-US" sz="1800" dirty="0">
                <a:sym typeface="Monotype Sorts" pitchFamily="2" charset="2"/>
              </a:rPr>
              <a:t>into </a:t>
            </a:r>
            <a:r>
              <a:rPr lang="en-US" sz="1800" i="1" dirty="0">
                <a:sym typeface="Monotype Sorts" pitchFamily="2" charset="2"/>
              </a:rPr>
              <a:t>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BC</a:t>
            </a:r>
          </a:p>
          <a:p>
            <a:pPr lvl="1">
              <a:tabLst>
                <a:tab pos="684213" algn="l"/>
                <a:tab pos="2917825" algn="l"/>
              </a:tabLst>
            </a:pPr>
            <a:r>
              <a:rPr lang="en-US" sz="1600" dirty="0">
                <a:sym typeface="Monotype Sorts" pitchFamily="2" charset="2"/>
              </a:rPr>
              <a:t>Set is now </a:t>
            </a:r>
            <a:r>
              <a:rPr lang="en-US" sz="1600" i="1" dirty="0"/>
              <a:t>{A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BC, B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 AB</a:t>
            </a:r>
            <a:r>
              <a:rPr lang="en-US" sz="1600" dirty="0">
                <a:sym typeface="Monotype Sorts" pitchFamily="2" charset="2"/>
              </a:rPr>
              <a:t>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a:t>
            </a:r>
            <a:r>
              <a:rPr lang="en-US" sz="1600" dirty="0">
                <a:sym typeface="Monotype Sorts" pitchFamily="2" charset="2"/>
              </a:rPr>
              <a:t>}</a:t>
            </a:r>
          </a:p>
          <a:p>
            <a:pPr>
              <a:tabLst>
                <a:tab pos="684213" algn="l"/>
                <a:tab pos="2917825" algn="l"/>
              </a:tabLst>
            </a:pPr>
            <a:r>
              <a:rPr lang="en-US" sz="1800" i="1" dirty="0">
                <a:sym typeface="Monotype Sorts" pitchFamily="2" charset="2"/>
              </a:rPr>
              <a:t>A</a:t>
            </a:r>
            <a:r>
              <a:rPr lang="en-US" sz="1800" dirty="0">
                <a:sym typeface="Monotype Sorts" pitchFamily="2" charset="2"/>
              </a:rPr>
              <a:t> is extraneous in </a:t>
            </a:r>
            <a:r>
              <a:rPr lang="en-US" sz="1800" i="1" dirty="0">
                <a:sym typeface="Monotype Sorts" pitchFamily="2" charset="2"/>
              </a:rPr>
              <a:t>AB</a:t>
            </a:r>
            <a:r>
              <a:rPr lang="en-US" sz="1800" dirty="0">
                <a:sym typeface="Monotype Sorts" pitchFamily="2" charset="2"/>
              </a:rPr>
              <a:t>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C</a:t>
            </a:r>
          </a:p>
          <a:p>
            <a:pPr lvl="1">
              <a:tabLst>
                <a:tab pos="684213" algn="l"/>
                <a:tab pos="2917825" algn="l"/>
              </a:tabLst>
            </a:pPr>
            <a:r>
              <a:rPr lang="en-US" sz="1600" dirty="0">
                <a:sym typeface="Monotype Sorts" pitchFamily="2" charset="2"/>
              </a:rPr>
              <a:t>Check if the result of deleting A from  </a:t>
            </a:r>
            <a:r>
              <a:rPr lang="en-US" sz="1600" i="1" dirty="0">
                <a:sym typeface="Monotype Sorts" pitchFamily="2" charset="2"/>
              </a:rPr>
              <a:t>AB</a:t>
            </a:r>
            <a:r>
              <a:rPr lang="en-US" sz="1600" dirty="0">
                <a:sym typeface="Monotype Sorts" pitchFamily="2" charset="2"/>
              </a:rPr>
              <a:t>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  </a:t>
            </a:r>
            <a:r>
              <a:rPr lang="en-US" sz="1600" dirty="0">
                <a:sym typeface="Monotype Sorts" pitchFamily="2" charset="2"/>
              </a:rPr>
              <a:t>is implied by the other dependencies</a:t>
            </a:r>
          </a:p>
          <a:p>
            <a:pPr lvl="2">
              <a:tabLst>
                <a:tab pos="684213" algn="l"/>
                <a:tab pos="2917825" algn="l"/>
              </a:tabLst>
            </a:pPr>
            <a:r>
              <a:rPr lang="en-US" sz="1600" dirty="0">
                <a:sym typeface="Monotype Sorts" pitchFamily="2" charset="2"/>
              </a:rPr>
              <a:t>Yes: in fact,  </a:t>
            </a:r>
            <a:r>
              <a:rPr lang="en-US" sz="1600" i="1" dirty="0">
                <a:sym typeface="Monotype Sorts" pitchFamily="2" charset="2"/>
              </a:rPr>
              <a:t>B</a:t>
            </a:r>
            <a:r>
              <a:rPr lang="en-US" sz="1600" dirty="0">
                <a:sym typeface="Monotype Sorts" pitchFamily="2" charset="2"/>
              </a:rPr>
              <a:t>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 </a:t>
            </a:r>
            <a:r>
              <a:rPr lang="en-US" sz="1600" dirty="0">
                <a:sym typeface="Monotype Sorts" pitchFamily="2" charset="2"/>
              </a:rPr>
              <a:t>is already present!</a:t>
            </a:r>
          </a:p>
          <a:p>
            <a:pPr lvl="1">
              <a:tabLst>
                <a:tab pos="684213" algn="l"/>
                <a:tab pos="2917825" algn="l"/>
              </a:tabLst>
            </a:pPr>
            <a:r>
              <a:rPr lang="en-US" sz="1600" dirty="0">
                <a:sym typeface="Monotype Sorts" pitchFamily="2" charset="2"/>
              </a:rPr>
              <a:t>Set is now </a:t>
            </a:r>
            <a:r>
              <a:rPr lang="en-US" sz="1600" i="1" dirty="0"/>
              <a:t>{A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BC, B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a:t>
            </a:r>
            <a:r>
              <a:rPr lang="en-US" sz="1600" dirty="0">
                <a:sym typeface="Monotype Sorts" pitchFamily="2" charset="2"/>
              </a:rPr>
              <a:t>}</a:t>
            </a:r>
            <a:endParaRPr lang="en-US" sz="1600" i="1" dirty="0">
              <a:sym typeface="Monotype Sorts" pitchFamily="2" charset="2"/>
            </a:endParaRPr>
          </a:p>
          <a:p>
            <a:pPr>
              <a:tabLst>
                <a:tab pos="684213" algn="l"/>
                <a:tab pos="2917825" algn="l"/>
              </a:tabLst>
            </a:pPr>
            <a:r>
              <a:rPr lang="en-US" sz="1800" i="1" dirty="0">
                <a:sym typeface="Monotype Sorts" pitchFamily="2" charset="2"/>
              </a:rPr>
              <a:t>C</a:t>
            </a:r>
            <a:r>
              <a:rPr lang="en-US" sz="1800" dirty="0">
                <a:sym typeface="Monotype Sorts" pitchFamily="2" charset="2"/>
              </a:rPr>
              <a:t> is extraneous in </a:t>
            </a:r>
            <a:r>
              <a:rPr lang="en-US" sz="1800" i="1" dirty="0">
                <a:sym typeface="Monotype Sorts" pitchFamily="2" charset="2"/>
              </a:rPr>
              <a:t>A</a:t>
            </a:r>
            <a:r>
              <a:rPr lang="en-US" sz="1800" dirty="0">
                <a:sym typeface="Monotype Sorts" pitchFamily="2" charset="2"/>
              </a:rPr>
              <a:t>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BC</a:t>
            </a:r>
            <a:r>
              <a:rPr lang="en-US" sz="1800" dirty="0">
                <a:sym typeface="Monotype Sorts" pitchFamily="2" charset="2"/>
              </a:rPr>
              <a:t> </a:t>
            </a:r>
          </a:p>
          <a:p>
            <a:pPr lvl="1">
              <a:tabLst>
                <a:tab pos="684213" algn="l"/>
                <a:tab pos="2917825" algn="l"/>
              </a:tabLst>
            </a:pPr>
            <a:r>
              <a:rPr lang="en-US" sz="1600" dirty="0">
                <a:sym typeface="Monotype Sorts" pitchFamily="2" charset="2"/>
              </a:rPr>
              <a:t>Check if </a:t>
            </a:r>
            <a:r>
              <a:rPr lang="en-US" sz="1600" i="1" dirty="0">
                <a:sym typeface="Monotype Sorts" pitchFamily="2" charset="2"/>
              </a:rPr>
              <a:t>A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C</a:t>
            </a:r>
            <a:r>
              <a:rPr lang="en-US" sz="1600" dirty="0">
                <a:sym typeface="Monotype Sorts" pitchFamily="2" charset="2"/>
              </a:rPr>
              <a:t> is logically implied by </a:t>
            </a:r>
            <a:r>
              <a:rPr lang="en-US" sz="1600" i="1" dirty="0">
                <a:sym typeface="Monotype Sorts" pitchFamily="2" charset="2"/>
              </a:rPr>
              <a:t>A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B </a:t>
            </a:r>
            <a:r>
              <a:rPr lang="en-US" sz="1600" dirty="0">
                <a:sym typeface="Monotype Sorts" pitchFamily="2" charset="2"/>
              </a:rPr>
              <a:t>and the other dependencies</a:t>
            </a:r>
          </a:p>
          <a:p>
            <a:pPr lvl="2">
              <a:tabLst>
                <a:tab pos="684213" algn="l"/>
                <a:tab pos="2917825" algn="l"/>
              </a:tabLst>
            </a:pPr>
            <a:r>
              <a:rPr lang="en-US" sz="1600" dirty="0">
                <a:sym typeface="Monotype Sorts" pitchFamily="2" charset="2"/>
              </a:rPr>
              <a:t>Yes</a:t>
            </a:r>
            <a:r>
              <a:rPr lang="en-US" sz="1600" i="1" dirty="0">
                <a:sym typeface="Monotype Sorts" pitchFamily="2" charset="2"/>
              </a:rPr>
              <a:t>: </a:t>
            </a:r>
            <a:r>
              <a:rPr lang="en-US" sz="1600" dirty="0">
                <a:sym typeface="Monotype Sorts" pitchFamily="2" charset="2"/>
              </a:rPr>
              <a:t>using transitivity on </a:t>
            </a:r>
            <a:r>
              <a:rPr lang="en-US" sz="1600" i="1" dirty="0">
                <a:sym typeface="Monotype Sorts" pitchFamily="2" charset="2"/>
              </a:rPr>
              <a:t>A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B  and B </a:t>
            </a:r>
            <a:r>
              <a:rPr lang="en-US" sz="1600" dirty="0">
                <a:sym typeface="Symbol" panose="05050102010706020507" pitchFamily="18" charset="2"/>
              </a:rPr>
              <a:t></a:t>
            </a:r>
            <a:r>
              <a:rPr lang="en-US" sz="1600" dirty="0">
                <a:sym typeface="Monotype Sorts" pitchFamily="2" charset="2"/>
              </a:rPr>
              <a:t> C. </a:t>
            </a:r>
          </a:p>
          <a:p>
            <a:pPr lvl="3">
              <a:tabLst>
                <a:tab pos="684213" algn="l"/>
                <a:tab pos="2917825" algn="l"/>
              </a:tabLst>
            </a:pPr>
            <a:r>
              <a:rPr lang="en-US" sz="1600" dirty="0">
                <a:sym typeface="Monotype Sorts" pitchFamily="2" charset="2"/>
              </a:rPr>
              <a:t>Can use attribute closure of </a:t>
            </a:r>
            <a:r>
              <a:rPr lang="en-US" sz="1600" i="1" dirty="0">
                <a:sym typeface="Monotype Sorts" pitchFamily="2" charset="2"/>
              </a:rPr>
              <a:t>A</a:t>
            </a:r>
            <a:r>
              <a:rPr lang="en-US" sz="1600" dirty="0">
                <a:sym typeface="Monotype Sorts" pitchFamily="2" charset="2"/>
              </a:rPr>
              <a:t> in more complex cases</a:t>
            </a:r>
          </a:p>
          <a:p>
            <a:pPr>
              <a:tabLst>
                <a:tab pos="684213" algn="l"/>
                <a:tab pos="2917825" algn="l"/>
              </a:tabLst>
            </a:pPr>
            <a:r>
              <a:rPr lang="en-US" sz="1800" dirty="0">
                <a:sym typeface="Monotype Sorts" pitchFamily="2" charset="2"/>
              </a:rPr>
              <a:t>The canonical cover is: 	</a:t>
            </a:r>
            <a:r>
              <a:rPr lang="en-US" sz="1800" i="1" dirty="0">
                <a:sym typeface="Monotype Sorts" pitchFamily="2" charset="2"/>
              </a:rPr>
              <a:t>A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B</a:t>
            </a:r>
            <a:br>
              <a:rPr lang="en-US" sz="1800" i="1" dirty="0">
                <a:sym typeface="Monotype Sorts" pitchFamily="2" charset="2"/>
              </a:rPr>
            </a:br>
            <a:r>
              <a:rPr lang="en-US" sz="1800" i="1" dirty="0">
                <a:sym typeface="Monotype Sorts" pitchFamily="2" charset="2"/>
              </a:rPr>
              <a:t>		B </a:t>
            </a:r>
            <a:r>
              <a:rPr lang="en-US" sz="1800" dirty="0">
                <a:sym typeface="Symbol" panose="05050102010706020507" pitchFamily="18" charset="2"/>
              </a:rPr>
              <a:t></a:t>
            </a:r>
            <a:r>
              <a:rPr lang="en-US" sz="1800" dirty="0">
                <a:sym typeface="Monotype Sorts" pitchFamily="2" charset="2"/>
              </a:rPr>
              <a:t> </a:t>
            </a:r>
            <a:r>
              <a:rPr lang="en-US" sz="1800" i="1" dirty="0">
                <a:sym typeface="Monotype Sorts" pitchFamily="2" charset="2"/>
              </a:rPr>
              <a:t>C</a:t>
            </a:r>
          </a:p>
        </p:txBody>
      </p:sp>
    </p:spTree>
    <p:extLst>
      <p:ext uri="{BB962C8B-B14F-4D97-AF65-F5344CB8AC3E}">
        <p14:creationId xmlns:p14="http://schemas.microsoft.com/office/powerpoint/2010/main" val="29361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35465"/>
            <a:ext cx="10515600" cy="984885"/>
          </a:xfrm>
          <a:prstGeom prst="rect">
            <a:avLst/>
          </a:prstGeom>
        </p:spPr>
        <p:txBody>
          <a:bodyPr vert="horz" wrap="square" lIns="0" tIns="304800" rIns="0" bIns="0" rtlCol="0" anchor="ctr">
            <a:spAutoFit/>
          </a:bodyPr>
          <a:lstStyle/>
          <a:p>
            <a:pPr marL="12700">
              <a:lnSpc>
                <a:spcPct val="100000"/>
              </a:lnSpc>
            </a:pPr>
            <a:r>
              <a:rPr dirty="0"/>
              <a:t>What Is Database</a:t>
            </a:r>
            <a:r>
              <a:rPr spc="-100" dirty="0"/>
              <a:t> </a:t>
            </a:r>
            <a:r>
              <a:rPr dirty="0"/>
              <a:t>Normalization?</a:t>
            </a:r>
          </a:p>
        </p:txBody>
      </p:sp>
      <p:sp>
        <p:nvSpPr>
          <p:cNvPr id="3" name="object 3"/>
          <p:cNvSpPr txBox="1"/>
          <p:nvPr/>
        </p:nvSpPr>
        <p:spPr>
          <a:xfrm>
            <a:off x="2060702" y="2015997"/>
            <a:ext cx="8073899" cy="3857466"/>
          </a:xfrm>
          <a:prstGeom prst="rect">
            <a:avLst/>
          </a:prstGeom>
        </p:spPr>
        <p:txBody>
          <a:bodyPr vert="horz" wrap="square" lIns="0" tIns="0" rIns="0" bIns="0" rtlCol="0">
            <a:spAutoFit/>
          </a:bodyPr>
          <a:lstStyle/>
          <a:p>
            <a:pPr marL="355600" marR="568960" indent="-342900" algn="just">
              <a:spcBef>
                <a:spcPts val="760"/>
              </a:spcBef>
              <a:buClr>
                <a:srgbClr val="00007C"/>
              </a:buClr>
              <a:buSzPct val="75000"/>
              <a:buChar char="■"/>
              <a:tabLst>
                <a:tab pos="355600" algn="l"/>
              </a:tabLst>
            </a:pPr>
            <a:r>
              <a:rPr sz="3200" spc="-5" dirty="0">
                <a:latin typeface="Arial"/>
                <a:cs typeface="Arial"/>
              </a:rPr>
              <a:t>Store only the </a:t>
            </a:r>
            <a:r>
              <a:rPr sz="3200" spc="-10" dirty="0">
                <a:latin typeface="Arial"/>
                <a:cs typeface="Arial"/>
              </a:rPr>
              <a:t>minimal amount of  information.</a:t>
            </a:r>
            <a:endParaRPr sz="3200" dirty="0">
              <a:latin typeface="Arial"/>
              <a:cs typeface="Arial"/>
            </a:endParaRPr>
          </a:p>
          <a:p>
            <a:pPr marL="355600" indent="-342900" algn="just">
              <a:spcBef>
                <a:spcPts val="760"/>
              </a:spcBef>
              <a:buClr>
                <a:srgbClr val="00007C"/>
              </a:buClr>
              <a:buSzPct val="75000"/>
              <a:buChar char="■"/>
              <a:tabLst>
                <a:tab pos="355600" algn="l"/>
              </a:tabLst>
            </a:pPr>
            <a:r>
              <a:rPr sz="3200" spc="-10" dirty="0">
                <a:latin typeface="Arial"/>
                <a:cs typeface="Arial"/>
              </a:rPr>
              <a:t>Remove</a:t>
            </a:r>
            <a:r>
              <a:rPr sz="3200" spc="-35" dirty="0">
                <a:latin typeface="Arial"/>
                <a:cs typeface="Arial"/>
              </a:rPr>
              <a:t> </a:t>
            </a:r>
            <a:r>
              <a:rPr sz="3200" spc="-10" dirty="0">
                <a:latin typeface="Arial"/>
                <a:cs typeface="Arial"/>
              </a:rPr>
              <a:t>redundancies.</a:t>
            </a:r>
            <a:endParaRPr sz="3200" dirty="0">
              <a:latin typeface="Arial"/>
              <a:cs typeface="Arial"/>
            </a:endParaRPr>
          </a:p>
          <a:p>
            <a:pPr marL="355600" indent="-342900" algn="just">
              <a:spcBef>
                <a:spcPts val="760"/>
              </a:spcBef>
              <a:buClr>
                <a:srgbClr val="00007C"/>
              </a:buClr>
              <a:buSzPct val="75000"/>
              <a:buChar char="■"/>
              <a:tabLst>
                <a:tab pos="355600" algn="l"/>
              </a:tabLst>
            </a:pPr>
            <a:r>
              <a:rPr sz="3200" spc="-10" dirty="0">
                <a:latin typeface="Arial"/>
                <a:cs typeface="Arial"/>
              </a:rPr>
              <a:t>Remove</a:t>
            </a:r>
            <a:r>
              <a:rPr sz="3200" spc="-45" dirty="0">
                <a:latin typeface="Arial"/>
                <a:cs typeface="Arial"/>
              </a:rPr>
              <a:t> </a:t>
            </a:r>
            <a:r>
              <a:rPr sz="3200" spc="-10" dirty="0">
                <a:latin typeface="Arial"/>
                <a:cs typeface="Arial"/>
              </a:rPr>
              <a:t>anomalies.</a:t>
            </a:r>
            <a:endParaRPr sz="3200" dirty="0">
              <a:latin typeface="Arial"/>
              <a:cs typeface="Arial"/>
            </a:endParaRPr>
          </a:p>
          <a:p>
            <a:pPr marL="355600" indent="-342900" algn="just">
              <a:spcBef>
                <a:spcPts val="755"/>
              </a:spcBef>
              <a:buClr>
                <a:srgbClr val="00007C"/>
              </a:buClr>
              <a:buSzPct val="75000"/>
              <a:buChar char="■"/>
              <a:tabLst>
                <a:tab pos="355600" algn="l"/>
              </a:tabLst>
            </a:pPr>
            <a:r>
              <a:rPr sz="3200" spc="-10" dirty="0">
                <a:latin typeface="Arial"/>
                <a:cs typeface="Arial"/>
              </a:rPr>
              <a:t>Restructure</a:t>
            </a:r>
            <a:r>
              <a:rPr sz="3200" spc="-45" dirty="0">
                <a:latin typeface="Arial"/>
                <a:cs typeface="Arial"/>
              </a:rPr>
              <a:t> </a:t>
            </a:r>
            <a:r>
              <a:rPr sz="3200" spc="-10" dirty="0">
                <a:latin typeface="Arial"/>
                <a:cs typeface="Arial"/>
              </a:rPr>
              <a:t>data</a:t>
            </a:r>
            <a:endParaRPr lang="en-IN" sz="3200" spc="-10" dirty="0">
              <a:latin typeface="Arial"/>
              <a:cs typeface="Arial"/>
            </a:endParaRPr>
          </a:p>
          <a:p>
            <a:pPr marL="355600" indent="-342900" algn="just">
              <a:spcBef>
                <a:spcPts val="755"/>
              </a:spcBef>
              <a:buClr>
                <a:srgbClr val="00007C"/>
              </a:buClr>
              <a:buSzPct val="75000"/>
              <a:buChar char="■"/>
              <a:tabLst>
                <a:tab pos="355600" algn="l"/>
              </a:tabLst>
            </a:pPr>
            <a:r>
              <a:rPr lang="en-IN" sz="3200" spc="-10" dirty="0">
                <a:latin typeface="Arial"/>
                <a:cs typeface="Arial"/>
              </a:rPr>
              <a:t>Provides better integrity and supports data dependencies</a:t>
            </a:r>
            <a:endParaRPr sz="3200" dirty="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2813" y="457200"/>
            <a:ext cx="8229600" cy="457200"/>
          </a:xfrm>
        </p:spPr>
        <p:txBody>
          <a:bodyPr>
            <a:normAutofit fontScale="90000"/>
          </a:bodyPr>
          <a:lstStyle/>
          <a:p>
            <a:r>
              <a:rPr lang="en-US"/>
              <a:t>Goals of Normalization</a:t>
            </a:r>
          </a:p>
        </p:txBody>
      </p:sp>
      <p:sp>
        <p:nvSpPr>
          <p:cNvPr id="11" name="Rectangle 3"/>
          <p:cNvSpPr txBox="1">
            <a:spLocks noChangeArrowheads="1"/>
          </p:cNvSpPr>
          <p:nvPr/>
        </p:nvSpPr>
        <p:spPr>
          <a:xfrm>
            <a:off x="571499" y="1231900"/>
            <a:ext cx="10763765" cy="322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Decide whether a particular relation </a:t>
            </a:r>
            <a:r>
              <a:rPr lang="en-US" i="1" dirty="0"/>
              <a:t>R</a:t>
            </a:r>
            <a:r>
              <a:rPr lang="en-US" dirty="0"/>
              <a:t> is in “good” form.</a:t>
            </a:r>
          </a:p>
          <a:p>
            <a:r>
              <a:rPr lang="en-US" dirty="0"/>
              <a:t>In the case that a relation </a:t>
            </a:r>
            <a:r>
              <a:rPr lang="en-US" i="1" dirty="0"/>
              <a:t>R</a:t>
            </a:r>
            <a:r>
              <a:rPr lang="en-US" dirty="0"/>
              <a:t> is not in “good” form, decompose it into a set of relations {</a:t>
            </a:r>
            <a:r>
              <a:rPr lang="en-US" i="1" dirty="0"/>
              <a:t>R</a:t>
            </a:r>
            <a:r>
              <a:rPr lang="en-US" baseline="-25000" dirty="0"/>
              <a:t>1</a:t>
            </a:r>
            <a:r>
              <a:rPr lang="en-US" i="1" dirty="0"/>
              <a:t>, R</a:t>
            </a:r>
            <a:r>
              <a:rPr lang="en-US" baseline="-25000" dirty="0"/>
              <a:t>2</a:t>
            </a:r>
            <a:r>
              <a:rPr lang="en-US" i="1" dirty="0"/>
              <a:t>, ..., </a:t>
            </a:r>
            <a:r>
              <a:rPr lang="en-US" i="1" dirty="0" err="1"/>
              <a:t>R</a:t>
            </a:r>
            <a:r>
              <a:rPr lang="en-US" i="1" baseline="-25000" dirty="0" err="1"/>
              <a:t>n</a:t>
            </a:r>
            <a:r>
              <a:rPr lang="en-US" dirty="0"/>
              <a:t>} such that </a:t>
            </a:r>
          </a:p>
          <a:p>
            <a:pPr lvl="1"/>
            <a:r>
              <a:rPr lang="en-US" dirty="0"/>
              <a:t>each relation is in good form </a:t>
            </a:r>
          </a:p>
          <a:p>
            <a:pPr lvl="1"/>
            <a:r>
              <a:rPr lang="en-US" dirty="0"/>
              <a:t>the decomposition is a lossless-join decomposition</a:t>
            </a:r>
          </a:p>
          <a:p>
            <a:r>
              <a:rPr lang="en-US" dirty="0"/>
              <a:t>Our theory is based on:</a:t>
            </a:r>
          </a:p>
          <a:p>
            <a:pPr lvl="1"/>
            <a:r>
              <a:rPr lang="en-US" dirty="0"/>
              <a:t>functional dependencies</a:t>
            </a:r>
          </a:p>
          <a:p>
            <a:pPr lvl="1"/>
            <a:r>
              <a:rPr lang="en-US" dirty="0"/>
              <a:t>multivalued dependencies</a:t>
            </a:r>
          </a:p>
        </p:txBody>
      </p:sp>
    </p:spTree>
    <p:extLst>
      <p:ext uri="{BB962C8B-B14F-4D97-AF65-F5344CB8AC3E}">
        <p14:creationId xmlns:p14="http://schemas.microsoft.com/office/powerpoint/2010/main" val="115846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Decomposition</a:t>
            </a:r>
          </a:p>
        </p:txBody>
      </p:sp>
      <p:sp>
        <p:nvSpPr>
          <p:cNvPr id="11" name="Rectangle 3"/>
          <p:cNvSpPr txBox="1">
            <a:spLocks noChangeArrowheads="1"/>
          </p:cNvSpPr>
          <p:nvPr/>
        </p:nvSpPr>
        <p:spPr>
          <a:xfrm>
            <a:off x="1143000" y="1143000"/>
            <a:ext cx="10320130" cy="4567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292350" algn="l"/>
                <a:tab pos="2976563" algn="l"/>
              </a:tabLst>
            </a:pPr>
            <a:r>
              <a:rPr lang="en-US" sz="1800" dirty="0"/>
              <a:t>Decompose the relation schema </a:t>
            </a:r>
            <a:r>
              <a:rPr lang="en-US" sz="1800" i="1" dirty="0"/>
              <a:t>Lending-schema </a:t>
            </a:r>
            <a:r>
              <a:rPr lang="en-US" sz="1800" dirty="0"/>
              <a:t>into:</a:t>
            </a:r>
          </a:p>
          <a:p>
            <a:pPr>
              <a:buFont typeface="Monotype Sorts" pitchFamily="2" charset="2"/>
              <a:buNone/>
              <a:tabLst>
                <a:tab pos="2292350" algn="l"/>
                <a:tab pos="2976563" algn="l"/>
              </a:tabLst>
            </a:pPr>
            <a:r>
              <a:rPr lang="en-US" sz="1800" i="1" dirty="0"/>
              <a:t>Branch-schema = (branch-name, branch-</a:t>
            </a:r>
            <a:r>
              <a:rPr lang="en-US" sz="1800" i="1" dirty="0" err="1"/>
              <a:t>city,assets</a:t>
            </a:r>
            <a:r>
              <a:rPr lang="en-US" sz="1800" i="1" dirty="0"/>
              <a:t>)</a:t>
            </a:r>
          </a:p>
          <a:p>
            <a:pPr>
              <a:buFont typeface="Monotype Sorts" pitchFamily="2" charset="2"/>
              <a:buNone/>
              <a:tabLst>
                <a:tab pos="2292350" algn="l"/>
                <a:tab pos="2976563" algn="l"/>
              </a:tabLst>
            </a:pPr>
            <a:r>
              <a:rPr lang="en-US" sz="1800" i="1" dirty="0"/>
              <a:t>Loan-info-schema = (customer-name, loan-number,</a:t>
            </a:r>
            <a:br>
              <a:rPr lang="en-US" sz="1800" i="1" dirty="0"/>
            </a:br>
            <a:r>
              <a:rPr lang="en-US" sz="1800" i="1" dirty="0"/>
              <a:t>                                                   branch-name, amount)</a:t>
            </a:r>
          </a:p>
          <a:p>
            <a:pPr>
              <a:tabLst>
                <a:tab pos="2292350" algn="l"/>
                <a:tab pos="2976563" algn="l"/>
              </a:tabLst>
            </a:pPr>
            <a:r>
              <a:rPr lang="en-US" sz="1800" dirty="0"/>
              <a:t>All attributes of an original schema (</a:t>
            </a:r>
            <a:r>
              <a:rPr lang="en-US" sz="1800" i="1" dirty="0"/>
              <a:t>R) </a:t>
            </a:r>
            <a:r>
              <a:rPr lang="en-US" sz="1800" dirty="0"/>
              <a:t>must appear in the decomposition (</a:t>
            </a:r>
            <a:r>
              <a:rPr lang="en-US" sz="1800" i="1" dirty="0"/>
              <a:t>R</a:t>
            </a:r>
            <a:r>
              <a:rPr lang="en-US" sz="1800" baseline="-25000" dirty="0"/>
              <a:t>1</a:t>
            </a:r>
            <a:r>
              <a:rPr lang="en-US" sz="1800" i="1" dirty="0"/>
              <a:t>, R</a:t>
            </a:r>
            <a:r>
              <a:rPr lang="en-US" sz="1800" baseline="-25000" dirty="0"/>
              <a:t>2</a:t>
            </a:r>
            <a:r>
              <a:rPr lang="en-US" sz="1800" i="1" dirty="0"/>
              <a:t>):</a:t>
            </a:r>
          </a:p>
          <a:p>
            <a:pPr>
              <a:buFont typeface="Monotype Sorts" pitchFamily="2" charset="2"/>
              <a:buNone/>
              <a:tabLst>
                <a:tab pos="2292350" algn="l"/>
                <a:tab pos="2976563" algn="l"/>
              </a:tabLst>
            </a:pPr>
            <a:r>
              <a:rPr lang="en-US" sz="1800" dirty="0"/>
              <a:t>		</a:t>
            </a:r>
            <a:r>
              <a:rPr lang="en-US" sz="1800" i="1" dirty="0"/>
              <a:t>R = R</a:t>
            </a:r>
            <a:r>
              <a:rPr lang="en-US" sz="1800" baseline="-25000" dirty="0"/>
              <a:t>1 </a:t>
            </a:r>
            <a:r>
              <a:rPr lang="en-US" sz="1800" dirty="0">
                <a:sym typeface="Symbol" panose="05050102010706020507" pitchFamily="18" charset="2"/>
              </a:rPr>
              <a:t> </a:t>
            </a:r>
            <a:r>
              <a:rPr lang="en-US" sz="1800" i="1" dirty="0"/>
              <a:t>R</a:t>
            </a:r>
            <a:r>
              <a:rPr lang="en-US" sz="1800" baseline="-25000" dirty="0"/>
              <a:t>2</a:t>
            </a:r>
            <a:endParaRPr lang="en-US" sz="1800" dirty="0"/>
          </a:p>
          <a:p>
            <a:pPr>
              <a:tabLst>
                <a:tab pos="2292350" algn="l"/>
                <a:tab pos="2976563" algn="l"/>
              </a:tabLst>
            </a:pPr>
            <a:r>
              <a:rPr lang="en-US" sz="1800" dirty="0"/>
              <a:t>Lossless-join decomposition.</a:t>
            </a:r>
            <a:br>
              <a:rPr lang="en-US" sz="1800" dirty="0"/>
            </a:br>
            <a:r>
              <a:rPr lang="en-US" sz="1800" dirty="0"/>
              <a:t>For all possible relations </a:t>
            </a:r>
            <a:r>
              <a:rPr lang="en-US" sz="1800" i="1" dirty="0"/>
              <a:t>r</a:t>
            </a:r>
            <a:r>
              <a:rPr lang="en-US" sz="1800" dirty="0"/>
              <a:t> on schema </a:t>
            </a:r>
            <a:r>
              <a:rPr lang="en-US" sz="1800" i="1" dirty="0"/>
              <a:t>R</a:t>
            </a:r>
          </a:p>
          <a:p>
            <a:pPr>
              <a:buFont typeface="Monotype Sorts" pitchFamily="2" charset="2"/>
              <a:buNone/>
              <a:tabLst>
                <a:tab pos="2292350" algn="l"/>
                <a:tab pos="2976563" algn="l"/>
              </a:tabLst>
            </a:pPr>
            <a:r>
              <a:rPr lang="en-US" sz="1800" baseline="-25000" dirty="0"/>
              <a:t>		</a:t>
            </a:r>
            <a:r>
              <a:rPr lang="en-US" sz="1800" i="1" dirty="0"/>
              <a:t>r = </a:t>
            </a:r>
            <a:r>
              <a:rPr lang="en-US" sz="1800" dirty="0">
                <a:sym typeface="Symbol" panose="05050102010706020507" pitchFamily="18" charset="2"/>
              </a:rPr>
              <a:t></a:t>
            </a:r>
            <a:r>
              <a:rPr lang="en-US" sz="1800" baseline="-25000" dirty="0">
                <a:sym typeface="Symbol" panose="05050102010706020507" pitchFamily="18" charset="2"/>
              </a:rPr>
              <a:t>R1 </a:t>
            </a:r>
            <a:r>
              <a:rPr lang="en-US" sz="1800" dirty="0">
                <a:sym typeface="Symbol" panose="05050102010706020507" pitchFamily="18" charset="2"/>
              </a:rPr>
              <a:t>(</a:t>
            </a:r>
            <a:r>
              <a:rPr lang="en-US" sz="1800" i="1" dirty="0">
                <a:sym typeface="Symbol" panose="05050102010706020507" pitchFamily="18" charset="2"/>
              </a:rPr>
              <a:t>r</a:t>
            </a:r>
            <a:r>
              <a:rPr lang="en-US" sz="1800" dirty="0">
                <a:sym typeface="Symbol" panose="05050102010706020507" pitchFamily="18" charset="2"/>
              </a:rPr>
              <a:t>)    </a:t>
            </a:r>
            <a:r>
              <a:rPr lang="en-US" sz="1800" baseline="-25000" dirty="0">
                <a:sym typeface="Symbol" panose="05050102010706020507" pitchFamily="18" charset="2"/>
              </a:rPr>
              <a:t>R2 </a:t>
            </a:r>
            <a:r>
              <a:rPr lang="en-US" sz="1800" dirty="0">
                <a:sym typeface="Symbol" panose="05050102010706020507" pitchFamily="18" charset="2"/>
              </a:rPr>
              <a:t>(</a:t>
            </a:r>
            <a:r>
              <a:rPr lang="en-US" sz="1800" i="1" dirty="0">
                <a:sym typeface="Symbol" panose="05050102010706020507" pitchFamily="18" charset="2"/>
              </a:rPr>
              <a:t>r</a:t>
            </a:r>
            <a:r>
              <a:rPr lang="en-US" sz="1800" dirty="0">
                <a:sym typeface="Symbol" panose="05050102010706020507" pitchFamily="18" charset="2"/>
              </a:rPr>
              <a:t>) </a:t>
            </a:r>
          </a:p>
          <a:p>
            <a:pPr>
              <a:tabLst>
                <a:tab pos="2292350" algn="l"/>
                <a:tab pos="2976563" algn="l"/>
              </a:tabLst>
            </a:pPr>
            <a:r>
              <a:rPr lang="en-US" sz="1800" dirty="0"/>
              <a:t>A decomposition of R into </a:t>
            </a:r>
            <a:r>
              <a:rPr lang="en-US" sz="1800" i="1" dirty="0"/>
              <a:t>R</a:t>
            </a:r>
            <a:r>
              <a:rPr lang="en-US" sz="1800" baseline="-25000" dirty="0"/>
              <a:t>1</a:t>
            </a:r>
            <a:r>
              <a:rPr lang="en-US" sz="1800" dirty="0"/>
              <a:t> and </a:t>
            </a:r>
            <a:r>
              <a:rPr lang="en-US" sz="1800" i="1" dirty="0"/>
              <a:t>R</a:t>
            </a:r>
            <a:r>
              <a:rPr lang="en-US" sz="1800" baseline="-25000" dirty="0"/>
              <a:t>2</a:t>
            </a:r>
            <a:r>
              <a:rPr lang="en-US" sz="1800" dirty="0"/>
              <a:t> is lossless join if and only if at least one of the following dependencies is in F</a:t>
            </a:r>
            <a:r>
              <a:rPr lang="en-US" baseline="30000" dirty="0"/>
              <a:t>+</a:t>
            </a:r>
            <a:r>
              <a:rPr lang="en-US" sz="1800" dirty="0"/>
              <a:t>:</a:t>
            </a:r>
          </a:p>
          <a:p>
            <a:pPr lvl="1">
              <a:tabLst>
                <a:tab pos="2292350" algn="l"/>
                <a:tab pos="2976563" algn="l"/>
              </a:tabLst>
            </a:pPr>
            <a:r>
              <a:rPr lang="en-US" sz="1600" i="1" dirty="0"/>
              <a:t>R</a:t>
            </a:r>
            <a:r>
              <a:rPr lang="en-US" sz="1600" baseline="-25000" dirty="0"/>
              <a:t>1</a:t>
            </a:r>
            <a:r>
              <a:rPr lang="en-US" sz="1600" dirty="0"/>
              <a:t> </a:t>
            </a:r>
            <a:r>
              <a:rPr lang="en-US" sz="1600" dirty="0">
                <a:sym typeface="Symbol" panose="05050102010706020507" pitchFamily="18" charset="2"/>
              </a:rPr>
              <a:t> </a:t>
            </a:r>
            <a:r>
              <a:rPr lang="en-US" sz="1600" i="1" dirty="0"/>
              <a:t>R</a:t>
            </a:r>
            <a:r>
              <a:rPr lang="en-US" sz="1600" baseline="-25000" dirty="0"/>
              <a:t>2</a:t>
            </a:r>
            <a:r>
              <a:rPr lang="en-US" sz="1600" dirty="0"/>
              <a:t> </a:t>
            </a:r>
            <a:r>
              <a:rPr lang="en-US" sz="1600" dirty="0">
                <a:sym typeface="Symbol" panose="05050102010706020507" pitchFamily="18" charset="2"/>
              </a:rPr>
              <a:t></a:t>
            </a:r>
            <a:r>
              <a:rPr lang="en-US" sz="1600" dirty="0">
                <a:sym typeface="Monotype Sorts" pitchFamily="2" charset="2"/>
              </a:rPr>
              <a:t> </a:t>
            </a:r>
            <a:r>
              <a:rPr lang="en-US" sz="1600" i="1" dirty="0"/>
              <a:t>R</a:t>
            </a:r>
            <a:r>
              <a:rPr lang="en-US" sz="1600" baseline="-25000" dirty="0"/>
              <a:t>1</a:t>
            </a:r>
          </a:p>
          <a:p>
            <a:pPr lvl="1">
              <a:tabLst>
                <a:tab pos="2292350" algn="l"/>
                <a:tab pos="2976563" algn="l"/>
              </a:tabLst>
            </a:pPr>
            <a:r>
              <a:rPr lang="en-US" sz="1600" i="1" dirty="0"/>
              <a:t>R</a:t>
            </a:r>
            <a:r>
              <a:rPr lang="en-US" sz="1600" baseline="-25000" dirty="0"/>
              <a:t>1</a:t>
            </a:r>
            <a:r>
              <a:rPr lang="en-US" sz="1600" dirty="0"/>
              <a:t> </a:t>
            </a:r>
            <a:r>
              <a:rPr lang="en-US" sz="1600" dirty="0">
                <a:sym typeface="Symbol" panose="05050102010706020507" pitchFamily="18" charset="2"/>
              </a:rPr>
              <a:t> </a:t>
            </a:r>
            <a:r>
              <a:rPr lang="en-US" sz="1600" i="1" dirty="0"/>
              <a:t>R</a:t>
            </a:r>
            <a:r>
              <a:rPr lang="en-US" sz="1600" baseline="-25000" dirty="0"/>
              <a:t>2</a:t>
            </a:r>
            <a:r>
              <a:rPr lang="en-US" sz="1600" dirty="0"/>
              <a:t> </a:t>
            </a:r>
            <a:r>
              <a:rPr lang="en-US" sz="1600" dirty="0">
                <a:sym typeface="Symbol" panose="05050102010706020507" pitchFamily="18" charset="2"/>
              </a:rPr>
              <a:t></a:t>
            </a:r>
            <a:r>
              <a:rPr lang="en-US" sz="1600" dirty="0">
                <a:sym typeface="Monotype Sorts" pitchFamily="2" charset="2"/>
              </a:rPr>
              <a:t> </a:t>
            </a:r>
            <a:r>
              <a:rPr lang="en-US" sz="1600" i="1" dirty="0"/>
              <a:t>R</a:t>
            </a:r>
            <a:r>
              <a:rPr lang="en-US" sz="1600" baseline="-25000" dirty="0"/>
              <a:t>2</a:t>
            </a:r>
            <a:endParaRPr lang="en-US" sz="1600" dirty="0"/>
          </a:p>
          <a:p>
            <a:pPr>
              <a:buFont typeface="Monotype Sorts" pitchFamily="2" charset="2"/>
              <a:buNone/>
              <a:tabLst>
                <a:tab pos="2292350" algn="l"/>
                <a:tab pos="2976563" algn="l"/>
              </a:tabLst>
            </a:pPr>
            <a:endParaRPr lang="en-US" sz="1800" dirty="0">
              <a:sym typeface="Symbol" panose="05050102010706020507" pitchFamily="18" charset="2"/>
            </a:endParaRPr>
          </a:p>
        </p:txBody>
      </p:sp>
      <p:sp>
        <p:nvSpPr>
          <p:cNvPr id="12" name="Freeform 4"/>
          <p:cNvSpPr>
            <a:spLocks/>
          </p:cNvSpPr>
          <p:nvPr/>
        </p:nvSpPr>
        <p:spPr bwMode="auto">
          <a:xfrm>
            <a:off x="4573588" y="4075113"/>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extLst>
      <p:ext uri="{BB962C8B-B14F-4D97-AF65-F5344CB8AC3E}">
        <p14:creationId xmlns:p14="http://schemas.microsoft.com/office/powerpoint/2010/main" val="2702233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85800" y="152400"/>
            <a:ext cx="8534400" cy="457200"/>
          </a:xfrm>
        </p:spPr>
        <p:txBody>
          <a:bodyPr>
            <a:normAutofit fontScale="90000"/>
          </a:bodyPr>
          <a:lstStyle/>
          <a:p>
            <a:r>
              <a:rPr lang="en-US" sz="2800"/>
              <a:t>Example of Lossy-Join Decomposition </a:t>
            </a:r>
          </a:p>
        </p:txBody>
      </p:sp>
      <p:sp>
        <p:nvSpPr>
          <p:cNvPr id="11" name="Rectangle 3"/>
          <p:cNvSpPr txBox="1">
            <a:spLocks noChangeArrowheads="1"/>
          </p:cNvSpPr>
          <p:nvPr/>
        </p:nvSpPr>
        <p:spPr>
          <a:xfrm>
            <a:off x="1073150" y="1146175"/>
            <a:ext cx="8252082" cy="10509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336800" algn="l"/>
                <a:tab pos="3765550" algn="l"/>
              </a:tabLst>
            </a:pPr>
            <a:r>
              <a:rPr lang="en-US" dirty="0" err="1"/>
              <a:t>Lossy</a:t>
            </a:r>
            <a:r>
              <a:rPr lang="en-US" dirty="0"/>
              <a:t>-join decompositions result in information loss.</a:t>
            </a:r>
          </a:p>
          <a:p>
            <a:pPr>
              <a:tabLst>
                <a:tab pos="2336800" algn="l"/>
                <a:tab pos="3765550" algn="l"/>
              </a:tabLst>
            </a:pPr>
            <a:r>
              <a:rPr lang="en-US" dirty="0"/>
              <a:t>Example: Decomposition of </a:t>
            </a:r>
            <a:r>
              <a:rPr lang="en-US" i="1" dirty="0"/>
              <a:t>R = (A, B)</a:t>
            </a:r>
            <a:br>
              <a:rPr lang="en-US" i="1" dirty="0"/>
            </a:br>
            <a:r>
              <a:rPr lang="en-US" i="1" dirty="0"/>
              <a:t>	R</a:t>
            </a:r>
            <a:r>
              <a:rPr lang="en-US" baseline="-25000" dirty="0"/>
              <a:t>1</a:t>
            </a:r>
            <a:r>
              <a:rPr lang="en-US" i="1" dirty="0"/>
              <a:t> = (A)	R</a:t>
            </a:r>
            <a:r>
              <a:rPr lang="en-US" baseline="-25000" dirty="0"/>
              <a:t>2</a:t>
            </a:r>
            <a:r>
              <a:rPr lang="en-US" i="1" dirty="0"/>
              <a:t> = (B)</a:t>
            </a:r>
          </a:p>
        </p:txBody>
      </p:sp>
      <p:sp>
        <p:nvSpPr>
          <p:cNvPr id="12"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A</a:t>
            </a:r>
          </a:p>
        </p:txBody>
      </p:sp>
      <p:sp>
        <p:nvSpPr>
          <p:cNvPr id="13"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a:t>
            </a:r>
          </a:p>
        </p:txBody>
      </p:sp>
      <p:sp>
        <p:nvSpPr>
          <p:cNvPr id="14"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p:txBody>
      </p:sp>
      <p:sp>
        <p:nvSpPr>
          <p:cNvPr id="15"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endParaRPr lang="en-US" i="1"/>
          </a:p>
        </p:txBody>
      </p:sp>
      <p:sp>
        <p:nvSpPr>
          <p:cNvPr id="16"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A</a:t>
            </a:r>
          </a:p>
        </p:txBody>
      </p:sp>
      <p:sp>
        <p:nvSpPr>
          <p:cNvPr id="18"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p>
        </p:txBody>
      </p:sp>
      <p:sp>
        <p:nvSpPr>
          <p:cNvPr id="19"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a:t>
            </a:r>
          </a:p>
        </p:txBody>
      </p:sp>
      <p:sp>
        <p:nvSpPr>
          <p:cNvPr id="20"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Greek Symbols" pitchFamily="18" charset="2"/>
              </a:rPr>
              <a:t>1</a:t>
            </a:r>
          </a:p>
          <a:p>
            <a:pPr algn="ctr"/>
            <a:r>
              <a:rPr lang="en-US">
                <a:sym typeface="Greek Symbols" pitchFamily="18" charset="2"/>
              </a:rPr>
              <a:t>2</a:t>
            </a:r>
          </a:p>
        </p:txBody>
      </p:sp>
      <p:sp>
        <p:nvSpPr>
          <p:cNvPr id="21" name="Text Box 12"/>
          <p:cNvSpPr txBox="1">
            <a:spLocks noChangeArrowheads="1"/>
          </p:cNvSpPr>
          <p:nvPr/>
        </p:nvSpPr>
        <p:spPr bwMode="auto">
          <a:xfrm>
            <a:off x="2438400" y="4038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i="1"/>
              <a:t>r</a:t>
            </a:r>
          </a:p>
        </p:txBody>
      </p:sp>
      <p:sp>
        <p:nvSpPr>
          <p:cNvPr id="22" name="Text Box 13"/>
          <p:cNvSpPr txBox="1">
            <a:spLocks noChangeArrowheads="1"/>
          </p:cNvSpPr>
          <p:nvPr/>
        </p:nvSpPr>
        <p:spPr bwMode="auto">
          <a:xfrm>
            <a:off x="3840163" y="3810000"/>
            <a:ext cx="7032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sym typeface="Symbol" panose="05050102010706020507" pitchFamily="18" charset="2"/>
              </a:rPr>
              <a:t></a:t>
            </a:r>
            <a:r>
              <a:rPr lang="en-US" i="1" baseline="-25000">
                <a:sym typeface="Symbol" panose="05050102010706020507" pitchFamily="18" charset="2"/>
              </a:rPr>
              <a:t>A</a:t>
            </a:r>
            <a:r>
              <a:rPr lang="en-US">
                <a:sym typeface="Symbol" panose="05050102010706020507" pitchFamily="18" charset="2"/>
              </a:rPr>
              <a:t>(</a:t>
            </a:r>
            <a:r>
              <a:rPr lang="en-US" i="1">
                <a:sym typeface="Symbol" panose="05050102010706020507" pitchFamily="18" charset="2"/>
              </a:rPr>
              <a:t>r</a:t>
            </a:r>
            <a:r>
              <a:rPr lang="en-US">
                <a:sym typeface="Symbol" panose="05050102010706020507" pitchFamily="18" charset="2"/>
              </a:rPr>
              <a:t>)</a:t>
            </a:r>
            <a:endParaRPr lang="en-US"/>
          </a:p>
        </p:txBody>
      </p:sp>
      <p:sp>
        <p:nvSpPr>
          <p:cNvPr id="23" name="Text Box 14"/>
          <p:cNvSpPr txBox="1">
            <a:spLocks noChangeArrowheads="1"/>
          </p:cNvSpPr>
          <p:nvPr/>
        </p:nvSpPr>
        <p:spPr bwMode="auto">
          <a:xfrm>
            <a:off x="5827713" y="3733800"/>
            <a:ext cx="6270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sym typeface="Symbol" panose="05050102010706020507" pitchFamily="18" charset="2"/>
              </a:rPr>
              <a:t></a:t>
            </a:r>
            <a:r>
              <a:rPr lang="en-US" i="1" baseline="-25000">
                <a:sym typeface="Symbol" panose="05050102010706020507" pitchFamily="18" charset="2"/>
              </a:rPr>
              <a:t>B(</a:t>
            </a:r>
            <a:r>
              <a:rPr lang="en-US" baseline="-25000">
                <a:sym typeface="Symbol" panose="05050102010706020507" pitchFamily="18" charset="2"/>
              </a:rPr>
              <a:t>r</a:t>
            </a:r>
            <a:r>
              <a:rPr lang="en-US" i="1" baseline="-25000">
                <a:sym typeface="Symbol" panose="05050102010706020507" pitchFamily="18" charset="2"/>
              </a:rPr>
              <a:t>)</a:t>
            </a:r>
            <a:endParaRPr lang="en-US"/>
          </a:p>
        </p:txBody>
      </p:sp>
      <p:sp>
        <p:nvSpPr>
          <p:cNvPr id="24" name="Rectangle 15"/>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2336800" algn="l"/>
                <a:tab pos="3765550" algn="l"/>
              </a:tabLst>
              <a:defRPr sz="2400">
                <a:solidFill>
                  <a:schemeClr val="tx1"/>
                </a:solidFill>
                <a:latin typeface="Times New Roman" panose="02020603050405020304" pitchFamily="18" charset="0"/>
              </a:defRPr>
            </a:lvl1pPr>
            <a:lvl2pPr marL="742950" indent="-285750">
              <a:tabLst>
                <a:tab pos="2336800" algn="l"/>
                <a:tab pos="3765550" algn="l"/>
              </a:tabLst>
              <a:defRPr sz="2400">
                <a:solidFill>
                  <a:schemeClr val="tx1"/>
                </a:solidFill>
                <a:latin typeface="Times New Roman" panose="02020603050405020304" pitchFamily="18" charset="0"/>
              </a:defRPr>
            </a:lvl2pPr>
            <a:lvl3pPr marL="1085850" indent="-228600">
              <a:tabLst>
                <a:tab pos="2336800" algn="l"/>
                <a:tab pos="3765550" algn="l"/>
              </a:tabLst>
              <a:defRPr sz="2400">
                <a:solidFill>
                  <a:schemeClr val="tx1"/>
                </a:solidFill>
                <a:latin typeface="Times New Roman" panose="02020603050405020304" pitchFamily="18" charset="0"/>
              </a:defRPr>
            </a:lvl3pPr>
            <a:lvl4pPr marL="1428750" indent="-228600">
              <a:tabLst>
                <a:tab pos="2336800" algn="l"/>
                <a:tab pos="3765550" algn="l"/>
              </a:tabLst>
              <a:defRPr sz="2400">
                <a:solidFill>
                  <a:schemeClr val="tx1"/>
                </a:solidFill>
                <a:latin typeface="Times New Roman" panose="02020603050405020304" pitchFamily="18" charset="0"/>
              </a:defRPr>
            </a:lvl4pPr>
            <a:lvl5pPr marL="1771650" indent="-228600">
              <a:tabLst>
                <a:tab pos="2336800" algn="l"/>
                <a:tab pos="3765550" algn="l"/>
              </a:tabLst>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tabLst>
                <a:tab pos="2336800" algn="l"/>
                <a:tab pos="3765550" algn="l"/>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sz="2000">
                <a:sym typeface="Symbol" panose="05050102010706020507" pitchFamily="18" charset="2"/>
              </a:rPr>
              <a:t></a:t>
            </a:r>
            <a:r>
              <a:rPr kumimoji="1" lang="en-US" sz="2000" baseline="-25000">
                <a:sym typeface="Symbol" panose="05050102010706020507" pitchFamily="18" charset="2"/>
              </a:rPr>
              <a:t>A</a:t>
            </a:r>
            <a:r>
              <a:rPr kumimoji="1" lang="en-US" sz="2000">
                <a:sym typeface="Symbol" panose="05050102010706020507" pitchFamily="18" charset="2"/>
              </a:rPr>
              <a:t> (r)     </a:t>
            </a:r>
            <a:r>
              <a:rPr kumimoji="1" lang="en-US" sz="2000" baseline="-25000">
                <a:sym typeface="Symbol" panose="05050102010706020507" pitchFamily="18" charset="2"/>
              </a:rPr>
              <a:t>B</a:t>
            </a:r>
            <a:r>
              <a:rPr kumimoji="1" lang="en-US" sz="2000">
                <a:sym typeface="Symbol" panose="05050102010706020507" pitchFamily="18" charset="2"/>
              </a:rPr>
              <a:t> (r)</a:t>
            </a:r>
          </a:p>
        </p:txBody>
      </p:sp>
      <p:sp>
        <p:nvSpPr>
          <p:cNvPr id="25"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A</a:t>
            </a:r>
          </a:p>
        </p:txBody>
      </p:sp>
      <p:sp>
        <p:nvSpPr>
          <p:cNvPr id="26"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a:t>
            </a:r>
          </a:p>
        </p:txBody>
      </p:sp>
      <p:sp>
        <p:nvSpPr>
          <p:cNvPr id="27"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endParaRPr lang="en-US" i="1">
              <a:sym typeface="Greek Symbols" pitchFamily="18" charset="2"/>
            </a:endParaRPr>
          </a:p>
          <a:p>
            <a:pPr algn="ctr"/>
            <a:r>
              <a:rPr lang="en-US" i="1">
                <a:sym typeface="Symbol" panose="05050102010706020507" pitchFamily="18" charset="2"/>
              </a:rPr>
              <a:t></a:t>
            </a:r>
          </a:p>
        </p:txBody>
      </p:sp>
      <p:sp>
        <p:nvSpPr>
          <p:cNvPr id="28"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p>
          <a:p>
            <a:pPr algn="ctr"/>
            <a:r>
              <a:rPr lang="en-US">
                <a:sym typeface="Greek Symbols" pitchFamily="18" charset="2"/>
              </a:rPr>
              <a:t>2</a:t>
            </a:r>
            <a:endParaRPr lang="en-US" i="1"/>
          </a:p>
        </p:txBody>
      </p:sp>
      <p:sp>
        <p:nvSpPr>
          <p:cNvPr id="29" name="Freeform 20"/>
          <p:cNvSpPr>
            <a:spLocks/>
          </p:cNvSpPr>
          <p:nvPr/>
        </p:nvSpPr>
        <p:spPr bwMode="auto">
          <a:xfrm>
            <a:off x="1882775" y="4624388"/>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Lst>
            <a:ahLst/>
            <a:cxnLst>
              <a:cxn ang="0">
                <a:pos x="T0" y="T1"/>
              </a:cxn>
              <a:cxn ang="0">
                <a:pos x="T2" y="T3"/>
              </a:cxn>
              <a:cxn ang="0">
                <a:pos x="T4" y="T5"/>
              </a:cxn>
              <a:cxn ang="0">
                <a:pos x="T6" y="T7"/>
              </a:cxn>
              <a:cxn ang="0">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en-IN"/>
          </a:p>
        </p:txBody>
      </p:sp>
    </p:spTree>
    <p:extLst>
      <p:ext uri="{BB962C8B-B14F-4D97-AF65-F5344CB8AC3E}">
        <p14:creationId xmlns:p14="http://schemas.microsoft.com/office/powerpoint/2010/main" val="3628811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457200" y="152400"/>
            <a:ext cx="9220200" cy="457200"/>
          </a:xfrm>
        </p:spPr>
        <p:txBody>
          <a:bodyPr>
            <a:normAutofit fontScale="90000"/>
          </a:bodyPr>
          <a:lstStyle/>
          <a:p>
            <a:r>
              <a:rPr lang="en-US" sz="2800"/>
              <a:t>Normalization Using Functional Dependencies</a:t>
            </a:r>
          </a:p>
        </p:txBody>
      </p:sp>
      <p:sp>
        <p:nvSpPr>
          <p:cNvPr id="11" name="Rectangle 3"/>
          <p:cNvSpPr txBox="1">
            <a:spLocks noChangeArrowheads="1"/>
          </p:cNvSpPr>
          <p:nvPr/>
        </p:nvSpPr>
        <p:spPr>
          <a:xfrm>
            <a:off x="711200" y="990600"/>
            <a:ext cx="10665254" cy="4787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we decompose a relation schema </a:t>
            </a:r>
            <a:r>
              <a:rPr lang="en-US" sz="2400" i="1" dirty="0"/>
              <a:t>R</a:t>
            </a:r>
            <a:r>
              <a:rPr lang="en-US" sz="2400" dirty="0"/>
              <a:t> with a set of functional dependencies </a:t>
            </a:r>
            <a:r>
              <a:rPr lang="en-US" sz="2400" i="1" dirty="0"/>
              <a:t>F</a:t>
            </a:r>
            <a:r>
              <a:rPr lang="en-US" sz="2400" dirty="0"/>
              <a:t> into </a:t>
            </a:r>
            <a:r>
              <a:rPr lang="en-US" sz="2400" i="1" dirty="0"/>
              <a:t>R</a:t>
            </a:r>
            <a:r>
              <a:rPr lang="en-US" sz="2400" baseline="-25000" dirty="0"/>
              <a:t>1</a:t>
            </a:r>
            <a:r>
              <a:rPr lang="en-US" sz="2400" dirty="0"/>
              <a:t>, </a:t>
            </a:r>
            <a:r>
              <a:rPr lang="en-US" sz="2400" i="1" dirty="0"/>
              <a:t>R</a:t>
            </a:r>
            <a:r>
              <a:rPr lang="en-US" sz="2400" baseline="-25000" dirty="0"/>
              <a:t>2</a:t>
            </a:r>
            <a:r>
              <a:rPr lang="en-US" sz="2400" dirty="0"/>
              <a:t>,.., </a:t>
            </a:r>
            <a:r>
              <a:rPr lang="en-US" sz="2400" i="1" dirty="0" err="1"/>
              <a:t>R</a:t>
            </a:r>
            <a:r>
              <a:rPr lang="en-US" sz="2400" baseline="-25000" dirty="0" err="1"/>
              <a:t>n</a:t>
            </a:r>
            <a:r>
              <a:rPr lang="en-US" sz="2400" dirty="0"/>
              <a:t> we want</a:t>
            </a:r>
          </a:p>
          <a:p>
            <a:pPr lvl="1"/>
            <a:r>
              <a:rPr lang="en-US" dirty="0">
                <a:solidFill>
                  <a:schemeClr val="tx2"/>
                </a:solidFill>
              </a:rPr>
              <a:t>Lossless-join decomposition</a:t>
            </a:r>
            <a:r>
              <a:rPr lang="en-US" dirty="0"/>
              <a:t>:  Otherwise decomposition would result in information loss.</a:t>
            </a:r>
          </a:p>
          <a:p>
            <a:pPr lvl="1"/>
            <a:r>
              <a:rPr lang="en-US" dirty="0">
                <a:solidFill>
                  <a:schemeClr val="tx2"/>
                </a:solidFill>
              </a:rPr>
              <a:t>No redundancy</a:t>
            </a:r>
            <a:r>
              <a:rPr lang="en-US" dirty="0"/>
              <a:t>:  The relations </a:t>
            </a:r>
            <a:r>
              <a:rPr lang="en-US" i="1" dirty="0" err="1"/>
              <a:t>R</a:t>
            </a:r>
            <a:r>
              <a:rPr lang="en-US" baseline="-25000" dirty="0" err="1"/>
              <a:t>i</a:t>
            </a:r>
            <a:r>
              <a:rPr lang="en-US" i="1" dirty="0"/>
              <a:t> </a:t>
            </a:r>
            <a:r>
              <a:rPr lang="en-US" dirty="0"/>
              <a:t>preferably should be in either Boyce-</a:t>
            </a:r>
            <a:r>
              <a:rPr lang="en-US" dirty="0" err="1"/>
              <a:t>Codd</a:t>
            </a:r>
            <a:r>
              <a:rPr lang="en-US" dirty="0"/>
              <a:t> Normal Form or Third Normal Form.</a:t>
            </a:r>
          </a:p>
          <a:p>
            <a:pPr lvl="1"/>
            <a:r>
              <a:rPr lang="en-US" dirty="0">
                <a:solidFill>
                  <a:schemeClr val="tx2"/>
                </a:solidFill>
              </a:rPr>
              <a:t>Dependency preservation:</a:t>
            </a:r>
            <a:r>
              <a:rPr lang="en-US" dirty="0"/>
              <a:t> Let </a:t>
            </a:r>
            <a:r>
              <a:rPr lang="en-US" i="1" dirty="0"/>
              <a:t>F</a:t>
            </a:r>
            <a:r>
              <a:rPr lang="en-US" i="1" baseline="-25000" dirty="0"/>
              <a:t>i</a:t>
            </a:r>
            <a:r>
              <a:rPr lang="en-US" i="1" dirty="0"/>
              <a:t> </a:t>
            </a:r>
            <a:r>
              <a:rPr lang="en-US" dirty="0"/>
              <a:t>be the set of dependencies </a:t>
            </a:r>
            <a:r>
              <a:rPr lang="en-US" i="1" dirty="0"/>
              <a:t>F</a:t>
            </a:r>
            <a:r>
              <a:rPr lang="en-US" sz="2000" i="1" baseline="30000" dirty="0"/>
              <a:t>+</a:t>
            </a:r>
            <a:r>
              <a:rPr lang="en-US" dirty="0"/>
              <a:t> that include only attributes in </a:t>
            </a:r>
            <a:r>
              <a:rPr lang="en-US" i="1" dirty="0" err="1"/>
              <a:t>R</a:t>
            </a:r>
            <a:r>
              <a:rPr lang="en-US" i="1" baseline="-25000" dirty="0" err="1"/>
              <a:t>i</a:t>
            </a:r>
            <a:r>
              <a:rPr lang="en-US" i="1" dirty="0"/>
              <a:t>. </a:t>
            </a:r>
          </a:p>
          <a:p>
            <a:pPr lvl="2"/>
            <a:r>
              <a:rPr lang="en-US" dirty="0"/>
              <a:t> Preferably the decomposition should be </a:t>
            </a:r>
            <a:r>
              <a:rPr lang="en-US" dirty="0">
                <a:solidFill>
                  <a:schemeClr val="tx2"/>
                </a:solidFill>
              </a:rPr>
              <a:t>dependency preserving</a:t>
            </a:r>
            <a:r>
              <a:rPr lang="en-US" dirty="0"/>
              <a:t>, that is,       (</a:t>
            </a:r>
            <a:r>
              <a:rPr lang="en-US" i="1" dirty="0"/>
              <a:t>F</a:t>
            </a:r>
            <a:r>
              <a:rPr lang="en-US" baseline="-25000" dirty="0"/>
              <a:t>1</a:t>
            </a:r>
            <a:r>
              <a:rPr lang="en-US" i="1" dirty="0"/>
              <a:t> </a:t>
            </a:r>
            <a:r>
              <a:rPr lang="en-US" i="1" dirty="0">
                <a:sym typeface="Symbol" panose="05050102010706020507" pitchFamily="18" charset="2"/>
              </a:rPr>
              <a:t> F</a:t>
            </a:r>
            <a:r>
              <a:rPr lang="en-US" baseline="-25000" dirty="0">
                <a:sym typeface="Symbol" panose="05050102010706020507" pitchFamily="18" charset="2"/>
              </a:rPr>
              <a:t>2 </a:t>
            </a:r>
            <a:r>
              <a:rPr lang="en-US" i="1" dirty="0">
                <a:sym typeface="Symbol" panose="05050102010706020507" pitchFamily="18" charset="2"/>
              </a:rPr>
              <a:t> …  </a:t>
            </a:r>
            <a:r>
              <a:rPr lang="en-US" i="1" dirty="0" err="1">
                <a:sym typeface="Symbol" panose="05050102010706020507" pitchFamily="18" charset="2"/>
              </a:rPr>
              <a:t>F</a:t>
            </a:r>
            <a:r>
              <a:rPr lang="en-US" baseline="-25000" dirty="0" err="1">
                <a:sym typeface="Symbol" panose="05050102010706020507" pitchFamily="18" charset="2"/>
              </a:rPr>
              <a:t>n</a:t>
            </a:r>
            <a:r>
              <a:rPr lang="en-US" dirty="0">
                <a:sym typeface="Symbol" panose="05050102010706020507" pitchFamily="18" charset="2"/>
              </a:rPr>
              <a:t>)</a:t>
            </a:r>
            <a:r>
              <a:rPr lang="en-US" baseline="30000" dirty="0">
                <a:sym typeface="Symbol" panose="05050102010706020507" pitchFamily="18" charset="2"/>
              </a:rPr>
              <a:t>+</a:t>
            </a:r>
            <a:r>
              <a:rPr lang="en-US" dirty="0">
                <a:sym typeface="Symbol" panose="05050102010706020507" pitchFamily="18" charset="2"/>
              </a:rPr>
              <a:t> = </a:t>
            </a:r>
            <a:r>
              <a:rPr lang="en-US" i="1" dirty="0">
                <a:sym typeface="Symbol" panose="05050102010706020507" pitchFamily="18" charset="2"/>
              </a:rPr>
              <a:t>F</a:t>
            </a:r>
            <a:r>
              <a:rPr lang="en-US" i="1" baseline="30000" dirty="0">
                <a:sym typeface="Symbol" panose="05050102010706020507" pitchFamily="18" charset="2"/>
              </a:rPr>
              <a:t>+</a:t>
            </a:r>
          </a:p>
          <a:p>
            <a:pPr lvl="2"/>
            <a:r>
              <a:rPr lang="en-US" dirty="0"/>
              <a:t>Otherwise, checking updates for violation of functional dependencies may require computing joins, which is expensive.</a:t>
            </a:r>
          </a:p>
        </p:txBody>
      </p:sp>
    </p:spTree>
    <p:extLst>
      <p:ext uri="{BB962C8B-B14F-4D97-AF65-F5344CB8AC3E}">
        <p14:creationId xmlns:p14="http://schemas.microsoft.com/office/powerpoint/2010/main" val="2885718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a:t>
            </a:r>
          </a:p>
        </p:txBody>
      </p:sp>
      <p:sp>
        <p:nvSpPr>
          <p:cNvPr id="11" name="Rectangle 3"/>
          <p:cNvSpPr txBox="1">
            <a:spLocks noChangeArrowheads="1"/>
          </p:cNvSpPr>
          <p:nvPr/>
        </p:nvSpPr>
        <p:spPr>
          <a:xfrm>
            <a:off x="1142999" y="1295400"/>
            <a:ext cx="9566189" cy="4651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054225" algn="l"/>
              </a:tabLst>
            </a:pPr>
            <a:r>
              <a:rPr lang="en-US" i="1" dirty="0"/>
              <a:t>R = (A, B, C)</a:t>
            </a:r>
            <a:br>
              <a:rPr lang="en-US" i="1" dirty="0"/>
            </a:br>
            <a:r>
              <a:rPr lang="en-US" i="1" dirty="0"/>
              <a:t>F = {A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B, B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a:t>
            </a:r>
          </a:p>
          <a:p>
            <a:pPr lvl="1">
              <a:tabLst>
                <a:tab pos="2054225" algn="l"/>
              </a:tabLst>
            </a:pPr>
            <a:r>
              <a:rPr lang="en-US" dirty="0">
                <a:sym typeface="Monotype Sorts" pitchFamily="2" charset="2"/>
              </a:rPr>
              <a:t>Can be decomposed in two different ways</a:t>
            </a:r>
          </a:p>
          <a:p>
            <a:pPr>
              <a:tabLst>
                <a:tab pos="2054225" algn="l"/>
              </a:tabLst>
            </a:pPr>
            <a:r>
              <a:rPr lang="en-US" i="1" dirty="0">
                <a:sym typeface="Monotype Sorts" pitchFamily="2" charset="2"/>
              </a:rPr>
              <a:t>R</a:t>
            </a:r>
            <a:r>
              <a:rPr lang="en-US" baseline="-25000" dirty="0">
                <a:sym typeface="Monotype Sorts" pitchFamily="2" charset="2"/>
              </a:rPr>
              <a:t>1</a:t>
            </a:r>
            <a:r>
              <a:rPr lang="en-US" i="1" dirty="0">
                <a:sym typeface="Monotype Sorts" pitchFamily="2" charset="2"/>
              </a:rPr>
              <a:t> = (A, B),   R</a:t>
            </a:r>
            <a:r>
              <a:rPr lang="en-US" baseline="-25000" dirty="0">
                <a:sym typeface="Monotype Sorts" pitchFamily="2" charset="2"/>
              </a:rPr>
              <a:t>2</a:t>
            </a:r>
            <a:r>
              <a:rPr lang="en-US" i="1" dirty="0">
                <a:sym typeface="Monotype Sorts" pitchFamily="2" charset="2"/>
              </a:rPr>
              <a:t> = (B, C)</a:t>
            </a:r>
          </a:p>
          <a:p>
            <a:pPr lvl="1">
              <a:tabLst>
                <a:tab pos="2054225" algn="l"/>
              </a:tabLst>
            </a:pPr>
            <a:r>
              <a:rPr lang="en-US" dirty="0">
                <a:sym typeface="Monotype Sorts" pitchFamily="2" charset="2"/>
              </a:rPr>
              <a:t>Lossless-join decomposition:</a:t>
            </a:r>
          </a:p>
          <a:p>
            <a:pPr lvl="1">
              <a:buFont typeface="Monotype Sorts" pitchFamily="2" charset="2"/>
              <a:buNone/>
              <a:tabLst>
                <a:tab pos="2054225" algn="l"/>
              </a:tabLst>
            </a:pPr>
            <a:r>
              <a:rPr lang="en-US" dirty="0">
                <a:sym typeface="Monotype Sorts" pitchFamily="2" charset="2"/>
              </a:rPr>
              <a:t>		 </a:t>
            </a:r>
            <a:r>
              <a:rPr lang="en-US" i="1" dirty="0">
                <a:sym typeface="Monotype Sorts" pitchFamily="2" charset="2"/>
              </a:rPr>
              <a:t>R</a:t>
            </a:r>
            <a:r>
              <a:rPr lang="en-US" baseline="-25000" dirty="0">
                <a:sym typeface="Monotype Sorts" pitchFamily="2" charset="2"/>
              </a:rPr>
              <a:t>1  </a:t>
            </a:r>
            <a:r>
              <a:rPr lang="en-US" dirty="0">
                <a:sym typeface="Symbol" panose="05050102010706020507" pitchFamily="18" charset="2"/>
              </a:rPr>
              <a:t> </a:t>
            </a:r>
            <a:r>
              <a:rPr lang="en-US" i="1" dirty="0">
                <a:sym typeface="Monotype Sorts" pitchFamily="2" charset="2"/>
              </a:rPr>
              <a:t>R</a:t>
            </a:r>
            <a:r>
              <a:rPr lang="en-US" baseline="-25000" dirty="0">
                <a:sym typeface="Monotype Sorts" pitchFamily="2" charset="2"/>
              </a:rPr>
              <a:t>2</a:t>
            </a:r>
            <a:r>
              <a:rPr lang="en-US" i="1" dirty="0">
                <a:sym typeface="Monotype Sorts" pitchFamily="2" charset="2"/>
              </a:rPr>
              <a:t> = {B} </a:t>
            </a:r>
            <a:r>
              <a:rPr lang="en-US" dirty="0">
                <a:sym typeface="Monotype Sorts" pitchFamily="2" charset="2"/>
              </a:rPr>
              <a:t>and </a:t>
            </a:r>
            <a:r>
              <a:rPr lang="en-US" i="1" dirty="0">
                <a:sym typeface="Monotype Sorts" pitchFamily="2" charset="2"/>
              </a:rPr>
              <a:t>B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BC</a:t>
            </a:r>
          </a:p>
          <a:p>
            <a:pPr lvl="1">
              <a:tabLst>
                <a:tab pos="2054225" algn="l"/>
              </a:tabLst>
            </a:pPr>
            <a:r>
              <a:rPr lang="en-US" dirty="0">
                <a:sym typeface="Monotype Sorts" pitchFamily="2" charset="2"/>
              </a:rPr>
              <a:t>Dependency preserving</a:t>
            </a:r>
          </a:p>
          <a:p>
            <a:pPr>
              <a:tabLst>
                <a:tab pos="2054225" algn="l"/>
              </a:tabLst>
            </a:pPr>
            <a:r>
              <a:rPr lang="en-US" i="1" dirty="0">
                <a:sym typeface="Monotype Sorts" pitchFamily="2" charset="2"/>
              </a:rPr>
              <a:t>R</a:t>
            </a:r>
            <a:r>
              <a:rPr lang="en-US" i="1" baseline="-25000" dirty="0">
                <a:sym typeface="Monotype Sorts" pitchFamily="2" charset="2"/>
              </a:rPr>
              <a:t>1 </a:t>
            </a:r>
            <a:r>
              <a:rPr lang="en-US" i="1" dirty="0">
                <a:sym typeface="Monotype Sorts" pitchFamily="2" charset="2"/>
              </a:rPr>
              <a:t>= (A, B),   R</a:t>
            </a:r>
            <a:r>
              <a:rPr lang="en-US" baseline="-25000" dirty="0">
                <a:sym typeface="Monotype Sorts" pitchFamily="2" charset="2"/>
              </a:rPr>
              <a:t>2</a:t>
            </a:r>
            <a:r>
              <a:rPr lang="en-US" i="1" dirty="0">
                <a:sym typeface="Monotype Sorts" pitchFamily="2" charset="2"/>
              </a:rPr>
              <a:t> = (A, C)</a:t>
            </a:r>
          </a:p>
          <a:p>
            <a:pPr lvl="1">
              <a:tabLst>
                <a:tab pos="2054225" algn="l"/>
              </a:tabLst>
            </a:pPr>
            <a:r>
              <a:rPr lang="en-US" dirty="0">
                <a:sym typeface="Monotype Sorts" pitchFamily="2" charset="2"/>
              </a:rPr>
              <a:t>Lossless-join decomposition:</a:t>
            </a:r>
          </a:p>
          <a:p>
            <a:pPr lvl="1">
              <a:buFont typeface="Monotype Sorts" pitchFamily="2" charset="2"/>
              <a:buNone/>
              <a:tabLst>
                <a:tab pos="2054225" algn="l"/>
              </a:tabLst>
            </a:pPr>
            <a:r>
              <a:rPr lang="en-US" dirty="0">
                <a:sym typeface="Monotype Sorts" pitchFamily="2" charset="2"/>
              </a:rPr>
              <a:t>		 </a:t>
            </a:r>
            <a:r>
              <a:rPr lang="en-US" i="1" dirty="0">
                <a:sym typeface="Monotype Sorts" pitchFamily="2" charset="2"/>
              </a:rPr>
              <a:t>R</a:t>
            </a:r>
            <a:r>
              <a:rPr lang="en-US" baseline="-25000" dirty="0">
                <a:sym typeface="Monotype Sorts" pitchFamily="2" charset="2"/>
              </a:rPr>
              <a:t>1  </a:t>
            </a:r>
            <a:r>
              <a:rPr lang="en-US" dirty="0">
                <a:sym typeface="Symbol" panose="05050102010706020507" pitchFamily="18" charset="2"/>
              </a:rPr>
              <a:t> </a:t>
            </a:r>
            <a:r>
              <a:rPr lang="en-US" i="1" dirty="0">
                <a:sym typeface="Monotype Sorts" pitchFamily="2" charset="2"/>
              </a:rPr>
              <a:t>R</a:t>
            </a:r>
            <a:r>
              <a:rPr lang="en-US" baseline="-25000" dirty="0">
                <a:sym typeface="Monotype Sorts" pitchFamily="2" charset="2"/>
              </a:rPr>
              <a:t>2</a:t>
            </a:r>
            <a:r>
              <a:rPr lang="en-US" i="1" dirty="0">
                <a:sym typeface="Monotype Sorts" pitchFamily="2" charset="2"/>
              </a:rPr>
              <a:t> = {A} </a:t>
            </a:r>
            <a:r>
              <a:rPr lang="en-US" dirty="0">
                <a:sym typeface="Monotype Sorts" pitchFamily="2" charset="2"/>
              </a:rPr>
              <a:t>and </a:t>
            </a:r>
            <a:r>
              <a:rPr lang="en-US" i="1" dirty="0">
                <a:sym typeface="Monotype Sorts" pitchFamily="2" charset="2"/>
              </a:rPr>
              <a:t>A </a:t>
            </a:r>
            <a:r>
              <a:rPr lang="en-US" dirty="0">
                <a:sym typeface="Symbol" panose="05050102010706020507" pitchFamily="18" charset="2"/>
              </a:rPr>
              <a:t></a:t>
            </a:r>
            <a:r>
              <a:rPr lang="en-US" dirty="0">
                <a:sym typeface="Monotype Sorts" pitchFamily="2" charset="2"/>
              </a:rPr>
              <a:t> A</a:t>
            </a:r>
            <a:r>
              <a:rPr lang="en-US" i="1" dirty="0">
                <a:sym typeface="Monotype Sorts" pitchFamily="2" charset="2"/>
              </a:rPr>
              <a:t>B</a:t>
            </a:r>
          </a:p>
          <a:p>
            <a:pPr lvl="1">
              <a:tabLst>
                <a:tab pos="2054225" algn="l"/>
              </a:tabLst>
            </a:pPr>
            <a:r>
              <a:rPr lang="en-US" dirty="0">
                <a:sym typeface="Monotype Sorts" pitchFamily="2" charset="2"/>
              </a:rPr>
              <a:t>Not dependency preserving </a:t>
            </a:r>
            <a:br>
              <a:rPr lang="en-US" dirty="0">
                <a:sym typeface="Monotype Sorts" pitchFamily="2" charset="2"/>
              </a:rPr>
            </a:br>
            <a:r>
              <a:rPr lang="en-US" dirty="0">
                <a:sym typeface="Monotype Sorts" pitchFamily="2" charset="2"/>
              </a:rPr>
              <a:t>(cannot check </a:t>
            </a:r>
            <a:r>
              <a:rPr lang="en-US" i="1" dirty="0">
                <a:sym typeface="Monotype Sorts" pitchFamily="2" charset="2"/>
              </a:rPr>
              <a:t>B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C </a:t>
            </a:r>
            <a:r>
              <a:rPr lang="en-US" dirty="0">
                <a:sym typeface="Monotype Sorts" pitchFamily="2" charset="2"/>
              </a:rPr>
              <a:t>without computing </a:t>
            </a:r>
            <a:r>
              <a:rPr lang="en-US" i="1" dirty="0">
                <a:sym typeface="Monotype Sorts" pitchFamily="2" charset="2"/>
              </a:rPr>
              <a:t>R</a:t>
            </a:r>
            <a:r>
              <a:rPr lang="en-US" i="1" baseline="-25000" dirty="0">
                <a:sym typeface="Monotype Sorts" pitchFamily="2" charset="2"/>
              </a:rPr>
              <a:t>1 </a:t>
            </a:r>
            <a:r>
              <a:rPr lang="en-US" dirty="0">
                <a:sym typeface="Monotype Sorts" pitchFamily="2" charset="2"/>
              </a:rPr>
              <a:t>    </a:t>
            </a:r>
            <a:r>
              <a:rPr lang="en-US" i="1" dirty="0">
                <a:sym typeface="Monotype Sorts" pitchFamily="2" charset="2"/>
              </a:rPr>
              <a:t>R</a:t>
            </a:r>
            <a:r>
              <a:rPr lang="en-US" baseline="-25000" dirty="0">
                <a:sym typeface="Monotype Sorts" pitchFamily="2" charset="2"/>
              </a:rPr>
              <a:t>2</a:t>
            </a:r>
            <a:r>
              <a:rPr lang="en-US" dirty="0">
                <a:sym typeface="Monotype Sorts" pitchFamily="2" charset="2"/>
              </a:rPr>
              <a:t>)</a:t>
            </a:r>
          </a:p>
        </p:txBody>
      </p:sp>
      <p:pic>
        <p:nvPicPr>
          <p:cNvPr id="1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700" y="5362575"/>
            <a:ext cx="23495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42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2"/>
          <p:cNvSpPr>
            <a:spLocks noGrp="1" noChangeArrowheads="1"/>
          </p:cNvSpPr>
          <p:nvPr>
            <p:ph type="title"/>
          </p:nvPr>
        </p:nvSpPr>
        <p:spPr>
          <a:xfrm>
            <a:off x="914400" y="0"/>
            <a:ext cx="8077200" cy="609600"/>
          </a:xfrm>
        </p:spPr>
        <p:txBody>
          <a:bodyPr>
            <a:normAutofit fontScale="90000"/>
          </a:bodyPr>
          <a:lstStyle/>
          <a:p>
            <a:r>
              <a:rPr lang="en-US"/>
              <a:t>Testing for Dependency Preservation</a:t>
            </a:r>
          </a:p>
        </p:txBody>
      </p:sp>
      <p:sp>
        <p:nvSpPr>
          <p:cNvPr id="13" name="Rectangle 3"/>
          <p:cNvSpPr txBox="1">
            <a:spLocks noChangeArrowheads="1"/>
          </p:cNvSpPr>
          <p:nvPr/>
        </p:nvSpPr>
        <p:spPr>
          <a:xfrm>
            <a:off x="512762" y="1114425"/>
            <a:ext cx="10950367" cy="519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ym typeface="Symbol" panose="05050102010706020507" pitchFamily="18" charset="2"/>
              </a:rPr>
              <a:t>To check if a dependency  is preserved in a decomposition of R into R</a:t>
            </a:r>
            <a:r>
              <a:rPr lang="en-US" sz="2400" baseline="-25000" dirty="0">
                <a:sym typeface="Symbol" panose="05050102010706020507" pitchFamily="18" charset="2"/>
              </a:rPr>
              <a:t>1</a:t>
            </a:r>
            <a:r>
              <a:rPr lang="en-US" dirty="0">
                <a:sym typeface="Symbol" panose="05050102010706020507" pitchFamily="18" charset="2"/>
              </a:rPr>
              <a:t>, R</a:t>
            </a:r>
            <a:r>
              <a:rPr lang="en-US" sz="2400" baseline="-25000" dirty="0">
                <a:sym typeface="Symbol" panose="05050102010706020507" pitchFamily="18" charset="2"/>
              </a:rPr>
              <a:t>2</a:t>
            </a:r>
            <a:r>
              <a:rPr lang="en-US" dirty="0">
                <a:sym typeface="Symbol" panose="05050102010706020507" pitchFamily="18" charset="2"/>
              </a:rPr>
              <a:t>, …, </a:t>
            </a:r>
            <a:r>
              <a:rPr lang="en-US" dirty="0" err="1">
                <a:sym typeface="Symbol" panose="05050102010706020507" pitchFamily="18" charset="2"/>
              </a:rPr>
              <a:t>R</a:t>
            </a:r>
            <a:r>
              <a:rPr lang="en-US" sz="2400" baseline="-25000" dirty="0" err="1">
                <a:sym typeface="Symbol" panose="05050102010706020507" pitchFamily="18" charset="2"/>
              </a:rPr>
              <a:t>n</a:t>
            </a:r>
            <a:r>
              <a:rPr lang="en-US" dirty="0">
                <a:sym typeface="Symbol" panose="05050102010706020507" pitchFamily="18" charset="2"/>
              </a:rPr>
              <a:t> we apply the following simplified test (with attribute closure done w.r.t. F)</a:t>
            </a:r>
          </a:p>
          <a:p>
            <a:pPr lvl="1"/>
            <a:r>
              <a:rPr lang="en-US" i="1" dirty="0"/>
              <a:t>result </a:t>
            </a:r>
            <a:r>
              <a:rPr lang="en-US" dirty="0"/>
              <a:t>= </a:t>
            </a:r>
            <a:r>
              <a:rPr lang="en-US" dirty="0">
                <a:sym typeface="Symbol" panose="05050102010706020507" pitchFamily="18" charset="2"/>
              </a:rPr>
              <a:t></a:t>
            </a:r>
            <a:br>
              <a:rPr lang="en-US" dirty="0">
                <a:sym typeface="Symbol" panose="05050102010706020507" pitchFamily="18" charset="2"/>
              </a:rPr>
            </a:br>
            <a:r>
              <a:rPr lang="en-US" b="1" dirty="0">
                <a:sym typeface="Symbol" panose="05050102010706020507" pitchFamily="18" charset="2"/>
              </a:rPr>
              <a:t>while</a:t>
            </a:r>
            <a:r>
              <a:rPr lang="en-US" dirty="0">
                <a:sym typeface="Symbol" panose="05050102010706020507" pitchFamily="18" charset="2"/>
              </a:rPr>
              <a:t> (changes to </a:t>
            </a:r>
            <a:r>
              <a:rPr lang="en-US" i="1" dirty="0">
                <a:sym typeface="Symbol" panose="05050102010706020507" pitchFamily="18" charset="2"/>
              </a:rPr>
              <a:t>result</a:t>
            </a:r>
            <a:r>
              <a:rPr lang="en-US" dirty="0">
                <a:sym typeface="Symbol" panose="05050102010706020507" pitchFamily="18" charset="2"/>
              </a:rPr>
              <a:t>) do</a:t>
            </a:r>
            <a:br>
              <a:rPr lang="en-US" dirty="0">
                <a:sym typeface="Symbol" panose="05050102010706020507" pitchFamily="18" charset="2"/>
              </a:rPr>
            </a:br>
            <a:r>
              <a:rPr lang="en-US" dirty="0">
                <a:sym typeface="Symbol" panose="05050102010706020507" pitchFamily="18" charset="2"/>
              </a:rPr>
              <a:t>	</a:t>
            </a:r>
            <a:r>
              <a:rPr lang="en-US" b="1" dirty="0">
                <a:sym typeface="Symbol" panose="05050102010706020507" pitchFamily="18" charset="2"/>
              </a:rPr>
              <a:t>for each</a:t>
            </a:r>
            <a:r>
              <a:rPr lang="en-US" dirty="0">
                <a:sym typeface="Symbol" panose="05050102010706020507" pitchFamily="18" charset="2"/>
              </a:rPr>
              <a:t> </a:t>
            </a:r>
            <a:r>
              <a:rPr lang="en-US" i="1" dirty="0" err="1">
                <a:sym typeface="Symbol" panose="05050102010706020507" pitchFamily="18" charset="2"/>
              </a:rPr>
              <a:t>R</a:t>
            </a:r>
            <a:r>
              <a:rPr lang="en-US" i="1" baseline="-25000" dirty="0" err="1">
                <a:sym typeface="Symbol" panose="05050102010706020507" pitchFamily="18" charset="2"/>
              </a:rPr>
              <a:t>i</a:t>
            </a:r>
            <a:r>
              <a:rPr lang="en-US" i="1" dirty="0">
                <a:sym typeface="Symbol" panose="05050102010706020507" pitchFamily="18" charset="2"/>
              </a:rPr>
              <a:t> </a:t>
            </a:r>
            <a:r>
              <a:rPr lang="en-US" dirty="0">
                <a:sym typeface="Symbol" panose="05050102010706020507" pitchFamily="18" charset="2"/>
              </a:rPr>
              <a:t>in the decomposition</a:t>
            </a:r>
            <a:br>
              <a:rPr lang="en-US" dirty="0">
                <a:sym typeface="Symbol" panose="05050102010706020507" pitchFamily="18" charset="2"/>
              </a:rPr>
            </a:br>
            <a:r>
              <a:rPr lang="en-US" dirty="0">
                <a:sym typeface="Symbol" panose="05050102010706020507" pitchFamily="18" charset="2"/>
              </a:rPr>
              <a:t>		</a:t>
            </a:r>
            <a:r>
              <a:rPr lang="en-US" i="1" dirty="0">
                <a:sym typeface="Symbol" panose="05050102010706020507" pitchFamily="18" charset="2"/>
              </a:rPr>
              <a:t>t</a:t>
            </a:r>
            <a:r>
              <a:rPr lang="en-US" dirty="0">
                <a:sym typeface="Symbol" panose="05050102010706020507" pitchFamily="18" charset="2"/>
              </a:rPr>
              <a:t> = (</a:t>
            </a:r>
            <a:r>
              <a:rPr lang="en-US" i="1" dirty="0">
                <a:sym typeface="Symbol" panose="05050102010706020507" pitchFamily="18" charset="2"/>
              </a:rPr>
              <a:t>result </a:t>
            </a:r>
            <a:r>
              <a:rPr lang="en-US" dirty="0">
                <a:sym typeface="Symbol" panose="05050102010706020507" pitchFamily="18" charset="2"/>
              </a:rPr>
              <a:t> </a:t>
            </a:r>
            <a:r>
              <a:rPr lang="en-US" i="1" dirty="0" err="1">
                <a:sym typeface="Symbol" panose="05050102010706020507" pitchFamily="18" charset="2"/>
              </a:rPr>
              <a:t>R</a:t>
            </a:r>
            <a:r>
              <a:rPr lang="en-US" i="1" baseline="-25000" dirty="0" err="1">
                <a:sym typeface="Symbol" panose="05050102010706020507" pitchFamily="18" charset="2"/>
              </a:rPr>
              <a:t>i</a:t>
            </a:r>
            <a:r>
              <a:rPr lang="en-US" dirty="0">
                <a:sym typeface="Symbol" panose="05050102010706020507" pitchFamily="18" charset="2"/>
              </a:rPr>
              <a:t>)</a:t>
            </a:r>
            <a:r>
              <a:rPr lang="en-US" baseline="30000" dirty="0">
                <a:sym typeface="Symbol" panose="05050102010706020507" pitchFamily="18" charset="2"/>
              </a:rPr>
              <a:t>+ </a:t>
            </a:r>
            <a:r>
              <a:rPr lang="en-US" dirty="0">
                <a:sym typeface="Symbol" panose="05050102010706020507" pitchFamily="18" charset="2"/>
              </a:rPr>
              <a:t> </a:t>
            </a:r>
            <a:r>
              <a:rPr lang="en-US" i="1" dirty="0" err="1">
                <a:sym typeface="Symbol" panose="05050102010706020507" pitchFamily="18" charset="2"/>
              </a:rPr>
              <a:t>R</a:t>
            </a:r>
            <a:r>
              <a:rPr lang="en-US" i="1" baseline="-25000" dirty="0" err="1">
                <a:sym typeface="Symbol" panose="05050102010706020507" pitchFamily="18" charset="2"/>
              </a:rPr>
              <a:t>i</a:t>
            </a:r>
            <a:r>
              <a:rPr lang="en-US" i="1" baseline="-25000" dirty="0">
                <a:sym typeface="Symbol" panose="05050102010706020507" pitchFamily="18" charset="2"/>
              </a:rPr>
              <a:t/>
            </a:r>
            <a:br>
              <a:rPr lang="en-US" i="1" baseline="-25000" dirty="0">
                <a:sym typeface="Symbol" panose="05050102010706020507" pitchFamily="18" charset="2"/>
              </a:rPr>
            </a:br>
            <a:r>
              <a:rPr lang="en-US" i="1" baseline="-25000" dirty="0">
                <a:sym typeface="Symbol" panose="05050102010706020507" pitchFamily="18" charset="2"/>
              </a:rPr>
              <a:t>		</a:t>
            </a:r>
            <a:r>
              <a:rPr lang="en-US" i="1" dirty="0">
                <a:sym typeface="Symbol" panose="05050102010706020507" pitchFamily="18" charset="2"/>
              </a:rPr>
              <a:t>result = result </a:t>
            </a:r>
            <a:r>
              <a:rPr lang="en-US" dirty="0">
                <a:sym typeface="Symbol" panose="05050102010706020507" pitchFamily="18" charset="2"/>
              </a:rPr>
              <a:t> </a:t>
            </a:r>
            <a:r>
              <a:rPr lang="en-US" i="1" dirty="0">
                <a:sym typeface="Symbol" panose="05050102010706020507" pitchFamily="18" charset="2"/>
              </a:rPr>
              <a:t>t</a:t>
            </a:r>
          </a:p>
          <a:p>
            <a:pPr lvl="1"/>
            <a:r>
              <a:rPr lang="en-US" dirty="0">
                <a:sym typeface="Symbol" panose="05050102010706020507" pitchFamily="18" charset="2"/>
              </a:rPr>
              <a:t>If </a:t>
            </a:r>
            <a:r>
              <a:rPr lang="en-US" i="1" dirty="0">
                <a:sym typeface="Symbol" panose="05050102010706020507" pitchFamily="18" charset="2"/>
              </a:rPr>
              <a:t>result</a:t>
            </a:r>
            <a:r>
              <a:rPr lang="en-US" dirty="0">
                <a:sym typeface="Symbol" panose="05050102010706020507" pitchFamily="18" charset="2"/>
              </a:rPr>
              <a:t> contains all attributes in , then the functional dependency </a:t>
            </a:r>
            <a:br>
              <a:rPr lang="en-US" dirty="0">
                <a:sym typeface="Symbol" panose="05050102010706020507" pitchFamily="18" charset="2"/>
              </a:rPr>
            </a:br>
            <a:r>
              <a:rPr lang="en-US" dirty="0">
                <a:sym typeface="Symbol" panose="05050102010706020507" pitchFamily="18" charset="2"/>
              </a:rPr>
              <a:t>   is preserved.</a:t>
            </a:r>
          </a:p>
          <a:p>
            <a:r>
              <a:rPr lang="en-US" dirty="0">
                <a:sym typeface="Symbol" panose="05050102010706020507" pitchFamily="18" charset="2"/>
              </a:rPr>
              <a:t>We apply the test on all dependencies in F to check if a decomposition is dependency preserving</a:t>
            </a:r>
          </a:p>
          <a:p>
            <a:r>
              <a:rPr lang="en-US" dirty="0">
                <a:sym typeface="Symbol" panose="05050102010706020507" pitchFamily="18" charset="2"/>
              </a:rPr>
              <a:t>This procedure takes polynomial time, instead of the exponential time required to compute </a:t>
            </a:r>
            <a:r>
              <a:rPr lang="en-US" i="1" dirty="0">
                <a:sym typeface="Symbol" panose="05050102010706020507" pitchFamily="18" charset="2"/>
              </a:rPr>
              <a:t>F</a:t>
            </a:r>
            <a:r>
              <a:rPr lang="en-US" i="1" baseline="30000" dirty="0">
                <a:sym typeface="Symbol" panose="05050102010706020507" pitchFamily="18" charset="2"/>
              </a:rPr>
              <a:t>+</a:t>
            </a:r>
            <a:r>
              <a:rPr lang="en-US" i="1" dirty="0">
                <a:sym typeface="Symbol" panose="05050102010706020507" pitchFamily="18" charset="2"/>
              </a:rPr>
              <a:t> </a:t>
            </a:r>
            <a:r>
              <a:rPr lang="en-US" dirty="0">
                <a:sym typeface="Symbol" panose="05050102010706020507" pitchFamily="18" charset="2"/>
              </a:rPr>
              <a:t>and</a:t>
            </a:r>
            <a:r>
              <a:rPr lang="en-US" i="1" dirty="0">
                <a:sym typeface="Symbol" panose="05050102010706020507" pitchFamily="18" charset="2"/>
              </a:rPr>
              <a:t> </a:t>
            </a:r>
            <a:r>
              <a:rPr lang="en-US" dirty="0"/>
              <a:t>(</a:t>
            </a:r>
            <a:r>
              <a:rPr lang="en-US" i="1" dirty="0"/>
              <a:t>F</a:t>
            </a:r>
            <a:r>
              <a:rPr lang="en-US" baseline="-25000" dirty="0"/>
              <a:t>1</a:t>
            </a:r>
            <a:r>
              <a:rPr lang="en-US" i="1" dirty="0"/>
              <a:t> </a:t>
            </a:r>
            <a:r>
              <a:rPr lang="en-US" i="1" dirty="0">
                <a:sym typeface="Symbol" panose="05050102010706020507" pitchFamily="18" charset="2"/>
              </a:rPr>
              <a:t> F</a:t>
            </a:r>
            <a:r>
              <a:rPr lang="en-US" baseline="-25000" dirty="0">
                <a:sym typeface="Symbol" panose="05050102010706020507" pitchFamily="18" charset="2"/>
              </a:rPr>
              <a:t>2 </a:t>
            </a:r>
            <a:r>
              <a:rPr lang="en-US" i="1" dirty="0">
                <a:sym typeface="Symbol" panose="05050102010706020507" pitchFamily="18" charset="2"/>
              </a:rPr>
              <a:t> …  </a:t>
            </a:r>
            <a:r>
              <a:rPr lang="en-US" i="1" dirty="0" err="1">
                <a:sym typeface="Symbol" panose="05050102010706020507" pitchFamily="18" charset="2"/>
              </a:rPr>
              <a:t>F</a:t>
            </a:r>
            <a:r>
              <a:rPr lang="en-US" baseline="-25000" dirty="0" err="1">
                <a:sym typeface="Symbol" panose="05050102010706020507" pitchFamily="18" charset="2"/>
              </a:rPr>
              <a:t>n</a:t>
            </a:r>
            <a:r>
              <a:rPr lang="en-US" dirty="0">
                <a:sym typeface="Symbol" panose="05050102010706020507" pitchFamily="18" charset="2"/>
              </a:rPr>
              <a:t>)</a:t>
            </a:r>
            <a:r>
              <a:rPr lang="en-US" sz="2400" baseline="30000" dirty="0">
                <a:sym typeface="Symbol" panose="05050102010706020507" pitchFamily="18" charset="2"/>
              </a:rPr>
              <a:t>+</a:t>
            </a:r>
            <a:r>
              <a:rPr lang="en-US" dirty="0">
                <a:sym typeface="Symbol" panose="05050102010706020507" pitchFamily="18" charset="2"/>
              </a:rPr>
              <a:t> </a:t>
            </a:r>
          </a:p>
        </p:txBody>
      </p:sp>
    </p:spTree>
    <p:extLst>
      <p:ext uri="{BB962C8B-B14F-4D97-AF65-F5344CB8AC3E}">
        <p14:creationId xmlns:p14="http://schemas.microsoft.com/office/powerpoint/2010/main" val="3721961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Boyce-Codd Normal Form</a:t>
            </a:r>
          </a:p>
        </p:txBody>
      </p:sp>
      <p:sp>
        <p:nvSpPr>
          <p:cNvPr id="11" name="Rectangle 3"/>
          <p:cNvSpPr txBox="1">
            <a:spLocks noChangeArrowheads="1"/>
          </p:cNvSpPr>
          <p:nvPr/>
        </p:nvSpPr>
        <p:spPr>
          <a:xfrm>
            <a:off x="1066800" y="2743200"/>
            <a:ext cx="6724650"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ym typeface="Symbol" panose="05050102010706020507" pitchFamily="18" charset="2"/>
              </a:rPr>
              <a:t></a:t>
            </a:r>
            <a:r>
              <a:rPr lang="en-US">
                <a:sym typeface="Greek Symbols" pitchFamily="18" charset="2"/>
              </a:rPr>
              <a:t> </a:t>
            </a:r>
            <a:r>
              <a:rPr lang="en-US">
                <a:sym typeface="Symbol" panose="05050102010706020507" pitchFamily="18" charset="2"/>
              </a:rPr>
              <a:t></a:t>
            </a:r>
            <a:r>
              <a:rPr lang="en-US">
                <a:sym typeface="Monotype Sorts" pitchFamily="2" charset="2"/>
              </a:rPr>
              <a:t> </a:t>
            </a:r>
            <a:r>
              <a:rPr lang="en-US" sz="1800" i="1">
                <a:sym typeface="Symbol" panose="05050102010706020507" pitchFamily="18" charset="2"/>
              </a:rPr>
              <a:t></a:t>
            </a:r>
            <a:r>
              <a:rPr lang="en-US" i="1">
                <a:sym typeface="Greek Symbols" pitchFamily="18" charset="2"/>
              </a:rPr>
              <a:t>  </a:t>
            </a:r>
            <a:r>
              <a:rPr lang="en-US">
                <a:sym typeface="Greek Symbols" pitchFamily="18" charset="2"/>
              </a:rPr>
              <a:t>is trivial (i.e., </a:t>
            </a:r>
            <a:r>
              <a:rPr lang="en-US" sz="1800" i="1">
                <a:sym typeface="Symbol" panose="05050102010706020507" pitchFamily="18" charset="2"/>
              </a:rPr>
              <a:t></a:t>
            </a:r>
            <a:r>
              <a:rPr lang="en-US">
                <a:sym typeface="Greek Symbols" pitchFamily="18" charset="2"/>
              </a:rPr>
              <a:t> </a:t>
            </a:r>
            <a:r>
              <a:rPr lang="en-US">
                <a:sym typeface="Symbol" panose="05050102010706020507" pitchFamily="18" charset="2"/>
              </a:rPr>
              <a:t> </a:t>
            </a:r>
            <a:r>
              <a:rPr lang="en-US" sz="1800">
                <a:sym typeface="Symbol" panose="05050102010706020507" pitchFamily="18" charset="2"/>
              </a:rPr>
              <a:t></a:t>
            </a:r>
            <a:r>
              <a:rPr lang="en-US">
                <a:sym typeface="Greek Symbols" pitchFamily="18" charset="2"/>
              </a:rPr>
              <a:t>)</a:t>
            </a:r>
          </a:p>
          <a:p>
            <a:r>
              <a:rPr lang="en-US" sz="1800">
                <a:sym typeface="Symbol" panose="05050102010706020507" pitchFamily="18" charset="2"/>
              </a:rPr>
              <a:t></a:t>
            </a:r>
            <a:r>
              <a:rPr lang="en-US">
                <a:sym typeface="Greek Symbols" pitchFamily="18" charset="2"/>
              </a:rPr>
              <a:t> is a superkey for </a:t>
            </a:r>
            <a:r>
              <a:rPr lang="en-US" i="1">
                <a:sym typeface="Greek Symbols" pitchFamily="18" charset="2"/>
              </a:rPr>
              <a:t>R</a:t>
            </a:r>
          </a:p>
        </p:txBody>
      </p:sp>
      <p:sp>
        <p:nvSpPr>
          <p:cNvPr id="12" name="Text Box 4"/>
          <p:cNvSpPr txBox="1">
            <a:spLocks noChangeArrowheads="1"/>
          </p:cNvSpPr>
          <p:nvPr/>
        </p:nvSpPr>
        <p:spPr bwMode="auto">
          <a:xfrm>
            <a:off x="762000" y="1295400"/>
            <a:ext cx="1015696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000" dirty="0"/>
              <a:t>A relation schema </a:t>
            </a:r>
            <a:r>
              <a:rPr lang="en-US" sz="2000" i="1" dirty="0"/>
              <a:t>R</a:t>
            </a:r>
            <a:r>
              <a:rPr lang="en-US" sz="2000" dirty="0"/>
              <a:t> is in BCNF with respect to a set </a:t>
            </a:r>
            <a:r>
              <a:rPr lang="en-US" sz="2000" i="1" dirty="0"/>
              <a:t>F</a:t>
            </a:r>
            <a:r>
              <a:rPr lang="en-US" sz="2000" dirty="0"/>
              <a:t> of functional </a:t>
            </a:r>
          </a:p>
          <a:p>
            <a:pPr algn="just"/>
            <a:r>
              <a:rPr lang="en-US" sz="2000" dirty="0"/>
              <a:t>dependencies if for all functional dependencies in </a:t>
            </a:r>
            <a:r>
              <a:rPr lang="en-US" sz="2000" i="1" dirty="0"/>
              <a:t>F</a:t>
            </a:r>
            <a:r>
              <a:rPr lang="en-US" sz="2400" baseline="30000" dirty="0"/>
              <a:t>+</a:t>
            </a:r>
            <a:r>
              <a:rPr lang="en-US" sz="2000" dirty="0"/>
              <a:t> of the form </a:t>
            </a:r>
          </a:p>
          <a:p>
            <a:pPr algn="just"/>
            <a:r>
              <a:rPr lang="en-US" sz="2000" dirty="0">
                <a:sym typeface="Symbol" panose="05050102010706020507" pitchFamily="18" charset="2"/>
              </a:rPr>
              <a:t></a:t>
            </a:r>
            <a:r>
              <a:rPr lang="en-US" sz="2000" dirty="0">
                <a:sym typeface="Greek Symbols" pitchFamily="18" charset="2"/>
              </a:rPr>
              <a:t></a:t>
            </a:r>
            <a:r>
              <a:rPr kumimoji="1" lang="en-US" sz="2000" dirty="0">
                <a:sym typeface="Symbol" panose="05050102010706020507" pitchFamily="18" charset="2"/>
              </a:rPr>
              <a:t></a:t>
            </a:r>
            <a:r>
              <a:rPr kumimoji="1" lang="en-US" sz="2000" dirty="0">
                <a:sym typeface="Monotype Sorts" pitchFamily="2" charset="2"/>
              </a:rPr>
              <a:t> </a:t>
            </a:r>
            <a:r>
              <a:rPr lang="en-US" sz="2000" i="1" dirty="0">
                <a:sym typeface="Symbol" panose="05050102010706020507" pitchFamily="18" charset="2"/>
              </a:rPr>
              <a:t></a:t>
            </a:r>
            <a:r>
              <a:rPr lang="en-US" sz="2000" i="1" dirty="0">
                <a:sym typeface="Greek Symbols" pitchFamily="18" charset="2"/>
              </a:rPr>
              <a:t>, </a:t>
            </a:r>
            <a:r>
              <a:rPr lang="en-US" sz="2000" dirty="0">
                <a:sym typeface="Greek Symbols" pitchFamily="18" charset="2"/>
              </a:rPr>
              <a:t>where </a:t>
            </a:r>
            <a:r>
              <a:rPr lang="en-US" sz="2000" dirty="0">
                <a:sym typeface="Symbol" panose="05050102010706020507" pitchFamily="18" charset="2"/>
              </a:rPr>
              <a:t></a:t>
            </a:r>
            <a:r>
              <a:rPr lang="en-US" sz="2000" dirty="0">
                <a:sym typeface="Greek Symbols" pitchFamily="18" charset="2"/>
              </a:rPr>
              <a:t> </a:t>
            </a:r>
            <a:r>
              <a:rPr lang="en-US" sz="2000" dirty="0">
                <a:sym typeface="Symbol" panose="05050102010706020507" pitchFamily="18" charset="2"/>
              </a:rPr>
              <a:t> </a:t>
            </a:r>
            <a:r>
              <a:rPr lang="en-US" sz="2000" i="1" dirty="0">
                <a:sym typeface="Symbol" panose="05050102010706020507" pitchFamily="18" charset="2"/>
              </a:rPr>
              <a:t>R</a:t>
            </a:r>
            <a:r>
              <a:rPr lang="en-US" sz="2000" dirty="0">
                <a:sym typeface="Symbol" panose="05050102010706020507" pitchFamily="18" charset="2"/>
              </a:rPr>
              <a:t> and </a:t>
            </a:r>
            <a:r>
              <a:rPr lang="en-US" sz="2000" i="1" dirty="0">
                <a:sym typeface="Symbol" panose="05050102010706020507" pitchFamily="18" charset="2"/>
              </a:rPr>
              <a:t></a:t>
            </a:r>
            <a:r>
              <a:rPr lang="en-US" sz="2000" dirty="0">
                <a:sym typeface="Greek Symbols" pitchFamily="18" charset="2"/>
              </a:rPr>
              <a:t> </a:t>
            </a:r>
            <a:r>
              <a:rPr lang="en-US" sz="2000" dirty="0">
                <a:sym typeface="Symbol" panose="05050102010706020507" pitchFamily="18" charset="2"/>
              </a:rPr>
              <a:t> </a:t>
            </a:r>
            <a:r>
              <a:rPr lang="en-US" sz="2000" i="1" dirty="0">
                <a:sym typeface="Symbol" panose="05050102010706020507" pitchFamily="18" charset="2"/>
              </a:rPr>
              <a:t>R</a:t>
            </a:r>
            <a:r>
              <a:rPr lang="en-US" sz="2000" dirty="0">
                <a:sym typeface="Symbol" panose="05050102010706020507" pitchFamily="18" charset="2"/>
              </a:rPr>
              <a:t>,</a:t>
            </a:r>
            <a:r>
              <a:rPr lang="en-US" sz="2000" i="1" dirty="0">
                <a:sym typeface="Symbol" panose="05050102010706020507" pitchFamily="18" charset="2"/>
              </a:rPr>
              <a:t> </a:t>
            </a:r>
            <a:r>
              <a:rPr lang="en-US" sz="2000" dirty="0">
                <a:sym typeface="Symbol" panose="05050102010706020507" pitchFamily="18" charset="2"/>
              </a:rPr>
              <a:t>at least one of the following holds:</a:t>
            </a:r>
          </a:p>
        </p:txBody>
      </p:sp>
    </p:spTree>
    <p:extLst>
      <p:ext uri="{BB962C8B-B14F-4D97-AF65-F5344CB8AC3E}">
        <p14:creationId xmlns:p14="http://schemas.microsoft.com/office/powerpoint/2010/main" val="246728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a:t>
            </a:r>
          </a:p>
        </p:txBody>
      </p:sp>
      <p:sp>
        <p:nvSpPr>
          <p:cNvPr id="11" name="Rectangle 3"/>
          <p:cNvSpPr txBox="1">
            <a:spLocks noChangeArrowheads="1"/>
          </p:cNvSpPr>
          <p:nvPr/>
        </p:nvSpPr>
        <p:spPr>
          <a:xfrm>
            <a:off x="1066800" y="1066800"/>
            <a:ext cx="78486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4538" algn="l"/>
              </a:tabLst>
            </a:pPr>
            <a:r>
              <a:rPr lang="en-US" i="1"/>
              <a:t>R = (A, B, C)</a:t>
            </a:r>
            <a:br>
              <a:rPr lang="en-US" i="1"/>
            </a:br>
            <a:r>
              <a:rPr lang="en-US" i="1"/>
              <a:t>F = {A</a:t>
            </a:r>
            <a:r>
              <a:rPr lang="en-US"/>
              <a:t> </a:t>
            </a:r>
            <a:r>
              <a:rPr lang="en-US">
                <a:sym typeface="Symbol" panose="05050102010706020507" pitchFamily="18" charset="2"/>
              </a:rPr>
              <a:t></a:t>
            </a:r>
            <a:r>
              <a:rPr lang="en-US">
                <a:sym typeface="Monotype Sorts" pitchFamily="2" charset="2"/>
              </a:rPr>
              <a:t> </a:t>
            </a:r>
            <a:r>
              <a:rPr lang="en-US" i="1">
                <a:sym typeface="Monotype Sorts" pitchFamily="2" charset="2"/>
              </a:rPr>
              <a:t>B</a:t>
            </a:r>
            <a:br>
              <a:rPr lang="en-US" i="1">
                <a:sym typeface="Monotype Sorts" pitchFamily="2" charset="2"/>
              </a:rPr>
            </a:br>
            <a:r>
              <a:rPr lang="en-US" i="1">
                <a:sym typeface="Monotype Sorts" pitchFamily="2" charset="2"/>
              </a:rPr>
              <a:t>	B </a:t>
            </a:r>
            <a:r>
              <a:rPr lang="en-US">
                <a:sym typeface="Symbol" panose="05050102010706020507" pitchFamily="18" charset="2"/>
              </a:rPr>
              <a:t></a:t>
            </a:r>
            <a:r>
              <a:rPr lang="en-US" i="1">
                <a:sym typeface="Monotype Sorts" pitchFamily="2" charset="2"/>
              </a:rPr>
              <a:t> C</a:t>
            </a:r>
            <a:r>
              <a:rPr lang="en-US">
                <a:sym typeface="Monotype Sorts" pitchFamily="2" charset="2"/>
              </a:rPr>
              <a:t>}</a:t>
            </a:r>
            <a:br>
              <a:rPr lang="en-US">
                <a:sym typeface="Monotype Sorts" pitchFamily="2" charset="2"/>
              </a:rPr>
            </a:br>
            <a:r>
              <a:rPr lang="en-US">
                <a:sym typeface="Monotype Sorts" pitchFamily="2" charset="2"/>
              </a:rPr>
              <a:t>Key = {</a:t>
            </a:r>
            <a:r>
              <a:rPr lang="en-US" i="1">
                <a:sym typeface="Monotype Sorts" pitchFamily="2" charset="2"/>
              </a:rPr>
              <a:t>A</a:t>
            </a:r>
            <a:r>
              <a:rPr lang="en-US">
                <a:sym typeface="Monotype Sorts" pitchFamily="2" charset="2"/>
              </a:rPr>
              <a:t>}</a:t>
            </a:r>
          </a:p>
          <a:p>
            <a:pPr>
              <a:tabLst>
                <a:tab pos="744538" algn="l"/>
              </a:tabLst>
            </a:pPr>
            <a:r>
              <a:rPr lang="en-US" i="1">
                <a:sym typeface="Monotype Sorts" pitchFamily="2" charset="2"/>
              </a:rPr>
              <a:t>R</a:t>
            </a:r>
            <a:r>
              <a:rPr lang="en-US">
                <a:sym typeface="Monotype Sorts" pitchFamily="2" charset="2"/>
              </a:rPr>
              <a:t> is not in BCNF</a:t>
            </a:r>
          </a:p>
          <a:p>
            <a:pPr>
              <a:tabLst>
                <a:tab pos="744538" algn="l"/>
              </a:tabLst>
            </a:pPr>
            <a:r>
              <a:rPr lang="en-US">
                <a:sym typeface="Monotype Sorts" pitchFamily="2" charset="2"/>
              </a:rPr>
              <a:t>Decomposition </a:t>
            </a:r>
            <a:r>
              <a:rPr lang="en-US" i="1">
                <a:sym typeface="Monotype Sorts" pitchFamily="2" charset="2"/>
              </a:rPr>
              <a:t>R</a:t>
            </a:r>
            <a:r>
              <a:rPr lang="en-US" baseline="-25000">
                <a:sym typeface="Monotype Sorts" pitchFamily="2" charset="2"/>
              </a:rPr>
              <a:t>1</a:t>
            </a:r>
            <a:r>
              <a:rPr lang="en-US">
                <a:sym typeface="Monotype Sorts" pitchFamily="2" charset="2"/>
              </a:rPr>
              <a:t> = (</a:t>
            </a:r>
            <a:r>
              <a:rPr lang="en-US" i="1">
                <a:sym typeface="Monotype Sorts" pitchFamily="2" charset="2"/>
              </a:rPr>
              <a:t>A, B),  R</a:t>
            </a:r>
            <a:r>
              <a:rPr lang="en-US" baseline="-25000">
                <a:sym typeface="Monotype Sorts" pitchFamily="2" charset="2"/>
              </a:rPr>
              <a:t>2</a:t>
            </a:r>
            <a:r>
              <a:rPr lang="en-US">
                <a:sym typeface="Monotype Sorts" pitchFamily="2" charset="2"/>
              </a:rPr>
              <a:t> = </a:t>
            </a:r>
            <a:r>
              <a:rPr lang="en-US" i="1">
                <a:sym typeface="Monotype Sorts" pitchFamily="2" charset="2"/>
              </a:rPr>
              <a:t>(B, C)</a:t>
            </a:r>
          </a:p>
          <a:p>
            <a:pPr lvl="1">
              <a:tabLst>
                <a:tab pos="744538" algn="l"/>
              </a:tabLst>
            </a:pPr>
            <a:r>
              <a:rPr lang="en-US" i="1">
                <a:sym typeface="Monotype Sorts" pitchFamily="2" charset="2"/>
              </a:rPr>
              <a:t>R</a:t>
            </a:r>
            <a:r>
              <a:rPr lang="en-US" baseline="-25000">
                <a:sym typeface="Monotype Sorts" pitchFamily="2" charset="2"/>
              </a:rPr>
              <a:t>1</a:t>
            </a:r>
            <a:r>
              <a:rPr lang="en-US" i="1" baseline="-25000">
                <a:sym typeface="Monotype Sorts" pitchFamily="2" charset="2"/>
              </a:rPr>
              <a:t> </a:t>
            </a:r>
            <a:r>
              <a:rPr lang="en-US">
                <a:sym typeface="Monotype Sorts" pitchFamily="2" charset="2"/>
              </a:rPr>
              <a:t>and </a:t>
            </a:r>
            <a:r>
              <a:rPr lang="en-US" i="1">
                <a:sym typeface="Monotype Sorts" pitchFamily="2" charset="2"/>
              </a:rPr>
              <a:t>R</a:t>
            </a:r>
            <a:r>
              <a:rPr lang="en-US" baseline="-25000">
                <a:sym typeface="Monotype Sorts" pitchFamily="2" charset="2"/>
              </a:rPr>
              <a:t>2</a:t>
            </a:r>
            <a:r>
              <a:rPr lang="en-US">
                <a:sym typeface="Monotype Sorts" pitchFamily="2" charset="2"/>
              </a:rPr>
              <a:t> in BCNF</a:t>
            </a:r>
          </a:p>
          <a:p>
            <a:pPr lvl="1">
              <a:tabLst>
                <a:tab pos="744538" algn="l"/>
              </a:tabLst>
            </a:pPr>
            <a:r>
              <a:rPr lang="en-US">
                <a:sym typeface="Monotype Sorts" pitchFamily="2" charset="2"/>
              </a:rPr>
              <a:t>Lossless-join decomposition</a:t>
            </a:r>
          </a:p>
          <a:p>
            <a:pPr lvl="1">
              <a:tabLst>
                <a:tab pos="744538" algn="l"/>
              </a:tabLst>
            </a:pPr>
            <a:r>
              <a:rPr lang="en-US">
                <a:sym typeface="Monotype Sorts" pitchFamily="2" charset="2"/>
              </a:rPr>
              <a:t>Dependency preserving</a:t>
            </a:r>
          </a:p>
        </p:txBody>
      </p:sp>
    </p:spTree>
    <p:extLst>
      <p:ext uri="{BB962C8B-B14F-4D97-AF65-F5344CB8AC3E}">
        <p14:creationId xmlns:p14="http://schemas.microsoft.com/office/powerpoint/2010/main" val="10939359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914400" y="0"/>
            <a:ext cx="8077200" cy="609600"/>
          </a:xfrm>
        </p:spPr>
        <p:txBody>
          <a:bodyPr>
            <a:normAutofit fontScale="90000"/>
          </a:bodyPr>
          <a:lstStyle/>
          <a:p>
            <a:r>
              <a:rPr lang="en-US"/>
              <a:t>Testing for BCNF</a:t>
            </a:r>
          </a:p>
        </p:txBody>
      </p:sp>
      <p:sp>
        <p:nvSpPr>
          <p:cNvPr id="11" name="Rectangle 1027"/>
          <p:cNvSpPr txBox="1">
            <a:spLocks noChangeArrowheads="1"/>
          </p:cNvSpPr>
          <p:nvPr/>
        </p:nvSpPr>
        <p:spPr>
          <a:xfrm>
            <a:off x="396874" y="1057275"/>
            <a:ext cx="11066255" cy="53419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check if a non-trivial dependency </a:t>
            </a:r>
            <a:r>
              <a:rPr lang="en-US" sz="1800" dirty="0">
                <a:sym typeface="Symbol" panose="05050102010706020507" pitchFamily="18" charset="2"/>
              </a:rPr>
              <a:t></a:t>
            </a:r>
            <a:r>
              <a:rPr lang="en-US" dirty="0">
                <a:sym typeface="Greek Symbols" pitchFamily="18" charset="2"/>
              </a:rPr>
              <a:t></a:t>
            </a:r>
            <a:r>
              <a:rPr lang="en-US" dirty="0">
                <a:sym typeface="Symbol" panose="05050102010706020507" pitchFamily="18" charset="2"/>
              </a:rPr>
              <a:t></a:t>
            </a:r>
            <a:r>
              <a:rPr lang="en-US" sz="1800" i="1" dirty="0">
                <a:sym typeface="Symbol" panose="05050102010706020507" pitchFamily="18" charset="2"/>
              </a:rPr>
              <a:t></a:t>
            </a:r>
            <a:r>
              <a:rPr lang="en-US" i="1" dirty="0">
                <a:sym typeface="Greek Symbols" pitchFamily="18" charset="2"/>
              </a:rPr>
              <a:t>  </a:t>
            </a:r>
            <a:r>
              <a:rPr lang="en-US" dirty="0"/>
              <a:t>causes a violation of BCNF</a:t>
            </a:r>
          </a:p>
          <a:p>
            <a:pPr lvl="1">
              <a:buFont typeface="Monotype Sorts" pitchFamily="2" charset="2"/>
              <a:buNone/>
            </a:pPr>
            <a:r>
              <a:rPr lang="en-US" dirty="0"/>
              <a:t>1.  compute </a:t>
            </a:r>
            <a:r>
              <a:rPr lang="en-US" sz="1600" dirty="0">
                <a:sym typeface="Symbol" panose="05050102010706020507" pitchFamily="18" charset="2"/>
              </a:rPr>
              <a:t></a:t>
            </a:r>
            <a:r>
              <a:rPr lang="en-US" baseline="30000" dirty="0"/>
              <a:t>+</a:t>
            </a:r>
            <a:r>
              <a:rPr lang="en-US" dirty="0"/>
              <a:t> (the attribute closure of </a:t>
            </a:r>
            <a:r>
              <a:rPr lang="en-US" sz="1600" dirty="0">
                <a:sym typeface="Symbol" panose="05050102010706020507" pitchFamily="18" charset="2"/>
              </a:rPr>
              <a:t></a:t>
            </a:r>
            <a:r>
              <a:rPr lang="en-US" dirty="0"/>
              <a:t>), and </a:t>
            </a:r>
          </a:p>
          <a:p>
            <a:pPr lvl="1">
              <a:buFont typeface="Monotype Sorts" pitchFamily="2" charset="2"/>
              <a:buNone/>
            </a:pPr>
            <a:r>
              <a:rPr lang="en-US" dirty="0"/>
              <a:t>2.  verify that it includes all attributes of </a:t>
            </a:r>
            <a:r>
              <a:rPr lang="en-US" i="1" dirty="0"/>
              <a:t>R</a:t>
            </a:r>
            <a:r>
              <a:rPr lang="en-US" dirty="0"/>
              <a:t>, that is, it is a </a:t>
            </a:r>
            <a:r>
              <a:rPr lang="en-US" dirty="0" err="1"/>
              <a:t>superkey</a:t>
            </a:r>
            <a:r>
              <a:rPr lang="en-US" dirty="0"/>
              <a:t> of </a:t>
            </a:r>
            <a:r>
              <a:rPr lang="en-US" i="1" dirty="0"/>
              <a:t>R</a:t>
            </a:r>
            <a:r>
              <a:rPr lang="en-US" dirty="0"/>
              <a:t>.</a:t>
            </a:r>
          </a:p>
          <a:p>
            <a:r>
              <a:rPr lang="en-US" dirty="0">
                <a:solidFill>
                  <a:schemeClr val="tx2"/>
                </a:solidFill>
              </a:rPr>
              <a:t>Simplified test</a:t>
            </a:r>
            <a:r>
              <a:rPr lang="en-US" dirty="0"/>
              <a:t>: To check if a relation schema </a:t>
            </a:r>
            <a:r>
              <a:rPr lang="en-US" i="1" dirty="0"/>
              <a:t>R</a:t>
            </a:r>
            <a:r>
              <a:rPr lang="en-US" dirty="0"/>
              <a:t> is in BCNF, it suffices to check only the dependencies in the given set </a:t>
            </a:r>
            <a:r>
              <a:rPr lang="en-US" i="1" dirty="0"/>
              <a:t>F</a:t>
            </a:r>
            <a:r>
              <a:rPr lang="en-US" dirty="0"/>
              <a:t> for violation of BCNF, rather than checking all dependencies in </a:t>
            </a:r>
            <a:r>
              <a:rPr lang="en-US" i="1" dirty="0"/>
              <a:t>F</a:t>
            </a:r>
            <a:r>
              <a:rPr lang="en-US" baseline="30000" dirty="0"/>
              <a:t>+</a:t>
            </a:r>
            <a:r>
              <a:rPr lang="en-US" dirty="0"/>
              <a:t>.</a:t>
            </a:r>
          </a:p>
          <a:p>
            <a:pPr lvl="1"/>
            <a:r>
              <a:rPr lang="en-US" dirty="0"/>
              <a:t>If none of the dependencies in </a:t>
            </a:r>
            <a:r>
              <a:rPr lang="en-US" i="1" dirty="0"/>
              <a:t>F</a:t>
            </a:r>
            <a:r>
              <a:rPr lang="en-US" dirty="0"/>
              <a:t> causes a violation of BCNF, then none of the dependencies in </a:t>
            </a:r>
            <a:r>
              <a:rPr lang="en-US" i="1" dirty="0"/>
              <a:t>F</a:t>
            </a:r>
            <a:r>
              <a:rPr lang="en-US" baseline="30000" dirty="0"/>
              <a:t>+</a:t>
            </a:r>
            <a:r>
              <a:rPr lang="en-US" dirty="0"/>
              <a:t> will cause a violation of BCNF either.</a:t>
            </a:r>
          </a:p>
          <a:p>
            <a:r>
              <a:rPr lang="en-US" dirty="0"/>
              <a:t>However, using only F is </a:t>
            </a:r>
            <a:r>
              <a:rPr lang="en-US" dirty="0">
                <a:solidFill>
                  <a:schemeClr val="tx2"/>
                </a:solidFill>
              </a:rPr>
              <a:t>incorrect</a:t>
            </a:r>
            <a:r>
              <a:rPr lang="en-US" dirty="0"/>
              <a:t> when testing a relation in a decomposition of R</a:t>
            </a:r>
          </a:p>
          <a:p>
            <a:pPr lvl="1"/>
            <a:r>
              <a:rPr lang="en-US" dirty="0"/>
              <a:t>E.g. Consider </a:t>
            </a:r>
            <a:r>
              <a:rPr lang="en-US" i="1" dirty="0"/>
              <a:t>R</a:t>
            </a:r>
            <a:r>
              <a:rPr lang="en-US" dirty="0"/>
              <a:t> (</a:t>
            </a:r>
            <a:r>
              <a:rPr lang="en-US" i="1" dirty="0"/>
              <a:t>A, B, C, D</a:t>
            </a:r>
            <a:r>
              <a:rPr lang="en-US" dirty="0"/>
              <a:t>), with </a:t>
            </a:r>
            <a:r>
              <a:rPr lang="en-US" i="1" dirty="0"/>
              <a:t>F</a:t>
            </a:r>
            <a:r>
              <a:rPr lang="en-US" dirty="0"/>
              <a:t> = { </a:t>
            </a:r>
            <a:r>
              <a:rPr lang="en-US" i="1" dirty="0"/>
              <a:t>A </a:t>
            </a:r>
            <a:r>
              <a:rPr lang="en-US" i="1" dirty="0">
                <a:sym typeface="Symbol" panose="05050102010706020507" pitchFamily="18" charset="2"/>
              </a:rPr>
              <a:t></a:t>
            </a:r>
            <a:r>
              <a:rPr lang="en-US" i="1" dirty="0"/>
              <a:t>B, B </a:t>
            </a:r>
            <a:r>
              <a:rPr lang="en-US" i="1" dirty="0">
                <a:sym typeface="Symbol" panose="05050102010706020507" pitchFamily="18" charset="2"/>
              </a:rPr>
              <a:t></a:t>
            </a:r>
            <a:r>
              <a:rPr lang="en-US" i="1" dirty="0"/>
              <a:t>C</a:t>
            </a:r>
            <a:r>
              <a:rPr lang="en-US" dirty="0"/>
              <a:t>}</a:t>
            </a:r>
          </a:p>
          <a:p>
            <a:pPr lvl="2"/>
            <a:r>
              <a:rPr lang="en-US" dirty="0"/>
              <a:t>Decompose </a:t>
            </a:r>
            <a:r>
              <a:rPr lang="en-US" i="1" dirty="0"/>
              <a:t>R</a:t>
            </a:r>
            <a:r>
              <a:rPr lang="en-US" dirty="0"/>
              <a:t> into </a:t>
            </a:r>
            <a:r>
              <a:rPr lang="en-US" i="1" dirty="0"/>
              <a:t>R</a:t>
            </a:r>
            <a:r>
              <a:rPr lang="en-US" baseline="-25000" dirty="0"/>
              <a:t>1</a:t>
            </a:r>
            <a:r>
              <a:rPr lang="en-US" dirty="0"/>
              <a:t>(</a:t>
            </a:r>
            <a:r>
              <a:rPr lang="en-US" i="1" dirty="0"/>
              <a:t>A,B</a:t>
            </a:r>
            <a:r>
              <a:rPr lang="en-US" dirty="0"/>
              <a:t>) and </a:t>
            </a:r>
            <a:r>
              <a:rPr lang="en-US" i="1" dirty="0"/>
              <a:t>R</a:t>
            </a:r>
            <a:r>
              <a:rPr lang="en-US" baseline="-25000" dirty="0"/>
              <a:t>2</a:t>
            </a:r>
            <a:r>
              <a:rPr lang="en-US" dirty="0"/>
              <a:t>(</a:t>
            </a:r>
            <a:r>
              <a:rPr lang="en-US" i="1" dirty="0"/>
              <a:t>A,C,D</a:t>
            </a:r>
            <a:r>
              <a:rPr lang="en-US" dirty="0"/>
              <a:t>) </a:t>
            </a:r>
          </a:p>
          <a:p>
            <a:pPr lvl="2"/>
            <a:r>
              <a:rPr lang="en-US" dirty="0"/>
              <a:t>Neither of the dependencies in </a:t>
            </a:r>
            <a:r>
              <a:rPr lang="en-US" i="1" dirty="0"/>
              <a:t>F</a:t>
            </a:r>
            <a:r>
              <a:rPr lang="en-US" dirty="0"/>
              <a:t> contain only attributes from</a:t>
            </a:r>
            <a:br>
              <a:rPr lang="en-US" dirty="0"/>
            </a:br>
            <a:r>
              <a:rPr lang="en-US" dirty="0"/>
              <a:t> (</a:t>
            </a:r>
            <a:r>
              <a:rPr lang="en-US" i="1" dirty="0"/>
              <a:t>A,C,D</a:t>
            </a:r>
            <a:r>
              <a:rPr lang="en-US" dirty="0"/>
              <a:t>) so we might be mislead into thinking </a:t>
            </a:r>
            <a:r>
              <a:rPr lang="en-US" i="1" dirty="0"/>
              <a:t>R</a:t>
            </a:r>
            <a:r>
              <a:rPr lang="en-US" baseline="-25000" dirty="0"/>
              <a:t>2</a:t>
            </a:r>
            <a:r>
              <a:rPr lang="en-US" dirty="0"/>
              <a:t> satisfies BCNF.  </a:t>
            </a:r>
          </a:p>
          <a:p>
            <a:pPr lvl="2"/>
            <a:r>
              <a:rPr lang="en-US" dirty="0"/>
              <a:t>In fact, dependency </a:t>
            </a:r>
            <a:r>
              <a:rPr lang="en-US" i="1" dirty="0"/>
              <a:t>A</a:t>
            </a:r>
            <a:r>
              <a:rPr lang="en-US" dirty="0"/>
              <a:t> </a:t>
            </a:r>
            <a:r>
              <a:rPr lang="en-US" dirty="0">
                <a:sym typeface="Symbol" panose="05050102010706020507" pitchFamily="18" charset="2"/>
              </a:rPr>
              <a:t></a:t>
            </a:r>
            <a:r>
              <a:rPr lang="en-US" dirty="0"/>
              <a:t> </a:t>
            </a:r>
            <a:r>
              <a:rPr lang="en-US" i="1" dirty="0"/>
              <a:t>C</a:t>
            </a:r>
            <a:r>
              <a:rPr lang="en-US" dirty="0"/>
              <a:t> in </a:t>
            </a:r>
            <a:r>
              <a:rPr lang="en-US" i="1" dirty="0"/>
              <a:t>F</a:t>
            </a:r>
            <a:r>
              <a:rPr lang="en-US" baseline="30000" dirty="0"/>
              <a:t>+</a:t>
            </a:r>
            <a:r>
              <a:rPr lang="en-US" dirty="0"/>
              <a:t> shows </a:t>
            </a:r>
            <a:r>
              <a:rPr lang="en-US" i="1" dirty="0"/>
              <a:t>R</a:t>
            </a:r>
            <a:r>
              <a:rPr lang="en-US" baseline="-25000" dirty="0"/>
              <a:t>2</a:t>
            </a:r>
            <a:r>
              <a:rPr lang="en-US" dirty="0"/>
              <a:t> is not in BCNF. </a:t>
            </a:r>
          </a:p>
        </p:txBody>
      </p:sp>
    </p:spTree>
    <p:extLst>
      <p:ext uri="{BB962C8B-B14F-4D97-AF65-F5344CB8AC3E}">
        <p14:creationId xmlns:p14="http://schemas.microsoft.com/office/powerpoint/2010/main" val="10132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BCNF Decomposition Algorithm</a:t>
            </a:r>
          </a:p>
        </p:txBody>
      </p:sp>
      <p:sp>
        <p:nvSpPr>
          <p:cNvPr id="11" name="Rectangle 3"/>
          <p:cNvSpPr txBox="1">
            <a:spLocks noChangeArrowheads="1"/>
          </p:cNvSpPr>
          <p:nvPr/>
        </p:nvSpPr>
        <p:spPr>
          <a:xfrm>
            <a:off x="1066800" y="990600"/>
            <a:ext cx="672465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tabLst>
                <a:tab pos="565150" algn="l"/>
                <a:tab pos="803275" algn="l"/>
                <a:tab pos="1489075" algn="l"/>
                <a:tab pos="1771650" algn="l"/>
              </a:tabLst>
            </a:pPr>
            <a:r>
              <a:rPr lang="en-US" sz="1800" i="1"/>
              <a:t>	result </a:t>
            </a:r>
            <a:r>
              <a:rPr lang="en-US" sz="1800"/>
              <a:t>:= {</a:t>
            </a:r>
            <a:r>
              <a:rPr lang="en-US" sz="1800" i="1"/>
              <a:t>R</a:t>
            </a:r>
            <a:r>
              <a:rPr lang="en-US" sz="1800"/>
              <a:t>};</a:t>
            </a:r>
            <a:br>
              <a:rPr lang="en-US" sz="1800"/>
            </a:br>
            <a:r>
              <a:rPr lang="en-US" sz="1800" i="1"/>
              <a:t>done </a:t>
            </a:r>
            <a:r>
              <a:rPr lang="en-US" sz="1800"/>
              <a:t>:= false;</a:t>
            </a:r>
            <a:br>
              <a:rPr lang="en-US" sz="1800"/>
            </a:br>
            <a:r>
              <a:rPr lang="en-US" sz="1800"/>
              <a:t>compute </a:t>
            </a:r>
            <a:r>
              <a:rPr lang="en-US" sz="1800" i="1"/>
              <a:t>F</a:t>
            </a:r>
            <a:r>
              <a:rPr lang="en-US" sz="2400" baseline="30000"/>
              <a:t>+</a:t>
            </a:r>
            <a:r>
              <a:rPr lang="en-US" sz="1800"/>
              <a:t>;</a:t>
            </a:r>
            <a:br>
              <a:rPr lang="en-US" sz="1800"/>
            </a:br>
            <a:r>
              <a:rPr lang="en-US" sz="1800" b="1"/>
              <a:t>while (not </a:t>
            </a:r>
            <a:r>
              <a:rPr lang="en-US" sz="1800" i="1"/>
              <a:t>done) </a:t>
            </a:r>
            <a:r>
              <a:rPr lang="en-US" sz="1800" b="1"/>
              <a:t>do</a:t>
            </a:r>
            <a:br>
              <a:rPr lang="en-US" sz="1800" b="1"/>
            </a:br>
            <a:r>
              <a:rPr lang="en-US" sz="1800" b="1"/>
              <a:t>	if </a:t>
            </a:r>
            <a:r>
              <a:rPr lang="en-US" sz="1800"/>
              <a:t>(there is a schema </a:t>
            </a:r>
            <a:r>
              <a:rPr lang="en-US" sz="1800" i="1"/>
              <a:t>R</a:t>
            </a:r>
            <a:r>
              <a:rPr lang="en-US" i="1" baseline="-25000"/>
              <a:t>i</a:t>
            </a:r>
            <a:r>
              <a:rPr lang="en-US" i="1"/>
              <a:t> </a:t>
            </a:r>
            <a:r>
              <a:rPr lang="en-US" sz="1800"/>
              <a:t>in </a:t>
            </a:r>
            <a:r>
              <a:rPr lang="en-US" sz="1800" i="1"/>
              <a:t>result </a:t>
            </a:r>
            <a:r>
              <a:rPr lang="en-US" sz="1800"/>
              <a:t> that is not in BCNF)</a:t>
            </a:r>
            <a:br>
              <a:rPr lang="en-US" sz="1800"/>
            </a:br>
            <a:r>
              <a:rPr lang="en-US" sz="1800"/>
              <a:t>		</a:t>
            </a:r>
            <a:r>
              <a:rPr lang="en-US" sz="1800" b="1"/>
              <a:t>then begin</a:t>
            </a:r>
            <a:br>
              <a:rPr lang="en-US" sz="1800" b="1"/>
            </a:br>
            <a:r>
              <a:rPr lang="en-US" sz="1800" b="1"/>
              <a:t>			</a:t>
            </a:r>
            <a:r>
              <a:rPr lang="en-US" sz="1800"/>
              <a:t>let </a:t>
            </a:r>
            <a:r>
              <a:rPr lang="en-US" sz="1800">
                <a:sym typeface="Symbol" panose="05050102010706020507" pitchFamily="18" charset="2"/>
              </a:rPr>
              <a:t></a:t>
            </a:r>
            <a:r>
              <a:rPr lang="en-US" sz="1800">
                <a:sym typeface="Greek Symbols" pitchFamily="18" charset="2"/>
              </a:rPr>
              <a:t> </a:t>
            </a:r>
            <a:r>
              <a:rPr lang="en-US" sz="1800">
                <a:sym typeface="Symbol" panose="05050102010706020507" pitchFamily="18" charset="2"/>
              </a:rPr>
              <a:t></a:t>
            </a:r>
            <a:r>
              <a:rPr lang="en-US" sz="1800">
                <a:sym typeface="Monotype Sorts" pitchFamily="2" charset="2"/>
              </a:rPr>
              <a:t> </a:t>
            </a:r>
            <a:r>
              <a:rPr lang="en-US" sz="1800" i="1">
                <a:sym typeface="Symbol" panose="05050102010706020507" pitchFamily="18" charset="2"/>
              </a:rPr>
              <a:t></a:t>
            </a:r>
            <a:r>
              <a:rPr lang="en-US" sz="1800" i="1">
                <a:sym typeface="Greek Symbols" pitchFamily="18" charset="2"/>
              </a:rPr>
              <a:t> </a:t>
            </a:r>
            <a:r>
              <a:rPr lang="en-US" sz="1800">
                <a:sym typeface="Greek Symbols" pitchFamily="18" charset="2"/>
              </a:rPr>
              <a:t> be a nontrivial functional</a:t>
            </a:r>
            <a:br>
              <a:rPr lang="en-US" sz="1800">
                <a:sym typeface="Greek Symbols" pitchFamily="18" charset="2"/>
              </a:rPr>
            </a:br>
            <a:r>
              <a:rPr lang="en-US" sz="1800">
                <a:sym typeface="Greek Symbols" pitchFamily="18" charset="2"/>
              </a:rPr>
              <a:t>				dependency that holds on </a:t>
            </a:r>
            <a:r>
              <a:rPr lang="en-US" sz="1800" i="1">
                <a:sym typeface="Greek Symbols" pitchFamily="18" charset="2"/>
              </a:rPr>
              <a:t>R</a:t>
            </a:r>
            <a:r>
              <a:rPr lang="en-US" sz="1800" i="1" baseline="-25000">
                <a:sym typeface="Greek Symbols" pitchFamily="18" charset="2"/>
              </a:rPr>
              <a:t>i</a:t>
            </a:r>
            <a:r>
              <a:rPr lang="en-US" sz="1800" i="1">
                <a:sym typeface="Greek Symbols" pitchFamily="18" charset="2"/>
              </a:rPr>
              <a:t/>
            </a:r>
            <a:br>
              <a:rPr lang="en-US" sz="1800" i="1">
                <a:sym typeface="Greek Symbols" pitchFamily="18" charset="2"/>
              </a:rPr>
            </a:br>
            <a:r>
              <a:rPr lang="en-US" sz="1800" i="1">
                <a:sym typeface="Greek Symbols" pitchFamily="18" charset="2"/>
              </a:rPr>
              <a:t>				</a:t>
            </a:r>
            <a:r>
              <a:rPr lang="en-US" sz="1800">
                <a:sym typeface="Greek Symbols" pitchFamily="18" charset="2"/>
              </a:rPr>
              <a:t>such that </a:t>
            </a:r>
            <a:r>
              <a:rPr lang="en-US" sz="1800">
                <a:sym typeface="Symbol" panose="05050102010706020507" pitchFamily="18" charset="2"/>
              </a:rPr>
              <a:t></a:t>
            </a:r>
            <a:r>
              <a:rPr lang="en-US" sz="1800">
                <a:sym typeface="Greek Symbols" pitchFamily="18" charset="2"/>
              </a:rPr>
              <a:t> </a:t>
            </a:r>
            <a:r>
              <a:rPr lang="en-US" sz="1800">
                <a:sym typeface="Symbol" panose="05050102010706020507" pitchFamily="18" charset="2"/>
              </a:rPr>
              <a:t></a:t>
            </a:r>
            <a:r>
              <a:rPr lang="en-US" sz="1800">
                <a:sym typeface="Monotype Sorts" pitchFamily="2" charset="2"/>
              </a:rPr>
              <a:t> </a:t>
            </a:r>
            <a:r>
              <a:rPr lang="en-US" sz="1800" i="1">
                <a:sym typeface="Greek Symbols" pitchFamily="18" charset="2"/>
              </a:rPr>
              <a:t>R</a:t>
            </a:r>
            <a:r>
              <a:rPr lang="en-US" sz="2400" i="1" baseline="-25000">
                <a:sym typeface="Greek Symbols" pitchFamily="18" charset="2"/>
              </a:rPr>
              <a:t>i</a:t>
            </a:r>
            <a:r>
              <a:rPr lang="en-US" sz="1800" i="1">
                <a:sym typeface="Greek Symbols" pitchFamily="18" charset="2"/>
              </a:rPr>
              <a:t> </a:t>
            </a:r>
            <a:r>
              <a:rPr lang="en-US" sz="1800">
                <a:sym typeface="Greek Symbols" pitchFamily="18" charset="2"/>
              </a:rPr>
              <a:t>is not in </a:t>
            </a:r>
            <a:r>
              <a:rPr lang="en-US" sz="1800" i="1">
                <a:sym typeface="Greek Symbols" pitchFamily="18" charset="2"/>
              </a:rPr>
              <a:t>F</a:t>
            </a:r>
            <a:r>
              <a:rPr lang="en-US" sz="2400" baseline="30000">
                <a:sym typeface="Greek Symbols" pitchFamily="18" charset="2"/>
              </a:rPr>
              <a:t>+</a:t>
            </a:r>
            <a:r>
              <a:rPr lang="en-US" sz="1800">
                <a:sym typeface="Greek Symbols" pitchFamily="18" charset="2"/>
              </a:rPr>
              <a:t>, </a:t>
            </a:r>
            <a:br>
              <a:rPr lang="en-US" sz="1800">
                <a:sym typeface="Greek Symbols" pitchFamily="18" charset="2"/>
              </a:rPr>
            </a:br>
            <a:r>
              <a:rPr lang="en-US" sz="1800">
                <a:sym typeface="Greek Symbols" pitchFamily="18" charset="2"/>
              </a:rPr>
              <a:t>				and </a:t>
            </a:r>
            <a:r>
              <a:rPr lang="en-US" sz="1800">
                <a:sym typeface="Symbol" panose="05050102010706020507" pitchFamily="18" charset="2"/>
              </a:rPr>
              <a:t></a:t>
            </a:r>
            <a:r>
              <a:rPr lang="en-US" sz="1800">
                <a:sym typeface="Greek Symbols" pitchFamily="18" charset="2"/>
              </a:rPr>
              <a:t> </a:t>
            </a:r>
            <a:r>
              <a:rPr lang="en-US" sz="1800">
                <a:sym typeface="Symbol" panose="05050102010706020507" pitchFamily="18" charset="2"/>
              </a:rPr>
              <a:t> </a:t>
            </a:r>
            <a:r>
              <a:rPr lang="en-US" sz="1800" i="1">
                <a:sym typeface="Symbol" panose="05050102010706020507" pitchFamily="18" charset="2"/>
              </a:rPr>
              <a:t></a:t>
            </a:r>
            <a:r>
              <a:rPr lang="en-US" sz="1800" i="1">
                <a:sym typeface="Greek Symbols" pitchFamily="18" charset="2"/>
              </a:rPr>
              <a:t>  = </a:t>
            </a:r>
            <a:r>
              <a:rPr lang="en-US" sz="1800">
                <a:sym typeface="Symbol" panose="05050102010706020507" pitchFamily="18" charset="2"/>
              </a:rPr>
              <a:t>;</a:t>
            </a:r>
            <a:br>
              <a:rPr lang="en-US" sz="1800">
                <a:sym typeface="Symbol" panose="05050102010706020507" pitchFamily="18" charset="2"/>
              </a:rPr>
            </a:br>
            <a:r>
              <a:rPr lang="en-US" sz="1800">
                <a:sym typeface="Symbol" panose="05050102010706020507" pitchFamily="18" charset="2"/>
              </a:rPr>
              <a:t>			   </a:t>
            </a:r>
            <a:r>
              <a:rPr lang="en-US" sz="1800" i="1">
                <a:sym typeface="Symbol" panose="05050102010706020507" pitchFamily="18" charset="2"/>
              </a:rPr>
              <a:t>result </a:t>
            </a:r>
            <a:r>
              <a:rPr lang="en-US" sz="1800">
                <a:sym typeface="Symbol" panose="05050102010706020507" pitchFamily="18" charset="2"/>
              </a:rPr>
              <a:t>:= (</a:t>
            </a:r>
            <a:r>
              <a:rPr lang="en-US" sz="1800" i="1">
                <a:sym typeface="Symbol" panose="05050102010706020507" pitchFamily="18" charset="2"/>
              </a:rPr>
              <a:t>result – R</a:t>
            </a:r>
            <a:r>
              <a:rPr lang="en-US" sz="2400" i="1" baseline="-25000">
                <a:sym typeface="Symbol" panose="05050102010706020507" pitchFamily="18" charset="2"/>
              </a:rPr>
              <a:t>i </a:t>
            </a:r>
            <a:r>
              <a:rPr lang="en-US" sz="1800" i="1">
                <a:sym typeface="Symbol" panose="05050102010706020507" pitchFamily="18" charset="2"/>
              </a:rPr>
              <a:t>) </a:t>
            </a:r>
            <a:r>
              <a:rPr lang="en-US" sz="1800">
                <a:sym typeface="Symbol" panose="05050102010706020507" pitchFamily="18" charset="2"/>
              </a:rPr>
              <a:t> (</a:t>
            </a:r>
            <a:r>
              <a:rPr lang="en-US" sz="1800" i="1">
                <a:sym typeface="Symbol" panose="05050102010706020507" pitchFamily="18" charset="2"/>
              </a:rPr>
              <a:t>R</a:t>
            </a:r>
            <a:r>
              <a:rPr lang="en-US" sz="2400" i="1" baseline="-25000">
                <a:sym typeface="Symbol" panose="05050102010706020507" pitchFamily="18" charset="2"/>
              </a:rPr>
              <a:t>i</a:t>
            </a:r>
            <a:r>
              <a:rPr lang="en-US" sz="1800" i="1">
                <a:sym typeface="Symbol" panose="05050102010706020507" pitchFamily="18" charset="2"/>
              </a:rPr>
              <a:t> – </a:t>
            </a:r>
            <a:r>
              <a:rPr lang="en-US" sz="1800">
                <a:sym typeface="Greek Symbols" pitchFamily="18" charset="2"/>
              </a:rPr>
              <a:t>) </a:t>
            </a:r>
            <a:r>
              <a:rPr lang="en-US" sz="1800">
                <a:sym typeface="Symbol" panose="05050102010706020507" pitchFamily="18" charset="2"/>
              </a:rPr>
              <a:t> (</a:t>
            </a:r>
            <a:r>
              <a:rPr lang="en-US" sz="1800">
                <a:sym typeface="Greek Symbols" pitchFamily="18" charset="2"/>
              </a:rPr>
              <a:t>, </a:t>
            </a:r>
            <a:r>
              <a:rPr lang="en-US" sz="1800" i="1">
                <a:sym typeface="Symbol" panose="05050102010706020507" pitchFamily="18" charset="2"/>
              </a:rPr>
              <a:t></a:t>
            </a:r>
            <a:r>
              <a:rPr lang="en-US" sz="1800" i="1">
                <a:sym typeface="Greek Symbols" pitchFamily="18" charset="2"/>
              </a:rPr>
              <a:t> );</a:t>
            </a:r>
            <a:br>
              <a:rPr lang="en-US" sz="1800" i="1">
                <a:sym typeface="Greek Symbols" pitchFamily="18" charset="2"/>
              </a:rPr>
            </a:br>
            <a:r>
              <a:rPr lang="en-US" sz="1800" i="1">
                <a:sym typeface="Greek Symbols" pitchFamily="18" charset="2"/>
              </a:rPr>
              <a:t>	    	</a:t>
            </a:r>
            <a:r>
              <a:rPr lang="en-US" sz="1800" b="1">
                <a:sym typeface="Greek Symbols" pitchFamily="18" charset="2"/>
              </a:rPr>
              <a:t>end</a:t>
            </a:r>
            <a:br>
              <a:rPr lang="en-US" sz="1800" b="1">
                <a:sym typeface="Greek Symbols" pitchFamily="18" charset="2"/>
              </a:rPr>
            </a:br>
            <a:r>
              <a:rPr lang="en-US" sz="1800" b="1">
                <a:sym typeface="Greek Symbols" pitchFamily="18" charset="2"/>
              </a:rPr>
              <a:t>		else</a:t>
            </a:r>
            <a:r>
              <a:rPr lang="en-US" sz="1800" i="1">
                <a:sym typeface="Greek Symbols" pitchFamily="18" charset="2"/>
              </a:rPr>
              <a:t> done </a:t>
            </a:r>
            <a:r>
              <a:rPr lang="en-US" sz="1800">
                <a:sym typeface="Greek Symbols" pitchFamily="18" charset="2"/>
              </a:rPr>
              <a:t>:= </a:t>
            </a:r>
            <a:r>
              <a:rPr lang="en-US" sz="1800" b="1">
                <a:sym typeface="Greek Symbols" pitchFamily="18" charset="2"/>
              </a:rPr>
              <a:t>true;</a:t>
            </a:r>
          </a:p>
          <a:p>
            <a:pPr>
              <a:buFont typeface="Monotype Sorts" pitchFamily="2" charset="2"/>
              <a:buNone/>
              <a:tabLst>
                <a:tab pos="565150" algn="l"/>
                <a:tab pos="803275" algn="l"/>
                <a:tab pos="1489075" algn="l"/>
                <a:tab pos="1771650" algn="l"/>
              </a:tabLst>
            </a:pPr>
            <a:r>
              <a:rPr lang="en-US" sz="1800">
                <a:sym typeface="Greek Symbols" pitchFamily="18" charset="2"/>
              </a:rPr>
              <a:t>Note:  each </a:t>
            </a:r>
            <a:r>
              <a:rPr lang="en-US" sz="1800" i="1">
                <a:sym typeface="Greek Symbols" pitchFamily="18" charset="2"/>
              </a:rPr>
              <a:t>R</a:t>
            </a:r>
            <a:r>
              <a:rPr lang="en-US" sz="1800" i="1" baseline="-25000">
                <a:sym typeface="Greek Symbols" pitchFamily="18" charset="2"/>
              </a:rPr>
              <a:t>i</a:t>
            </a:r>
            <a:r>
              <a:rPr lang="en-US" sz="1800" i="1">
                <a:sym typeface="Greek Symbols" pitchFamily="18" charset="2"/>
              </a:rPr>
              <a:t> </a:t>
            </a:r>
            <a:r>
              <a:rPr lang="en-US" sz="1800">
                <a:sym typeface="Greek Symbols" pitchFamily="18" charset="2"/>
              </a:rPr>
              <a:t>is in BCNF, and decomposition is lossless-join.</a:t>
            </a:r>
          </a:p>
        </p:txBody>
      </p:sp>
    </p:spTree>
    <p:extLst>
      <p:ext uri="{BB962C8B-B14F-4D97-AF65-F5344CB8AC3E}">
        <p14:creationId xmlns:p14="http://schemas.microsoft.com/office/powerpoint/2010/main" val="376223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50799"/>
            <a:ext cx="10515600" cy="1354217"/>
          </a:xfrm>
          <a:prstGeom prst="rect">
            <a:avLst/>
          </a:prstGeom>
        </p:spPr>
        <p:txBody>
          <a:bodyPr vert="horz" wrap="square" lIns="0" tIns="0" rIns="0" bIns="0" rtlCol="0" anchor="ctr">
            <a:spAutoFit/>
          </a:bodyPr>
          <a:lstStyle/>
          <a:p>
            <a:pPr marL="12700" marR="5080">
              <a:lnSpc>
                <a:spcPct val="100000"/>
              </a:lnSpc>
            </a:pPr>
            <a:r>
              <a:rPr dirty="0"/>
              <a:t>Concept of normalization and</a:t>
            </a:r>
            <a:r>
              <a:rPr spc="-85" dirty="0"/>
              <a:t> </a:t>
            </a:r>
            <a:r>
              <a:rPr dirty="0"/>
              <a:t>the  most common normal</a:t>
            </a:r>
            <a:r>
              <a:rPr spc="-85" dirty="0"/>
              <a:t> </a:t>
            </a:r>
            <a:r>
              <a:rPr dirty="0"/>
              <a:t>forms.</a:t>
            </a:r>
          </a:p>
        </p:txBody>
      </p:sp>
      <p:sp>
        <p:nvSpPr>
          <p:cNvPr id="3" name="object 3"/>
          <p:cNvSpPr txBox="1"/>
          <p:nvPr/>
        </p:nvSpPr>
        <p:spPr>
          <a:xfrm>
            <a:off x="2060701" y="2030731"/>
            <a:ext cx="7964170" cy="3565079"/>
          </a:xfrm>
          <a:prstGeom prst="rect">
            <a:avLst/>
          </a:prstGeom>
        </p:spPr>
        <p:txBody>
          <a:bodyPr vert="horz" wrap="square" lIns="0" tIns="0" rIns="0" bIns="0" rtlCol="0">
            <a:spAutoFit/>
          </a:bodyPr>
          <a:lstStyle/>
          <a:p>
            <a:pPr marL="355600" marR="263525" indent="-342900" algn="just">
              <a:lnSpc>
                <a:spcPts val="2580"/>
              </a:lnSpc>
              <a:buClr>
                <a:srgbClr val="00007C"/>
              </a:buClr>
              <a:buSzPct val="75000"/>
              <a:buChar char="■"/>
              <a:tabLst>
                <a:tab pos="354965" algn="l"/>
                <a:tab pos="355600" algn="l"/>
              </a:tabLst>
            </a:pPr>
            <a:r>
              <a:rPr sz="2400" spc="-5" dirty="0">
                <a:latin typeface="Arial"/>
                <a:cs typeface="Arial"/>
              </a:rPr>
              <a:t>Originally developed by </a:t>
            </a:r>
            <a:r>
              <a:rPr sz="2400" dirty="0">
                <a:latin typeface="Arial"/>
                <a:cs typeface="Arial"/>
              </a:rPr>
              <a:t>E.F. </a:t>
            </a:r>
            <a:r>
              <a:rPr sz="2400" spc="-5" dirty="0">
                <a:latin typeface="Arial"/>
                <a:cs typeface="Arial"/>
              </a:rPr>
              <a:t>Codd in 1970. He then  wrote a paper in 1972 on </a:t>
            </a:r>
            <a:r>
              <a:rPr sz="2400" dirty="0">
                <a:latin typeface="Arial"/>
                <a:cs typeface="Arial"/>
              </a:rPr>
              <a:t>“Further </a:t>
            </a:r>
            <a:r>
              <a:rPr sz="2400" spc="-5" dirty="0">
                <a:latin typeface="Arial"/>
                <a:cs typeface="Arial"/>
              </a:rPr>
              <a:t>Normalization </a:t>
            </a:r>
            <a:r>
              <a:rPr sz="2400" dirty="0">
                <a:latin typeface="Arial"/>
                <a:cs typeface="Arial"/>
              </a:rPr>
              <a:t>of the  </a:t>
            </a:r>
            <a:r>
              <a:rPr sz="2400" spc="-5" dirty="0">
                <a:latin typeface="Arial"/>
                <a:cs typeface="Arial"/>
              </a:rPr>
              <a:t>Data Base Relational</a:t>
            </a:r>
            <a:r>
              <a:rPr sz="2400" spc="25" dirty="0">
                <a:latin typeface="Arial"/>
                <a:cs typeface="Arial"/>
              </a:rPr>
              <a:t> </a:t>
            </a:r>
            <a:r>
              <a:rPr sz="2400" spc="-5" dirty="0">
                <a:latin typeface="Arial"/>
                <a:cs typeface="Arial"/>
              </a:rPr>
              <a:t>Model”.</a:t>
            </a:r>
            <a:endParaRPr sz="2400" dirty="0">
              <a:latin typeface="Arial"/>
              <a:cs typeface="Arial"/>
            </a:endParaRPr>
          </a:p>
          <a:p>
            <a:pPr marL="355600" marR="533400" indent="-342900" algn="just">
              <a:lnSpc>
                <a:spcPts val="2590"/>
              </a:lnSpc>
              <a:spcBef>
                <a:spcPts val="575"/>
              </a:spcBef>
              <a:buClr>
                <a:srgbClr val="00007C"/>
              </a:buClr>
              <a:buSzPct val="75000"/>
              <a:buChar char="■"/>
              <a:tabLst>
                <a:tab pos="354965" algn="l"/>
                <a:tab pos="355600" algn="l"/>
              </a:tabLst>
            </a:pPr>
            <a:r>
              <a:rPr sz="2400" spc="-5" dirty="0">
                <a:latin typeface="Arial"/>
                <a:cs typeface="Arial"/>
              </a:rPr>
              <a:t>Normal </a:t>
            </a:r>
            <a:r>
              <a:rPr sz="2400" dirty="0">
                <a:latin typeface="Arial"/>
                <a:cs typeface="Arial"/>
              </a:rPr>
              <a:t>forms </a:t>
            </a:r>
            <a:r>
              <a:rPr sz="2400" spc="-5" dirty="0">
                <a:latin typeface="Arial"/>
                <a:cs typeface="Arial"/>
              </a:rPr>
              <a:t>reduce </a:t>
            </a:r>
            <a:r>
              <a:rPr sz="2400" dirty="0">
                <a:latin typeface="Arial"/>
                <a:cs typeface="Arial"/>
              </a:rPr>
              <a:t>the </a:t>
            </a:r>
            <a:r>
              <a:rPr sz="2400" spc="-5" dirty="0">
                <a:latin typeface="Arial"/>
                <a:cs typeface="Arial"/>
              </a:rPr>
              <a:t>amount </a:t>
            </a:r>
            <a:r>
              <a:rPr sz="2400" dirty="0">
                <a:latin typeface="Arial"/>
                <a:cs typeface="Arial"/>
              </a:rPr>
              <a:t>of </a:t>
            </a:r>
            <a:r>
              <a:rPr sz="2400" spc="-5" dirty="0">
                <a:latin typeface="Arial"/>
                <a:cs typeface="Arial"/>
              </a:rPr>
              <a:t>redundancy and  inconsistent dependency within</a:t>
            </a:r>
            <a:r>
              <a:rPr sz="2400" spc="90" dirty="0">
                <a:latin typeface="Arial"/>
                <a:cs typeface="Arial"/>
              </a:rPr>
              <a:t> </a:t>
            </a:r>
            <a:r>
              <a:rPr sz="2400" spc="-5" dirty="0">
                <a:latin typeface="Arial"/>
                <a:cs typeface="Arial"/>
              </a:rPr>
              <a:t>databases.</a:t>
            </a:r>
            <a:endParaRPr sz="2400" dirty="0">
              <a:latin typeface="Arial"/>
              <a:cs typeface="Arial"/>
            </a:endParaRPr>
          </a:p>
          <a:p>
            <a:pPr marL="355600" marR="651510" indent="-342900" algn="just">
              <a:lnSpc>
                <a:spcPts val="2580"/>
              </a:lnSpc>
              <a:spcBef>
                <a:spcPts val="580"/>
              </a:spcBef>
              <a:buClr>
                <a:srgbClr val="00007C"/>
              </a:buClr>
              <a:buSzPct val="75000"/>
              <a:buChar char="■"/>
              <a:tabLst>
                <a:tab pos="354965" algn="l"/>
                <a:tab pos="355600" algn="l"/>
              </a:tabLst>
            </a:pPr>
            <a:r>
              <a:rPr sz="2400" spc="-5" dirty="0">
                <a:latin typeface="Arial"/>
                <a:cs typeface="Arial"/>
              </a:rPr>
              <a:t>Codd proposed three normal </a:t>
            </a:r>
            <a:r>
              <a:rPr sz="2400" dirty="0">
                <a:latin typeface="Arial"/>
                <a:cs typeface="Arial"/>
              </a:rPr>
              <a:t>forms </a:t>
            </a:r>
            <a:r>
              <a:rPr sz="2400" spc="-5" dirty="0">
                <a:latin typeface="Arial"/>
                <a:cs typeface="Arial"/>
              </a:rPr>
              <a:t>and through </a:t>
            </a:r>
            <a:r>
              <a:rPr sz="2400" dirty="0">
                <a:latin typeface="Arial"/>
                <a:cs typeface="Arial"/>
              </a:rPr>
              <a:t>the  </a:t>
            </a:r>
            <a:r>
              <a:rPr sz="2400" spc="-5" dirty="0">
                <a:latin typeface="Arial"/>
                <a:cs typeface="Arial"/>
              </a:rPr>
              <a:t>years </a:t>
            </a:r>
            <a:r>
              <a:rPr sz="2400" dirty="0">
                <a:latin typeface="Arial"/>
                <a:cs typeface="Arial"/>
              </a:rPr>
              <a:t>two </a:t>
            </a:r>
            <a:r>
              <a:rPr sz="2400" spc="-5" dirty="0">
                <a:latin typeface="Arial"/>
                <a:cs typeface="Arial"/>
              </a:rPr>
              <a:t>more have been</a:t>
            </a:r>
            <a:r>
              <a:rPr sz="2400" spc="20" dirty="0">
                <a:latin typeface="Arial"/>
                <a:cs typeface="Arial"/>
              </a:rPr>
              <a:t> </a:t>
            </a:r>
            <a:r>
              <a:rPr sz="2400" spc="-5" dirty="0">
                <a:latin typeface="Arial"/>
                <a:cs typeface="Arial"/>
              </a:rPr>
              <a:t>added.</a:t>
            </a:r>
            <a:endParaRPr sz="2400" dirty="0">
              <a:latin typeface="Arial"/>
              <a:cs typeface="Arial"/>
            </a:endParaRPr>
          </a:p>
          <a:p>
            <a:pPr marL="355600" marR="5080" indent="-342900" algn="just">
              <a:lnSpc>
                <a:spcPts val="2580"/>
              </a:lnSpc>
              <a:spcBef>
                <a:spcPts val="580"/>
              </a:spcBef>
              <a:buClr>
                <a:srgbClr val="00007C"/>
              </a:buClr>
              <a:buSzPct val="75000"/>
              <a:buChar char="■"/>
              <a:tabLst>
                <a:tab pos="354965" algn="l"/>
                <a:tab pos="355600" algn="l"/>
              </a:tabLst>
            </a:pPr>
            <a:r>
              <a:rPr sz="2400" spc="-5" dirty="0">
                <a:latin typeface="Arial"/>
                <a:cs typeface="Arial"/>
              </a:rPr>
              <a:t>Normalization organizes </a:t>
            </a:r>
            <a:r>
              <a:rPr sz="2400" dirty="0">
                <a:latin typeface="Arial"/>
                <a:cs typeface="Arial"/>
              </a:rPr>
              <a:t>the data </a:t>
            </a:r>
            <a:r>
              <a:rPr sz="2400" spc="-5" dirty="0">
                <a:latin typeface="Arial"/>
                <a:cs typeface="Arial"/>
              </a:rPr>
              <a:t>into tables where each  </a:t>
            </a:r>
            <a:r>
              <a:rPr sz="2400" dirty="0">
                <a:latin typeface="Arial"/>
                <a:cs typeface="Arial"/>
              </a:rPr>
              <a:t>item </a:t>
            </a:r>
            <a:r>
              <a:rPr sz="2400" spc="-5" dirty="0">
                <a:latin typeface="Arial"/>
                <a:cs typeface="Arial"/>
              </a:rPr>
              <a:t>is a row and </a:t>
            </a:r>
            <a:r>
              <a:rPr sz="2400" dirty="0">
                <a:latin typeface="Arial"/>
                <a:cs typeface="Arial"/>
              </a:rPr>
              <a:t>the attributes of the item </a:t>
            </a:r>
            <a:r>
              <a:rPr sz="2400" spc="-5" dirty="0">
                <a:latin typeface="Arial"/>
                <a:cs typeface="Arial"/>
              </a:rPr>
              <a:t>are in  columns.</a:t>
            </a:r>
            <a:endParaRPr sz="2400" dirty="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 of BCNF Decomposition</a:t>
            </a:r>
          </a:p>
        </p:txBody>
      </p:sp>
      <p:sp>
        <p:nvSpPr>
          <p:cNvPr id="11" name="Rectangle 3"/>
          <p:cNvSpPr txBox="1">
            <a:spLocks noChangeArrowheads="1"/>
          </p:cNvSpPr>
          <p:nvPr/>
        </p:nvSpPr>
        <p:spPr>
          <a:xfrm>
            <a:off x="688975" y="1066800"/>
            <a:ext cx="10229993" cy="47672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4538" algn="l"/>
                <a:tab pos="2574925" algn="l"/>
              </a:tabLst>
            </a:pPr>
            <a:r>
              <a:rPr lang="en-US" i="1" dirty="0"/>
              <a:t>R = (branch-name, branch-city, assets,</a:t>
            </a:r>
          </a:p>
          <a:p>
            <a:pPr lvl="1">
              <a:buFont typeface="Monotype Sorts" pitchFamily="2" charset="2"/>
              <a:buNone/>
              <a:tabLst>
                <a:tab pos="744538" algn="l"/>
                <a:tab pos="2574925" algn="l"/>
              </a:tabLst>
            </a:pPr>
            <a:r>
              <a:rPr lang="en-US" i="1" dirty="0"/>
              <a:t>		customer-name, loan-number, amount)</a:t>
            </a:r>
          </a:p>
          <a:p>
            <a:pPr lvl="1">
              <a:buFont typeface="Monotype Sorts" pitchFamily="2" charset="2"/>
              <a:buNone/>
              <a:tabLst>
                <a:tab pos="744538" algn="l"/>
                <a:tab pos="2574925" algn="l"/>
              </a:tabLst>
            </a:pPr>
            <a:r>
              <a:rPr lang="en-US" i="1" dirty="0"/>
              <a:t>	F = {branch-name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assets branch-city</a:t>
            </a:r>
          </a:p>
          <a:p>
            <a:pPr lvl="1">
              <a:buFont typeface="Monotype Sorts" pitchFamily="2" charset="2"/>
              <a:buNone/>
              <a:tabLst>
                <a:tab pos="744538" algn="l"/>
                <a:tab pos="2574925" algn="l"/>
              </a:tabLst>
            </a:pPr>
            <a:r>
              <a:rPr lang="en-US" i="1" dirty="0">
                <a:sym typeface="Monotype Sorts" pitchFamily="2" charset="2"/>
              </a:rPr>
              <a:t>	loan-number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amount branch-name}</a:t>
            </a:r>
          </a:p>
          <a:p>
            <a:pPr lvl="1">
              <a:buFont typeface="Monotype Sorts" pitchFamily="2" charset="2"/>
              <a:buNone/>
              <a:tabLst>
                <a:tab pos="744538" algn="l"/>
                <a:tab pos="2574925" algn="l"/>
              </a:tabLst>
            </a:pPr>
            <a:r>
              <a:rPr lang="en-US" dirty="0">
                <a:sym typeface="Monotype Sorts" pitchFamily="2" charset="2"/>
              </a:rPr>
              <a:t>	Key = </a:t>
            </a:r>
            <a:r>
              <a:rPr lang="en-US" i="1" dirty="0">
                <a:sym typeface="Monotype Sorts" pitchFamily="2" charset="2"/>
              </a:rPr>
              <a:t>{loan-number, customer-name}</a:t>
            </a:r>
          </a:p>
          <a:p>
            <a:pPr>
              <a:tabLst>
                <a:tab pos="744538" algn="l"/>
                <a:tab pos="2574925" algn="l"/>
              </a:tabLst>
            </a:pPr>
            <a:r>
              <a:rPr lang="en-US" dirty="0">
                <a:sym typeface="Monotype Sorts" pitchFamily="2" charset="2"/>
              </a:rPr>
              <a:t>Decomposition</a:t>
            </a:r>
          </a:p>
          <a:p>
            <a:pPr lvl="1">
              <a:tabLst>
                <a:tab pos="744538" algn="l"/>
                <a:tab pos="2574925" algn="l"/>
              </a:tabLst>
            </a:pPr>
            <a:r>
              <a:rPr lang="en-US" i="1" dirty="0">
                <a:sym typeface="Monotype Sorts" pitchFamily="2" charset="2"/>
              </a:rPr>
              <a:t>R</a:t>
            </a:r>
            <a:r>
              <a:rPr lang="en-US" baseline="-25000" dirty="0">
                <a:sym typeface="Monotype Sorts" pitchFamily="2" charset="2"/>
              </a:rPr>
              <a:t>1</a:t>
            </a:r>
            <a:r>
              <a:rPr lang="en-US" dirty="0">
                <a:sym typeface="Monotype Sorts" pitchFamily="2" charset="2"/>
              </a:rPr>
              <a:t> = (</a:t>
            </a:r>
            <a:r>
              <a:rPr lang="en-US" i="1" dirty="0">
                <a:sym typeface="Monotype Sorts" pitchFamily="2" charset="2"/>
              </a:rPr>
              <a:t>branch-name, branch-city, assets)</a:t>
            </a:r>
          </a:p>
          <a:p>
            <a:pPr lvl="1">
              <a:tabLst>
                <a:tab pos="744538" algn="l"/>
                <a:tab pos="2574925" algn="l"/>
              </a:tabLst>
            </a:pPr>
            <a:r>
              <a:rPr lang="en-US" i="1" dirty="0">
                <a:sym typeface="Monotype Sorts" pitchFamily="2" charset="2"/>
              </a:rPr>
              <a:t>R</a:t>
            </a:r>
            <a:r>
              <a:rPr lang="en-US" baseline="-25000" dirty="0">
                <a:sym typeface="Monotype Sorts" pitchFamily="2" charset="2"/>
              </a:rPr>
              <a:t>2</a:t>
            </a:r>
            <a:r>
              <a:rPr lang="en-US" dirty="0">
                <a:sym typeface="Monotype Sorts" pitchFamily="2" charset="2"/>
              </a:rPr>
              <a:t> = </a:t>
            </a:r>
            <a:r>
              <a:rPr lang="en-US" i="1" dirty="0">
                <a:sym typeface="Monotype Sorts" pitchFamily="2" charset="2"/>
              </a:rPr>
              <a:t>(branch-name, customer-name, loan-number, amount)</a:t>
            </a:r>
          </a:p>
          <a:p>
            <a:pPr lvl="1">
              <a:tabLst>
                <a:tab pos="744538" algn="l"/>
                <a:tab pos="2574925" algn="l"/>
              </a:tabLst>
            </a:pPr>
            <a:r>
              <a:rPr lang="en-US" i="1" dirty="0">
                <a:sym typeface="Monotype Sorts" pitchFamily="2" charset="2"/>
              </a:rPr>
              <a:t>R</a:t>
            </a:r>
            <a:r>
              <a:rPr lang="en-US" baseline="-25000" dirty="0">
                <a:sym typeface="Monotype Sorts" pitchFamily="2" charset="2"/>
              </a:rPr>
              <a:t>3</a:t>
            </a:r>
            <a:r>
              <a:rPr lang="en-US" dirty="0">
                <a:sym typeface="Monotype Sorts" pitchFamily="2" charset="2"/>
              </a:rPr>
              <a:t> = </a:t>
            </a:r>
            <a:r>
              <a:rPr lang="en-US" i="1" dirty="0">
                <a:sym typeface="Monotype Sorts" pitchFamily="2" charset="2"/>
              </a:rPr>
              <a:t>(branch-name, loan-number, amount)</a:t>
            </a:r>
          </a:p>
          <a:p>
            <a:pPr lvl="1">
              <a:tabLst>
                <a:tab pos="744538" algn="l"/>
                <a:tab pos="2574925" algn="l"/>
              </a:tabLst>
            </a:pPr>
            <a:r>
              <a:rPr lang="en-US" i="1" dirty="0">
                <a:sym typeface="Monotype Sorts" pitchFamily="2" charset="2"/>
              </a:rPr>
              <a:t>R</a:t>
            </a:r>
            <a:r>
              <a:rPr lang="en-US" baseline="-25000" dirty="0">
                <a:sym typeface="Monotype Sorts" pitchFamily="2" charset="2"/>
              </a:rPr>
              <a:t>4</a:t>
            </a:r>
            <a:r>
              <a:rPr lang="en-US" dirty="0">
                <a:sym typeface="Monotype Sorts" pitchFamily="2" charset="2"/>
              </a:rPr>
              <a:t> = </a:t>
            </a:r>
            <a:r>
              <a:rPr lang="en-US" i="1" dirty="0">
                <a:sym typeface="Monotype Sorts" pitchFamily="2" charset="2"/>
              </a:rPr>
              <a:t>(customer-name, loan-number)</a:t>
            </a:r>
          </a:p>
          <a:p>
            <a:pPr>
              <a:tabLst>
                <a:tab pos="744538" algn="l"/>
                <a:tab pos="2574925" algn="l"/>
              </a:tabLst>
            </a:pPr>
            <a:r>
              <a:rPr lang="en-US" dirty="0">
                <a:sym typeface="Monotype Sorts" pitchFamily="2" charset="2"/>
              </a:rPr>
              <a:t>Final decomposition </a:t>
            </a:r>
            <a:br>
              <a:rPr lang="en-US" dirty="0">
                <a:sym typeface="Monotype Sorts" pitchFamily="2" charset="2"/>
              </a:rPr>
            </a:br>
            <a:r>
              <a:rPr lang="en-US" dirty="0">
                <a:sym typeface="Monotype Sorts" pitchFamily="2" charset="2"/>
              </a:rPr>
              <a:t>		</a:t>
            </a:r>
            <a:r>
              <a:rPr lang="en-US" i="1" dirty="0">
                <a:sym typeface="Monotype Sorts" pitchFamily="2" charset="2"/>
              </a:rPr>
              <a:t>R</a:t>
            </a:r>
            <a:r>
              <a:rPr lang="en-US" baseline="-25000" dirty="0">
                <a:sym typeface="Monotype Sorts" pitchFamily="2" charset="2"/>
              </a:rPr>
              <a:t>1</a:t>
            </a:r>
            <a:r>
              <a:rPr lang="en-US" dirty="0">
                <a:sym typeface="Monotype Sorts" pitchFamily="2" charset="2"/>
              </a:rPr>
              <a:t>, </a:t>
            </a:r>
            <a:r>
              <a:rPr lang="en-US" i="1" dirty="0">
                <a:sym typeface="Monotype Sorts" pitchFamily="2" charset="2"/>
              </a:rPr>
              <a:t>R</a:t>
            </a:r>
            <a:r>
              <a:rPr lang="en-US" baseline="-25000" dirty="0">
                <a:sym typeface="Monotype Sorts" pitchFamily="2" charset="2"/>
              </a:rPr>
              <a:t>3</a:t>
            </a:r>
            <a:r>
              <a:rPr lang="en-US" dirty="0">
                <a:sym typeface="Monotype Sorts" pitchFamily="2" charset="2"/>
              </a:rPr>
              <a:t>, </a:t>
            </a:r>
            <a:r>
              <a:rPr lang="en-US" i="1" dirty="0">
                <a:sym typeface="Monotype Sorts" pitchFamily="2" charset="2"/>
              </a:rPr>
              <a:t>R</a:t>
            </a:r>
            <a:r>
              <a:rPr lang="en-US" baseline="-25000" dirty="0">
                <a:sym typeface="Monotype Sorts" pitchFamily="2" charset="2"/>
              </a:rPr>
              <a:t>4</a:t>
            </a:r>
          </a:p>
        </p:txBody>
      </p:sp>
    </p:spTree>
    <p:extLst>
      <p:ext uri="{BB962C8B-B14F-4D97-AF65-F5344CB8AC3E}">
        <p14:creationId xmlns:p14="http://schemas.microsoft.com/office/powerpoint/2010/main" val="155508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Testing Decomposition for BCNF</a:t>
            </a:r>
          </a:p>
        </p:txBody>
      </p:sp>
      <p:sp>
        <p:nvSpPr>
          <p:cNvPr id="11" name="Rectangle 3"/>
          <p:cNvSpPr txBox="1">
            <a:spLocks noChangeArrowheads="1"/>
          </p:cNvSpPr>
          <p:nvPr/>
        </p:nvSpPr>
        <p:spPr>
          <a:xfrm>
            <a:off x="550863" y="1196975"/>
            <a:ext cx="10191278" cy="391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check if a relation </a:t>
            </a:r>
            <a:r>
              <a:rPr lang="en-US" i="1" dirty="0" err="1"/>
              <a:t>R</a:t>
            </a:r>
            <a:r>
              <a:rPr lang="en-US" i="1" baseline="-25000" dirty="0" err="1"/>
              <a:t>i</a:t>
            </a:r>
            <a:r>
              <a:rPr lang="en-US" dirty="0"/>
              <a:t> in a decomposition of </a:t>
            </a:r>
            <a:r>
              <a:rPr lang="en-US" i="1" dirty="0"/>
              <a:t>R</a:t>
            </a:r>
            <a:r>
              <a:rPr lang="en-US" dirty="0"/>
              <a:t> is in BCNF, </a:t>
            </a:r>
          </a:p>
          <a:p>
            <a:pPr lvl="1"/>
            <a:r>
              <a:rPr lang="en-US" dirty="0"/>
              <a:t>Either test </a:t>
            </a:r>
            <a:r>
              <a:rPr lang="en-US" dirty="0" err="1"/>
              <a:t>R</a:t>
            </a:r>
            <a:r>
              <a:rPr lang="en-US" sz="2000" baseline="-25000" dirty="0" err="1"/>
              <a:t>i</a:t>
            </a:r>
            <a:r>
              <a:rPr lang="en-US" sz="2000" baseline="-25000" dirty="0"/>
              <a:t> </a:t>
            </a:r>
            <a:r>
              <a:rPr lang="en-US" dirty="0"/>
              <a:t>for BCNF with respect to the </a:t>
            </a:r>
            <a:r>
              <a:rPr lang="en-US" dirty="0">
                <a:solidFill>
                  <a:schemeClr val="tx2"/>
                </a:solidFill>
              </a:rPr>
              <a:t>restriction</a:t>
            </a:r>
            <a:r>
              <a:rPr lang="en-US" dirty="0"/>
              <a:t> of F to </a:t>
            </a:r>
            <a:r>
              <a:rPr lang="en-US" dirty="0" err="1"/>
              <a:t>R</a:t>
            </a:r>
            <a:r>
              <a:rPr lang="en-US" sz="2000" baseline="-25000" dirty="0" err="1"/>
              <a:t>i</a:t>
            </a:r>
            <a:r>
              <a:rPr lang="en-US" dirty="0"/>
              <a:t>  (that is, all FDs in F</a:t>
            </a:r>
            <a:r>
              <a:rPr lang="en-US" baseline="30000" dirty="0"/>
              <a:t>+</a:t>
            </a:r>
            <a:r>
              <a:rPr lang="en-US" dirty="0"/>
              <a:t> that contain only attributes from </a:t>
            </a:r>
            <a:r>
              <a:rPr lang="en-US" dirty="0" err="1"/>
              <a:t>R</a:t>
            </a:r>
            <a:r>
              <a:rPr lang="en-US" baseline="-25000" dirty="0" err="1"/>
              <a:t>i</a:t>
            </a:r>
            <a:r>
              <a:rPr lang="en-US" sz="1600" dirty="0"/>
              <a:t>)</a:t>
            </a:r>
          </a:p>
          <a:p>
            <a:pPr lvl="1"/>
            <a:r>
              <a:rPr lang="en-US" dirty="0"/>
              <a:t>or use the original set of dependencies </a:t>
            </a:r>
            <a:r>
              <a:rPr lang="en-US" i="1" dirty="0"/>
              <a:t>F</a:t>
            </a:r>
            <a:r>
              <a:rPr lang="en-US" dirty="0"/>
              <a:t> that hold on </a:t>
            </a:r>
            <a:r>
              <a:rPr lang="en-US" i="1" dirty="0"/>
              <a:t>R</a:t>
            </a:r>
            <a:r>
              <a:rPr lang="en-US" dirty="0"/>
              <a:t>, but with the following test:</a:t>
            </a:r>
          </a:p>
          <a:p>
            <a:pPr lvl="3"/>
            <a:r>
              <a:rPr lang="en-US" dirty="0"/>
              <a:t>for every set of attributes </a:t>
            </a:r>
            <a:r>
              <a:rPr lang="en-US" dirty="0">
                <a:sym typeface="Symbol" panose="05050102010706020507" pitchFamily="18" charset="2"/>
              </a:rPr>
              <a:t>  </a:t>
            </a:r>
            <a:r>
              <a:rPr lang="en-US" i="1" dirty="0" err="1"/>
              <a:t>R</a:t>
            </a:r>
            <a:r>
              <a:rPr lang="en-US" i="1" baseline="-25000" dirty="0" err="1"/>
              <a:t>i</a:t>
            </a:r>
            <a:r>
              <a:rPr lang="en-US" dirty="0"/>
              <a:t>, check that </a:t>
            </a:r>
            <a:r>
              <a:rPr lang="en-US" dirty="0">
                <a:sym typeface="Symbol" panose="05050102010706020507" pitchFamily="18" charset="2"/>
              </a:rPr>
              <a:t></a:t>
            </a:r>
            <a:r>
              <a:rPr lang="en-US" baseline="30000" dirty="0"/>
              <a:t>+</a:t>
            </a:r>
            <a:r>
              <a:rPr lang="en-US" dirty="0"/>
              <a:t> (the attribute closure of </a:t>
            </a:r>
            <a:r>
              <a:rPr lang="en-US" dirty="0">
                <a:sym typeface="Symbol" panose="05050102010706020507" pitchFamily="18" charset="2"/>
              </a:rPr>
              <a:t></a:t>
            </a:r>
            <a:r>
              <a:rPr lang="en-US" dirty="0"/>
              <a:t>) either includes no attribute of </a:t>
            </a:r>
            <a:r>
              <a:rPr lang="en-US" i="1" dirty="0" err="1"/>
              <a:t>R</a:t>
            </a:r>
            <a:r>
              <a:rPr lang="en-US" i="1" baseline="-25000" dirty="0" err="1"/>
              <a:t>i</a:t>
            </a:r>
            <a:r>
              <a:rPr lang="en-US" dirty="0"/>
              <a:t>- </a:t>
            </a:r>
            <a:r>
              <a:rPr lang="en-US" dirty="0">
                <a:sym typeface="Symbol" panose="05050102010706020507" pitchFamily="18" charset="2"/>
              </a:rPr>
              <a:t></a:t>
            </a:r>
            <a:r>
              <a:rPr lang="en-US" dirty="0"/>
              <a:t>, or includes all attributes of </a:t>
            </a:r>
            <a:r>
              <a:rPr lang="en-US" i="1" dirty="0" err="1"/>
              <a:t>R</a:t>
            </a:r>
            <a:r>
              <a:rPr lang="en-US" i="1" baseline="-25000" dirty="0" err="1"/>
              <a:t>i</a:t>
            </a:r>
            <a:r>
              <a:rPr lang="en-US" dirty="0"/>
              <a:t>.</a:t>
            </a:r>
          </a:p>
          <a:p>
            <a:pPr lvl="2"/>
            <a:r>
              <a:rPr lang="en-US" dirty="0"/>
              <a:t>If the condition is violated by some </a:t>
            </a:r>
            <a:r>
              <a:rPr lang="en-US" dirty="0">
                <a:sym typeface="Symbol" panose="05050102010706020507" pitchFamily="18" charset="2"/>
              </a:rPr>
              <a:t></a:t>
            </a:r>
            <a:r>
              <a:rPr lang="en-US" dirty="0">
                <a:sym typeface="Greek Symbols" pitchFamily="18" charset="2"/>
              </a:rPr>
              <a:t></a:t>
            </a:r>
            <a:r>
              <a:rPr lang="en-US" dirty="0">
                <a:sym typeface="Symbol" panose="05050102010706020507" pitchFamily="18" charset="2"/>
              </a:rPr>
              <a:t> </a:t>
            </a:r>
            <a:r>
              <a:rPr lang="en-US" i="1" dirty="0">
                <a:sym typeface="Symbol" panose="05050102010706020507" pitchFamily="18" charset="2"/>
              </a:rPr>
              <a:t></a:t>
            </a:r>
            <a:r>
              <a:rPr lang="en-US" dirty="0"/>
              <a:t>  in </a:t>
            </a:r>
            <a:r>
              <a:rPr lang="en-US" i="1" dirty="0"/>
              <a:t>F</a:t>
            </a:r>
            <a:r>
              <a:rPr lang="en-US" dirty="0"/>
              <a:t>, the dependency</a:t>
            </a:r>
            <a:br>
              <a:rPr lang="en-US" dirty="0"/>
            </a:br>
            <a:r>
              <a:rPr lang="en-US" dirty="0"/>
              <a:t>      </a:t>
            </a:r>
            <a:r>
              <a:rPr lang="en-US" dirty="0">
                <a:sym typeface="Symbol" panose="05050102010706020507" pitchFamily="18" charset="2"/>
              </a:rPr>
              <a:t></a:t>
            </a:r>
            <a:r>
              <a:rPr lang="en-US" dirty="0">
                <a:sym typeface="Greek Symbols" pitchFamily="18" charset="2"/>
              </a:rPr>
              <a:t></a:t>
            </a:r>
            <a:r>
              <a:rPr lang="en-US" dirty="0">
                <a:sym typeface="Symbol" panose="05050102010706020507" pitchFamily="18" charset="2"/>
              </a:rPr>
              <a:t> (</a:t>
            </a:r>
            <a:r>
              <a:rPr lang="en-US" baseline="30000" dirty="0">
                <a:sym typeface="Symbol" panose="05050102010706020507" pitchFamily="18" charset="2"/>
              </a:rPr>
              <a:t>+ </a:t>
            </a:r>
            <a:r>
              <a:rPr lang="en-US" dirty="0">
                <a:sym typeface="Symbol" panose="05050102010706020507" pitchFamily="18" charset="2"/>
              </a:rPr>
              <a:t>- </a:t>
            </a:r>
            <a:r>
              <a:rPr lang="en-US" dirty="0">
                <a:sym typeface="Greek Symbols" pitchFamily="18" charset="2"/>
              </a:rPr>
              <a:t></a:t>
            </a:r>
            <a:r>
              <a:rPr lang="en-US" dirty="0">
                <a:sym typeface="Symbol" panose="05050102010706020507" pitchFamily="18" charset="2"/>
              </a:rPr>
              <a:t>)  </a:t>
            </a:r>
            <a:r>
              <a:rPr lang="en-US" i="1" dirty="0" err="1"/>
              <a:t>R</a:t>
            </a:r>
            <a:r>
              <a:rPr lang="en-US" i="1" baseline="-25000" dirty="0" err="1"/>
              <a:t>i</a:t>
            </a:r>
            <a:r>
              <a:rPr lang="en-US" baseline="30000" dirty="0"/>
              <a:t/>
            </a:r>
            <a:br>
              <a:rPr lang="en-US" baseline="30000" dirty="0"/>
            </a:br>
            <a:r>
              <a:rPr lang="en-US" dirty="0"/>
              <a:t>can be shown to hold on </a:t>
            </a:r>
            <a:r>
              <a:rPr lang="en-US" i="1" dirty="0" err="1"/>
              <a:t>R</a:t>
            </a:r>
            <a:r>
              <a:rPr lang="en-US" i="1" baseline="-25000" dirty="0" err="1"/>
              <a:t>i</a:t>
            </a:r>
            <a:r>
              <a:rPr lang="en-US" dirty="0"/>
              <a:t>, and </a:t>
            </a:r>
            <a:r>
              <a:rPr lang="en-US" i="1" dirty="0" err="1"/>
              <a:t>R</a:t>
            </a:r>
            <a:r>
              <a:rPr lang="en-US" i="1" baseline="-25000" dirty="0" err="1"/>
              <a:t>i</a:t>
            </a:r>
            <a:r>
              <a:rPr lang="en-US" dirty="0"/>
              <a:t> violates BCNF.</a:t>
            </a:r>
          </a:p>
          <a:p>
            <a:pPr lvl="2"/>
            <a:r>
              <a:rPr lang="en-US" dirty="0"/>
              <a:t>We use above dependency to decompose </a:t>
            </a:r>
            <a:r>
              <a:rPr lang="en-US" i="1" dirty="0" err="1"/>
              <a:t>R</a:t>
            </a:r>
            <a:r>
              <a:rPr lang="en-US" i="1" baseline="-25000" dirty="0" err="1"/>
              <a:t>i</a:t>
            </a:r>
            <a:endParaRPr lang="en-US" i="1" dirty="0"/>
          </a:p>
        </p:txBody>
      </p:sp>
    </p:spTree>
    <p:extLst>
      <p:ext uri="{BB962C8B-B14F-4D97-AF65-F5344CB8AC3E}">
        <p14:creationId xmlns:p14="http://schemas.microsoft.com/office/powerpoint/2010/main" val="600635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BCNF and Dependency Preservation</a:t>
            </a:r>
          </a:p>
        </p:txBody>
      </p:sp>
      <p:sp>
        <p:nvSpPr>
          <p:cNvPr id="11" name="Text Box 5"/>
          <p:cNvSpPr txBox="1">
            <a:spLocks noChangeArrowheads="1"/>
          </p:cNvSpPr>
          <p:nvPr/>
        </p:nvSpPr>
        <p:spPr>
          <a:xfrm>
            <a:off x="1219200" y="2133600"/>
            <a:ext cx="6724650" cy="4114800"/>
          </a:xfrm>
          <a:prstGeom prst="rect">
            <a:avLst/>
          </a:prstGeo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4538" algn="l"/>
                <a:tab pos="2679700" algn="l"/>
              </a:tabLst>
            </a:pPr>
            <a:r>
              <a:rPr lang="en-US" i="1"/>
              <a:t>R = (J, K, L)</a:t>
            </a:r>
            <a:br>
              <a:rPr lang="en-US" i="1"/>
            </a:br>
            <a:r>
              <a:rPr lang="en-US" i="1"/>
              <a:t>F = {JK </a:t>
            </a:r>
            <a:r>
              <a:rPr lang="en-US">
                <a:sym typeface="Symbol" panose="05050102010706020507" pitchFamily="18" charset="2"/>
              </a:rPr>
              <a:t></a:t>
            </a:r>
            <a:r>
              <a:rPr lang="en-US">
                <a:sym typeface="Monotype Sorts" pitchFamily="2" charset="2"/>
              </a:rPr>
              <a:t> </a:t>
            </a:r>
            <a:r>
              <a:rPr lang="en-US" i="1">
                <a:sym typeface="Monotype Sorts" pitchFamily="2" charset="2"/>
              </a:rPr>
              <a:t>L</a:t>
            </a:r>
            <a:br>
              <a:rPr lang="en-US" i="1">
                <a:sym typeface="Monotype Sorts" pitchFamily="2" charset="2"/>
              </a:rPr>
            </a:br>
            <a:r>
              <a:rPr lang="en-US" i="1">
                <a:sym typeface="Monotype Sorts" pitchFamily="2" charset="2"/>
              </a:rPr>
              <a:t>	L </a:t>
            </a:r>
            <a:r>
              <a:rPr lang="en-US">
                <a:sym typeface="Symbol" panose="05050102010706020507" pitchFamily="18" charset="2"/>
              </a:rPr>
              <a:t></a:t>
            </a:r>
            <a:r>
              <a:rPr lang="en-US">
                <a:sym typeface="Monotype Sorts" pitchFamily="2" charset="2"/>
              </a:rPr>
              <a:t> </a:t>
            </a:r>
            <a:r>
              <a:rPr lang="en-US" i="1">
                <a:sym typeface="Monotype Sorts" pitchFamily="2" charset="2"/>
              </a:rPr>
              <a:t>K</a:t>
            </a:r>
            <a:r>
              <a:rPr lang="en-US">
                <a:sym typeface="Monotype Sorts" pitchFamily="2" charset="2"/>
              </a:rPr>
              <a:t>}</a:t>
            </a:r>
            <a:br>
              <a:rPr lang="en-US">
                <a:sym typeface="Monotype Sorts" pitchFamily="2" charset="2"/>
              </a:rPr>
            </a:br>
            <a:r>
              <a:rPr lang="en-US">
                <a:sym typeface="Monotype Sorts" pitchFamily="2" charset="2"/>
              </a:rPr>
              <a:t>Two candidate keys = </a:t>
            </a:r>
            <a:r>
              <a:rPr lang="en-US" i="1">
                <a:sym typeface="Monotype Sorts" pitchFamily="2" charset="2"/>
              </a:rPr>
              <a:t>JK </a:t>
            </a:r>
            <a:r>
              <a:rPr lang="en-US">
                <a:sym typeface="Monotype Sorts" pitchFamily="2" charset="2"/>
              </a:rPr>
              <a:t>and </a:t>
            </a:r>
            <a:r>
              <a:rPr lang="en-US" i="1">
                <a:sym typeface="Monotype Sorts" pitchFamily="2" charset="2"/>
              </a:rPr>
              <a:t>JL</a:t>
            </a:r>
          </a:p>
          <a:p>
            <a:pPr>
              <a:tabLst>
                <a:tab pos="744538" algn="l"/>
                <a:tab pos="2679700" algn="l"/>
              </a:tabLst>
            </a:pPr>
            <a:r>
              <a:rPr lang="en-US" i="1">
                <a:sym typeface="Monotype Sorts" pitchFamily="2" charset="2"/>
              </a:rPr>
              <a:t>R </a:t>
            </a:r>
            <a:r>
              <a:rPr lang="en-US">
                <a:sym typeface="Monotype Sorts" pitchFamily="2" charset="2"/>
              </a:rPr>
              <a:t>is not in BCNF</a:t>
            </a:r>
          </a:p>
          <a:p>
            <a:pPr>
              <a:tabLst>
                <a:tab pos="744538" algn="l"/>
                <a:tab pos="2679700" algn="l"/>
              </a:tabLst>
            </a:pPr>
            <a:r>
              <a:rPr lang="en-US">
                <a:sym typeface="Monotype Sorts" pitchFamily="2" charset="2"/>
              </a:rPr>
              <a:t>Any decomposition of </a:t>
            </a:r>
            <a:r>
              <a:rPr lang="en-US" i="1">
                <a:sym typeface="Monotype Sorts" pitchFamily="2" charset="2"/>
              </a:rPr>
              <a:t>R</a:t>
            </a:r>
            <a:r>
              <a:rPr lang="en-US">
                <a:sym typeface="Monotype Sorts" pitchFamily="2" charset="2"/>
              </a:rPr>
              <a:t> will fail to preserve</a:t>
            </a:r>
            <a:br>
              <a:rPr lang="en-US">
                <a:sym typeface="Monotype Sorts" pitchFamily="2" charset="2"/>
              </a:rPr>
            </a:br>
            <a:r>
              <a:rPr lang="en-US">
                <a:sym typeface="Monotype Sorts" pitchFamily="2" charset="2"/>
              </a:rPr>
              <a:t>		</a:t>
            </a:r>
          </a:p>
          <a:p>
            <a:pPr>
              <a:buFont typeface="Monotype Sorts" pitchFamily="2" charset="2"/>
              <a:buNone/>
              <a:tabLst>
                <a:tab pos="744538" algn="l"/>
                <a:tab pos="2679700" algn="l"/>
              </a:tabLst>
            </a:pPr>
            <a:r>
              <a:rPr lang="en-US"/>
              <a:t>			</a:t>
            </a:r>
            <a:r>
              <a:rPr lang="en-US" i="1"/>
              <a:t>JK </a:t>
            </a:r>
            <a:r>
              <a:rPr lang="en-US">
                <a:sym typeface="Symbol" panose="05050102010706020507" pitchFamily="18" charset="2"/>
              </a:rPr>
              <a:t></a:t>
            </a:r>
            <a:r>
              <a:rPr lang="en-US">
                <a:sym typeface="Monotype Sorts" pitchFamily="2" charset="2"/>
              </a:rPr>
              <a:t> </a:t>
            </a:r>
            <a:r>
              <a:rPr lang="en-US" i="1">
                <a:sym typeface="Monotype Sorts" pitchFamily="2" charset="2"/>
              </a:rPr>
              <a:t>L</a:t>
            </a:r>
            <a:endParaRPr lang="en-US"/>
          </a:p>
          <a:p>
            <a:pPr>
              <a:tabLst>
                <a:tab pos="744538" algn="l"/>
                <a:tab pos="2679700" algn="l"/>
              </a:tabLst>
            </a:pPr>
            <a:endParaRPr lang="en-US" sz="1600"/>
          </a:p>
        </p:txBody>
      </p:sp>
      <p:sp>
        <p:nvSpPr>
          <p:cNvPr id="12" name="Text Box 6"/>
          <p:cNvSpPr txBox="1">
            <a:spLocks noChangeArrowheads="1"/>
          </p:cNvSpPr>
          <p:nvPr/>
        </p:nvSpPr>
        <p:spPr bwMode="auto">
          <a:xfrm>
            <a:off x="1066800" y="1333500"/>
            <a:ext cx="7053263"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000"/>
              <a:t>It is not always possible to get a BCNF decomposition that is </a:t>
            </a:r>
          </a:p>
          <a:p>
            <a:r>
              <a:rPr lang="en-US" sz="2000"/>
              <a:t>dependency preserving</a:t>
            </a:r>
          </a:p>
        </p:txBody>
      </p:sp>
    </p:spTree>
    <p:extLst>
      <p:ext uri="{BB962C8B-B14F-4D97-AF65-F5344CB8AC3E}">
        <p14:creationId xmlns:p14="http://schemas.microsoft.com/office/powerpoint/2010/main" val="10323081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Third Normal Form: Motivation</a:t>
            </a:r>
          </a:p>
        </p:txBody>
      </p:sp>
      <p:sp>
        <p:nvSpPr>
          <p:cNvPr id="11" name="Rectangle 3"/>
          <p:cNvSpPr txBox="1">
            <a:spLocks noChangeArrowheads="1"/>
          </p:cNvSpPr>
          <p:nvPr/>
        </p:nvSpPr>
        <p:spPr>
          <a:xfrm>
            <a:off x="571500" y="1114425"/>
            <a:ext cx="1071433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some situations where </a:t>
            </a:r>
          </a:p>
          <a:p>
            <a:pPr lvl="1"/>
            <a:r>
              <a:rPr lang="en-US" dirty="0"/>
              <a:t>BCNF is not dependency preserving, and </a:t>
            </a:r>
          </a:p>
          <a:p>
            <a:pPr lvl="1"/>
            <a:r>
              <a:rPr lang="en-US" dirty="0"/>
              <a:t>efficient checking for FD violation on updates is important</a:t>
            </a:r>
          </a:p>
          <a:p>
            <a:r>
              <a:rPr lang="en-US" dirty="0"/>
              <a:t>Solution: define a weaker normal form, called Third Normal Form.</a:t>
            </a:r>
          </a:p>
          <a:p>
            <a:pPr lvl="1"/>
            <a:r>
              <a:rPr lang="en-US" dirty="0"/>
              <a:t>Allows some redundancy (with resultant problems; we </a:t>
            </a:r>
            <a:r>
              <a:rPr lang="en-US" dirty="0">
                <a:sym typeface="Greek Symbols" pitchFamily="18" charset="2"/>
              </a:rPr>
              <a:t>will see examples later)</a:t>
            </a:r>
            <a:endParaRPr lang="en-US" dirty="0"/>
          </a:p>
          <a:p>
            <a:pPr lvl="1"/>
            <a:r>
              <a:rPr lang="en-US" dirty="0"/>
              <a:t>But FDs can be checked on individual relations without computing a join.</a:t>
            </a:r>
          </a:p>
          <a:p>
            <a:pPr lvl="1"/>
            <a:r>
              <a:rPr lang="en-US" dirty="0"/>
              <a:t>There is always a lossless-join, dependency-preserving decomposition into 3NF.</a:t>
            </a:r>
          </a:p>
        </p:txBody>
      </p:sp>
    </p:spTree>
    <p:extLst>
      <p:ext uri="{BB962C8B-B14F-4D97-AF65-F5344CB8AC3E}">
        <p14:creationId xmlns:p14="http://schemas.microsoft.com/office/powerpoint/2010/main" val="852003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Third Normal Form</a:t>
            </a:r>
          </a:p>
        </p:txBody>
      </p:sp>
      <p:sp>
        <p:nvSpPr>
          <p:cNvPr id="11" name="Rectangle 3"/>
          <p:cNvSpPr txBox="1">
            <a:spLocks noChangeArrowheads="1"/>
          </p:cNvSpPr>
          <p:nvPr/>
        </p:nvSpPr>
        <p:spPr>
          <a:xfrm>
            <a:off x="571500" y="1114425"/>
            <a:ext cx="10813192"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738438" algn="l"/>
              </a:tabLst>
            </a:pPr>
            <a:r>
              <a:rPr lang="en-US" dirty="0"/>
              <a:t>A relation schema </a:t>
            </a:r>
            <a:r>
              <a:rPr lang="en-US" i="1" dirty="0"/>
              <a:t>R</a:t>
            </a:r>
            <a:r>
              <a:rPr lang="en-US" dirty="0"/>
              <a:t> is in third normal form (3NF) if for all:</a:t>
            </a:r>
          </a:p>
          <a:p>
            <a:pPr>
              <a:buFont typeface="Monotype Sorts" pitchFamily="2" charset="2"/>
              <a:buNone/>
              <a:tabLst>
                <a:tab pos="2738438" algn="l"/>
              </a:tabLst>
            </a:pPr>
            <a:r>
              <a:rPr lang="en-US" dirty="0"/>
              <a:t>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i="1" dirty="0">
                <a:sym typeface="Symbol" panose="05050102010706020507" pitchFamily="18" charset="2"/>
              </a:rPr>
              <a:t></a:t>
            </a:r>
            <a:r>
              <a:rPr lang="en-US" dirty="0">
                <a:sym typeface="Monotype Sorts" pitchFamily="2" charset="2"/>
              </a:rPr>
              <a:t> in </a:t>
            </a:r>
            <a:r>
              <a:rPr lang="en-US" i="1" dirty="0">
                <a:sym typeface="Monotype Sorts" pitchFamily="2" charset="2"/>
              </a:rPr>
              <a:t>F</a:t>
            </a:r>
            <a:r>
              <a:rPr lang="en-US" baseline="30000" dirty="0">
                <a:sym typeface="Monotype Sorts" pitchFamily="2" charset="2"/>
              </a:rPr>
              <a:t>+</a:t>
            </a:r>
            <a:r>
              <a:rPr lang="en-US" dirty="0">
                <a:sym typeface="Monotype Sorts" pitchFamily="2" charset="2"/>
              </a:rPr>
              <a:t/>
            </a:r>
            <a:br>
              <a:rPr lang="en-US" dirty="0">
                <a:sym typeface="Monotype Sorts" pitchFamily="2" charset="2"/>
              </a:rPr>
            </a:br>
            <a:r>
              <a:rPr lang="en-US" dirty="0">
                <a:sym typeface="Monotype Sorts" pitchFamily="2" charset="2"/>
              </a:rPr>
              <a:t>at least one of the following holds:</a:t>
            </a:r>
          </a:p>
          <a:p>
            <a:pPr lvl="1">
              <a:tabLst>
                <a:tab pos="2738438" algn="l"/>
              </a:tabLst>
            </a:pP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i="1" dirty="0">
                <a:sym typeface="Symbol" panose="05050102010706020507" pitchFamily="18" charset="2"/>
              </a:rPr>
              <a:t></a:t>
            </a:r>
            <a:r>
              <a:rPr lang="en-US" i="1" dirty="0">
                <a:sym typeface="Greek Symbols" pitchFamily="18" charset="2"/>
              </a:rPr>
              <a:t> </a:t>
            </a:r>
            <a:r>
              <a:rPr lang="en-US" dirty="0">
                <a:sym typeface="Greek Symbols" pitchFamily="18" charset="2"/>
              </a:rPr>
              <a:t>is trivial (i.e., </a:t>
            </a:r>
            <a:r>
              <a:rPr lang="en-US" i="1" dirty="0">
                <a:sym typeface="Symbol" panose="05050102010706020507" pitchFamily="18" charset="2"/>
              </a:rPr>
              <a:t></a:t>
            </a:r>
            <a:r>
              <a:rPr lang="en-US" i="1" dirty="0">
                <a:sym typeface="Greek Symbols" pitchFamily="18" charset="2"/>
              </a:rPr>
              <a:t> </a:t>
            </a:r>
            <a:r>
              <a:rPr lang="en-US" dirty="0">
                <a:sym typeface="Symbol" panose="05050102010706020507" pitchFamily="18" charset="2"/>
              </a:rPr>
              <a:t> </a:t>
            </a:r>
            <a:r>
              <a:rPr lang="en-US" dirty="0">
                <a:sym typeface="Greek Symbols" pitchFamily="18" charset="2"/>
              </a:rPr>
              <a:t>)</a:t>
            </a:r>
          </a:p>
          <a:p>
            <a:pPr lvl="1">
              <a:tabLst>
                <a:tab pos="2738438" algn="l"/>
              </a:tabLst>
            </a:pPr>
            <a:r>
              <a:rPr lang="en-US" dirty="0">
                <a:sym typeface="Symbol" panose="05050102010706020507" pitchFamily="18" charset="2"/>
              </a:rPr>
              <a:t></a:t>
            </a:r>
            <a:r>
              <a:rPr lang="en-US" dirty="0">
                <a:sym typeface="Greek Symbols" pitchFamily="18" charset="2"/>
              </a:rPr>
              <a:t> is a </a:t>
            </a:r>
            <a:r>
              <a:rPr lang="en-US" dirty="0" err="1">
                <a:sym typeface="Greek Symbols" pitchFamily="18" charset="2"/>
              </a:rPr>
              <a:t>superkey</a:t>
            </a:r>
            <a:r>
              <a:rPr lang="en-US" dirty="0">
                <a:sym typeface="Greek Symbols" pitchFamily="18" charset="2"/>
              </a:rPr>
              <a:t> for </a:t>
            </a:r>
            <a:r>
              <a:rPr lang="en-US" i="1" dirty="0">
                <a:sym typeface="Greek Symbols" pitchFamily="18" charset="2"/>
              </a:rPr>
              <a:t>R</a:t>
            </a:r>
            <a:endParaRPr lang="en-US" dirty="0">
              <a:sym typeface="Greek Symbols" pitchFamily="18" charset="2"/>
            </a:endParaRPr>
          </a:p>
          <a:p>
            <a:pPr lvl="1">
              <a:tabLst>
                <a:tab pos="2738438" algn="l"/>
              </a:tabLst>
            </a:pPr>
            <a:r>
              <a:rPr lang="en-US" dirty="0">
                <a:sym typeface="Greek Symbols" pitchFamily="18" charset="2"/>
              </a:rPr>
              <a:t>Each attribute </a:t>
            </a:r>
            <a:r>
              <a:rPr lang="en-US" i="1" dirty="0">
                <a:sym typeface="Greek Symbols" pitchFamily="18" charset="2"/>
              </a:rPr>
              <a:t>A</a:t>
            </a:r>
            <a:r>
              <a:rPr lang="en-US" dirty="0">
                <a:sym typeface="Greek Symbols" pitchFamily="18" charset="2"/>
              </a:rPr>
              <a:t> in </a:t>
            </a:r>
            <a:r>
              <a:rPr lang="en-US" i="1" dirty="0">
                <a:sym typeface="Symbol" panose="05050102010706020507" pitchFamily="18" charset="2"/>
              </a:rPr>
              <a:t></a:t>
            </a:r>
            <a:r>
              <a:rPr lang="en-US" dirty="0">
                <a:sym typeface="Greek Symbols" pitchFamily="18" charset="2"/>
              </a:rPr>
              <a:t> – </a:t>
            </a:r>
            <a:r>
              <a:rPr lang="en-US" dirty="0">
                <a:sym typeface="Symbol" panose="05050102010706020507" pitchFamily="18" charset="2"/>
              </a:rPr>
              <a:t></a:t>
            </a:r>
            <a:r>
              <a:rPr lang="en-US" dirty="0">
                <a:sym typeface="Greek Symbols" pitchFamily="18" charset="2"/>
              </a:rPr>
              <a:t> is contained in a candidate key for </a:t>
            </a:r>
            <a:r>
              <a:rPr lang="en-US" i="1" dirty="0">
                <a:sym typeface="Greek Symbols" pitchFamily="18" charset="2"/>
              </a:rPr>
              <a:t>R.</a:t>
            </a:r>
          </a:p>
          <a:p>
            <a:pPr lvl="1">
              <a:buFont typeface="Monotype Sorts" pitchFamily="2" charset="2"/>
              <a:buNone/>
              <a:tabLst>
                <a:tab pos="2738438" algn="l"/>
              </a:tabLst>
            </a:pPr>
            <a:r>
              <a:rPr lang="en-US" i="1" dirty="0">
                <a:sym typeface="Greek Symbols" pitchFamily="18" charset="2"/>
              </a:rPr>
              <a:t>   (NOTE: </a:t>
            </a:r>
            <a:r>
              <a:rPr lang="en-US" dirty="0">
                <a:sym typeface="Greek Symbols" pitchFamily="18" charset="2"/>
              </a:rPr>
              <a:t>each attribute may be in a different candidate key)</a:t>
            </a:r>
            <a:endParaRPr lang="en-US" i="1" dirty="0">
              <a:sym typeface="Greek Symbols" pitchFamily="18" charset="2"/>
            </a:endParaRPr>
          </a:p>
          <a:p>
            <a:pPr>
              <a:tabLst>
                <a:tab pos="2738438" algn="l"/>
              </a:tabLst>
            </a:pPr>
            <a:r>
              <a:rPr lang="en-US" dirty="0">
                <a:sym typeface="Greek Symbols" pitchFamily="18" charset="2"/>
              </a:rPr>
              <a:t>If a relation is in BCNF it is in 3NF (since in BCNF one of the first two conditions above must hold).</a:t>
            </a:r>
          </a:p>
          <a:p>
            <a:pPr>
              <a:tabLst>
                <a:tab pos="2738438" algn="l"/>
              </a:tabLst>
            </a:pPr>
            <a:r>
              <a:rPr lang="en-US" dirty="0"/>
              <a:t>Third condition is a minimal relaxation of BCNF to ensure dependency preservation (will see why later).</a:t>
            </a:r>
          </a:p>
          <a:p>
            <a:pPr>
              <a:tabLst>
                <a:tab pos="2738438" algn="l"/>
              </a:tabLst>
            </a:pPr>
            <a:endParaRPr lang="en-US" dirty="0">
              <a:sym typeface="Greek Symbols" pitchFamily="18" charset="2"/>
            </a:endParaRPr>
          </a:p>
        </p:txBody>
      </p:sp>
    </p:spTree>
    <p:extLst>
      <p:ext uri="{BB962C8B-B14F-4D97-AF65-F5344CB8AC3E}">
        <p14:creationId xmlns:p14="http://schemas.microsoft.com/office/powerpoint/2010/main" val="3678647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3NF (Cont.)</a:t>
            </a:r>
          </a:p>
        </p:txBody>
      </p:sp>
      <p:sp>
        <p:nvSpPr>
          <p:cNvPr id="11" name="Rectangle 3"/>
          <p:cNvSpPr txBox="1">
            <a:spLocks noChangeArrowheads="1"/>
          </p:cNvSpPr>
          <p:nvPr/>
        </p:nvSpPr>
        <p:spPr>
          <a:xfrm>
            <a:off x="1143000" y="1219200"/>
            <a:ext cx="9415626" cy="475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027113" algn="l"/>
                <a:tab pos="2455863" algn="l"/>
              </a:tabLst>
            </a:pPr>
            <a:r>
              <a:rPr lang="en-US" sz="1800" dirty="0"/>
              <a:t>Example</a:t>
            </a:r>
          </a:p>
          <a:p>
            <a:pPr lvl="1">
              <a:tabLst>
                <a:tab pos="1027113" algn="l"/>
                <a:tab pos="2455863" algn="l"/>
              </a:tabLst>
            </a:pPr>
            <a:r>
              <a:rPr lang="en-US" sz="1600" i="1" dirty="0"/>
              <a:t>R = (J, K, L)</a:t>
            </a:r>
            <a:br>
              <a:rPr lang="en-US" sz="1600" i="1" dirty="0"/>
            </a:br>
            <a:r>
              <a:rPr lang="en-US" sz="1600" i="1" dirty="0"/>
              <a:t>F = </a:t>
            </a:r>
            <a:r>
              <a:rPr lang="en-US" sz="1600" dirty="0"/>
              <a:t>{</a:t>
            </a:r>
            <a:r>
              <a:rPr lang="en-US" sz="1600" i="1" dirty="0"/>
              <a:t>JK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L, L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K</a:t>
            </a:r>
            <a:r>
              <a:rPr lang="en-US" sz="1600" dirty="0">
                <a:sym typeface="Monotype Sorts" pitchFamily="2" charset="2"/>
              </a:rPr>
              <a:t>}</a:t>
            </a:r>
          </a:p>
          <a:p>
            <a:pPr lvl="1">
              <a:tabLst>
                <a:tab pos="1027113" algn="l"/>
                <a:tab pos="2455863" algn="l"/>
              </a:tabLst>
            </a:pPr>
            <a:r>
              <a:rPr lang="en-US" sz="1600" dirty="0">
                <a:sym typeface="Monotype Sorts" pitchFamily="2" charset="2"/>
              </a:rPr>
              <a:t>Two candidate keys:  </a:t>
            </a:r>
            <a:r>
              <a:rPr lang="en-US" sz="1600" i="1" dirty="0">
                <a:sym typeface="Monotype Sorts" pitchFamily="2" charset="2"/>
              </a:rPr>
              <a:t>JK </a:t>
            </a:r>
            <a:r>
              <a:rPr lang="en-US" sz="1600" dirty="0">
                <a:sym typeface="Monotype Sorts" pitchFamily="2" charset="2"/>
              </a:rPr>
              <a:t>and </a:t>
            </a:r>
            <a:r>
              <a:rPr lang="en-US" sz="1600" i="1" dirty="0">
                <a:sym typeface="Monotype Sorts" pitchFamily="2" charset="2"/>
              </a:rPr>
              <a:t>JL</a:t>
            </a:r>
          </a:p>
          <a:p>
            <a:pPr lvl="1">
              <a:tabLst>
                <a:tab pos="1027113" algn="l"/>
                <a:tab pos="2455863" algn="l"/>
              </a:tabLst>
            </a:pPr>
            <a:r>
              <a:rPr lang="en-US" sz="1600" i="1" dirty="0">
                <a:sym typeface="Monotype Sorts" pitchFamily="2" charset="2"/>
              </a:rPr>
              <a:t>R</a:t>
            </a:r>
            <a:r>
              <a:rPr lang="en-US" sz="1600" dirty="0">
                <a:sym typeface="Monotype Sorts" pitchFamily="2" charset="2"/>
              </a:rPr>
              <a:t> is in 3NF</a:t>
            </a:r>
          </a:p>
          <a:p>
            <a:pPr lvl="1">
              <a:buFont typeface="Monotype Sorts" pitchFamily="2" charset="2"/>
              <a:buNone/>
              <a:tabLst>
                <a:tab pos="1027113" algn="l"/>
                <a:tab pos="2455863" algn="l"/>
              </a:tabLst>
            </a:pPr>
            <a:r>
              <a:rPr lang="en-US" sz="1600" dirty="0">
                <a:sym typeface="Monotype Sorts" pitchFamily="2" charset="2"/>
              </a:rPr>
              <a:t>		</a:t>
            </a:r>
            <a:r>
              <a:rPr lang="en-US" sz="1600" i="1" dirty="0">
                <a:sym typeface="Monotype Sorts" pitchFamily="2" charset="2"/>
              </a:rPr>
              <a:t>JK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L	JK </a:t>
            </a:r>
            <a:r>
              <a:rPr lang="en-US" sz="1600" dirty="0">
                <a:sym typeface="Monotype Sorts" pitchFamily="2" charset="2"/>
              </a:rPr>
              <a:t>is a </a:t>
            </a:r>
            <a:r>
              <a:rPr lang="en-US" sz="1600" dirty="0" err="1">
                <a:sym typeface="Monotype Sorts" pitchFamily="2" charset="2"/>
              </a:rPr>
              <a:t>superkey</a:t>
            </a:r>
            <a:r>
              <a:rPr lang="en-US" sz="1600" dirty="0">
                <a:sym typeface="Monotype Sorts" pitchFamily="2" charset="2"/>
              </a:rPr>
              <a:t/>
            </a:r>
            <a:br>
              <a:rPr lang="en-US" sz="1600" dirty="0">
                <a:sym typeface="Monotype Sorts" pitchFamily="2" charset="2"/>
              </a:rPr>
            </a:br>
            <a:r>
              <a:rPr lang="en-US" sz="1600" dirty="0">
                <a:sym typeface="Monotype Sorts" pitchFamily="2" charset="2"/>
              </a:rPr>
              <a:t>	</a:t>
            </a:r>
            <a:r>
              <a:rPr lang="en-US" sz="1600" i="1" dirty="0">
                <a:sym typeface="Monotype Sorts" pitchFamily="2" charset="2"/>
              </a:rPr>
              <a:t>L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K	K </a:t>
            </a:r>
            <a:r>
              <a:rPr lang="en-US" sz="1600" dirty="0">
                <a:sym typeface="Monotype Sorts" pitchFamily="2" charset="2"/>
              </a:rPr>
              <a:t>is contained in a candidate key</a:t>
            </a:r>
          </a:p>
          <a:p>
            <a:pPr lvl="1">
              <a:buClr>
                <a:schemeClr val="tx2"/>
              </a:buClr>
              <a:buSzPct val="90000"/>
              <a:buFont typeface="Monotype Sorts" pitchFamily="2" charset="2"/>
              <a:buChar char="n"/>
              <a:tabLst>
                <a:tab pos="1027113" algn="l"/>
                <a:tab pos="2455863" algn="l"/>
              </a:tabLst>
            </a:pPr>
            <a:r>
              <a:rPr lang="en-US" sz="1600" dirty="0">
                <a:sym typeface="Monotype Sorts" pitchFamily="2" charset="2"/>
              </a:rPr>
              <a:t>BCNF decomposition has  (JL) and (LK)</a:t>
            </a:r>
          </a:p>
          <a:p>
            <a:pPr lvl="2">
              <a:buClr>
                <a:schemeClr val="tx2"/>
              </a:buClr>
              <a:buSzPct val="90000"/>
              <a:buFont typeface="Monotype Sorts" pitchFamily="2" charset="2"/>
              <a:buChar char="n"/>
              <a:tabLst>
                <a:tab pos="1027113" algn="l"/>
                <a:tab pos="2455863" algn="l"/>
              </a:tabLst>
            </a:pPr>
            <a:r>
              <a:rPr lang="en-US" sz="1600" dirty="0">
                <a:sym typeface="Monotype Sorts" pitchFamily="2" charset="2"/>
              </a:rPr>
              <a:t>Testing for </a:t>
            </a:r>
            <a:r>
              <a:rPr lang="en-US" sz="1600" i="1" dirty="0"/>
              <a:t>JK </a:t>
            </a:r>
            <a:r>
              <a:rPr lang="en-US" sz="1600" dirty="0">
                <a:sym typeface="Symbol" panose="05050102010706020507" pitchFamily="18" charset="2"/>
              </a:rPr>
              <a:t></a:t>
            </a:r>
            <a:r>
              <a:rPr lang="en-US" sz="1600" dirty="0">
                <a:sym typeface="Monotype Sorts" pitchFamily="2" charset="2"/>
              </a:rPr>
              <a:t> </a:t>
            </a:r>
            <a:r>
              <a:rPr lang="en-US" sz="1600" i="1" dirty="0">
                <a:sym typeface="Monotype Sorts" pitchFamily="2" charset="2"/>
              </a:rPr>
              <a:t>L </a:t>
            </a:r>
            <a:r>
              <a:rPr lang="en-US" sz="1600" dirty="0">
                <a:sym typeface="Monotype Sorts" pitchFamily="2" charset="2"/>
              </a:rPr>
              <a:t>requires a join</a:t>
            </a:r>
          </a:p>
          <a:p>
            <a:pPr>
              <a:tabLst>
                <a:tab pos="1027113" algn="l"/>
                <a:tab pos="2455863" algn="l"/>
              </a:tabLst>
            </a:pPr>
            <a:r>
              <a:rPr lang="en-US" sz="1800" dirty="0">
                <a:sym typeface="Symbol" panose="05050102010706020507" pitchFamily="18" charset="2"/>
              </a:rPr>
              <a:t>There is some redundancy in this schema</a:t>
            </a:r>
          </a:p>
          <a:p>
            <a:pPr>
              <a:tabLst>
                <a:tab pos="1027113" algn="l"/>
                <a:tab pos="2455863" algn="l"/>
              </a:tabLst>
            </a:pPr>
            <a:r>
              <a:rPr lang="en-US" sz="1800" dirty="0">
                <a:sym typeface="Symbol" panose="05050102010706020507" pitchFamily="18" charset="2"/>
              </a:rPr>
              <a:t>Equivalent to example in book:</a:t>
            </a:r>
          </a:p>
          <a:p>
            <a:pPr lvl="1">
              <a:buFont typeface="Monotype Sorts" pitchFamily="2" charset="2"/>
              <a:buNone/>
              <a:tabLst>
                <a:tab pos="1027113" algn="l"/>
                <a:tab pos="2455863" algn="l"/>
              </a:tabLst>
            </a:pPr>
            <a:r>
              <a:rPr lang="en-US" sz="1600" dirty="0">
                <a:sym typeface="Symbol" panose="05050102010706020507" pitchFamily="18" charset="2"/>
              </a:rPr>
              <a:t>     Banker-schema = (branch-name, customer-name, banker-name)</a:t>
            </a:r>
          </a:p>
          <a:p>
            <a:pPr lvl="1">
              <a:buFont typeface="Monotype Sorts" pitchFamily="2" charset="2"/>
              <a:buNone/>
              <a:tabLst>
                <a:tab pos="1027113" algn="l"/>
                <a:tab pos="2455863" algn="l"/>
              </a:tabLst>
            </a:pPr>
            <a:r>
              <a:rPr lang="en-US" sz="1600" dirty="0">
                <a:sym typeface="Symbol" panose="05050102010706020507" pitchFamily="18" charset="2"/>
              </a:rPr>
              <a:t>	banker-name  branch name</a:t>
            </a:r>
          </a:p>
          <a:p>
            <a:pPr lvl="1">
              <a:buFont typeface="Monotype Sorts" pitchFamily="2" charset="2"/>
              <a:buNone/>
              <a:tabLst>
                <a:tab pos="1027113" algn="l"/>
                <a:tab pos="2455863" algn="l"/>
              </a:tabLst>
            </a:pPr>
            <a:r>
              <a:rPr lang="en-US" sz="1600" dirty="0">
                <a:sym typeface="Symbol" panose="05050102010706020507" pitchFamily="18" charset="2"/>
              </a:rPr>
              <a:t>	branch name customer-name  banker-name</a:t>
            </a:r>
          </a:p>
          <a:p>
            <a:pPr>
              <a:tabLst>
                <a:tab pos="1027113" algn="l"/>
                <a:tab pos="2455863" algn="l"/>
              </a:tabLst>
            </a:pPr>
            <a:endParaRPr lang="en-US" sz="1800" i="1" dirty="0">
              <a:sym typeface="Monotype Sorts" pitchFamily="2" charset="2"/>
            </a:endParaRPr>
          </a:p>
          <a:p>
            <a:pPr lvl="1">
              <a:buFont typeface="Monotype Sorts" pitchFamily="2" charset="2"/>
              <a:buNone/>
              <a:tabLst>
                <a:tab pos="1027113" algn="l"/>
                <a:tab pos="2455863" algn="l"/>
              </a:tabLst>
            </a:pPr>
            <a:endParaRPr lang="en-US" sz="1600" dirty="0">
              <a:sym typeface="Monotype Sorts" pitchFamily="2" charset="2"/>
            </a:endParaRPr>
          </a:p>
        </p:txBody>
      </p:sp>
    </p:spTree>
    <p:extLst>
      <p:ext uri="{BB962C8B-B14F-4D97-AF65-F5344CB8AC3E}">
        <p14:creationId xmlns:p14="http://schemas.microsoft.com/office/powerpoint/2010/main" val="1850192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Testing for 3NF</a:t>
            </a:r>
          </a:p>
        </p:txBody>
      </p:sp>
      <p:sp>
        <p:nvSpPr>
          <p:cNvPr id="11" name="Rectangle 3"/>
          <p:cNvSpPr txBox="1">
            <a:spLocks noChangeArrowheads="1"/>
          </p:cNvSpPr>
          <p:nvPr/>
        </p:nvSpPr>
        <p:spPr>
          <a:xfrm>
            <a:off x="571499" y="1114425"/>
            <a:ext cx="10772003"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Optimization: Need to check only FDs in </a:t>
            </a:r>
            <a:r>
              <a:rPr lang="en-US" i="1" dirty="0"/>
              <a:t>F</a:t>
            </a:r>
            <a:r>
              <a:rPr lang="en-US" dirty="0"/>
              <a:t>, need not check all FDs in F</a:t>
            </a:r>
            <a:r>
              <a:rPr lang="en-US" baseline="30000" dirty="0"/>
              <a:t>+</a:t>
            </a:r>
            <a:r>
              <a:rPr lang="en-US" dirty="0"/>
              <a:t>.</a:t>
            </a:r>
          </a:p>
          <a:p>
            <a:r>
              <a:rPr lang="en-US" dirty="0"/>
              <a:t>Use attribute closure to check for each dependency </a:t>
            </a:r>
            <a:r>
              <a:rPr lang="en-US" dirty="0">
                <a:sym typeface="Symbol" panose="05050102010706020507" pitchFamily="18" charset="2"/>
              </a:rPr>
              <a:t>  , if  </a:t>
            </a:r>
            <a:r>
              <a:rPr lang="en-US" dirty="0"/>
              <a:t>is a </a:t>
            </a:r>
            <a:r>
              <a:rPr lang="en-US" dirty="0" err="1"/>
              <a:t>superkey</a:t>
            </a:r>
            <a:r>
              <a:rPr lang="en-US" dirty="0"/>
              <a:t>.</a:t>
            </a:r>
          </a:p>
          <a:p>
            <a:r>
              <a:rPr lang="en-US" dirty="0"/>
              <a:t>If </a:t>
            </a:r>
            <a:r>
              <a:rPr lang="en-US" dirty="0">
                <a:sym typeface="Symbol" panose="05050102010706020507" pitchFamily="18" charset="2"/>
              </a:rPr>
              <a:t> </a:t>
            </a:r>
            <a:r>
              <a:rPr lang="en-US" dirty="0"/>
              <a:t>is not a </a:t>
            </a:r>
            <a:r>
              <a:rPr lang="en-US" dirty="0" err="1"/>
              <a:t>superkey</a:t>
            </a:r>
            <a:r>
              <a:rPr lang="en-US" dirty="0"/>
              <a:t>, we have to verify if each attribute in </a:t>
            </a:r>
            <a:r>
              <a:rPr lang="en-US" dirty="0">
                <a:sym typeface="Symbol" panose="05050102010706020507" pitchFamily="18" charset="2"/>
              </a:rPr>
              <a:t></a:t>
            </a:r>
            <a:r>
              <a:rPr lang="en-US" dirty="0"/>
              <a:t> is contained in a candidate key of </a:t>
            </a:r>
            <a:r>
              <a:rPr lang="en-US" i="1" dirty="0"/>
              <a:t>R</a:t>
            </a:r>
          </a:p>
          <a:p>
            <a:pPr lvl="1"/>
            <a:r>
              <a:rPr lang="en-US" dirty="0"/>
              <a:t>this test is rather more expensive, since it involve finding candidate keys</a:t>
            </a:r>
          </a:p>
          <a:p>
            <a:pPr lvl="1"/>
            <a:r>
              <a:rPr lang="en-US" dirty="0"/>
              <a:t>testing for 3NF has been shown to be NP-hard</a:t>
            </a:r>
          </a:p>
          <a:p>
            <a:pPr lvl="1"/>
            <a:r>
              <a:rPr lang="en-US" dirty="0"/>
              <a:t>Interestingly, decomposition into third normal form (described shortly) can be done in polynomial time </a:t>
            </a:r>
          </a:p>
        </p:txBody>
      </p:sp>
    </p:spTree>
    <p:extLst>
      <p:ext uri="{BB962C8B-B14F-4D97-AF65-F5344CB8AC3E}">
        <p14:creationId xmlns:p14="http://schemas.microsoft.com/office/powerpoint/2010/main" val="30403501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3NF Decomposition Algorithm</a:t>
            </a:r>
          </a:p>
        </p:txBody>
      </p:sp>
      <p:sp>
        <p:nvSpPr>
          <p:cNvPr id="11" name="Rectangle 3"/>
          <p:cNvSpPr txBox="1">
            <a:spLocks noChangeArrowheads="1"/>
          </p:cNvSpPr>
          <p:nvPr/>
        </p:nvSpPr>
        <p:spPr>
          <a:xfrm>
            <a:off x="990599" y="914400"/>
            <a:ext cx="10665941" cy="4635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tabLst>
                <a:tab pos="461963" algn="l"/>
                <a:tab pos="1027113" algn="l"/>
                <a:tab pos="1309688" algn="l"/>
                <a:tab pos="1711325" algn="l"/>
              </a:tabLst>
            </a:pPr>
            <a:r>
              <a:rPr lang="en-US" dirty="0"/>
              <a:t>	Let </a:t>
            </a:r>
            <a:r>
              <a:rPr lang="en-US" i="1" dirty="0"/>
              <a:t>F</a:t>
            </a:r>
            <a:r>
              <a:rPr lang="en-US" sz="2400" i="1" baseline="-25000" dirty="0"/>
              <a:t>c</a:t>
            </a:r>
            <a:r>
              <a:rPr lang="en-US" i="1" dirty="0"/>
              <a:t> </a:t>
            </a:r>
            <a:r>
              <a:rPr lang="en-US" dirty="0"/>
              <a:t>be a canonical cover for </a:t>
            </a:r>
            <a:r>
              <a:rPr lang="en-US" i="1" dirty="0"/>
              <a:t>F;</a:t>
            </a:r>
            <a:br>
              <a:rPr lang="en-US" i="1" dirty="0"/>
            </a:br>
            <a:r>
              <a:rPr lang="en-US" i="1" dirty="0" err="1"/>
              <a:t>i</a:t>
            </a:r>
            <a:r>
              <a:rPr lang="en-US" i="1" dirty="0"/>
              <a:t> </a:t>
            </a:r>
            <a:r>
              <a:rPr lang="en-US" dirty="0"/>
              <a:t>:= 0;</a:t>
            </a:r>
            <a:br>
              <a:rPr lang="en-US" dirty="0"/>
            </a:br>
            <a:r>
              <a:rPr lang="en-US" b="1" dirty="0"/>
              <a:t>for each </a:t>
            </a:r>
            <a:r>
              <a:rPr lang="en-US" dirty="0"/>
              <a:t> functional dependency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a:t>
            </a:r>
            <a:r>
              <a:rPr lang="en-US" dirty="0">
                <a:sym typeface="Monotype Sorts" pitchFamily="2" charset="2"/>
              </a:rPr>
              <a:t> </a:t>
            </a:r>
            <a:r>
              <a:rPr lang="en-US" i="1" dirty="0">
                <a:sym typeface="Symbol" panose="05050102010706020507" pitchFamily="18" charset="2"/>
              </a:rPr>
              <a:t></a:t>
            </a:r>
            <a:r>
              <a:rPr lang="en-US" i="1" dirty="0">
                <a:sym typeface="Greek Symbols" pitchFamily="18" charset="2"/>
              </a:rPr>
              <a:t> </a:t>
            </a:r>
            <a:r>
              <a:rPr lang="en-US" dirty="0">
                <a:sym typeface="Greek Symbols" pitchFamily="18" charset="2"/>
              </a:rPr>
              <a:t>in </a:t>
            </a:r>
            <a:r>
              <a:rPr lang="en-US" i="1" dirty="0">
                <a:sym typeface="Greek Symbols" pitchFamily="18" charset="2"/>
              </a:rPr>
              <a:t>F</a:t>
            </a:r>
            <a:r>
              <a:rPr lang="en-US" sz="2400" i="1" baseline="-25000" dirty="0">
                <a:sym typeface="Greek Symbols" pitchFamily="18" charset="2"/>
              </a:rPr>
              <a:t>c</a:t>
            </a:r>
            <a:r>
              <a:rPr lang="en-US" i="1" dirty="0">
                <a:sym typeface="Greek Symbols" pitchFamily="18" charset="2"/>
              </a:rPr>
              <a:t> </a:t>
            </a:r>
            <a:r>
              <a:rPr lang="en-US" b="1" dirty="0">
                <a:sym typeface="Greek Symbols" pitchFamily="18" charset="2"/>
              </a:rPr>
              <a:t>do</a:t>
            </a:r>
            <a:br>
              <a:rPr lang="en-US" b="1" dirty="0">
                <a:sym typeface="Greek Symbols" pitchFamily="18" charset="2"/>
              </a:rPr>
            </a:br>
            <a:r>
              <a:rPr lang="en-US" b="1" dirty="0">
                <a:sym typeface="Greek Symbols" pitchFamily="18" charset="2"/>
              </a:rPr>
              <a:t>	if </a:t>
            </a:r>
            <a:r>
              <a:rPr lang="en-US" dirty="0">
                <a:sym typeface="Greek Symbols" pitchFamily="18" charset="2"/>
              </a:rPr>
              <a:t>none of the schemas </a:t>
            </a:r>
            <a:r>
              <a:rPr lang="en-US" i="1" dirty="0" err="1">
                <a:sym typeface="Greek Symbols" pitchFamily="18" charset="2"/>
              </a:rPr>
              <a:t>R</a:t>
            </a:r>
            <a:r>
              <a:rPr lang="en-US" i="1" baseline="-25000" dirty="0" err="1">
                <a:sym typeface="Greek Symbols" pitchFamily="18" charset="2"/>
              </a:rPr>
              <a:t>j</a:t>
            </a:r>
            <a:r>
              <a:rPr lang="en-US" i="1" dirty="0">
                <a:sym typeface="Greek Symbols" pitchFamily="18" charset="2"/>
              </a:rPr>
              <a:t>, </a:t>
            </a:r>
            <a:r>
              <a:rPr lang="en-US" dirty="0">
                <a:sym typeface="Greek Symbols" pitchFamily="18" charset="2"/>
              </a:rPr>
              <a:t>1 </a:t>
            </a:r>
            <a:r>
              <a:rPr lang="en-US" dirty="0">
                <a:sym typeface="Symbol" panose="05050102010706020507" pitchFamily="18" charset="2"/>
              </a:rPr>
              <a:t> </a:t>
            </a:r>
            <a:r>
              <a:rPr lang="en-US" i="1" dirty="0">
                <a:sym typeface="Symbol" panose="05050102010706020507" pitchFamily="18" charset="2"/>
              </a:rPr>
              <a:t>j </a:t>
            </a:r>
            <a:r>
              <a:rPr lang="en-US" dirty="0">
                <a:sym typeface="Greek Symbols" pitchFamily="18" charset="2"/>
              </a:rPr>
              <a:t> </a:t>
            </a:r>
            <a:r>
              <a:rPr lang="en-US" dirty="0">
                <a:sym typeface="Symbol" panose="05050102010706020507" pitchFamily="18" charset="2"/>
              </a:rPr>
              <a:t></a:t>
            </a:r>
            <a:r>
              <a:rPr lang="en-US" i="1" dirty="0">
                <a:sym typeface="Symbol" panose="05050102010706020507" pitchFamily="18" charset="2"/>
              </a:rPr>
              <a:t> </a:t>
            </a:r>
            <a:r>
              <a:rPr lang="en-US" i="1" dirty="0" err="1">
                <a:sym typeface="Symbol" panose="05050102010706020507" pitchFamily="18" charset="2"/>
              </a:rPr>
              <a:t>i</a:t>
            </a:r>
            <a:r>
              <a:rPr lang="en-US" i="1" dirty="0">
                <a:sym typeface="Symbol" panose="05050102010706020507" pitchFamily="18" charset="2"/>
              </a:rPr>
              <a:t> </a:t>
            </a:r>
            <a:r>
              <a:rPr lang="en-US" dirty="0">
                <a:sym typeface="Symbol" panose="05050102010706020507" pitchFamily="18" charset="2"/>
              </a:rPr>
              <a:t>contains  </a:t>
            </a:r>
            <a:r>
              <a:rPr lang="en-US" dirty="0">
                <a:sym typeface="Greek Symbols" pitchFamily="18" charset="2"/>
              </a:rPr>
              <a:t> </a:t>
            </a:r>
            <a:r>
              <a:rPr lang="en-US" i="1" dirty="0">
                <a:sym typeface="Symbol" panose="05050102010706020507" pitchFamily="18" charset="2"/>
              </a:rPr>
              <a:t></a:t>
            </a:r>
            <a:r>
              <a:rPr lang="en-US" i="1" dirty="0">
                <a:sym typeface="Greek Symbols" pitchFamily="18" charset="2"/>
              </a:rPr>
              <a:t> </a:t>
            </a:r>
            <a:r>
              <a:rPr lang="en-US" dirty="0">
                <a:sym typeface="Greek Symbols" pitchFamily="18" charset="2"/>
              </a:rPr>
              <a:t/>
            </a:r>
            <a:br>
              <a:rPr lang="en-US" dirty="0">
                <a:sym typeface="Greek Symbols" pitchFamily="18" charset="2"/>
              </a:rPr>
            </a:br>
            <a:r>
              <a:rPr lang="en-US" dirty="0">
                <a:sym typeface="Greek Symbols" pitchFamily="18" charset="2"/>
              </a:rPr>
              <a:t>		</a:t>
            </a:r>
            <a:r>
              <a:rPr lang="en-US" b="1" dirty="0">
                <a:sym typeface="Greek Symbols" pitchFamily="18" charset="2"/>
              </a:rPr>
              <a:t>then begin</a:t>
            </a:r>
            <a:br>
              <a:rPr lang="en-US" b="1" dirty="0">
                <a:sym typeface="Greek Symbols" pitchFamily="18" charset="2"/>
              </a:rPr>
            </a:br>
            <a:r>
              <a:rPr lang="en-US" b="1" dirty="0">
                <a:sym typeface="Greek Symbols" pitchFamily="18" charset="2"/>
              </a:rPr>
              <a:t>				</a:t>
            </a:r>
            <a:r>
              <a:rPr lang="en-US" i="1" dirty="0" err="1">
                <a:sym typeface="Greek Symbols" pitchFamily="18" charset="2"/>
              </a:rPr>
              <a:t>i</a:t>
            </a:r>
            <a:r>
              <a:rPr lang="en-US" i="1" dirty="0">
                <a:sym typeface="Greek Symbols" pitchFamily="18" charset="2"/>
              </a:rPr>
              <a:t> </a:t>
            </a:r>
            <a:r>
              <a:rPr lang="en-US" dirty="0">
                <a:sym typeface="Greek Symbols" pitchFamily="18" charset="2"/>
              </a:rPr>
              <a:t>:= </a:t>
            </a:r>
            <a:r>
              <a:rPr lang="en-US" i="1" dirty="0" err="1">
                <a:sym typeface="Greek Symbols" pitchFamily="18" charset="2"/>
              </a:rPr>
              <a:t>i</a:t>
            </a:r>
            <a:r>
              <a:rPr lang="en-US" i="1" dirty="0">
                <a:sym typeface="Greek Symbols" pitchFamily="18" charset="2"/>
              </a:rPr>
              <a:t>  + </a:t>
            </a:r>
            <a:r>
              <a:rPr lang="en-US" dirty="0">
                <a:sym typeface="Greek Symbols" pitchFamily="18" charset="2"/>
              </a:rPr>
              <a:t>1;</a:t>
            </a:r>
            <a:br>
              <a:rPr lang="en-US" dirty="0">
                <a:sym typeface="Greek Symbols" pitchFamily="18" charset="2"/>
              </a:rPr>
            </a:br>
            <a:r>
              <a:rPr lang="en-US" dirty="0">
                <a:sym typeface="Greek Symbols" pitchFamily="18" charset="2"/>
              </a:rPr>
              <a:t>				</a:t>
            </a:r>
            <a:r>
              <a:rPr lang="en-US" i="1" dirty="0" err="1">
                <a:sym typeface="Greek Symbols" pitchFamily="18" charset="2"/>
              </a:rPr>
              <a:t>R</a:t>
            </a:r>
            <a:r>
              <a:rPr lang="en-US" i="1" baseline="-25000" dirty="0" err="1">
                <a:sym typeface="Greek Symbols" pitchFamily="18" charset="2"/>
              </a:rPr>
              <a:t>i</a:t>
            </a:r>
            <a:r>
              <a:rPr lang="en-US" i="1" baseline="-25000" dirty="0">
                <a:sym typeface="Greek Symbols" pitchFamily="18" charset="2"/>
              </a:rPr>
              <a:t> </a:t>
            </a:r>
            <a:r>
              <a:rPr lang="en-US" dirty="0">
                <a:sym typeface="Greek Symbols" pitchFamily="18" charset="2"/>
              </a:rPr>
              <a:t> := </a:t>
            </a:r>
            <a:r>
              <a:rPr lang="en-US" dirty="0">
                <a:sym typeface="Symbol" panose="05050102010706020507" pitchFamily="18" charset="2"/>
              </a:rPr>
              <a:t></a:t>
            </a:r>
            <a:r>
              <a:rPr lang="en-US" dirty="0">
                <a:sym typeface="Greek Symbols" pitchFamily="18" charset="2"/>
              </a:rPr>
              <a:t> </a:t>
            </a:r>
            <a:r>
              <a:rPr lang="en-US" i="1" dirty="0">
                <a:sym typeface="Symbol" panose="05050102010706020507" pitchFamily="18" charset="2"/>
              </a:rPr>
              <a:t></a:t>
            </a:r>
            <a:r>
              <a:rPr lang="en-US" i="1" dirty="0">
                <a:sym typeface="Greek Symbols" pitchFamily="18" charset="2"/>
              </a:rPr>
              <a:t> </a:t>
            </a:r>
            <a:br>
              <a:rPr lang="en-US" i="1" dirty="0">
                <a:sym typeface="Greek Symbols" pitchFamily="18" charset="2"/>
              </a:rPr>
            </a:br>
            <a:r>
              <a:rPr lang="en-US" i="1" dirty="0">
                <a:sym typeface="Greek Symbols" pitchFamily="18" charset="2"/>
              </a:rPr>
              <a:t>			</a:t>
            </a:r>
            <a:r>
              <a:rPr lang="en-US" b="1" dirty="0">
                <a:sym typeface="Greek Symbols" pitchFamily="18" charset="2"/>
              </a:rPr>
              <a:t>end</a:t>
            </a:r>
            <a:br>
              <a:rPr lang="en-US" b="1" dirty="0">
                <a:sym typeface="Greek Symbols" pitchFamily="18" charset="2"/>
              </a:rPr>
            </a:br>
            <a:r>
              <a:rPr lang="en-US" b="1" dirty="0">
                <a:sym typeface="Greek Symbols" pitchFamily="18" charset="2"/>
              </a:rPr>
              <a:t>if</a:t>
            </a:r>
            <a:r>
              <a:rPr lang="en-US" dirty="0">
                <a:sym typeface="Greek Symbols" pitchFamily="18" charset="2"/>
              </a:rPr>
              <a:t> none of the schemas </a:t>
            </a:r>
            <a:r>
              <a:rPr lang="en-US" i="1" dirty="0" err="1">
                <a:sym typeface="Greek Symbols" pitchFamily="18" charset="2"/>
              </a:rPr>
              <a:t>R</a:t>
            </a:r>
            <a:r>
              <a:rPr lang="en-US" i="1" baseline="-25000" dirty="0" err="1">
                <a:sym typeface="Greek Symbols" pitchFamily="18" charset="2"/>
              </a:rPr>
              <a:t>j</a:t>
            </a:r>
            <a:r>
              <a:rPr lang="en-US" i="1" dirty="0">
                <a:sym typeface="Greek Symbols" pitchFamily="18" charset="2"/>
              </a:rPr>
              <a:t>, </a:t>
            </a:r>
            <a:r>
              <a:rPr lang="en-US" dirty="0">
                <a:sym typeface="Greek Symbols" pitchFamily="18" charset="2"/>
              </a:rPr>
              <a:t>1 </a:t>
            </a:r>
            <a:r>
              <a:rPr lang="en-US" dirty="0">
                <a:sym typeface="Symbol" panose="05050102010706020507" pitchFamily="18" charset="2"/>
              </a:rPr>
              <a:t> </a:t>
            </a:r>
            <a:r>
              <a:rPr lang="en-US" i="1" dirty="0">
                <a:sym typeface="Symbol" panose="05050102010706020507" pitchFamily="18" charset="2"/>
              </a:rPr>
              <a:t>j </a:t>
            </a:r>
            <a:r>
              <a:rPr lang="en-US" dirty="0">
                <a:sym typeface="Greek Symbols" pitchFamily="18" charset="2"/>
              </a:rPr>
              <a:t> </a:t>
            </a:r>
            <a:r>
              <a:rPr lang="en-US" dirty="0">
                <a:sym typeface="Symbol" panose="05050102010706020507" pitchFamily="18" charset="2"/>
              </a:rPr>
              <a:t></a:t>
            </a:r>
            <a:r>
              <a:rPr lang="en-US" i="1" dirty="0">
                <a:sym typeface="Symbol" panose="05050102010706020507" pitchFamily="18" charset="2"/>
              </a:rPr>
              <a:t> </a:t>
            </a:r>
            <a:r>
              <a:rPr lang="en-US" i="1" dirty="0" err="1">
                <a:sym typeface="Symbol" panose="05050102010706020507" pitchFamily="18" charset="2"/>
              </a:rPr>
              <a:t>i</a:t>
            </a:r>
            <a:r>
              <a:rPr lang="en-US" i="1" dirty="0">
                <a:sym typeface="Symbol" panose="05050102010706020507" pitchFamily="18" charset="2"/>
              </a:rPr>
              <a:t> </a:t>
            </a:r>
            <a:r>
              <a:rPr lang="en-US" dirty="0">
                <a:sym typeface="Symbol" panose="05050102010706020507" pitchFamily="18" charset="2"/>
              </a:rPr>
              <a:t>contains a candidate key for </a:t>
            </a:r>
            <a:r>
              <a:rPr lang="en-US" i="1" dirty="0">
                <a:sym typeface="Symbol" panose="05050102010706020507" pitchFamily="18" charset="2"/>
              </a:rPr>
              <a:t>R</a:t>
            </a:r>
            <a:br>
              <a:rPr lang="en-US" i="1" dirty="0">
                <a:sym typeface="Symbol" panose="05050102010706020507" pitchFamily="18" charset="2"/>
              </a:rPr>
            </a:br>
            <a:r>
              <a:rPr lang="en-US" i="1" dirty="0">
                <a:sym typeface="Symbol" panose="05050102010706020507" pitchFamily="18" charset="2"/>
              </a:rPr>
              <a:t>	</a:t>
            </a:r>
            <a:r>
              <a:rPr lang="en-US" b="1" dirty="0">
                <a:sym typeface="Symbol" panose="05050102010706020507" pitchFamily="18" charset="2"/>
              </a:rPr>
              <a:t>then begin</a:t>
            </a:r>
            <a:br>
              <a:rPr lang="en-US" b="1" dirty="0">
                <a:sym typeface="Symbol" panose="05050102010706020507" pitchFamily="18" charset="2"/>
              </a:rPr>
            </a:br>
            <a:r>
              <a:rPr lang="en-US" b="1" dirty="0">
                <a:sym typeface="Symbol" panose="05050102010706020507" pitchFamily="18" charset="2"/>
              </a:rPr>
              <a:t>			</a:t>
            </a:r>
            <a:r>
              <a:rPr lang="en-US" i="1" dirty="0" err="1">
                <a:sym typeface="Symbol" panose="05050102010706020507" pitchFamily="18" charset="2"/>
              </a:rPr>
              <a:t>i</a:t>
            </a:r>
            <a:r>
              <a:rPr lang="en-US" i="1" dirty="0">
                <a:sym typeface="Symbol" panose="05050102010706020507" pitchFamily="18" charset="2"/>
              </a:rPr>
              <a:t> </a:t>
            </a:r>
            <a:r>
              <a:rPr lang="en-US" dirty="0">
                <a:sym typeface="Symbol" panose="05050102010706020507" pitchFamily="18" charset="2"/>
              </a:rPr>
              <a:t>:=</a:t>
            </a:r>
            <a:r>
              <a:rPr lang="en-US" i="1" dirty="0">
                <a:sym typeface="Symbol" panose="05050102010706020507" pitchFamily="18" charset="2"/>
              </a:rPr>
              <a:t> </a:t>
            </a:r>
            <a:r>
              <a:rPr lang="en-US" i="1" dirty="0" err="1">
                <a:sym typeface="Symbol" panose="05050102010706020507" pitchFamily="18" charset="2"/>
              </a:rPr>
              <a:t>i</a:t>
            </a:r>
            <a:r>
              <a:rPr lang="en-US" i="1" dirty="0">
                <a:sym typeface="Symbol" panose="05050102010706020507" pitchFamily="18" charset="2"/>
              </a:rPr>
              <a:t> </a:t>
            </a:r>
            <a:r>
              <a:rPr lang="en-US" dirty="0">
                <a:sym typeface="Symbol" panose="05050102010706020507" pitchFamily="18" charset="2"/>
              </a:rPr>
              <a:t> + 1;</a:t>
            </a:r>
            <a:br>
              <a:rPr lang="en-US" dirty="0">
                <a:sym typeface="Symbol" panose="05050102010706020507" pitchFamily="18" charset="2"/>
              </a:rPr>
            </a:br>
            <a:r>
              <a:rPr lang="en-US" dirty="0">
                <a:sym typeface="Symbol" panose="05050102010706020507" pitchFamily="18" charset="2"/>
              </a:rPr>
              <a:t>			</a:t>
            </a:r>
            <a:r>
              <a:rPr lang="en-US" i="1" dirty="0" err="1">
                <a:sym typeface="Symbol" panose="05050102010706020507" pitchFamily="18" charset="2"/>
              </a:rPr>
              <a:t>R</a:t>
            </a:r>
            <a:r>
              <a:rPr lang="en-US" i="1" baseline="-25000" dirty="0" err="1">
                <a:sym typeface="Symbol" panose="05050102010706020507" pitchFamily="18" charset="2"/>
              </a:rPr>
              <a:t>i</a:t>
            </a:r>
            <a:r>
              <a:rPr lang="en-US" dirty="0">
                <a:sym typeface="Symbol" panose="05050102010706020507" pitchFamily="18" charset="2"/>
              </a:rPr>
              <a:t> := any candidate key for </a:t>
            </a:r>
            <a:r>
              <a:rPr lang="en-US" i="1" dirty="0">
                <a:sym typeface="Symbol" panose="05050102010706020507" pitchFamily="18" charset="2"/>
              </a:rPr>
              <a:t>R;</a:t>
            </a:r>
            <a:br>
              <a:rPr lang="en-US" i="1" dirty="0">
                <a:sym typeface="Symbol" panose="05050102010706020507" pitchFamily="18" charset="2"/>
              </a:rPr>
            </a:br>
            <a:r>
              <a:rPr lang="en-US" i="1" dirty="0">
                <a:sym typeface="Symbol" panose="05050102010706020507" pitchFamily="18" charset="2"/>
              </a:rPr>
              <a:t>		</a:t>
            </a:r>
            <a:r>
              <a:rPr lang="en-US" b="1" dirty="0">
                <a:sym typeface="Symbol" panose="05050102010706020507" pitchFamily="18" charset="2"/>
              </a:rPr>
              <a:t>end </a:t>
            </a:r>
            <a:br>
              <a:rPr lang="en-US" b="1" dirty="0">
                <a:sym typeface="Symbol" panose="05050102010706020507" pitchFamily="18" charset="2"/>
              </a:rPr>
            </a:br>
            <a:r>
              <a:rPr lang="en-US" b="1" dirty="0">
                <a:sym typeface="Symbol" panose="05050102010706020507" pitchFamily="18" charset="2"/>
              </a:rPr>
              <a:t>return </a:t>
            </a:r>
            <a:r>
              <a:rPr lang="en-US" i="1" dirty="0">
                <a:sym typeface="Symbol" panose="05050102010706020507" pitchFamily="18" charset="2"/>
              </a:rPr>
              <a:t>(R</a:t>
            </a:r>
            <a:r>
              <a:rPr lang="en-US" sz="2400" baseline="-25000" dirty="0">
                <a:sym typeface="Symbol" panose="05050102010706020507" pitchFamily="18" charset="2"/>
              </a:rPr>
              <a:t>1</a:t>
            </a:r>
            <a:r>
              <a:rPr lang="en-US" dirty="0">
                <a:sym typeface="Symbol" panose="05050102010706020507" pitchFamily="18" charset="2"/>
              </a:rPr>
              <a:t>, </a:t>
            </a:r>
            <a:r>
              <a:rPr lang="en-US" i="1" dirty="0">
                <a:sym typeface="Symbol" panose="05050102010706020507" pitchFamily="18" charset="2"/>
              </a:rPr>
              <a:t>R</a:t>
            </a:r>
            <a:r>
              <a:rPr lang="en-US" sz="2400" baseline="-25000" dirty="0">
                <a:sym typeface="Symbol" panose="05050102010706020507" pitchFamily="18" charset="2"/>
              </a:rPr>
              <a:t>2</a:t>
            </a:r>
            <a:r>
              <a:rPr lang="en-US" dirty="0">
                <a:sym typeface="Symbol" panose="05050102010706020507" pitchFamily="18" charset="2"/>
              </a:rPr>
              <a:t>, ..., </a:t>
            </a:r>
            <a:r>
              <a:rPr lang="en-US" i="1" dirty="0" err="1">
                <a:sym typeface="Symbol" panose="05050102010706020507" pitchFamily="18" charset="2"/>
              </a:rPr>
              <a:t>R</a:t>
            </a:r>
            <a:r>
              <a:rPr lang="en-US" i="1" baseline="-25000" dirty="0" err="1">
                <a:sym typeface="Symbol" panose="05050102010706020507" pitchFamily="18" charset="2"/>
              </a:rPr>
              <a:t>i</a:t>
            </a:r>
            <a:r>
              <a:rPr lang="en-US" i="1" dirty="0">
                <a:sym typeface="Symbol" panose="05050102010706020507" pitchFamily="18" charset="2"/>
              </a:rPr>
              <a:t>)</a:t>
            </a:r>
            <a:r>
              <a:rPr lang="en-US" i="1" dirty="0">
                <a:sym typeface="Greek Symbols" pitchFamily="18" charset="2"/>
              </a:rPr>
              <a:t>		    </a:t>
            </a:r>
          </a:p>
        </p:txBody>
      </p:sp>
    </p:spTree>
    <p:extLst>
      <p:ext uri="{BB962C8B-B14F-4D97-AF65-F5344CB8AC3E}">
        <p14:creationId xmlns:p14="http://schemas.microsoft.com/office/powerpoint/2010/main" val="12452217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3NF Decomposition Algorithm (Cont.)</a:t>
            </a:r>
          </a:p>
        </p:txBody>
      </p:sp>
      <p:sp>
        <p:nvSpPr>
          <p:cNvPr id="11" name="Rectangle 4"/>
          <p:cNvSpPr txBox="1">
            <a:spLocks noChangeArrowheads="1"/>
          </p:cNvSpPr>
          <p:nvPr/>
        </p:nvSpPr>
        <p:spPr>
          <a:xfrm>
            <a:off x="571499" y="1114425"/>
            <a:ext cx="10557819" cy="4876800"/>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pPr>
            <a:r>
              <a:rPr lang="en-US" sz="1800" dirty="0">
                <a:sym typeface="Monotype Sorts" pitchFamily="2" charset="2"/>
              </a:rPr>
              <a:t>Above algorithm ensures:</a:t>
            </a:r>
          </a:p>
          <a:p>
            <a:pPr lvl="1">
              <a:spcBef>
                <a:spcPct val="50000"/>
              </a:spcBef>
            </a:pPr>
            <a:r>
              <a:rPr lang="en-US" sz="1600" dirty="0">
                <a:sym typeface="Monotype Sorts" pitchFamily="2" charset="2"/>
              </a:rPr>
              <a:t>each relation schema </a:t>
            </a:r>
            <a:r>
              <a:rPr lang="en-US" sz="1600" i="1" dirty="0" err="1">
                <a:sym typeface="Monotype Sorts" pitchFamily="2" charset="2"/>
              </a:rPr>
              <a:t>R</a:t>
            </a:r>
            <a:r>
              <a:rPr lang="en-US" sz="1600" i="1" baseline="-25000" dirty="0" err="1">
                <a:sym typeface="Monotype Sorts" pitchFamily="2" charset="2"/>
              </a:rPr>
              <a:t>i</a:t>
            </a:r>
            <a:r>
              <a:rPr lang="en-US" i="1" dirty="0">
                <a:sym typeface="Monotype Sorts" pitchFamily="2" charset="2"/>
              </a:rPr>
              <a:t> </a:t>
            </a:r>
            <a:r>
              <a:rPr lang="en-US" sz="1600" dirty="0">
                <a:sym typeface="Monotype Sorts" pitchFamily="2" charset="2"/>
              </a:rPr>
              <a:t>is in 3NF</a:t>
            </a:r>
          </a:p>
          <a:p>
            <a:pPr lvl="1">
              <a:spcBef>
                <a:spcPct val="50000"/>
              </a:spcBef>
            </a:pPr>
            <a:r>
              <a:rPr lang="en-US" sz="1600" dirty="0">
                <a:sym typeface="Monotype Sorts" pitchFamily="2" charset="2"/>
              </a:rPr>
              <a:t>decomposition is dependency preserving and lossless-join</a:t>
            </a:r>
          </a:p>
          <a:p>
            <a:pPr lvl="1">
              <a:spcBef>
                <a:spcPct val="50000"/>
              </a:spcBef>
            </a:pPr>
            <a:r>
              <a:rPr lang="en-US" sz="1600" dirty="0">
                <a:sym typeface="Monotype Sorts" pitchFamily="2" charset="2"/>
              </a:rPr>
              <a:t>Proof of correctness is at end of this file</a:t>
            </a:r>
          </a:p>
        </p:txBody>
      </p:sp>
    </p:spTree>
    <p:extLst>
      <p:ext uri="{BB962C8B-B14F-4D97-AF65-F5344CB8AC3E}">
        <p14:creationId xmlns:p14="http://schemas.microsoft.com/office/powerpoint/2010/main" val="4105408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399" y="0"/>
            <a:ext cx="11023227" cy="609600"/>
          </a:xfrm>
        </p:spPr>
        <p:txBody>
          <a:bodyPr>
            <a:normAutofit fontScale="90000"/>
          </a:bodyPr>
          <a:lstStyle/>
          <a:p>
            <a:r>
              <a:rPr lang="en-US"/>
              <a:t>Example</a:t>
            </a:r>
          </a:p>
        </p:txBody>
      </p:sp>
      <p:sp>
        <p:nvSpPr>
          <p:cNvPr id="11" name="Rectangle 3"/>
          <p:cNvSpPr txBox="1">
            <a:spLocks noChangeArrowheads="1"/>
          </p:cNvSpPr>
          <p:nvPr/>
        </p:nvSpPr>
        <p:spPr>
          <a:xfrm>
            <a:off x="533399" y="1371600"/>
            <a:ext cx="10711249"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027113" algn="l"/>
                <a:tab pos="2857500" algn="ctr"/>
                <a:tab pos="3036888" algn="l"/>
              </a:tabLst>
            </a:pPr>
            <a:r>
              <a:rPr lang="en-US"/>
              <a:t>Relation schema:</a:t>
            </a:r>
          </a:p>
          <a:p>
            <a:pPr lvl="1">
              <a:buFont typeface="Monotype Sorts" pitchFamily="2" charset="2"/>
              <a:buNone/>
              <a:tabLst>
                <a:tab pos="1027113" algn="l"/>
                <a:tab pos="2857500" algn="ctr"/>
                <a:tab pos="3036888" algn="l"/>
              </a:tabLst>
            </a:pPr>
            <a:r>
              <a:rPr lang="en-US"/>
              <a:t>	</a:t>
            </a:r>
            <a:r>
              <a:rPr lang="en-US" i="1"/>
              <a:t>Banker-info-schema = (branch-name, customer-name,</a:t>
            </a:r>
            <a:br>
              <a:rPr lang="en-US" i="1"/>
            </a:br>
            <a:r>
              <a:rPr lang="en-US" i="1"/>
              <a:t>			banker-name, office-number)</a:t>
            </a:r>
          </a:p>
          <a:p>
            <a:pPr>
              <a:tabLst>
                <a:tab pos="1027113" algn="l"/>
                <a:tab pos="2857500" algn="ctr"/>
                <a:tab pos="3036888" algn="l"/>
              </a:tabLst>
            </a:pPr>
            <a:r>
              <a:rPr lang="en-US"/>
              <a:t>The functional dependencies for this relation schema are:</a:t>
            </a:r>
            <a:br>
              <a:rPr lang="en-US"/>
            </a:br>
            <a:r>
              <a:rPr lang="en-US"/>
              <a:t>	</a:t>
            </a:r>
            <a:r>
              <a:rPr lang="en-US" i="1"/>
              <a:t>banker-name </a:t>
            </a:r>
            <a:r>
              <a:rPr lang="en-US">
                <a:sym typeface="Symbol" panose="05050102010706020507" pitchFamily="18" charset="2"/>
              </a:rPr>
              <a:t></a:t>
            </a:r>
            <a:r>
              <a:rPr lang="en-US">
                <a:sym typeface="Monotype Sorts" pitchFamily="2" charset="2"/>
              </a:rPr>
              <a:t> </a:t>
            </a:r>
            <a:r>
              <a:rPr lang="en-US" i="1">
                <a:sym typeface="Monotype Sorts" pitchFamily="2" charset="2"/>
              </a:rPr>
              <a:t>branch-name office-number</a:t>
            </a:r>
            <a:br>
              <a:rPr lang="en-US" i="1">
                <a:sym typeface="Monotype Sorts" pitchFamily="2" charset="2"/>
              </a:rPr>
            </a:br>
            <a:r>
              <a:rPr lang="en-US" i="1">
                <a:sym typeface="Monotype Sorts" pitchFamily="2" charset="2"/>
              </a:rPr>
              <a:t>	customer-name branch-name </a:t>
            </a:r>
            <a:r>
              <a:rPr lang="en-US">
                <a:sym typeface="Symbol" panose="05050102010706020507" pitchFamily="18" charset="2"/>
              </a:rPr>
              <a:t></a:t>
            </a:r>
            <a:r>
              <a:rPr lang="en-US">
                <a:sym typeface="Monotype Sorts" pitchFamily="2" charset="2"/>
              </a:rPr>
              <a:t> </a:t>
            </a:r>
            <a:r>
              <a:rPr lang="en-US" i="1">
                <a:sym typeface="Monotype Sorts" pitchFamily="2" charset="2"/>
              </a:rPr>
              <a:t>banker-name</a:t>
            </a:r>
          </a:p>
          <a:p>
            <a:pPr>
              <a:tabLst>
                <a:tab pos="1027113" algn="l"/>
                <a:tab pos="2857500" algn="ctr"/>
                <a:tab pos="3036888" algn="l"/>
              </a:tabLst>
            </a:pPr>
            <a:r>
              <a:rPr lang="en-US">
                <a:sym typeface="Monotype Sorts" pitchFamily="2" charset="2"/>
              </a:rPr>
              <a:t>The key is:</a:t>
            </a:r>
          </a:p>
          <a:p>
            <a:pPr>
              <a:buFont typeface="Monotype Sorts" pitchFamily="2" charset="2"/>
              <a:buNone/>
              <a:tabLst>
                <a:tab pos="1027113" algn="l"/>
                <a:tab pos="2857500" algn="ctr"/>
                <a:tab pos="3036888" algn="l"/>
              </a:tabLst>
            </a:pPr>
            <a:r>
              <a:rPr lang="en-US">
                <a:sym typeface="Monotype Sorts" pitchFamily="2" charset="2"/>
              </a:rPr>
              <a:t>			{</a:t>
            </a:r>
            <a:r>
              <a:rPr lang="en-US" i="1">
                <a:sym typeface="Monotype Sorts" pitchFamily="2" charset="2"/>
              </a:rPr>
              <a:t>customer-name, branch-name</a:t>
            </a:r>
            <a:r>
              <a:rPr lang="en-US">
                <a:sym typeface="Monotype Sorts" pitchFamily="2" charset="2"/>
              </a:rPr>
              <a:t>}</a:t>
            </a:r>
          </a:p>
          <a:p>
            <a:pPr>
              <a:buFont typeface="Monotype Sorts" pitchFamily="2" charset="2"/>
              <a:buNone/>
              <a:tabLst>
                <a:tab pos="1027113" algn="l"/>
                <a:tab pos="2857500" algn="ctr"/>
                <a:tab pos="3036888" algn="l"/>
              </a:tabLst>
            </a:pPr>
            <a:endParaRPr lang="en-US" i="1">
              <a:sym typeface="Monotype Sorts" pitchFamily="2" charset="2"/>
            </a:endParaRPr>
          </a:p>
        </p:txBody>
      </p:sp>
    </p:spTree>
    <p:extLst>
      <p:ext uri="{BB962C8B-B14F-4D97-AF65-F5344CB8AC3E}">
        <p14:creationId xmlns:p14="http://schemas.microsoft.com/office/powerpoint/2010/main" val="267490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66911"/>
            <a:ext cx="10515600" cy="721993"/>
          </a:xfrm>
          <a:prstGeom prst="rect">
            <a:avLst/>
          </a:prstGeom>
        </p:spPr>
        <p:txBody>
          <a:bodyPr vert="horz" wrap="square" lIns="0" tIns="44450" rIns="0" bIns="0" rtlCol="0" anchor="ctr">
            <a:spAutoFit/>
          </a:bodyPr>
          <a:lstStyle/>
          <a:p>
            <a:pPr marL="12700">
              <a:lnSpc>
                <a:spcPct val="100000"/>
              </a:lnSpc>
            </a:pPr>
            <a:r>
              <a:rPr spc="-5" dirty="0"/>
              <a:t>Why</a:t>
            </a:r>
            <a:r>
              <a:rPr spc="-55" dirty="0"/>
              <a:t> </a:t>
            </a:r>
            <a:r>
              <a:rPr spc="-5" dirty="0"/>
              <a:t>normalize?</a:t>
            </a:r>
            <a:endParaRPr/>
          </a:p>
        </p:txBody>
      </p:sp>
      <p:sp>
        <p:nvSpPr>
          <p:cNvPr id="3" name="object 3"/>
          <p:cNvSpPr txBox="1"/>
          <p:nvPr/>
        </p:nvSpPr>
        <p:spPr>
          <a:xfrm>
            <a:off x="2060702" y="1422146"/>
            <a:ext cx="8030209" cy="3721532"/>
          </a:xfrm>
          <a:prstGeom prst="rect">
            <a:avLst/>
          </a:prstGeom>
        </p:spPr>
        <p:txBody>
          <a:bodyPr vert="horz" wrap="square" lIns="0" tIns="0" rIns="0" bIns="0" rtlCol="0">
            <a:spAutoFit/>
          </a:bodyPr>
          <a:lstStyle/>
          <a:p>
            <a:pPr marL="355600" marR="121285" indent="-342900" algn="just">
              <a:lnSpc>
                <a:spcPts val="3020"/>
              </a:lnSpc>
              <a:buClr>
                <a:srgbClr val="00007C"/>
              </a:buClr>
              <a:buSzPct val="75000"/>
              <a:buChar char="■"/>
              <a:tabLst>
                <a:tab pos="355600" algn="l"/>
              </a:tabLst>
            </a:pPr>
            <a:r>
              <a:rPr sz="2800" dirty="0">
                <a:latin typeface="Arial"/>
                <a:cs typeface="Arial"/>
              </a:rPr>
              <a:t>Properly executed, the normalization process  </a:t>
            </a:r>
            <a:r>
              <a:rPr sz="2800" b="1" dirty="0">
                <a:latin typeface="Arial"/>
                <a:cs typeface="Arial"/>
              </a:rPr>
              <a:t>eliminates uncontrolled data redundancies</a:t>
            </a:r>
            <a:r>
              <a:rPr sz="2800" dirty="0">
                <a:latin typeface="Arial"/>
                <a:cs typeface="Arial"/>
              </a:rPr>
              <a:t>, thus  eliminating the data anomalies and the data  integrity problems that are produced by such  redundancies.</a:t>
            </a:r>
          </a:p>
          <a:p>
            <a:pPr marL="355600" indent="-342900" algn="just">
              <a:spcBef>
                <a:spcPts val="300"/>
              </a:spcBef>
              <a:buClr>
                <a:srgbClr val="00007C"/>
              </a:buClr>
              <a:buSzPct val="75000"/>
              <a:buChar char="■"/>
              <a:tabLst>
                <a:tab pos="355600" algn="l"/>
              </a:tabLst>
            </a:pPr>
            <a:r>
              <a:rPr sz="2800" dirty="0">
                <a:latin typeface="Arial"/>
                <a:cs typeface="Arial"/>
              </a:rPr>
              <a:t>Increases the integrity of the</a:t>
            </a:r>
            <a:r>
              <a:rPr sz="2800" spc="-80" dirty="0">
                <a:latin typeface="Arial"/>
                <a:cs typeface="Arial"/>
              </a:rPr>
              <a:t> </a:t>
            </a:r>
            <a:r>
              <a:rPr sz="2800" dirty="0">
                <a:latin typeface="Arial"/>
                <a:cs typeface="Arial"/>
              </a:rPr>
              <a:t>data</a:t>
            </a:r>
          </a:p>
          <a:p>
            <a:pPr marL="355600" indent="-342900" algn="just">
              <a:spcBef>
                <a:spcPts val="340"/>
              </a:spcBef>
              <a:buClr>
                <a:srgbClr val="00007C"/>
              </a:buClr>
              <a:buSzPct val="75000"/>
              <a:buChar char="■"/>
              <a:tabLst>
                <a:tab pos="355600" algn="l"/>
              </a:tabLst>
            </a:pPr>
            <a:r>
              <a:rPr sz="2800" dirty="0">
                <a:latin typeface="Arial"/>
                <a:cs typeface="Arial"/>
              </a:rPr>
              <a:t>Improves</a:t>
            </a:r>
            <a:r>
              <a:rPr sz="2800" spc="-90" dirty="0">
                <a:latin typeface="Arial"/>
                <a:cs typeface="Arial"/>
              </a:rPr>
              <a:t> </a:t>
            </a:r>
            <a:r>
              <a:rPr sz="2800" dirty="0">
                <a:latin typeface="Arial"/>
                <a:cs typeface="Arial"/>
              </a:rPr>
              <a:t>efficiency</a:t>
            </a:r>
          </a:p>
          <a:p>
            <a:pPr marL="355600" marR="85725" indent="-342900" algn="just">
              <a:lnSpc>
                <a:spcPts val="3020"/>
              </a:lnSpc>
              <a:spcBef>
                <a:spcPts val="720"/>
              </a:spcBef>
              <a:buClr>
                <a:srgbClr val="00007C"/>
              </a:buClr>
              <a:buSzPct val="75000"/>
              <a:buChar char="■"/>
              <a:tabLst>
                <a:tab pos="355600" algn="l"/>
              </a:tabLst>
            </a:pPr>
            <a:r>
              <a:rPr sz="2800" dirty="0">
                <a:latin typeface="Arial"/>
                <a:cs typeface="Arial"/>
              </a:rPr>
              <a:t>Although normalization can be hard, it is worth</a:t>
            </a:r>
            <a:r>
              <a:rPr sz="2800" spc="-75" dirty="0">
                <a:latin typeface="Arial"/>
                <a:cs typeface="Arial"/>
              </a:rPr>
              <a:t> </a:t>
            </a:r>
            <a:r>
              <a:rPr sz="2800" dirty="0">
                <a:latin typeface="Arial"/>
                <a:cs typeface="Arial"/>
              </a:rPr>
              <a:t>it  in the long</a:t>
            </a:r>
            <a:r>
              <a:rPr sz="2800" spc="-95" dirty="0">
                <a:latin typeface="Arial"/>
                <a:cs typeface="Arial"/>
              </a:rPr>
              <a:t> </a:t>
            </a:r>
            <a:r>
              <a:rPr sz="2800" dirty="0">
                <a:latin typeface="Arial"/>
                <a:cs typeface="Arial"/>
              </a:rPr>
              <a:t>run.</a:t>
            </a:r>
          </a:p>
        </p:txBody>
      </p:sp>
    </p:spTree>
    <p:extLst>
      <p:ext uri="{BB962C8B-B14F-4D97-AF65-F5344CB8AC3E}">
        <p14:creationId xmlns:p14="http://schemas.microsoft.com/office/powerpoint/2010/main" val="1253182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90600" y="152400"/>
            <a:ext cx="7981950" cy="457200"/>
          </a:xfrm>
        </p:spPr>
        <p:txBody>
          <a:bodyPr>
            <a:normAutofit fontScale="90000"/>
          </a:bodyPr>
          <a:lstStyle/>
          <a:p>
            <a:r>
              <a:rPr lang="en-US"/>
              <a:t>Applying 3NF to </a:t>
            </a:r>
            <a:r>
              <a:rPr lang="en-US" b="0" i="1"/>
              <a:t>Banker-info-schema</a:t>
            </a:r>
            <a:endParaRPr lang="en-US" i="1"/>
          </a:p>
        </p:txBody>
      </p:sp>
      <p:sp>
        <p:nvSpPr>
          <p:cNvPr id="11" name="Rectangle 3"/>
          <p:cNvSpPr txBox="1">
            <a:spLocks noChangeArrowheads="1"/>
          </p:cNvSpPr>
          <p:nvPr/>
        </p:nvSpPr>
        <p:spPr>
          <a:xfrm>
            <a:off x="1219199" y="1295400"/>
            <a:ext cx="10008973" cy="4114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908050" algn="l"/>
                <a:tab pos="2798763" algn="l"/>
                <a:tab pos="3482975" algn="l"/>
              </a:tabLst>
            </a:pPr>
            <a:r>
              <a:rPr lang="en-US" dirty="0"/>
              <a:t>The </a:t>
            </a:r>
            <a:r>
              <a:rPr lang="en-US" b="1" dirty="0"/>
              <a:t>for</a:t>
            </a:r>
            <a:r>
              <a:rPr lang="en-US" dirty="0"/>
              <a:t> loop in the algorithm causes us to include the following schemas in our decomposition:</a:t>
            </a:r>
          </a:p>
          <a:p>
            <a:pPr>
              <a:buFont typeface="Monotype Sorts" pitchFamily="2" charset="2"/>
              <a:buNone/>
              <a:tabLst>
                <a:tab pos="908050" algn="l"/>
                <a:tab pos="2798763" algn="l"/>
                <a:tab pos="3482975" algn="l"/>
              </a:tabLst>
            </a:pPr>
            <a:r>
              <a:rPr lang="en-US" dirty="0"/>
              <a:t>		</a:t>
            </a:r>
            <a:r>
              <a:rPr lang="en-US" i="1" dirty="0"/>
              <a:t>Banker-office-schema = (banker-name, branch-name,          </a:t>
            </a:r>
            <a:br>
              <a:rPr lang="en-US" i="1" dirty="0"/>
            </a:br>
            <a:r>
              <a:rPr lang="en-US" i="1" dirty="0"/>
              <a:t>				office-number)</a:t>
            </a:r>
            <a:br>
              <a:rPr lang="en-US" i="1" dirty="0"/>
            </a:br>
            <a:r>
              <a:rPr lang="en-US" i="1" dirty="0"/>
              <a:t>	Banker-schema = (customer-name, branch-name,</a:t>
            </a:r>
            <a:br>
              <a:rPr lang="en-US" i="1" dirty="0"/>
            </a:br>
            <a:r>
              <a:rPr lang="en-US" i="1" dirty="0"/>
              <a:t>		   banker-name)</a:t>
            </a:r>
            <a:br>
              <a:rPr lang="en-US" i="1" dirty="0"/>
            </a:br>
            <a:endParaRPr lang="en-US" dirty="0"/>
          </a:p>
          <a:p>
            <a:pPr>
              <a:tabLst>
                <a:tab pos="908050" algn="l"/>
                <a:tab pos="2798763" algn="l"/>
                <a:tab pos="3482975" algn="l"/>
              </a:tabLst>
            </a:pPr>
            <a:r>
              <a:rPr lang="en-US" dirty="0"/>
              <a:t>Since </a:t>
            </a:r>
            <a:r>
              <a:rPr lang="en-US" i="1" dirty="0"/>
              <a:t>Banker-schema</a:t>
            </a:r>
            <a:r>
              <a:rPr lang="en-US" dirty="0"/>
              <a:t> contains a candidate key for </a:t>
            </a:r>
            <a:br>
              <a:rPr lang="en-US" dirty="0"/>
            </a:br>
            <a:r>
              <a:rPr lang="en-US" i="1" dirty="0"/>
              <a:t>Banker-info-schema, </a:t>
            </a:r>
            <a:r>
              <a:rPr lang="en-US" dirty="0"/>
              <a:t>we are done with the decomposition process.</a:t>
            </a:r>
            <a:endParaRPr lang="en-US" i="1" dirty="0"/>
          </a:p>
        </p:txBody>
      </p:sp>
    </p:spTree>
    <p:extLst>
      <p:ext uri="{BB962C8B-B14F-4D97-AF65-F5344CB8AC3E}">
        <p14:creationId xmlns:p14="http://schemas.microsoft.com/office/powerpoint/2010/main" val="11419675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Comparison of BCNF and 3NF</a:t>
            </a:r>
          </a:p>
        </p:txBody>
      </p:sp>
      <p:sp>
        <p:nvSpPr>
          <p:cNvPr id="11" name="Rectangle 3"/>
          <p:cNvSpPr txBox="1">
            <a:spLocks noChangeArrowheads="1"/>
          </p:cNvSpPr>
          <p:nvPr/>
        </p:nvSpPr>
        <p:spPr>
          <a:xfrm>
            <a:off x="571500" y="1114425"/>
            <a:ext cx="10615484"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always possible to decompose a relation into relations in 3NF and </a:t>
            </a:r>
          </a:p>
          <a:p>
            <a:pPr lvl="1"/>
            <a:r>
              <a:rPr lang="en-US" dirty="0"/>
              <a:t>the decomposition is lossless</a:t>
            </a:r>
          </a:p>
          <a:p>
            <a:pPr lvl="1"/>
            <a:r>
              <a:rPr lang="en-US" dirty="0"/>
              <a:t>the dependencies are preserved</a:t>
            </a:r>
          </a:p>
          <a:p>
            <a:r>
              <a:rPr lang="en-US" dirty="0"/>
              <a:t>It is always possible to decompose a relation into relations in BCNF and </a:t>
            </a:r>
          </a:p>
          <a:p>
            <a:pPr lvl="1"/>
            <a:r>
              <a:rPr lang="en-US" dirty="0"/>
              <a:t>the decomposition is lossless</a:t>
            </a:r>
          </a:p>
          <a:p>
            <a:pPr lvl="1"/>
            <a:r>
              <a:rPr lang="en-US" dirty="0"/>
              <a:t>it may not be possible to preserve dependencies.</a:t>
            </a:r>
          </a:p>
          <a:p>
            <a:pPr lvl="1"/>
            <a:endParaRPr lang="en-US" dirty="0"/>
          </a:p>
        </p:txBody>
      </p:sp>
    </p:spTree>
    <p:extLst>
      <p:ext uri="{BB962C8B-B14F-4D97-AF65-F5344CB8AC3E}">
        <p14:creationId xmlns:p14="http://schemas.microsoft.com/office/powerpoint/2010/main" val="39589041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dirty="0"/>
              <a:t>Comparison of BCNF and 3NF (Cont.)</a:t>
            </a:r>
          </a:p>
        </p:txBody>
      </p:sp>
      <p:sp>
        <p:nvSpPr>
          <p:cNvPr id="11" name="Rectangle 4"/>
          <p:cNvSpPr>
            <a:spLocks noChangeArrowheads="1"/>
          </p:cNvSpPr>
          <p:nvPr/>
        </p:nvSpPr>
        <p:spPr bwMode="auto">
          <a:xfrm>
            <a:off x="2540000" y="22352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J</a:t>
            </a:r>
          </a:p>
        </p:txBody>
      </p:sp>
      <p:sp>
        <p:nvSpPr>
          <p:cNvPr id="12" name="Rectangle 5"/>
          <p:cNvSpPr>
            <a:spLocks noChangeArrowheads="1"/>
          </p:cNvSpPr>
          <p:nvPr/>
        </p:nvSpPr>
        <p:spPr bwMode="auto">
          <a:xfrm>
            <a:off x="2540000" y="2692400"/>
            <a:ext cx="609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i="1"/>
              <a:t>j</a:t>
            </a:r>
            <a:r>
              <a:rPr lang="en-US" baseline="-25000"/>
              <a:t>1</a:t>
            </a:r>
          </a:p>
          <a:p>
            <a:pPr algn="ctr">
              <a:lnSpc>
                <a:spcPct val="80000"/>
              </a:lnSpc>
            </a:pPr>
            <a:endParaRPr lang="en-US"/>
          </a:p>
          <a:p>
            <a:pPr algn="ctr">
              <a:lnSpc>
                <a:spcPct val="80000"/>
              </a:lnSpc>
            </a:pPr>
            <a:r>
              <a:rPr lang="en-US" i="1"/>
              <a:t>j</a:t>
            </a:r>
            <a:r>
              <a:rPr lang="en-US" baseline="-25000"/>
              <a:t>2</a:t>
            </a:r>
          </a:p>
          <a:p>
            <a:pPr algn="ctr">
              <a:lnSpc>
                <a:spcPct val="80000"/>
              </a:lnSpc>
            </a:pPr>
            <a:endParaRPr lang="en-US" baseline="-25000"/>
          </a:p>
          <a:p>
            <a:pPr algn="ctr">
              <a:lnSpc>
                <a:spcPct val="80000"/>
              </a:lnSpc>
            </a:pPr>
            <a:r>
              <a:rPr lang="en-US" i="1"/>
              <a:t>j</a:t>
            </a:r>
            <a:r>
              <a:rPr lang="en-US" baseline="-25000"/>
              <a:t>3</a:t>
            </a:r>
          </a:p>
          <a:p>
            <a:pPr algn="ctr">
              <a:lnSpc>
                <a:spcPct val="80000"/>
              </a:lnSpc>
            </a:pPr>
            <a:endParaRPr lang="en-US" i="1"/>
          </a:p>
          <a:p>
            <a:pPr algn="ctr">
              <a:lnSpc>
                <a:spcPct val="80000"/>
              </a:lnSpc>
            </a:pPr>
            <a:r>
              <a:rPr lang="en-US" i="1"/>
              <a:t>null</a:t>
            </a:r>
            <a:endParaRPr lang="en-US" sz="1600" i="1"/>
          </a:p>
        </p:txBody>
      </p:sp>
      <p:sp>
        <p:nvSpPr>
          <p:cNvPr id="13" name="Rectangle 6"/>
          <p:cNvSpPr>
            <a:spLocks noChangeArrowheads="1"/>
          </p:cNvSpPr>
          <p:nvPr/>
        </p:nvSpPr>
        <p:spPr bwMode="auto">
          <a:xfrm>
            <a:off x="3149600" y="22352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L</a:t>
            </a:r>
          </a:p>
        </p:txBody>
      </p:sp>
      <p:sp>
        <p:nvSpPr>
          <p:cNvPr id="14" name="Rectangle 7"/>
          <p:cNvSpPr>
            <a:spLocks noChangeArrowheads="1"/>
          </p:cNvSpPr>
          <p:nvPr/>
        </p:nvSpPr>
        <p:spPr bwMode="auto">
          <a:xfrm>
            <a:off x="3149600" y="2692400"/>
            <a:ext cx="4572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i="1"/>
              <a:t>l</a:t>
            </a:r>
            <a:r>
              <a:rPr lang="en-US" baseline="-25000"/>
              <a:t>1</a:t>
            </a:r>
          </a:p>
          <a:p>
            <a:pPr algn="ctr">
              <a:lnSpc>
                <a:spcPct val="80000"/>
              </a:lnSpc>
            </a:pPr>
            <a:endParaRPr lang="en-US" baseline="-25000"/>
          </a:p>
          <a:p>
            <a:pPr algn="ctr">
              <a:lnSpc>
                <a:spcPct val="80000"/>
              </a:lnSpc>
            </a:pPr>
            <a:r>
              <a:rPr lang="en-US" i="1"/>
              <a:t>l</a:t>
            </a:r>
            <a:r>
              <a:rPr lang="en-US" baseline="-25000"/>
              <a:t>1</a:t>
            </a:r>
          </a:p>
          <a:p>
            <a:pPr algn="ctr">
              <a:lnSpc>
                <a:spcPct val="80000"/>
              </a:lnSpc>
            </a:pPr>
            <a:endParaRPr lang="en-US" baseline="-25000"/>
          </a:p>
          <a:p>
            <a:pPr algn="ctr">
              <a:lnSpc>
                <a:spcPct val="80000"/>
              </a:lnSpc>
            </a:pPr>
            <a:r>
              <a:rPr lang="en-US" i="1"/>
              <a:t>l</a:t>
            </a:r>
            <a:r>
              <a:rPr lang="en-US" baseline="-25000"/>
              <a:t>1</a:t>
            </a:r>
          </a:p>
          <a:p>
            <a:pPr algn="ctr">
              <a:lnSpc>
                <a:spcPct val="80000"/>
              </a:lnSpc>
            </a:pPr>
            <a:endParaRPr lang="en-US" i="1"/>
          </a:p>
          <a:p>
            <a:pPr algn="ctr">
              <a:lnSpc>
                <a:spcPct val="80000"/>
              </a:lnSpc>
            </a:pPr>
            <a:r>
              <a:rPr lang="en-US" i="1"/>
              <a:t>l</a:t>
            </a:r>
            <a:r>
              <a:rPr lang="en-US" baseline="-25000"/>
              <a:t>2</a:t>
            </a:r>
          </a:p>
        </p:txBody>
      </p:sp>
      <p:sp>
        <p:nvSpPr>
          <p:cNvPr id="15" name="Rectangle 8"/>
          <p:cNvSpPr>
            <a:spLocks noChangeArrowheads="1"/>
          </p:cNvSpPr>
          <p:nvPr/>
        </p:nvSpPr>
        <p:spPr bwMode="auto">
          <a:xfrm>
            <a:off x="3606800" y="22352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K</a:t>
            </a:r>
          </a:p>
        </p:txBody>
      </p:sp>
      <p:sp>
        <p:nvSpPr>
          <p:cNvPr id="16" name="Rectangle 9"/>
          <p:cNvSpPr>
            <a:spLocks noChangeArrowheads="1"/>
          </p:cNvSpPr>
          <p:nvPr/>
        </p:nvSpPr>
        <p:spPr bwMode="auto">
          <a:xfrm>
            <a:off x="3606800" y="2692400"/>
            <a:ext cx="4572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i="1"/>
              <a:t>k</a:t>
            </a:r>
            <a:r>
              <a:rPr lang="en-US" baseline="-25000"/>
              <a:t>1</a:t>
            </a:r>
          </a:p>
          <a:p>
            <a:pPr algn="ctr">
              <a:lnSpc>
                <a:spcPct val="80000"/>
              </a:lnSpc>
            </a:pPr>
            <a:endParaRPr lang="en-US" baseline="-25000"/>
          </a:p>
          <a:p>
            <a:pPr algn="ctr">
              <a:lnSpc>
                <a:spcPct val="80000"/>
              </a:lnSpc>
            </a:pPr>
            <a:r>
              <a:rPr lang="en-US" i="1"/>
              <a:t>k</a:t>
            </a:r>
            <a:r>
              <a:rPr lang="en-US" baseline="-25000"/>
              <a:t>1</a:t>
            </a:r>
          </a:p>
          <a:p>
            <a:pPr algn="ctr">
              <a:lnSpc>
                <a:spcPct val="80000"/>
              </a:lnSpc>
            </a:pPr>
            <a:endParaRPr lang="en-US" baseline="-25000"/>
          </a:p>
          <a:p>
            <a:pPr algn="ctr">
              <a:lnSpc>
                <a:spcPct val="80000"/>
              </a:lnSpc>
            </a:pPr>
            <a:r>
              <a:rPr lang="en-US" i="1"/>
              <a:t>k</a:t>
            </a:r>
            <a:r>
              <a:rPr lang="en-US" baseline="-25000"/>
              <a:t>1</a:t>
            </a:r>
          </a:p>
          <a:p>
            <a:pPr algn="ctr">
              <a:lnSpc>
                <a:spcPct val="80000"/>
              </a:lnSpc>
            </a:pPr>
            <a:endParaRPr lang="en-US" i="1"/>
          </a:p>
          <a:p>
            <a:pPr algn="ctr">
              <a:lnSpc>
                <a:spcPct val="80000"/>
              </a:lnSpc>
            </a:pPr>
            <a:r>
              <a:rPr lang="en-US" i="1"/>
              <a:t>k</a:t>
            </a:r>
            <a:r>
              <a:rPr lang="en-US" baseline="-25000"/>
              <a:t>2</a:t>
            </a:r>
          </a:p>
        </p:txBody>
      </p:sp>
      <p:sp>
        <p:nvSpPr>
          <p:cNvPr id="18" name="Rectangle 10"/>
          <p:cNvSpPr>
            <a:spLocks noChangeArrowheads="1"/>
          </p:cNvSpPr>
          <p:nvPr/>
        </p:nvSpPr>
        <p:spPr bwMode="auto">
          <a:xfrm>
            <a:off x="723899" y="4457700"/>
            <a:ext cx="978758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sz="2000" dirty="0">
                <a:latin typeface="Helvetica" panose="020B0604020202020204" pitchFamily="34" charset="0"/>
                <a:sym typeface="Monotype Sorts" pitchFamily="2" charset="2"/>
              </a:rPr>
              <a:t>A schema that is in 3NF but not in BCNF has the problems of </a:t>
            </a:r>
          </a:p>
          <a:p>
            <a:pPr>
              <a:spcBef>
                <a:spcPct val="35000"/>
              </a:spcBef>
              <a:buClr>
                <a:schemeClr val="tx2"/>
              </a:buClr>
              <a:buFont typeface="Monotype Sorts" pitchFamily="2" charset="2"/>
              <a:buChar char="n"/>
            </a:pPr>
            <a:r>
              <a:rPr kumimoji="1" lang="en-US" sz="2000" dirty="0">
                <a:latin typeface="Helvetica" panose="020B0604020202020204" pitchFamily="34" charset="0"/>
                <a:sym typeface="Monotype Sorts" pitchFamily="2" charset="2"/>
              </a:rPr>
              <a:t>repetition of information (e.g., the relationship </a:t>
            </a:r>
            <a:r>
              <a:rPr kumimoji="1" lang="en-US" sz="2000" i="1" dirty="0">
                <a:latin typeface="Helvetica" panose="020B0604020202020204" pitchFamily="34" charset="0"/>
                <a:sym typeface="Monotype Sorts" pitchFamily="2" charset="2"/>
              </a:rPr>
              <a:t>l</a:t>
            </a:r>
            <a:r>
              <a:rPr kumimoji="1" lang="en-US" sz="2000" baseline="-25000" dirty="0">
                <a:latin typeface="Helvetica" panose="020B0604020202020204" pitchFamily="34" charset="0"/>
                <a:sym typeface="Monotype Sorts" pitchFamily="2" charset="2"/>
              </a:rPr>
              <a:t>1</a:t>
            </a:r>
            <a:r>
              <a:rPr kumimoji="1" lang="en-US" sz="2000" dirty="0">
                <a:latin typeface="Helvetica" panose="020B0604020202020204" pitchFamily="34" charset="0"/>
                <a:sym typeface="Monotype Sorts" pitchFamily="2" charset="2"/>
              </a:rPr>
              <a:t>, </a:t>
            </a:r>
            <a:r>
              <a:rPr kumimoji="1" lang="en-US" sz="2000" i="1" dirty="0">
                <a:latin typeface="Helvetica" panose="020B0604020202020204" pitchFamily="34" charset="0"/>
                <a:sym typeface="Monotype Sorts" pitchFamily="2" charset="2"/>
              </a:rPr>
              <a:t>k</a:t>
            </a:r>
            <a:r>
              <a:rPr kumimoji="1" lang="en-US" sz="2000" baseline="-25000" dirty="0">
                <a:latin typeface="Helvetica" panose="020B0604020202020204" pitchFamily="34" charset="0"/>
                <a:sym typeface="Monotype Sorts" pitchFamily="2" charset="2"/>
              </a:rPr>
              <a:t>1</a:t>
            </a:r>
            <a:r>
              <a:rPr kumimoji="1" lang="en-US" sz="2000" dirty="0">
                <a:latin typeface="Helvetica" panose="020B0604020202020204" pitchFamily="34" charset="0"/>
                <a:sym typeface="Monotype Sorts" pitchFamily="2" charset="2"/>
              </a:rPr>
              <a:t>) </a:t>
            </a:r>
          </a:p>
          <a:p>
            <a:pPr>
              <a:spcBef>
                <a:spcPct val="35000"/>
              </a:spcBef>
              <a:buClr>
                <a:schemeClr val="tx2"/>
              </a:buClr>
              <a:buFont typeface="Monotype Sorts" pitchFamily="2" charset="2"/>
              <a:buChar char="n"/>
            </a:pPr>
            <a:r>
              <a:rPr kumimoji="1" lang="en-US" sz="2000" dirty="0">
                <a:latin typeface="Helvetica" panose="020B0604020202020204" pitchFamily="34" charset="0"/>
                <a:sym typeface="Monotype Sorts" pitchFamily="2" charset="2"/>
              </a:rPr>
              <a:t>need to use null values (e.g., to represent the relationship</a:t>
            </a:r>
            <a:br>
              <a:rPr kumimoji="1" lang="en-US" sz="2000" dirty="0">
                <a:latin typeface="Helvetica" panose="020B0604020202020204" pitchFamily="34" charset="0"/>
                <a:sym typeface="Monotype Sorts" pitchFamily="2" charset="2"/>
              </a:rPr>
            </a:br>
            <a:r>
              <a:rPr kumimoji="1" lang="en-US" sz="2000" dirty="0">
                <a:latin typeface="Helvetica" panose="020B0604020202020204" pitchFamily="34" charset="0"/>
                <a:sym typeface="Monotype Sorts" pitchFamily="2" charset="2"/>
              </a:rPr>
              <a:t>     </a:t>
            </a:r>
            <a:r>
              <a:rPr kumimoji="1" lang="en-US" sz="2000" i="1" dirty="0">
                <a:latin typeface="Helvetica" panose="020B0604020202020204" pitchFamily="34" charset="0"/>
                <a:sym typeface="Monotype Sorts" pitchFamily="2" charset="2"/>
              </a:rPr>
              <a:t>l</a:t>
            </a:r>
            <a:r>
              <a:rPr kumimoji="1" lang="en-US" sz="2000" baseline="-25000" dirty="0">
                <a:latin typeface="Helvetica" panose="020B0604020202020204" pitchFamily="34" charset="0"/>
                <a:sym typeface="Monotype Sorts" pitchFamily="2" charset="2"/>
              </a:rPr>
              <a:t>2</a:t>
            </a:r>
            <a:r>
              <a:rPr kumimoji="1" lang="en-US" sz="2000" dirty="0">
                <a:latin typeface="Helvetica" panose="020B0604020202020204" pitchFamily="34" charset="0"/>
                <a:sym typeface="Monotype Sorts" pitchFamily="2" charset="2"/>
              </a:rPr>
              <a:t>, </a:t>
            </a:r>
            <a:r>
              <a:rPr kumimoji="1" lang="en-US" sz="2000" i="1" dirty="0">
                <a:latin typeface="Helvetica" panose="020B0604020202020204" pitchFamily="34" charset="0"/>
                <a:sym typeface="Monotype Sorts" pitchFamily="2" charset="2"/>
              </a:rPr>
              <a:t>k</a:t>
            </a:r>
            <a:r>
              <a:rPr kumimoji="1" lang="en-US" sz="2000" baseline="-25000" dirty="0">
                <a:latin typeface="Helvetica" panose="020B0604020202020204" pitchFamily="34" charset="0"/>
                <a:sym typeface="Monotype Sorts" pitchFamily="2" charset="2"/>
              </a:rPr>
              <a:t>2</a:t>
            </a:r>
            <a:r>
              <a:rPr kumimoji="1" lang="en-US" sz="2000" dirty="0">
                <a:latin typeface="Helvetica" panose="020B0604020202020204" pitchFamily="34" charset="0"/>
                <a:sym typeface="Monotype Sorts" pitchFamily="2" charset="2"/>
              </a:rPr>
              <a:t> where there is no corresponding value for </a:t>
            </a:r>
            <a:r>
              <a:rPr kumimoji="1" lang="en-US" sz="2000" i="1" dirty="0">
                <a:latin typeface="Helvetica" panose="020B0604020202020204" pitchFamily="34" charset="0"/>
                <a:sym typeface="Monotype Sorts" pitchFamily="2" charset="2"/>
              </a:rPr>
              <a:t>J</a:t>
            </a:r>
            <a:r>
              <a:rPr kumimoji="1" lang="en-US" sz="2000" dirty="0">
                <a:latin typeface="Helvetica" panose="020B0604020202020204" pitchFamily="34" charset="0"/>
                <a:sym typeface="Monotype Sorts" pitchFamily="2" charset="2"/>
              </a:rPr>
              <a:t>).</a:t>
            </a:r>
          </a:p>
        </p:txBody>
      </p:sp>
      <p:sp>
        <p:nvSpPr>
          <p:cNvPr id="19" name="Rectangle 15"/>
          <p:cNvSpPr txBox="1">
            <a:spLocks noChangeArrowheads="1"/>
          </p:cNvSpPr>
          <p:nvPr/>
        </p:nvSpPr>
        <p:spPr>
          <a:xfrm>
            <a:off x="571499" y="1114425"/>
            <a:ext cx="10533105"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of problems due to redundancy in 3NF</a:t>
            </a:r>
          </a:p>
          <a:p>
            <a:pPr lvl="1"/>
            <a:r>
              <a:rPr lang="en-US" i="1" dirty="0"/>
              <a:t>R = (J, K, L)</a:t>
            </a:r>
            <a:br>
              <a:rPr lang="en-US" i="1" dirty="0"/>
            </a:br>
            <a:r>
              <a:rPr lang="en-US" i="1" dirty="0"/>
              <a:t>F = </a:t>
            </a:r>
            <a:r>
              <a:rPr lang="en-US" dirty="0"/>
              <a:t>{</a:t>
            </a:r>
            <a:r>
              <a:rPr lang="en-US" i="1" dirty="0"/>
              <a:t>JK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L, L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K</a:t>
            </a:r>
            <a:r>
              <a:rPr lang="en-US" dirty="0">
                <a:sym typeface="Monotype Sorts" pitchFamily="2" charset="2"/>
              </a:rPr>
              <a:t>}</a:t>
            </a:r>
          </a:p>
          <a:p>
            <a:endParaRPr lang="en-US" dirty="0"/>
          </a:p>
        </p:txBody>
      </p:sp>
    </p:spTree>
    <p:extLst>
      <p:ext uri="{BB962C8B-B14F-4D97-AF65-F5344CB8AC3E}">
        <p14:creationId xmlns:p14="http://schemas.microsoft.com/office/powerpoint/2010/main" val="1533854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Design Goals</a:t>
            </a:r>
          </a:p>
        </p:txBody>
      </p:sp>
      <p:sp>
        <p:nvSpPr>
          <p:cNvPr id="11" name="Rectangle 3"/>
          <p:cNvSpPr txBox="1">
            <a:spLocks noChangeArrowheads="1"/>
          </p:cNvSpPr>
          <p:nvPr/>
        </p:nvSpPr>
        <p:spPr>
          <a:xfrm>
            <a:off x="571499" y="1114425"/>
            <a:ext cx="10739051" cy="4876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 for a relational database design is:</a:t>
            </a:r>
          </a:p>
          <a:p>
            <a:pPr lvl="1"/>
            <a:r>
              <a:rPr lang="en-US" dirty="0"/>
              <a:t>BCNF.</a:t>
            </a:r>
          </a:p>
          <a:p>
            <a:pPr lvl="1"/>
            <a:r>
              <a:rPr lang="en-US" dirty="0"/>
              <a:t>Lossless join.</a:t>
            </a:r>
          </a:p>
          <a:p>
            <a:pPr lvl="1"/>
            <a:r>
              <a:rPr lang="en-US" dirty="0"/>
              <a:t>Dependency preservation.</a:t>
            </a:r>
          </a:p>
          <a:p>
            <a:r>
              <a:rPr lang="en-US" dirty="0"/>
              <a:t>If we cannot achieve this, we accept one of</a:t>
            </a:r>
          </a:p>
          <a:p>
            <a:pPr lvl="1"/>
            <a:r>
              <a:rPr lang="en-US" dirty="0"/>
              <a:t>Lack of dependency preservation </a:t>
            </a:r>
          </a:p>
          <a:p>
            <a:pPr lvl="1"/>
            <a:r>
              <a:rPr lang="en-US" dirty="0"/>
              <a:t>Redundancy due to use of 3NF</a:t>
            </a:r>
          </a:p>
          <a:p>
            <a:r>
              <a:rPr lang="en-US" dirty="0"/>
              <a:t>Interestingly, SQL does not provide a direct way of specifying functional dependencies other than </a:t>
            </a:r>
            <a:r>
              <a:rPr lang="en-US" dirty="0" err="1"/>
              <a:t>superkeys</a:t>
            </a:r>
            <a:r>
              <a:rPr lang="en-US" dirty="0"/>
              <a:t>.</a:t>
            </a:r>
          </a:p>
          <a:p>
            <a:pPr>
              <a:buFont typeface="Monotype Sorts" pitchFamily="2" charset="2"/>
              <a:buNone/>
            </a:pPr>
            <a:r>
              <a:rPr lang="en-US" dirty="0"/>
              <a:t>	Can specify FDs using assertions, but they are expensive to test</a:t>
            </a:r>
          </a:p>
          <a:p>
            <a:r>
              <a:rPr lang="en-US" dirty="0"/>
              <a:t>Even if we had a dependency preserving decomposition, using SQL we would not be able to efficiently test a functional dependency whose left hand side is not a key.</a:t>
            </a:r>
          </a:p>
        </p:txBody>
      </p:sp>
    </p:spTree>
    <p:extLst>
      <p:ext uri="{BB962C8B-B14F-4D97-AF65-F5344CB8AC3E}">
        <p14:creationId xmlns:p14="http://schemas.microsoft.com/office/powerpoint/2010/main" val="31987696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Testing for FDs Across Relations</a:t>
            </a:r>
          </a:p>
        </p:txBody>
      </p:sp>
      <p:sp>
        <p:nvSpPr>
          <p:cNvPr id="11" name="Rectangle 3"/>
          <p:cNvSpPr txBox="1">
            <a:spLocks noChangeArrowheads="1"/>
          </p:cNvSpPr>
          <p:nvPr/>
        </p:nvSpPr>
        <p:spPr>
          <a:xfrm>
            <a:off x="571499" y="1114425"/>
            <a:ext cx="10541343" cy="5154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If decomposition is not dependency preserving, we can have an extra </a:t>
            </a:r>
            <a:r>
              <a:rPr lang="en-US" sz="1800" b="1" dirty="0"/>
              <a:t>materialized view</a:t>
            </a:r>
            <a:r>
              <a:rPr lang="en-US" sz="1800" dirty="0"/>
              <a:t> for each dependency </a:t>
            </a:r>
            <a:r>
              <a:rPr lang="en-US" sz="1800" dirty="0">
                <a:sym typeface="Symbol" panose="05050102010706020507" pitchFamily="18" charset="2"/>
              </a:rPr>
              <a:t>  </a:t>
            </a:r>
            <a:r>
              <a:rPr lang="en-US" sz="1800" dirty="0"/>
              <a:t>in F</a:t>
            </a:r>
            <a:r>
              <a:rPr lang="en-US" sz="1800" baseline="-25000" dirty="0"/>
              <a:t>c</a:t>
            </a:r>
            <a:r>
              <a:rPr lang="en-US" sz="1800" dirty="0"/>
              <a:t> that is not preserved in the decomposition</a:t>
            </a:r>
          </a:p>
          <a:p>
            <a:r>
              <a:rPr lang="en-US" sz="1800" dirty="0"/>
              <a:t>The materialized view is defined as a projection on </a:t>
            </a:r>
            <a:r>
              <a:rPr lang="en-US" sz="1800" dirty="0">
                <a:sym typeface="Symbol" panose="05050102010706020507" pitchFamily="18" charset="2"/>
              </a:rPr>
              <a:t>  </a:t>
            </a:r>
            <a:r>
              <a:rPr lang="en-US" sz="1800" dirty="0"/>
              <a:t>of the join of the relations in the decomposition</a:t>
            </a:r>
          </a:p>
          <a:p>
            <a:r>
              <a:rPr lang="en-US" sz="1800" dirty="0"/>
              <a:t>Many newer database systems support materialized views and database system maintains the view when the relations are updated.</a:t>
            </a:r>
          </a:p>
          <a:p>
            <a:pPr lvl="1"/>
            <a:r>
              <a:rPr lang="en-US" sz="1600" dirty="0"/>
              <a:t>No extra coding effort for programmer.</a:t>
            </a:r>
          </a:p>
          <a:p>
            <a:r>
              <a:rPr lang="en-US" sz="1800" dirty="0"/>
              <a:t>The functional dependency </a:t>
            </a:r>
            <a:r>
              <a:rPr lang="en-US" sz="1800" dirty="0">
                <a:sym typeface="Symbol" panose="05050102010706020507" pitchFamily="18" charset="2"/>
              </a:rPr>
              <a:t>  </a:t>
            </a:r>
            <a:r>
              <a:rPr lang="en-US" sz="1800" dirty="0"/>
              <a:t> is expressed by declaring </a:t>
            </a:r>
            <a:r>
              <a:rPr lang="en-US" sz="1800" dirty="0">
                <a:sym typeface="Symbol" panose="05050102010706020507" pitchFamily="18" charset="2"/>
              </a:rPr>
              <a:t></a:t>
            </a:r>
            <a:r>
              <a:rPr lang="en-US" sz="1800" dirty="0"/>
              <a:t>  as a candidate key on the materialized view.</a:t>
            </a:r>
          </a:p>
          <a:p>
            <a:r>
              <a:rPr lang="en-US" sz="1800" dirty="0"/>
              <a:t>Checking for candidate key cheaper than checking </a:t>
            </a:r>
            <a:r>
              <a:rPr lang="en-US" sz="1800" dirty="0">
                <a:sym typeface="Symbol" panose="05050102010706020507" pitchFamily="18" charset="2"/>
              </a:rPr>
              <a:t>  </a:t>
            </a:r>
            <a:r>
              <a:rPr lang="en-US" sz="1800" dirty="0"/>
              <a:t> </a:t>
            </a:r>
          </a:p>
          <a:p>
            <a:r>
              <a:rPr lang="en-US" sz="1800" dirty="0"/>
              <a:t>BUT:</a:t>
            </a:r>
          </a:p>
          <a:p>
            <a:pPr lvl="1"/>
            <a:r>
              <a:rPr lang="en-US" sz="1600" dirty="0"/>
              <a:t>Space overhead: for storing the materialized view</a:t>
            </a:r>
          </a:p>
          <a:p>
            <a:pPr lvl="1"/>
            <a:r>
              <a:rPr lang="en-US" sz="1600" dirty="0"/>
              <a:t>Time overhead: Need to keep materialized view up to date when   </a:t>
            </a:r>
            <a:br>
              <a:rPr lang="en-US" sz="1600" dirty="0"/>
            </a:br>
            <a:r>
              <a:rPr lang="en-US" sz="1600" dirty="0"/>
              <a:t>relations are updated</a:t>
            </a:r>
          </a:p>
          <a:p>
            <a:pPr lvl="1"/>
            <a:r>
              <a:rPr lang="en-US" sz="1600" dirty="0"/>
              <a:t>Database system may not support key declarations on </a:t>
            </a:r>
            <a:br>
              <a:rPr lang="en-US" sz="1600" dirty="0"/>
            </a:br>
            <a:r>
              <a:rPr lang="en-US" sz="1600" dirty="0"/>
              <a:t>materialized views</a:t>
            </a:r>
          </a:p>
        </p:txBody>
      </p:sp>
    </p:spTree>
    <p:extLst>
      <p:ext uri="{BB962C8B-B14F-4D97-AF65-F5344CB8AC3E}">
        <p14:creationId xmlns:p14="http://schemas.microsoft.com/office/powerpoint/2010/main" val="11870924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1422400" y="152400"/>
            <a:ext cx="7124700" cy="635000"/>
          </a:xfrm>
        </p:spPr>
        <p:txBody>
          <a:bodyPr>
            <a:normAutofit fontScale="90000"/>
          </a:bodyPr>
          <a:lstStyle/>
          <a:p>
            <a:r>
              <a:rPr lang="en-US"/>
              <a:t>Multivalued Dependencies</a:t>
            </a:r>
          </a:p>
        </p:txBody>
      </p:sp>
      <p:sp>
        <p:nvSpPr>
          <p:cNvPr id="11" name="Rectangle 3"/>
          <p:cNvSpPr txBox="1">
            <a:spLocks noChangeArrowheads="1"/>
          </p:cNvSpPr>
          <p:nvPr/>
        </p:nvSpPr>
        <p:spPr>
          <a:xfrm>
            <a:off x="571499" y="1114425"/>
            <a:ext cx="10434251"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976563" algn="ctr"/>
              </a:tabLst>
            </a:pPr>
            <a:r>
              <a:rPr lang="en-US" dirty="0"/>
              <a:t>There are database schemas in BCNF that do not seem to be sufficiently normalized </a:t>
            </a:r>
          </a:p>
          <a:p>
            <a:pPr>
              <a:tabLst>
                <a:tab pos="2976563" algn="ctr"/>
              </a:tabLst>
            </a:pPr>
            <a:r>
              <a:rPr lang="en-US" dirty="0"/>
              <a:t>Consider a database </a:t>
            </a:r>
          </a:p>
          <a:p>
            <a:pPr>
              <a:buFont typeface="Monotype Sorts" pitchFamily="2" charset="2"/>
              <a:buNone/>
              <a:tabLst>
                <a:tab pos="2976563" algn="ctr"/>
              </a:tabLst>
            </a:pPr>
            <a:r>
              <a:rPr lang="en-US" dirty="0"/>
              <a:t>		</a:t>
            </a:r>
            <a:r>
              <a:rPr lang="en-US" i="1" dirty="0"/>
              <a:t>classes(course, teacher, book)</a:t>
            </a:r>
            <a:br>
              <a:rPr lang="en-US" i="1" dirty="0"/>
            </a:br>
            <a:r>
              <a:rPr lang="en-US" dirty="0"/>
              <a:t>such that (</a:t>
            </a:r>
            <a:r>
              <a:rPr lang="en-US" i="1" dirty="0" err="1"/>
              <a:t>c,t,b</a:t>
            </a:r>
            <a:r>
              <a:rPr lang="en-US" dirty="0"/>
              <a:t>) </a:t>
            </a:r>
            <a:r>
              <a:rPr lang="en-US" dirty="0">
                <a:sym typeface="Symbol" panose="05050102010706020507" pitchFamily="18" charset="2"/>
              </a:rPr>
              <a:t> </a:t>
            </a:r>
            <a:r>
              <a:rPr lang="en-US" i="1" dirty="0">
                <a:sym typeface="Symbol" panose="05050102010706020507" pitchFamily="18" charset="2"/>
              </a:rPr>
              <a:t>classes</a:t>
            </a:r>
            <a:r>
              <a:rPr lang="en-US" dirty="0">
                <a:sym typeface="Symbol" panose="05050102010706020507" pitchFamily="18" charset="2"/>
              </a:rPr>
              <a:t> means that </a:t>
            </a:r>
            <a:r>
              <a:rPr lang="en-US" i="1" dirty="0">
                <a:sym typeface="Symbol" panose="05050102010706020507" pitchFamily="18" charset="2"/>
              </a:rPr>
              <a:t>t</a:t>
            </a:r>
            <a:r>
              <a:rPr lang="en-US" dirty="0">
                <a:sym typeface="Symbol" panose="05050102010706020507" pitchFamily="18" charset="2"/>
              </a:rPr>
              <a:t> is qualified to teach </a:t>
            </a:r>
            <a:r>
              <a:rPr lang="en-US" i="1" dirty="0">
                <a:sym typeface="Symbol" panose="05050102010706020507" pitchFamily="18" charset="2"/>
              </a:rPr>
              <a:t>c,</a:t>
            </a:r>
            <a:r>
              <a:rPr lang="en-US" dirty="0">
                <a:sym typeface="Symbol" panose="05050102010706020507" pitchFamily="18" charset="2"/>
              </a:rPr>
              <a:t> and </a:t>
            </a:r>
            <a:r>
              <a:rPr lang="en-US" i="1" dirty="0">
                <a:sym typeface="Symbol" panose="05050102010706020507" pitchFamily="18" charset="2"/>
              </a:rPr>
              <a:t>b</a:t>
            </a:r>
            <a:r>
              <a:rPr lang="en-US" dirty="0">
                <a:sym typeface="Symbol" panose="05050102010706020507" pitchFamily="18" charset="2"/>
              </a:rPr>
              <a:t> is a required textbook for </a:t>
            </a:r>
            <a:r>
              <a:rPr lang="en-US" i="1" dirty="0">
                <a:sym typeface="Symbol" panose="05050102010706020507" pitchFamily="18" charset="2"/>
              </a:rPr>
              <a:t>c</a:t>
            </a:r>
            <a:endParaRPr lang="en-US" dirty="0">
              <a:sym typeface="Symbol" panose="05050102010706020507" pitchFamily="18" charset="2"/>
            </a:endParaRPr>
          </a:p>
          <a:p>
            <a:pPr>
              <a:tabLst>
                <a:tab pos="2976563" algn="ctr"/>
              </a:tabLst>
            </a:pPr>
            <a:r>
              <a:rPr lang="en-US" dirty="0"/>
              <a:t>The database is supposed to list for each course the set of teachers any one of which can be the course’s instructor, and the set of books, all of which are required for the course (no matter who teaches it).</a:t>
            </a:r>
          </a:p>
        </p:txBody>
      </p:sp>
    </p:spTree>
    <p:extLst>
      <p:ext uri="{BB962C8B-B14F-4D97-AF65-F5344CB8AC3E}">
        <p14:creationId xmlns:p14="http://schemas.microsoft.com/office/powerpoint/2010/main" val="2130330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0" name="Rectangle 3"/>
          <p:cNvSpPr txBox="1">
            <a:spLocks noChangeArrowheads="1"/>
          </p:cNvSpPr>
          <p:nvPr/>
        </p:nvSpPr>
        <p:spPr>
          <a:xfrm>
            <a:off x="610010" y="4216739"/>
            <a:ext cx="10853119" cy="23145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993900" algn="l"/>
              </a:tabLst>
            </a:pPr>
            <a:r>
              <a:rPr lang="en-US" dirty="0"/>
              <a:t>There are no non-trivial functional dependencies and therefore the relation is in BCNF </a:t>
            </a:r>
          </a:p>
          <a:p>
            <a:pPr>
              <a:tabLst>
                <a:tab pos="1993900" algn="l"/>
              </a:tabLst>
            </a:pPr>
            <a:r>
              <a:rPr lang="en-US" dirty="0"/>
              <a:t>Insertion anomalies – i.e., if Sara is a new teacher that can teach database, two tuples need to be inserted</a:t>
            </a:r>
          </a:p>
          <a:p>
            <a:pPr>
              <a:buFont typeface="Monotype Sorts" pitchFamily="2" charset="2"/>
              <a:buNone/>
              <a:tabLst>
                <a:tab pos="1993900" algn="l"/>
              </a:tabLst>
            </a:pPr>
            <a:r>
              <a:rPr lang="en-US" dirty="0"/>
              <a:t>		(database, Sara, DB Concepts)</a:t>
            </a:r>
            <a:br>
              <a:rPr lang="en-US" dirty="0"/>
            </a:br>
            <a:r>
              <a:rPr lang="en-US" dirty="0"/>
              <a:t>	(database, Sara, Ullman)</a:t>
            </a:r>
          </a:p>
        </p:txBody>
      </p:sp>
      <p:sp>
        <p:nvSpPr>
          <p:cNvPr id="21" name="Rectangle 4"/>
          <p:cNvSpPr>
            <a:spLocks noChangeArrowheads="1"/>
          </p:cNvSpPr>
          <p:nvPr/>
        </p:nvSpPr>
        <p:spPr bwMode="auto">
          <a:xfrm>
            <a:off x="1410111" y="713127"/>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course</a:t>
            </a:r>
          </a:p>
        </p:txBody>
      </p:sp>
      <p:sp>
        <p:nvSpPr>
          <p:cNvPr id="22" name="Rectangle 5"/>
          <p:cNvSpPr>
            <a:spLocks noChangeArrowheads="1"/>
          </p:cNvSpPr>
          <p:nvPr/>
        </p:nvSpPr>
        <p:spPr bwMode="auto">
          <a:xfrm>
            <a:off x="3543711" y="713127"/>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teacher</a:t>
            </a:r>
          </a:p>
        </p:txBody>
      </p:sp>
      <p:sp>
        <p:nvSpPr>
          <p:cNvPr id="23" name="Rectangle 6"/>
          <p:cNvSpPr>
            <a:spLocks noChangeArrowheads="1"/>
          </p:cNvSpPr>
          <p:nvPr/>
        </p:nvSpPr>
        <p:spPr bwMode="auto">
          <a:xfrm>
            <a:off x="5677311" y="713127"/>
            <a:ext cx="2133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book</a:t>
            </a:r>
          </a:p>
        </p:txBody>
      </p:sp>
      <p:sp>
        <p:nvSpPr>
          <p:cNvPr id="24" name="Rectangle 7"/>
          <p:cNvSpPr>
            <a:spLocks noChangeArrowheads="1"/>
          </p:cNvSpPr>
          <p:nvPr/>
        </p:nvSpPr>
        <p:spPr bwMode="auto">
          <a:xfrm>
            <a:off x="1410111" y="1094127"/>
            <a:ext cx="2133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database</a:t>
            </a:r>
          </a:p>
          <a:p>
            <a:r>
              <a:rPr lang="en-US"/>
              <a:t>database</a:t>
            </a:r>
          </a:p>
          <a:p>
            <a:r>
              <a:rPr lang="en-US"/>
              <a:t>database</a:t>
            </a:r>
          </a:p>
          <a:p>
            <a:r>
              <a:rPr lang="en-US"/>
              <a:t>database</a:t>
            </a:r>
          </a:p>
          <a:p>
            <a:r>
              <a:rPr lang="en-US"/>
              <a:t>database</a:t>
            </a:r>
          </a:p>
          <a:p>
            <a:r>
              <a:rPr lang="en-US"/>
              <a:t>database</a:t>
            </a:r>
          </a:p>
          <a:p>
            <a:r>
              <a:rPr lang="en-US"/>
              <a:t>operating systems</a:t>
            </a:r>
          </a:p>
          <a:p>
            <a:r>
              <a:rPr lang="en-US"/>
              <a:t>operating systems</a:t>
            </a:r>
          </a:p>
          <a:p>
            <a:r>
              <a:rPr lang="en-US"/>
              <a:t>operating systems</a:t>
            </a:r>
          </a:p>
          <a:p>
            <a:r>
              <a:rPr lang="en-US"/>
              <a:t>operating systems</a:t>
            </a:r>
          </a:p>
        </p:txBody>
      </p:sp>
      <p:sp>
        <p:nvSpPr>
          <p:cNvPr id="25" name="Rectangle 8"/>
          <p:cNvSpPr>
            <a:spLocks noChangeArrowheads="1"/>
          </p:cNvSpPr>
          <p:nvPr/>
        </p:nvSpPr>
        <p:spPr bwMode="auto">
          <a:xfrm>
            <a:off x="3543711" y="1094127"/>
            <a:ext cx="2133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Avi</a:t>
            </a:r>
          </a:p>
          <a:p>
            <a:r>
              <a:rPr lang="en-US"/>
              <a:t>Avi</a:t>
            </a:r>
          </a:p>
          <a:p>
            <a:r>
              <a:rPr lang="en-US"/>
              <a:t>Hank</a:t>
            </a:r>
          </a:p>
          <a:p>
            <a:r>
              <a:rPr lang="en-US"/>
              <a:t>Hank</a:t>
            </a:r>
          </a:p>
          <a:p>
            <a:r>
              <a:rPr lang="en-US"/>
              <a:t>Sudarshan</a:t>
            </a:r>
          </a:p>
          <a:p>
            <a:r>
              <a:rPr lang="en-US"/>
              <a:t>Sudarshan</a:t>
            </a:r>
          </a:p>
          <a:p>
            <a:r>
              <a:rPr lang="en-US"/>
              <a:t>Avi</a:t>
            </a:r>
          </a:p>
          <a:p>
            <a:r>
              <a:rPr lang="en-US"/>
              <a:t>Avi </a:t>
            </a:r>
          </a:p>
          <a:p>
            <a:r>
              <a:rPr lang="en-US"/>
              <a:t>Jim </a:t>
            </a:r>
          </a:p>
          <a:p>
            <a:r>
              <a:rPr lang="en-US"/>
              <a:t>Jim </a:t>
            </a:r>
          </a:p>
        </p:txBody>
      </p:sp>
      <p:sp>
        <p:nvSpPr>
          <p:cNvPr id="26" name="Rectangle 9"/>
          <p:cNvSpPr>
            <a:spLocks noChangeArrowheads="1"/>
          </p:cNvSpPr>
          <p:nvPr/>
        </p:nvSpPr>
        <p:spPr bwMode="auto">
          <a:xfrm>
            <a:off x="5677311" y="1094127"/>
            <a:ext cx="2133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DB Concepts</a:t>
            </a:r>
          </a:p>
          <a:p>
            <a:r>
              <a:rPr lang="en-US"/>
              <a:t>Ullman</a:t>
            </a:r>
          </a:p>
          <a:p>
            <a:r>
              <a:rPr lang="en-US"/>
              <a:t>DB Concepts</a:t>
            </a:r>
          </a:p>
          <a:p>
            <a:r>
              <a:rPr lang="en-US"/>
              <a:t>Ullman</a:t>
            </a:r>
          </a:p>
          <a:p>
            <a:r>
              <a:rPr lang="en-US"/>
              <a:t>DB Concepts</a:t>
            </a:r>
          </a:p>
          <a:p>
            <a:r>
              <a:rPr lang="en-US"/>
              <a:t>Ullman</a:t>
            </a:r>
          </a:p>
          <a:p>
            <a:r>
              <a:rPr lang="en-US"/>
              <a:t>OS Concepts</a:t>
            </a:r>
          </a:p>
          <a:p>
            <a:r>
              <a:rPr lang="en-US"/>
              <a:t>Shaw</a:t>
            </a:r>
          </a:p>
          <a:p>
            <a:r>
              <a:rPr lang="en-US"/>
              <a:t>OS Concepts</a:t>
            </a:r>
          </a:p>
          <a:p>
            <a:r>
              <a:rPr lang="en-US"/>
              <a:t>Shaw</a:t>
            </a:r>
          </a:p>
        </p:txBody>
      </p:sp>
      <p:sp>
        <p:nvSpPr>
          <p:cNvPr id="27" name="Text Box 10"/>
          <p:cNvSpPr txBox="1">
            <a:spLocks noChangeArrowheads="1"/>
          </p:cNvSpPr>
          <p:nvPr/>
        </p:nvSpPr>
        <p:spPr bwMode="auto">
          <a:xfrm>
            <a:off x="4213636" y="3908764"/>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classes</a:t>
            </a:r>
            <a:endParaRPr lang="en-US"/>
          </a:p>
        </p:txBody>
      </p:sp>
      <p:sp>
        <p:nvSpPr>
          <p:cNvPr id="28" name="Rectangle 11"/>
          <p:cNvSpPr>
            <a:spLocks noGrp="1" noChangeArrowheads="1"/>
          </p:cNvSpPr>
          <p:nvPr>
            <p:ph type="title"/>
          </p:nvPr>
        </p:nvSpPr>
        <p:spPr>
          <a:xfrm>
            <a:off x="1216436" y="90615"/>
            <a:ext cx="10044688" cy="398673"/>
          </a:xfrm>
          <a:noFill/>
          <a:ln/>
        </p:spPr>
        <p:txBody>
          <a:bodyPr>
            <a:noAutofit/>
          </a:bodyPr>
          <a:lstStyle/>
          <a:p>
            <a:r>
              <a:rPr lang="en-US" sz="3600" dirty="0"/>
              <a:t>Multivalued Dependencies (Cont.)</a:t>
            </a:r>
          </a:p>
        </p:txBody>
      </p:sp>
    </p:spTree>
    <p:extLst>
      <p:ext uri="{BB962C8B-B14F-4D97-AF65-F5344CB8AC3E}">
        <p14:creationId xmlns:p14="http://schemas.microsoft.com/office/powerpoint/2010/main" val="35121036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3"/>
          <p:cNvSpPr txBox="1">
            <a:spLocks noChangeArrowheads="1"/>
          </p:cNvSpPr>
          <p:nvPr/>
        </p:nvSpPr>
        <p:spPr>
          <a:xfrm>
            <a:off x="931863" y="815975"/>
            <a:ext cx="6724650" cy="5334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Therefore, it is better to decompose </a:t>
            </a:r>
            <a:r>
              <a:rPr lang="en-US" i="1"/>
              <a:t>classes </a:t>
            </a:r>
            <a:r>
              <a:rPr lang="en-US"/>
              <a:t>into:</a:t>
            </a:r>
          </a:p>
        </p:txBody>
      </p:sp>
      <p:sp>
        <p:nvSpPr>
          <p:cNvPr id="11" name="Rectangle 4"/>
          <p:cNvSpPr>
            <a:spLocks noChangeArrowheads="1"/>
          </p:cNvSpPr>
          <p:nvPr/>
        </p:nvSpPr>
        <p:spPr bwMode="auto">
          <a:xfrm>
            <a:off x="1693863" y="1577975"/>
            <a:ext cx="2362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course</a:t>
            </a:r>
          </a:p>
        </p:txBody>
      </p:sp>
      <p:sp>
        <p:nvSpPr>
          <p:cNvPr id="12" name="Rectangle 5"/>
          <p:cNvSpPr>
            <a:spLocks noChangeArrowheads="1"/>
          </p:cNvSpPr>
          <p:nvPr/>
        </p:nvSpPr>
        <p:spPr bwMode="auto">
          <a:xfrm>
            <a:off x="4056063" y="1577975"/>
            <a:ext cx="1752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teacher</a:t>
            </a:r>
          </a:p>
        </p:txBody>
      </p:sp>
      <p:sp>
        <p:nvSpPr>
          <p:cNvPr id="13" name="Rectangle 6"/>
          <p:cNvSpPr>
            <a:spLocks noChangeArrowheads="1"/>
          </p:cNvSpPr>
          <p:nvPr/>
        </p:nvSpPr>
        <p:spPr bwMode="auto">
          <a:xfrm>
            <a:off x="1693863" y="1958975"/>
            <a:ext cx="23622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database</a:t>
            </a:r>
          </a:p>
          <a:p>
            <a:r>
              <a:rPr lang="en-US"/>
              <a:t>database</a:t>
            </a:r>
          </a:p>
          <a:p>
            <a:r>
              <a:rPr lang="en-US"/>
              <a:t>database</a:t>
            </a:r>
          </a:p>
          <a:p>
            <a:r>
              <a:rPr lang="en-US"/>
              <a:t>operating systems</a:t>
            </a:r>
          </a:p>
          <a:p>
            <a:r>
              <a:rPr lang="en-US"/>
              <a:t>operating systems</a:t>
            </a:r>
          </a:p>
        </p:txBody>
      </p:sp>
      <p:sp>
        <p:nvSpPr>
          <p:cNvPr id="14" name="Rectangle 7"/>
          <p:cNvSpPr>
            <a:spLocks noChangeArrowheads="1"/>
          </p:cNvSpPr>
          <p:nvPr/>
        </p:nvSpPr>
        <p:spPr bwMode="auto">
          <a:xfrm>
            <a:off x="4056063" y="1958975"/>
            <a:ext cx="17526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Avi</a:t>
            </a:r>
          </a:p>
          <a:p>
            <a:r>
              <a:rPr lang="en-US"/>
              <a:t>Hank</a:t>
            </a:r>
          </a:p>
          <a:p>
            <a:r>
              <a:rPr lang="en-US"/>
              <a:t>Sudarshan</a:t>
            </a:r>
          </a:p>
          <a:p>
            <a:r>
              <a:rPr lang="en-US"/>
              <a:t>Avi </a:t>
            </a:r>
          </a:p>
          <a:p>
            <a:r>
              <a:rPr lang="en-US"/>
              <a:t>Jim</a:t>
            </a:r>
          </a:p>
        </p:txBody>
      </p:sp>
      <p:sp>
        <p:nvSpPr>
          <p:cNvPr id="15" name="Text Box 8"/>
          <p:cNvSpPr txBox="1">
            <a:spLocks noChangeArrowheads="1"/>
          </p:cNvSpPr>
          <p:nvPr/>
        </p:nvSpPr>
        <p:spPr bwMode="auto">
          <a:xfrm>
            <a:off x="3452813" y="3435350"/>
            <a:ext cx="984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i="1"/>
              <a:t>teaches</a:t>
            </a:r>
          </a:p>
        </p:txBody>
      </p:sp>
      <p:sp>
        <p:nvSpPr>
          <p:cNvPr id="16" name="Rectangle 9"/>
          <p:cNvSpPr>
            <a:spLocks noChangeArrowheads="1"/>
          </p:cNvSpPr>
          <p:nvPr/>
        </p:nvSpPr>
        <p:spPr bwMode="auto">
          <a:xfrm>
            <a:off x="1770063" y="3863975"/>
            <a:ext cx="2362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course</a:t>
            </a:r>
          </a:p>
        </p:txBody>
      </p:sp>
      <p:sp>
        <p:nvSpPr>
          <p:cNvPr id="18" name="Rectangle 10"/>
          <p:cNvSpPr>
            <a:spLocks noChangeArrowheads="1"/>
          </p:cNvSpPr>
          <p:nvPr/>
        </p:nvSpPr>
        <p:spPr bwMode="auto">
          <a:xfrm>
            <a:off x="4132263" y="3863975"/>
            <a:ext cx="1752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t>book</a:t>
            </a:r>
          </a:p>
        </p:txBody>
      </p:sp>
      <p:sp>
        <p:nvSpPr>
          <p:cNvPr id="19" name="Rectangle 11"/>
          <p:cNvSpPr>
            <a:spLocks noChangeArrowheads="1"/>
          </p:cNvSpPr>
          <p:nvPr/>
        </p:nvSpPr>
        <p:spPr bwMode="auto">
          <a:xfrm>
            <a:off x="1770063" y="4244975"/>
            <a:ext cx="23622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database</a:t>
            </a:r>
          </a:p>
          <a:p>
            <a:r>
              <a:rPr lang="en-US"/>
              <a:t>database</a:t>
            </a:r>
          </a:p>
          <a:p>
            <a:r>
              <a:rPr lang="en-US"/>
              <a:t>operating systems</a:t>
            </a:r>
          </a:p>
          <a:p>
            <a:r>
              <a:rPr lang="en-US"/>
              <a:t>operating systems</a:t>
            </a:r>
          </a:p>
        </p:txBody>
      </p:sp>
      <p:sp>
        <p:nvSpPr>
          <p:cNvPr id="20" name="Rectangle 12"/>
          <p:cNvSpPr>
            <a:spLocks noChangeArrowheads="1"/>
          </p:cNvSpPr>
          <p:nvPr/>
        </p:nvSpPr>
        <p:spPr bwMode="auto">
          <a:xfrm>
            <a:off x="4132263" y="4244975"/>
            <a:ext cx="17526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DB Concepts</a:t>
            </a:r>
          </a:p>
          <a:p>
            <a:r>
              <a:rPr lang="en-US"/>
              <a:t>Ullman</a:t>
            </a:r>
          </a:p>
          <a:p>
            <a:r>
              <a:rPr lang="en-US"/>
              <a:t>OS Concepts</a:t>
            </a:r>
          </a:p>
          <a:p>
            <a:r>
              <a:rPr lang="en-US"/>
              <a:t>Shaw</a:t>
            </a:r>
          </a:p>
        </p:txBody>
      </p:sp>
      <p:sp>
        <p:nvSpPr>
          <p:cNvPr id="21" name="Text Box 13"/>
          <p:cNvSpPr txBox="1">
            <a:spLocks noChangeArrowheads="1"/>
          </p:cNvSpPr>
          <p:nvPr/>
        </p:nvSpPr>
        <p:spPr bwMode="auto">
          <a:xfrm>
            <a:off x="3738563" y="5387975"/>
            <a:ext cx="552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i="1"/>
              <a:t>text</a:t>
            </a:r>
          </a:p>
        </p:txBody>
      </p:sp>
      <p:sp>
        <p:nvSpPr>
          <p:cNvPr id="22" name="Rectangle 14"/>
          <p:cNvSpPr>
            <a:spLocks noChangeArrowheads="1"/>
          </p:cNvSpPr>
          <p:nvPr/>
        </p:nvSpPr>
        <p:spPr bwMode="auto">
          <a:xfrm>
            <a:off x="1008062" y="5768975"/>
            <a:ext cx="991090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t>We shall see that these two relations are in Fourth Normal Form (4NF)</a:t>
            </a:r>
          </a:p>
        </p:txBody>
      </p:sp>
      <p:sp>
        <p:nvSpPr>
          <p:cNvPr id="23" name="Rectangle 15"/>
          <p:cNvSpPr>
            <a:spLocks noGrp="1" noChangeArrowheads="1"/>
          </p:cNvSpPr>
          <p:nvPr>
            <p:ph type="title"/>
          </p:nvPr>
        </p:nvSpPr>
        <p:spPr>
          <a:xfrm>
            <a:off x="1422399" y="152400"/>
            <a:ext cx="9385643" cy="635000"/>
          </a:xfrm>
          <a:noFill/>
          <a:ln/>
        </p:spPr>
        <p:txBody>
          <a:bodyPr>
            <a:normAutofit fontScale="90000"/>
          </a:bodyPr>
          <a:lstStyle/>
          <a:p>
            <a:r>
              <a:rPr lang="en-US" dirty="0"/>
              <a:t>Multivalued Dependencies (Cont.)</a:t>
            </a:r>
          </a:p>
        </p:txBody>
      </p:sp>
    </p:spTree>
    <p:extLst>
      <p:ext uri="{BB962C8B-B14F-4D97-AF65-F5344CB8AC3E}">
        <p14:creationId xmlns:p14="http://schemas.microsoft.com/office/powerpoint/2010/main" val="4040156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Multivalued Dependencies (MVDs)</a:t>
            </a:r>
          </a:p>
        </p:txBody>
      </p:sp>
      <p:sp>
        <p:nvSpPr>
          <p:cNvPr id="11" name="Rectangle 3"/>
          <p:cNvSpPr txBox="1">
            <a:spLocks noChangeArrowheads="1"/>
          </p:cNvSpPr>
          <p:nvPr/>
        </p:nvSpPr>
        <p:spPr>
          <a:xfrm>
            <a:off x="1142999" y="1143000"/>
            <a:ext cx="9887465" cy="45085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90713" algn="l"/>
                <a:tab pos="2798763" algn="l"/>
              </a:tabLst>
            </a:pPr>
            <a:r>
              <a:rPr lang="en-US" dirty="0"/>
              <a:t>Let </a:t>
            </a:r>
            <a:r>
              <a:rPr lang="en-US" i="1" dirty="0"/>
              <a:t>R</a:t>
            </a:r>
            <a:r>
              <a:rPr lang="en-US" dirty="0"/>
              <a:t> be a relation schema and let </a:t>
            </a:r>
            <a:r>
              <a:rPr lang="en-US" dirty="0">
                <a:sym typeface="Symbol" panose="05050102010706020507" pitchFamily="18" charset="2"/>
              </a:rPr>
              <a:t>  </a:t>
            </a:r>
            <a:r>
              <a:rPr lang="en-US" i="1" dirty="0">
                <a:sym typeface="Symbol" panose="05050102010706020507" pitchFamily="18" charset="2"/>
              </a:rPr>
              <a:t>R</a:t>
            </a:r>
            <a:r>
              <a:rPr lang="en-US" dirty="0">
                <a:sym typeface="Symbol" panose="05050102010706020507" pitchFamily="18" charset="2"/>
              </a:rPr>
              <a:t> and </a:t>
            </a:r>
            <a:r>
              <a:rPr lang="en-US" dirty="0">
                <a:sym typeface="Greek Symbols" pitchFamily="18" charset="2"/>
              </a:rPr>
              <a:t> </a:t>
            </a:r>
            <a:r>
              <a:rPr lang="en-US" dirty="0">
                <a:sym typeface="Symbol" panose="05050102010706020507" pitchFamily="18" charset="2"/>
              </a:rPr>
              <a:t> </a:t>
            </a:r>
            <a:r>
              <a:rPr lang="en-US" i="1" dirty="0">
                <a:sym typeface="Symbol" panose="05050102010706020507" pitchFamily="18" charset="2"/>
              </a:rPr>
              <a:t>R. </a:t>
            </a:r>
            <a:r>
              <a:rPr lang="en-US" dirty="0">
                <a:sym typeface="Symbol" panose="05050102010706020507" pitchFamily="18" charset="2"/>
              </a:rPr>
              <a:t>  The </a:t>
            </a:r>
            <a:r>
              <a:rPr lang="en-US" i="1" dirty="0">
                <a:solidFill>
                  <a:schemeClr val="tx2"/>
                </a:solidFill>
                <a:sym typeface="Symbol" panose="05050102010706020507" pitchFamily="18" charset="2"/>
              </a:rPr>
              <a:t>multivalued dependency</a:t>
            </a:r>
            <a:r>
              <a:rPr lang="en-US" dirty="0">
                <a:sym typeface="Symbol" panose="05050102010706020507" pitchFamily="18" charset="2"/>
              </a:rPr>
              <a:t> </a:t>
            </a:r>
            <a:endParaRPr lang="en-US" dirty="0"/>
          </a:p>
          <a:p>
            <a:pPr>
              <a:buFont typeface="Monotype Sorts" pitchFamily="2" charset="2"/>
              <a:buNone/>
              <a:tabLst>
                <a:tab pos="1890713" algn="l"/>
                <a:tab pos="2798763" algn="l"/>
              </a:tabLst>
            </a:pPr>
            <a:r>
              <a:rPr lang="en-US" dirty="0">
                <a:sym typeface="Greek Symbols" pitchFamily="18" charset="2"/>
              </a:rPr>
              <a:t>			</a:t>
            </a:r>
            <a:r>
              <a:rPr lang="en-US" dirty="0">
                <a:sym typeface="Symbol" panose="05050102010706020507" pitchFamily="18" charset="2"/>
              </a:rPr>
              <a:t></a:t>
            </a:r>
            <a:r>
              <a:rPr lang="en-US" dirty="0">
                <a:sym typeface="Greek Symbols" pitchFamily="18" charset="2"/>
              </a:rPr>
              <a:t> </a:t>
            </a:r>
            <a:r>
              <a:rPr lang="en-US" sz="1600" b="1" dirty="0">
                <a:sym typeface="Symbol" panose="05050102010706020507" pitchFamily="18" charset="2"/>
              </a:rPr>
              <a:t></a:t>
            </a:r>
            <a:r>
              <a:rPr lang="en-US" dirty="0">
                <a:sym typeface="Monotype Sorts" pitchFamily="2" charset="2"/>
              </a:rPr>
              <a:t> </a:t>
            </a:r>
            <a:r>
              <a:rPr lang="en-US" dirty="0">
                <a:sym typeface="Symbol" panose="05050102010706020507" pitchFamily="18" charset="2"/>
              </a:rPr>
              <a:t></a:t>
            </a:r>
            <a:endParaRPr lang="en-US" i="1" dirty="0">
              <a:sym typeface="Greek Symbols" pitchFamily="18" charset="2"/>
            </a:endParaRPr>
          </a:p>
          <a:p>
            <a:pPr>
              <a:buFont typeface="Monotype Sorts" pitchFamily="2" charset="2"/>
              <a:buNone/>
              <a:tabLst>
                <a:tab pos="1890713" algn="l"/>
                <a:tab pos="2798763" algn="l"/>
              </a:tabLst>
            </a:pPr>
            <a:r>
              <a:rPr lang="en-US" i="1" dirty="0">
                <a:sym typeface="Greek Symbols" pitchFamily="18" charset="2"/>
              </a:rPr>
              <a:t>	</a:t>
            </a:r>
            <a:r>
              <a:rPr lang="en-US" dirty="0">
                <a:sym typeface="Greek Symbols" pitchFamily="18" charset="2"/>
              </a:rPr>
              <a:t>holds on </a:t>
            </a:r>
            <a:r>
              <a:rPr lang="en-US" i="1" dirty="0">
                <a:sym typeface="Greek Symbols" pitchFamily="18" charset="2"/>
              </a:rPr>
              <a:t>R</a:t>
            </a:r>
            <a:r>
              <a:rPr lang="en-US" dirty="0">
                <a:sym typeface="Greek Symbols" pitchFamily="18" charset="2"/>
              </a:rPr>
              <a:t> if in any legal relation </a:t>
            </a:r>
            <a:r>
              <a:rPr lang="en-US" i="1" dirty="0">
                <a:sym typeface="Greek Symbols" pitchFamily="18" charset="2"/>
              </a:rPr>
              <a:t>r(R),</a:t>
            </a:r>
            <a:r>
              <a:rPr lang="en-US" dirty="0">
                <a:sym typeface="Greek Symbols" pitchFamily="18" charset="2"/>
              </a:rPr>
              <a:t> for all pairs for tuples </a:t>
            </a:r>
            <a:r>
              <a:rPr lang="en-US" i="1" dirty="0">
                <a:sym typeface="Greek Symbols" pitchFamily="18" charset="2"/>
              </a:rPr>
              <a:t>t</a:t>
            </a:r>
            <a:r>
              <a:rPr lang="en-US" baseline="-25000" dirty="0">
                <a:sym typeface="Greek Symbols" pitchFamily="18" charset="2"/>
              </a:rPr>
              <a:t>1 </a:t>
            </a:r>
            <a:r>
              <a:rPr lang="en-US" dirty="0">
                <a:sym typeface="Greek Symbols" pitchFamily="18" charset="2"/>
              </a:rPr>
              <a:t>and </a:t>
            </a:r>
            <a:r>
              <a:rPr lang="en-US" i="1" dirty="0">
                <a:sym typeface="Greek Symbols" pitchFamily="18" charset="2"/>
              </a:rPr>
              <a:t>t</a:t>
            </a:r>
            <a:r>
              <a:rPr lang="en-US" i="1" baseline="-25000" dirty="0">
                <a:sym typeface="Greek Symbols" pitchFamily="18" charset="2"/>
              </a:rPr>
              <a:t>2</a:t>
            </a:r>
            <a:r>
              <a:rPr lang="en-US" dirty="0">
                <a:sym typeface="Greek Symbols" pitchFamily="18" charset="2"/>
              </a:rPr>
              <a:t> in </a:t>
            </a:r>
            <a:r>
              <a:rPr lang="en-US" i="1" dirty="0">
                <a:sym typeface="Greek Symbols" pitchFamily="18" charset="2"/>
              </a:rPr>
              <a:t>r</a:t>
            </a:r>
            <a:r>
              <a:rPr lang="en-US" dirty="0">
                <a:sym typeface="Greek Symbols" pitchFamily="18" charset="2"/>
              </a:rPr>
              <a:t> such that </a:t>
            </a:r>
            <a:r>
              <a:rPr lang="en-US" i="1" dirty="0">
                <a:sym typeface="Greek Symbols" pitchFamily="18" charset="2"/>
              </a:rPr>
              <a:t>t</a:t>
            </a:r>
            <a:r>
              <a:rPr lang="en-US" baseline="-25000" dirty="0">
                <a:sym typeface="Greek Symbols" pitchFamily="18" charset="2"/>
              </a:rPr>
              <a:t>1</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i="1" baseline="-25000" dirty="0">
                <a:sym typeface="Greek Symbols" pitchFamily="18" charset="2"/>
              </a:rPr>
              <a:t>2 </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there exist tuples </a:t>
            </a:r>
            <a:r>
              <a:rPr lang="en-US" i="1" dirty="0">
                <a:sym typeface="Greek Symbols" pitchFamily="18" charset="2"/>
              </a:rPr>
              <a:t>t</a:t>
            </a:r>
            <a:r>
              <a:rPr lang="en-US" i="1" baseline="-25000" dirty="0">
                <a:sym typeface="Greek Symbols" pitchFamily="18" charset="2"/>
              </a:rPr>
              <a:t>3</a:t>
            </a:r>
            <a:r>
              <a:rPr lang="en-US" dirty="0">
                <a:sym typeface="Greek Symbols" pitchFamily="18" charset="2"/>
              </a:rPr>
              <a:t> and </a:t>
            </a:r>
            <a:r>
              <a:rPr lang="en-US" i="1" dirty="0">
                <a:sym typeface="Greek Symbols" pitchFamily="18" charset="2"/>
              </a:rPr>
              <a:t>t</a:t>
            </a:r>
            <a:r>
              <a:rPr lang="en-US" baseline="-25000" dirty="0">
                <a:sym typeface="Greek Symbols" pitchFamily="18" charset="2"/>
              </a:rPr>
              <a:t>4</a:t>
            </a:r>
            <a:r>
              <a:rPr lang="en-US" dirty="0">
                <a:sym typeface="Greek Symbols" pitchFamily="18" charset="2"/>
              </a:rPr>
              <a:t> in </a:t>
            </a:r>
            <a:r>
              <a:rPr lang="en-US" i="1" dirty="0">
                <a:sym typeface="Greek Symbols" pitchFamily="18" charset="2"/>
              </a:rPr>
              <a:t>r </a:t>
            </a:r>
            <a:r>
              <a:rPr lang="en-US" dirty="0">
                <a:sym typeface="Greek Symbols" pitchFamily="18" charset="2"/>
              </a:rPr>
              <a:t>such that: </a:t>
            </a:r>
          </a:p>
          <a:p>
            <a:pPr>
              <a:buFont typeface="Monotype Sorts" pitchFamily="2" charset="2"/>
              <a:buNone/>
              <a:tabLst>
                <a:tab pos="1890713" algn="l"/>
                <a:tab pos="2798763" algn="l"/>
              </a:tabLst>
            </a:pPr>
            <a:r>
              <a:rPr lang="en-US" dirty="0">
                <a:sym typeface="Greek Symbols" pitchFamily="18" charset="2"/>
              </a:rPr>
              <a:t>		 </a:t>
            </a:r>
            <a:r>
              <a:rPr lang="en-US" i="1" dirty="0">
                <a:sym typeface="Greek Symbols" pitchFamily="18" charset="2"/>
              </a:rPr>
              <a:t>t</a:t>
            </a:r>
            <a:r>
              <a:rPr lang="en-US" baseline="-25000" dirty="0">
                <a:sym typeface="Greek Symbols" pitchFamily="18" charset="2"/>
              </a:rPr>
              <a:t>1</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i="1" baseline="-25000" dirty="0">
                <a:sym typeface="Greek Symbols" pitchFamily="18" charset="2"/>
              </a:rPr>
              <a:t>2 </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baseline="-25000" dirty="0">
                <a:sym typeface="Greek Symbols" pitchFamily="18" charset="2"/>
              </a:rPr>
              <a:t>3</a:t>
            </a:r>
            <a:r>
              <a:rPr lang="en-US" dirty="0">
                <a:sym typeface="Greek Symbols" pitchFamily="18" charset="2"/>
              </a:rPr>
              <a:t> [</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baseline="-25000" dirty="0">
                <a:sym typeface="Greek Symbols" pitchFamily="18" charset="2"/>
              </a:rPr>
              <a:t>4</a:t>
            </a:r>
            <a:r>
              <a:rPr lang="en-US" i="1" baseline="-25000" dirty="0">
                <a:sym typeface="Greek Symbols" pitchFamily="18" charset="2"/>
              </a:rPr>
              <a:t> </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a:t>
            </a:r>
            <a:br>
              <a:rPr lang="en-US" dirty="0">
                <a:sym typeface="Greek Symbols" pitchFamily="18" charset="2"/>
              </a:rPr>
            </a:br>
            <a:r>
              <a:rPr lang="en-US" dirty="0">
                <a:sym typeface="Greek Symbols" pitchFamily="18" charset="2"/>
              </a:rPr>
              <a:t>	 </a:t>
            </a:r>
            <a:r>
              <a:rPr lang="en-US" i="1" dirty="0">
                <a:sym typeface="Greek Symbols" pitchFamily="18" charset="2"/>
              </a:rPr>
              <a:t>t</a:t>
            </a:r>
            <a:r>
              <a:rPr lang="en-US" baseline="-25000" dirty="0">
                <a:sym typeface="Greek Symbols" pitchFamily="18" charset="2"/>
              </a:rPr>
              <a:t>3</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baseline="-25000" dirty="0">
                <a:sym typeface="Greek Symbols" pitchFamily="18" charset="2"/>
              </a:rPr>
              <a:t>1 </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a:t>
            </a:r>
            <a:br>
              <a:rPr lang="en-US" dirty="0">
                <a:sym typeface="Greek Symbols" pitchFamily="18" charset="2"/>
              </a:rPr>
            </a:br>
            <a:r>
              <a:rPr lang="en-US" dirty="0">
                <a:sym typeface="Greek Symbols" pitchFamily="18" charset="2"/>
              </a:rPr>
              <a:t>	 </a:t>
            </a:r>
            <a:r>
              <a:rPr lang="en-US" i="1" dirty="0">
                <a:sym typeface="Greek Symbols" pitchFamily="18" charset="2"/>
              </a:rPr>
              <a:t>t</a:t>
            </a:r>
            <a:r>
              <a:rPr lang="en-US" baseline="-25000" dirty="0">
                <a:sym typeface="Greek Symbols" pitchFamily="18" charset="2"/>
              </a:rPr>
              <a:t>3</a:t>
            </a:r>
            <a:r>
              <a:rPr lang="en-US" dirty="0">
                <a:sym typeface="Greek Symbols" pitchFamily="18" charset="2"/>
              </a:rPr>
              <a:t>[</a:t>
            </a:r>
            <a:r>
              <a:rPr lang="en-US" i="1" dirty="0">
                <a:sym typeface="Greek Symbols" pitchFamily="18" charset="2"/>
              </a:rPr>
              <a:t>R  – </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baseline="-25000" dirty="0">
                <a:sym typeface="Greek Symbols" pitchFamily="18" charset="2"/>
              </a:rPr>
              <a:t>2</a:t>
            </a:r>
            <a:r>
              <a:rPr lang="en-US" dirty="0">
                <a:sym typeface="Greek Symbols" pitchFamily="18" charset="2"/>
              </a:rPr>
              <a:t>[</a:t>
            </a:r>
            <a:r>
              <a:rPr lang="en-US" i="1" dirty="0">
                <a:sym typeface="Greek Symbols" pitchFamily="18" charset="2"/>
              </a:rPr>
              <a:t>R  – </a:t>
            </a:r>
            <a:r>
              <a:rPr lang="en-US" dirty="0">
                <a:sym typeface="Symbol" panose="05050102010706020507" pitchFamily="18" charset="2"/>
              </a:rPr>
              <a:t></a:t>
            </a:r>
            <a:r>
              <a:rPr lang="en-US" dirty="0">
                <a:sym typeface="Greek Symbols" pitchFamily="18" charset="2"/>
              </a:rPr>
              <a:t>] </a:t>
            </a:r>
            <a:br>
              <a:rPr lang="en-US" dirty="0">
                <a:sym typeface="Greek Symbols" pitchFamily="18" charset="2"/>
              </a:rPr>
            </a:br>
            <a:r>
              <a:rPr lang="en-US" dirty="0">
                <a:sym typeface="Greek Symbols" pitchFamily="18" charset="2"/>
              </a:rPr>
              <a:t>	 </a:t>
            </a:r>
            <a:r>
              <a:rPr lang="en-US" i="1" dirty="0">
                <a:sym typeface="Greek Symbols" pitchFamily="18" charset="2"/>
              </a:rPr>
              <a:t>t</a:t>
            </a:r>
            <a:r>
              <a:rPr lang="en-US" baseline="-25000" dirty="0">
                <a:sym typeface="Greek Symbols" pitchFamily="18" charset="2"/>
              </a:rPr>
              <a:t>4 </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baseline="-25000" dirty="0">
                <a:sym typeface="Greek Symbols" pitchFamily="18" charset="2"/>
              </a:rPr>
              <a:t>2</a:t>
            </a:r>
            <a:r>
              <a:rPr lang="en-US" dirty="0">
                <a:sym typeface="Greek Symbols" pitchFamily="18" charset="2"/>
              </a:rPr>
              <a:t>[</a:t>
            </a:r>
            <a:r>
              <a:rPr lang="en-US" dirty="0">
                <a:sym typeface="Symbol" panose="05050102010706020507" pitchFamily="18" charset="2"/>
              </a:rPr>
              <a:t></a:t>
            </a:r>
            <a:r>
              <a:rPr lang="en-US" dirty="0">
                <a:sym typeface="Greek Symbols" pitchFamily="18" charset="2"/>
              </a:rPr>
              <a:t>] </a:t>
            </a:r>
            <a:br>
              <a:rPr lang="en-US" dirty="0">
                <a:sym typeface="Greek Symbols" pitchFamily="18" charset="2"/>
              </a:rPr>
            </a:br>
            <a:r>
              <a:rPr lang="en-US" dirty="0">
                <a:sym typeface="Greek Symbols" pitchFamily="18" charset="2"/>
              </a:rPr>
              <a:t>	 </a:t>
            </a:r>
            <a:r>
              <a:rPr lang="en-US" i="1" dirty="0">
                <a:sym typeface="Greek Symbols" pitchFamily="18" charset="2"/>
              </a:rPr>
              <a:t>t</a:t>
            </a:r>
            <a:r>
              <a:rPr lang="en-US" baseline="-25000" dirty="0">
                <a:sym typeface="Greek Symbols" pitchFamily="18" charset="2"/>
              </a:rPr>
              <a:t>4</a:t>
            </a:r>
            <a:r>
              <a:rPr lang="en-US" dirty="0">
                <a:sym typeface="Greek Symbols" pitchFamily="18" charset="2"/>
              </a:rPr>
              <a:t>[</a:t>
            </a:r>
            <a:r>
              <a:rPr lang="en-US" i="1" dirty="0">
                <a:sym typeface="Greek Symbols" pitchFamily="18" charset="2"/>
              </a:rPr>
              <a:t>R  – </a:t>
            </a:r>
            <a:r>
              <a:rPr lang="en-US" dirty="0">
                <a:sym typeface="Symbol" panose="05050102010706020507" pitchFamily="18" charset="2"/>
              </a:rPr>
              <a:t></a:t>
            </a:r>
            <a:r>
              <a:rPr lang="en-US" dirty="0">
                <a:sym typeface="Greek Symbols" pitchFamily="18" charset="2"/>
              </a:rPr>
              <a:t>] =  </a:t>
            </a:r>
            <a:r>
              <a:rPr lang="en-US" i="1" dirty="0">
                <a:sym typeface="Greek Symbols" pitchFamily="18" charset="2"/>
              </a:rPr>
              <a:t>t</a:t>
            </a:r>
            <a:r>
              <a:rPr lang="en-US" baseline="-25000" dirty="0">
                <a:sym typeface="Greek Symbols" pitchFamily="18" charset="2"/>
              </a:rPr>
              <a:t>1</a:t>
            </a:r>
            <a:r>
              <a:rPr lang="en-US" dirty="0">
                <a:sym typeface="Greek Symbols" pitchFamily="18" charset="2"/>
              </a:rPr>
              <a:t>[</a:t>
            </a:r>
            <a:r>
              <a:rPr lang="en-US" i="1" dirty="0">
                <a:sym typeface="Greek Symbols" pitchFamily="18" charset="2"/>
              </a:rPr>
              <a:t>R  – </a:t>
            </a:r>
            <a:r>
              <a:rPr lang="en-US" dirty="0">
                <a:sym typeface="Symbol" panose="05050102010706020507" pitchFamily="18" charset="2"/>
              </a:rPr>
              <a:t></a:t>
            </a:r>
            <a:r>
              <a:rPr lang="en-US" dirty="0">
                <a:sym typeface="Greek Symbols" pitchFamily="18" charset="2"/>
              </a:rPr>
              <a:t>] </a:t>
            </a:r>
            <a:br>
              <a:rPr lang="en-US" dirty="0">
                <a:sym typeface="Greek Symbols" pitchFamily="18" charset="2"/>
              </a:rPr>
            </a:br>
            <a:endParaRPr lang="en-US" dirty="0">
              <a:sym typeface="Greek Symbols" pitchFamily="18" charset="2"/>
            </a:endParaRPr>
          </a:p>
        </p:txBody>
      </p:sp>
      <p:grpSp>
        <p:nvGrpSpPr>
          <p:cNvPr id="12" name="Group 10"/>
          <p:cNvGrpSpPr>
            <a:grpSpLocks/>
          </p:cNvGrpSpPr>
          <p:nvPr/>
        </p:nvGrpSpPr>
        <p:grpSpPr bwMode="auto">
          <a:xfrm>
            <a:off x="7272338" y="6637338"/>
            <a:ext cx="317500" cy="4762"/>
            <a:chOff x="2640" y="1301"/>
            <a:chExt cx="200" cy="3"/>
          </a:xfrm>
        </p:grpSpPr>
        <p:sp>
          <p:nvSpPr>
            <p:cNvPr id="1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extLst>
      <p:ext uri="{BB962C8B-B14F-4D97-AF65-F5344CB8AC3E}">
        <p14:creationId xmlns:p14="http://schemas.microsoft.com/office/powerpoint/2010/main" val="8241889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MVD (Cont.)</a:t>
            </a:r>
          </a:p>
        </p:txBody>
      </p:sp>
      <p:sp>
        <p:nvSpPr>
          <p:cNvPr id="11" name="Rectangle 3"/>
          <p:cNvSpPr txBox="1">
            <a:spLocks noChangeArrowheads="1"/>
          </p:cNvSpPr>
          <p:nvPr/>
        </p:nvSpPr>
        <p:spPr>
          <a:xfrm>
            <a:off x="571500" y="1114425"/>
            <a:ext cx="7848600" cy="666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Tabular representation of </a:t>
            </a:r>
            <a:r>
              <a:rPr lang="en-US">
                <a:sym typeface="Symbol" panose="05050102010706020507" pitchFamily="18" charset="2"/>
              </a:rPr>
              <a:t></a:t>
            </a:r>
            <a:r>
              <a:rPr lang="en-US">
                <a:sym typeface="Greek Symbols" pitchFamily="18" charset="2"/>
              </a:rPr>
              <a:t> </a:t>
            </a:r>
            <a:r>
              <a:rPr lang="en-US" sz="1600" b="1">
                <a:sym typeface="Symbol" panose="05050102010706020507" pitchFamily="18" charset="2"/>
              </a:rPr>
              <a:t></a:t>
            </a:r>
            <a:r>
              <a:rPr lang="en-US" i="1">
                <a:sym typeface="Monotype Sorts" pitchFamily="2" charset="2"/>
              </a:rPr>
              <a:t> </a:t>
            </a:r>
            <a:r>
              <a:rPr lang="en-US">
                <a:sym typeface="Symbol" panose="05050102010706020507" pitchFamily="18" charset="2"/>
              </a:rPr>
              <a:t></a:t>
            </a:r>
          </a:p>
        </p:txBody>
      </p:sp>
      <p:pic>
        <p:nvPicPr>
          <p:cNvPr id="12" name="Picture 23"/>
          <p:cNvPicPr>
            <a:picLocks noChangeAspect="1" noChangeArrowheads="1"/>
          </p:cNvPicPr>
          <p:nvPr/>
        </p:nvPicPr>
        <p:blipFill>
          <a:blip r:embed="rId3">
            <a:extLst>
              <a:ext uri="{28A0092B-C50C-407E-A947-70E740481C1C}">
                <a14:useLocalDpi xmlns:a14="http://schemas.microsoft.com/office/drawing/2010/main" val="0"/>
              </a:ext>
            </a:extLst>
          </a:blip>
          <a:srcRect l="1591" t="26970" b="26060"/>
          <a:stretch>
            <a:fillRect/>
          </a:stretch>
        </p:blipFill>
        <p:spPr bwMode="auto">
          <a:xfrm>
            <a:off x="1131888" y="2178050"/>
            <a:ext cx="7200900" cy="25781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50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701" y="1043940"/>
            <a:ext cx="8013700" cy="5142433"/>
          </a:xfrm>
          <a:prstGeom prst="rect">
            <a:avLst/>
          </a:prstGeom>
        </p:spPr>
        <p:txBody>
          <a:bodyPr vert="horz" wrap="square" lIns="0" tIns="0" rIns="0" bIns="0" rtlCol="0">
            <a:spAutoFit/>
          </a:bodyPr>
          <a:lstStyle/>
          <a:p>
            <a:pPr marL="355600" marR="530225" indent="-117475" algn="just">
              <a:lnSpc>
                <a:spcPts val="3450"/>
              </a:lnSpc>
            </a:pPr>
            <a:r>
              <a:rPr sz="3200" spc="-10" dirty="0">
                <a:latin typeface="Arial"/>
                <a:cs typeface="Arial"/>
              </a:rPr>
              <a:t>There </a:t>
            </a:r>
            <a:r>
              <a:rPr sz="3200" spc="-5" dirty="0">
                <a:latin typeface="Arial"/>
                <a:cs typeface="Arial"/>
              </a:rPr>
              <a:t>are two </a:t>
            </a:r>
            <a:r>
              <a:rPr sz="3200" spc="-10" dirty="0">
                <a:latin typeface="Arial"/>
                <a:cs typeface="Arial"/>
              </a:rPr>
              <a:t>goals </a:t>
            </a:r>
            <a:r>
              <a:rPr sz="3200" spc="-5" dirty="0">
                <a:latin typeface="Arial"/>
                <a:cs typeface="Arial"/>
              </a:rPr>
              <a:t>of the </a:t>
            </a:r>
            <a:r>
              <a:rPr sz="3200" spc="-10" dirty="0">
                <a:latin typeface="Arial"/>
                <a:cs typeface="Arial"/>
              </a:rPr>
              <a:t>normalization  process:</a:t>
            </a:r>
            <a:endParaRPr sz="3200" dirty="0">
              <a:latin typeface="Arial"/>
              <a:cs typeface="Arial"/>
            </a:endParaRPr>
          </a:p>
          <a:p>
            <a:pPr marL="355600" marR="591820" indent="-342900" algn="just">
              <a:lnSpc>
                <a:spcPts val="3450"/>
              </a:lnSpc>
              <a:spcBef>
                <a:spcPts val="760"/>
              </a:spcBef>
              <a:buClr>
                <a:srgbClr val="00007C"/>
              </a:buClr>
              <a:buSzPct val="75000"/>
              <a:buChar char="■"/>
              <a:tabLst>
                <a:tab pos="355600" algn="l"/>
              </a:tabLst>
            </a:pPr>
            <a:r>
              <a:rPr sz="3200" spc="-10" dirty="0">
                <a:latin typeface="Arial"/>
                <a:cs typeface="Arial"/>
              </a:rPr>
              <a:t>eliminate redundant </a:t>
            </a:r>
            <a:r>
              <a:rPr sz="3200" spc="-5" dirty="0">
                <a:latin typeface="Arial"/>
                <a:cs typeface="Arial"/>
              </a:rPr>
              <a:t>data (for </a:t>
            </a:r>
            <a:r>
              <a:rPr sz="3200" spc="-10" dirty="0">
                <a:latin typeface="Arial"/>
                <a:cs typeface="Arial"/>
              </a:rPr>
              <a:t>example,  storing </a:t>
            </a:r>
            <a:r>
              <a:rPr sz="3200" spc="-5" dirty="0">
                <a:latin typeface="Arial"/>
                <a:cs typeface="Arial"/>
              </a:rPr>
              <a:t>the </a:t>
            </a:r>
            <a:r>
              <a:rPr sz="3200" spc="-10" dirty="0">
                <a:latin typeface="Arial"/>
                <a:cs typeface="Arial"/>
              </a:rPr>
              <a:t>same </a:t>
            </a:r>
            <a:r>
              <a:rPr sz="3200" spc="-5" dirty="0">
                <a:latin typeface="Arial"/>
                <a:cs typeface="Arial"/>
              </a:rPr>
              <a:t>data in </a:t>
            </a:r>
            <a:r>
              <a:rPr sz="3200" spc="-10" dirty="0">
                <a:latin typeface="Arial"/>
                <a:cs typeface="Arial"/>
              </a:rPr>
              <a:t>more </a:t>
            </a:r>
            <a:r>
              <a:rPr sz="3200" spc="-5" dirty="0">
                <a:latin typeface="Arial"/>
                <a:cs typeface="Arial"/>
              </a:rPr>
              <a:t>than </a:t>
            </a:r>
            <a:r>
              <a:rPr sz="3200" spc="-10" dirty="0">
                <a:latin typeface="Arial"/>
                <a:cs typeface="Arial"/>
              </a:rPr>
              <a:t>one  table)</a:t>
            </a:r>
            <a:r>
              <a:rPr sz="3200" spc="-70" dirty="0">
                <a:latin typeface="Arial"/>
                <a:cs typeface="Arial"/>
              </a:rPr>
              <a:t> </a:t>
            </a:r>
            <a:endParaRPr sz="3200" dirty="0">
              <a:latin typeface="Arial"/>
              <a:cs typeface="Arial"/>
            </a:endParaRPr>
          </a:p>
          <a:p>
            <a:pPr marL="355600" marR="5080" indent="-342900" algn="just">
              <a:lnSpc>
                <a:spcPts val="3450"/>
              </a:lnSpc>
              <a:spcBef>
                <a:spcPts val="760"/>
              </a:spcBef>
              <a:buClr>
                <a:srgbClr val="00007C"/>
              </a:buClr>
              <a:buSzPct val="75000"/>
              <a:buChar char="■"/>
              <a:tabLst>
                <a:tab pos="355600" algn="l"/>
              </a:tabLst>
            </a:pPr>
            <a:r>
              <a:rPr sz="3200" spc="-10" dirty="0">
                <a:latin typeface="Arial"/>
                <a:cs typeface="Arial"/>
              </a:rPr>
              <a:t>ensure </a:t>
            </a:r>
            <a:r>
              <a:rPr sz="3200" spc="-5" dirty="0">
                <a:latin typeface="Arial"/>
                <a:cs typeface="Arial"/>
              </a:rPr>
              <a:t>data </a:t>
            </a:r>
            <a:r>
              <a:rPr sz="3200" spc="-10" dirty="0">
                <a:latin typeface="Arial"/>
                <a:cs typeface="Arial"/>
              </a:rPr>
              <a:t>dependencies make sense  (only storing related </a:t>
            </a:r>
            <a:r>
              <a:rPr sz="3200" spc="-5" dirty="0">
                <a:latin typeface="Arial"/>
                <a:cs typeface="Arial"/>
              </a:rPr>
              <a:t>data in a </a:t>
            </a:r>
            <a:r>
              <a:rPr sz="3200" spc="-10" dirty="0">
                <a:latin typeface="Arial"/>
                <a:cs typeface="Arial"/>
              </a:rPr>
              <a:t>table). Both  </a:t>
            </a:r>
            <a:r>
              <a:rPr sz="3200" spc="-5" dirty="0">
                <a:latin typeface="Arial"/>
                <a:cs typeface="Arial"/>
              </a:rPr>
              <a:t>of </a:t>
            </a:r>
            <a:r>
              <a:rPr sz="3200" spc="-10" dirty="0">
                <a:latin typeface="Arial"/>
                <a:cs typeface="Arial"/>
              </a:rPr>
              <a:t>these </a:t>
            </a:r>
            <a:r>
              <a:rPr sz="3200" spc="-5" dirty="0">
                <a:latin typeface="Arial"/>
                <a:cs typeface="Arial"/>
              </a:rPr>
              <a:t>are </a:t>
            </a:r>
            <a:r>
              <a:rPr sz="3200" spc="-10" dirty="0">
                <a:latin typeface="Arial"/>
                <a:cs typeface="Arial"/>
              </a:rPr>
              <a:t>worthy goals </a:t>
            </a:r>
            <a:r>
              <a:rPr sz="3200" spc="-5" dirty="0">
                <a:latin typeface="Arial"/>
                <a:cs typeface="Arial"/>
              </a:rPr>
              <a:t>as they </a:t>
            </a:r>
            <a:r>
              <a:rPr sz="3200" spc="-10" dirty="0">
                <a:latin typeface="Arial"/>
                <a:cs typeface="Arial"/>
              </a:rPr>
              <a:t>reduce  </a:t>
            </a:r>
            <a:r>
              <a:rPr sz="3200" spc="-5" dirty="0">
                <a:latin typeface="Arial"/>
                <a:cs typeface="Arial"/>
              </a:rPr>
              <a:t>the </a:t>
            </a:r>
            <a:r>
              <a:rPr sz="3200" spc="-10" dirty="0">
                <a:latin typeface="Arial"/>
                <a:cs typeface="Arial"/>
              </a:rPr>
              <a:t>amount </a:t>
            </a:r>
            <a:r>
              <a:rPr sz="3200" spc="-5" dirty="0">
                <a:latin typeface="Arial"/>
                <a:cs typeface="Arial"/>
              </a:rPr>
              <a:t>of </a:t>
            </a:r>
            <a:r>
              <a:rPr sz="3200" spc="-10" dirty="0">
                <a:latin typeface="Arial"/>
                <a:cs typeface="Arial"/>
              </a:rPr>
              <a:t>space </a:t>
            </a:r>
            <a:r>
              <a:rPr sz="3200" spc="-5" dirty="0">
                <a:latin typeface="Arial"/>
                <a:cs typeface="Arial"/>
              </a:rPr>
              <a:t>a </a:t>
            </a:r>
            <a:r>
              <a:rPr sz="3200" spc="-10" dirty="0">
                <a:latin typeface="Arial"/>
                <a:cs typeface="Arial"/>
              </a:rPr>
              <a:t>database  consumes </a:t>
            </a:r>
            <a:r>
              <a:rPr sz="3200" spc="-5" dirty="0">
                <a:latin typeface="Arial"/>
                <a:cs typeface="Arial"/>
              </a:rPr>
              <a:t>and </a:t>
            </a:r>
            <a:r>
              <a:rPr sz="3200" spc="-10" dirty="0">
                <a:latin typeface="Arial"/>
                <a:cs typeface="Arial"/>
              </a:rPr>
              <a:t>ensure </a:t>
            </a:r>
            <a:r>
              <a:rPr sz="3200" spc="-5" dirty="0">
                <a:latin typeface="Arial"/>
                <a:cs typeface="Arial"/>
              </a:rPr>
              <a:t>that data is </a:t>
            </a:r>
            <a:r>
              <a:rPr sz="3200" spc="-10" dirty="0">
                <a:latin typeface="Arial"/>
                <a:cs typeface="Arial"/>
              </a:rPr>
              <a:t>logically  stored.</a:t>
            </a:r>
            <a:endParaRPr sz="3200" dirty="0">
              <a:latin typeface="Arial"/>
              <a:cs typeface="Arial"/>
            </a:endParaRPr>
          </a:p>
        </p:txBody>
      </p:sp>
      <p:sp>
        <p:nvSpPr>
          <p:cNvPr id="3" name="TextBox 2"/>
          <p:cNvSpPr txBox="1"/>
          <p:nvPr/>
        </p:nvSpPr>
        <p:spPr>
          <a:xfrm>
            <a:off x="2514601" y="242118"/>
            <a:ext cx="6344301" cy="830997"/>
          </a:xfrm>
          <a:prstGeom prst="rect">
            <a:avLst/>
          </a:prstGeom>
          <a:noFill/>
        </p:spPr>
        <p:txBody>
          <a:bodyPr wrap="none" rtlCol="0">
            <a:spAutoFit/>
          </a:bodyPr>
          <a:lstStyle/>
          <a:p>
            <a:r>
              <a:rPr lang="en-IN" sz="4800" b="1" dirty="0"/>
              <a:t>Goals of Normalization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a:t>
            </a:r>
          </a:p>
        </p:txBody>
      </p:sp>
      <p:sp>
        <p:nvSpPr>
          <p:cNvPr id="11" name="Rectangle 3"/>
          <p:cNvSpPr txBox="1">
            <a:spLocks noChangeArrowheads="1"/>
          </p:cNvSpPr>
          <p:nvPr/>
        </p:nvSpPr>
        <p:spPr>
          <a:xfrm>
            <a:off x="571499" y="1114425"/>
            <a:ext cx="10442489"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149350" algn="l"/>
                <a:tab pos="3311525" algn="ctr"/>
              </a:tabLst>
            </a:pPr>
            <a:r>
              <a:rPr lang="en-US" dirty="0"/>
              <a:t>Let </a:t>
            </a:r>
            <a:r>
              <a:rPr lang="en-US" i="1" dirty="0"/>
              <a:t>R</a:t>
            </a:r>
            <a:r>
              <a:rPr lang="en-US" dirty="0"/>
              <a:t> be a relation schema with a set of attributes that are partitioned into 3 nonempty subsets.</a:t>
            </a:r>
          </a:p>
          <a:p>
            <a:pPr>
              <a:buFont typeface="Monotype Sorts" pitchFamily="2" charset="2"/>
              <a:buNone/>
              <a:tabLst>
                <a:tab pos="1149350" algn="l"/>
                <a:tab pos="3311525" algn="ctr"/>
              </a:tabLst>
            </a:pPr>
            <a:r>
              <a:rPr lang="en-US" dirty="0"/>
              <a:t>			</a:t>
            </a:r>
            <a:r>
              <a:rPr lang="en-US" i="1" dirty="0"/>
              <a:t>Y, Z, W</a:t>
            </a:r>
          </a:p>
          <a:p>
            <a:pPr>
              <a:tabLst>
                <a:tab pos="1149350" algn="l"/>
                <a:tab pos="3311525" algn="ctr"/>
              </a:tabLst>
            </a:pPr>
            <a:r>
              <a:rPr lang="en-US" dirty="0"/>
              <a:t>We say that </a:t>
            </a:r>
            <a:r>
              <a:rPr lang="en-US" i="1" dirty="0"/>
              <a:t>Y </a:t>
            </a:r>
            <a:r>
              <a:rPr lang="en-US" sz="1600" b="1" dirty="0">
                <a:sym typeface="Symbol" panose="05050102010706020507" pitchFamily="18" charset="2"/>
              </a:rPr>
              <a:t></a:t>
            </a:r>
            <a:r>
              <a:rPr lang="en-US" dirty="0">
                <a:sym typeface="Monotype Sorts" pitchFamily="2" charset="2"/>
              </a:rPr>
              <a:t> </a:t>
            </a:r>
            <a:r>
              <a:rPr lang="en-US" i="1" dirty="0">
                <a:sym typeface="Monotype Sorts" pitchFamily="2" charset="2"/>
              </a:rPr>
              <a:t>Z (Y</a:t>
            </a:r>
            <a:r>
              <a:rPr lang="en-US" dirty="0">
                <a:sym typeface="Monotype Sorts" pitchFamily="2" charset="2"/>
              </a:rPr>
              <a:t> </a:t>
            </a:r>
            <a:r>
              <a:rPr lang="en-US" dirty="0" err="1">
                <a:sym typeface="Monotype Sorts" pitchFamily="2" charset="2"/>
              </a:rPr>
              <a:t>multidetermines</a:t>
            </a:r>
            <a:r>
              <a:rPr lang="en-US" dirty="0">
                <a:sym typeface="Monotype Sorts" pitchFamily="2" charset="2"/>
              </a:rPr>
              <a:t> </a:t>
            </a:r>
            <a:r>
              <a:rPr lang="en-US" i="1" dirty="0">
                <a:sym typeface="Monotype Sorts" pitchFamily="2" charset="2"/>
              </a:rPr>
              <a:t>Z)</a:t>
            </a:r>
            <a:br>
              <a:rPr lang="en-US" i="1" dirty="0">
                <a:sym typeface="Monotype Sorts" pitchFamily="2" charset="2"/>
              </a:rPr>
            </a:br>
            <a:r>
              <a:rPr lang="en-US" dirty="0">
                <a:sym typeface="Monotype Sorts" pitchFamily="2" charset="2"/>
              </a:rPr>
              <a:t>if and only if for all possible relations </a:t>
            </a:r>
            <a:r>
              <a:rPr lang="en-US" i="1" dirty="0">
                <a:sym typeface="Monotype Sorts" pitchFamily="2" charset="2"/>
              </a:rPr>
              <a:t>r(R)</a:t>
            </a:r>
          </a:p>
          <a:p>
            <a:pPr>
              <a:buFont typeface="Monotype Sorts" pitchFamily="2" charset="2"/>
              <a:buNone/>
              <a:tabLst>
                <a:tab pos="1149350" algn="l"/>
                <a:tab pos="3311525" algn="ctr"/>
              </a:tabLst>
            </a:pPr>
            <a:r>
              <a:rPr lang="en-US" dirty="0">
                <a:sym typeface="Monotype Sorts" pitchFamily="2" charset="2"/>
              </a:rPr>
              <a:t>		&lt; </a:t>
            </a:r>
            <a:r>
              <a:rPr lang="en-US" i="1" dirty="0">
                <a:sym typeface="Monotype Sorts" pitchFamily="2" charset="2"/>
              </a:rPr>
              <a:t>y</a:t>
            </a:r>
            <a:r>
              <a:rPr lang="en-US" baseline="-25000" dirty="0">
                <a:sym typeface="Monotype Sorts" pitchFamily="2" charset="2"/>
              </a:rPr>
              <a:t>1</a:t>
            </a:r>
            <a:r>
              <a:rPr lang="en-US" dirty="0">
                <a:sym typeface="Monotype Sorts" pitchFamily="2" charset="2"/>
              </a:rPr>
              <a:t>, </a:t>
            </a:r>
            <a:r>
              <a:rPr lang="en-US" i="1" dirty="0">
                <a:sym typeface="Monotype Sorts" pitchFamily="2" charset="2"/>
              </a:rPr>
              <a:t>z</a:t>
            </a:r>
            <a:r>
              <a:rPr lang="en-US" baseline="-25000" dirty="0">
                <a:sym typeface="Monotype Sorts" pitchFamily="2" charset="2"/>
              </a:rPr>
              <a:t>1</a:t>
            </a:r>
            <a:r>
              <a:rPr lang="en-US" dirty="0">
                <a:sym typeface="Monotype Sorts" pitchFamily="2" charset="2"/>
              </a:rPr>
              <a:t>, </a:t>
            </a:r>
            <a:r>
              <a:rPr lang="en-US" i="1" dirty="0">
                <a:sym typeface="Monotype Sorts" pitchFamily="2" charset="2"/>
              </a:rPr>
              <a:t>w</a:t>
            </a:r>
            <a:r>
              <a:rPr lang="en-US" baseline="-25000" dirty="0">
                <a:sym typeface="Monotype Sorts" pitchFamily="2" charset="2"/>
              </a:rPr>
              <a:t>1</a:t>
            </a:r>
            <a:r>
              <a:rPr lang="en-US" dirty="0">
                <a:sym typeface="Monotype Sorts" pitchFamily="2" charset="2"/>
              </a:rPr>
              <a:t> &gt; </a:t>
            </a:r>
            <a:r>
              <a:rPr lang="en-US" dirty="0">
                <a:sym typeface="Symbol" panose="05050102010706020507" pitchFamily="18" charset="2"/>
              </a:rPr>
              <a:t> </a:t>
            </a:r>
            <a:r>
              <a:rPr lang="en-US" i="1" dirty="0">
                <a:sym typeface="Symbol" panose="05050102010706020507" pitchFamily="18" charset="2"/>
              </a:rPr>
              <a:t>r</a:t>
            </a:r>
            <a:r>
              <a:rPr lang="en-US" dirty="0">
                <a:sym typeface="Symbol" panose="05050102010706020507" pitchFamily="18" charset="2"/>
              </a:rPr>
              <a:t> and &lt; </a:t>
            </a:r>
            <a:r>
              <a:rPr lang="en-US" i="1" dirty="0">
                <a:sym typeface="Monotype Sorts" pitchFamily="2" charset="2"/>
              </a:rPr>
              <a:t>y</a:t>
            </a:r>
            <a:r>
              <a:rPr lang="en-US" baseline="-25000" dirty="0">
                <a:sym typeface="Monotype Sorts" pitchFamily="2" charset="2"/>
              </a:rPr>
              <a:t>2</a:t>
            </a:r>
            <a:r>
              <a:rPr lang="en-US" dirty="0">
                <a:sym typeface="Monotype Sorts" pitchFamily="2" charset="2"/>
              </a:rPr>
              <a:t>, </a:t>
            </a:r>
            <a:r>
              <a:rPr lang="en-US" i="1" dirty="0">
                <a:sym typeface="Monotype Sorts" pitchFamily="2" charset="2"/>
              </a:rPr>
              <a:t>z</a:t>
            </a:r>
            <a:r>
              <a:rPr lang="en-US" baseline="-25000" dirty="0">
                <a:sym typeface="Monotype Sorts" pitchFamily="2" charset="2"/>
              </a:rPr>
              <a:t>2</a:t>
            </a:r>
            <a:r>
              <a:rPr lang="en-US" dirty="0">
                <a:sym typeface="Monotype Sorts" pitchFamily="2" charset="2"/>
              </a:rPr>
              <a:t>, </a:t>
            </a:r>
            <a:r>
              <a:rPr lang="en-US" i="1" dirty="0">
                <a:sym typeface="Monotype Sorts" pitchFamily="2" charset="2"/>
              </a:rPr>
              <a:t>w</a:t>
            </a:r>
            <a:r>
              <a:rPr lang="en-US" baseline="-25000" dirty="0">
                <a:sym typeface="Monotype Sorts" pitchFamily="2" charset="2"/>
              </a:rPr>
              <a:t>2</a:t>
            </a:r>
            <a:r>
              <a:rPr lang="en-US" dirty="0">
                <a:sym typeface="Monotype Sorts" pitchFamily="2" charset="2"/>
              </a:rPr>
              <a:t> &gt; </a:t>
            </a:r>
            <a:r>
              <a:rPr lang="en-US" dirty="0">
                <a:sym typeface="Symbol" panose="05050102010706020507" pitchFamily="18" charset="2"/>
              </a:rPr>
              <a:t> </a:t>
            </a:r>
            <a:r>
              <a:rPr lang="en-US" i="1" dirty="0">
                <a:sym typeface="Symbol" panose="05050102010706020507" pitchFamily="18" charset="2"/>
              </a:rPr>
              <a:t>r</a:t>
            </a:r>
            <a:endParaRPr lang="en-US" dirty="0">
              <a:sym typeface="Symbol" panose="05050102010706020507" pitchFamily="18" charset="2"/>
            </a:endParaRPr>
          </a:p>
          <a:p>
            <a:pPr>
              <a:buFont typeface="Monotype Sorts" pitchFamily="2" charset="2"/>
              <a:buNone/>
              <a:tabLst>
                <a:tab pos="1149350" algn="l"/>
                <a:tab pos="3311525" algn="ctr"/>
              </a:tabLst>
            </a:pPr>
            <a:r>
              <a:rPr lang="en-US" dirty="0">
                <a:sym typeface="Symbol" panose="05050102010706020507" pitchFamily="18" charset="2"/>
              </a:rPr>
              <a:t>	then</a:t>
            </a:r>
          </a:p>
          <a:p>
            <a:pPr>
              <a:buFont typeface="Monotype Sorts" pitchFamily="2" charset="2"/>
              <a:buNone/>
              <a:tabLst>
                <a:tab pos="1149350" algn="l"/>
                <a:tab pos="3311525" algn="ctr"/>
              </a:tabLst>
            </a:pPr>
            <a:r>
              <a:rPr lang="en-US" dirty="0">
                <a:sym typeface="Symbol" panose="05050102010706020507" pitchFamily="18" charset="2"/>
              </a:rPr>
              <a:t>		</a:t>
            </a:r>
            <a:r>
              <a:rPr lang="en-US" dirty="0">
                <a:sym typeface="Monotype Sorts" pitchFamily="2" charset="2"/>
              </a:rPr>
              <a:t>&lt; </a:t>
            </a:r>
            <a:r>
              <a:rPr lang="en-US" i="1" dirty="0">
                <a:sym typeface="Monotype Sorts" pitchFamily="2" charset="2"/>
              </a:rPr>
              <a:t>y</a:t>
            </a:r>
            <a:r>
              <a:rPr lang="en-US" baseline="-25000" dirty="0">
                <a:sym typeface="Monotype Sorts" pitchFamily="2" charset="2"/>
              </a:rPr>
              <a:t>1</a:t>
            </a:r>
            <a:r>
              <a:rPr lang="en-US" dirty="0">
                <a:sym typeface="Monotype Sorts" pitchFamily="2" charset="2"/>
              </a:rPr>
              <a:t>, </a:t>
            </a:r>
            <a:r>
              <a:rPr lang="en-US" i="1" dirty="0">
                <a:sym typeface="Monotype Sorts" pitchFamily="2" charset="2"/>
              </a:rPr>
              <a:t>z</a:t>
            </a:r>
            <a:r>
              <a:rPr lang="en-US" baseline="-25000" dirty="0">
                <a:sym typeface="Monotype Sorts" pitchFamily="2" charset="2"/>
              </a:rPr>
              <a:t>1</a:t>
            </a:r>
            <a:r>
              <a:rPr lang="en-US" dirty="0">
                <a:sym typeface="Monotype Sorts" pitchFamily="2" charset="2"/>
              </a:rPr>
              <a:t>, </a:t>
            </a:r>
            <a:r>
              <a:rPr lang="en-US" i="1" dirty="0">
                <a:sym typeface="Monotype Sorts" pitchFamily="2" charset="2"/>
              </a:rPr>
              <a:t>w</a:t>
            </a:r>
            <a:r>
              <a:rPr lang="en-US" baseline="-25000" dirty="0">
                <a:sym typeface="Monotype Sorts" pitchFamily="2" charset="2"/>
              </a:rPr>
              <a:t>2</a:t>
            </a:r>
            <a:r>
              <a:rPr lang="en-US" dirty="0">
                <a:sym typeface="Monotype Sorts" pitchFamily="2" charset="2"/>
              </a:rPr>
              <a:t> &gt; </a:t>
            </a:r>
            <a:r>
              <a:rPr lang="en-US" dirty="0">
                <a:sym typeface="Symbol" panose="05050102010706020507" pitchFamily="18" charset="2"/>
              </a:rPr>
              <a:t> </a:t>
            </a:r>
            <a:r>
              <a:rPr lang="en-US" i="1" dirty="0">
                <a:sym typeface="Symbol" panose="05050102010706020507" pitchFamily="18" charset="2"/>
              </a:rPr>
              <a:t>r</a:t>
            </a:r>
            <a:r>
              <a:rPr lang="en-US" dirty="0">
                <a:sym typeface="Symbol" panose="05050102010706020507" pitchFamily="18" charset="2"/>
              </a:rPr>
              <a:t> and &lt; </a:t>
            </a:r>
            <a:r>
              <a:rPr lang="en-US" i="1" dirty="0">
                <a:sym typeface="Monotype Sorts" pitchFamily="2" charset="2"/>
              </a:rPr>
              <a:t>y</a:t>
            </a:r>
            <a:r>
              <a:rPr lang="en-US" baseline="-25000" dirty="0">
                <a:sym typeface="Monotype Sorts" pitchFamily="2" charset="2"/>
              </a:rPr>
              <a:t>2</a:t>
            </a:r>
            <a:r>
              <a:rPr lang="en-US" dirty="0">
                <a:sym typeface="Monotype Sorts" pitchFamily="2" charset="2"/>
              </a:rPr>
              <a:t>, </a:t>
            </a:r>
            <a:r>
              <a:rPr lang="en-US" i="1" dirty="0">
                <a:sym typeface="Monotype Sorts" pitchFamily="2" charset="2"/>
              </a:rPr>
              <a:t>z</a:t>
            </a:r>
            <a:r>
              <a:rPr lang="en-US" baseline="-25000" dirty="0">
                <a:sym typeface="Monotype Sorts" pitchFamily="2" charset="2"/>
              </a:rPr>
              <a:t>2</a:t>
            </a:r>
            <a:r>
              <a:rPr lang="en-US" dirty="0">
                <a:sym typeface="Monotype Sorts" pitchFamily="2" charset="2"/>
              </a:rPr>
              <a:t>, </a:t>
            </a:r>
            <a:r>
              <a:rPr lang="en-US" i="1" dirty="0">
                <a:sym typeface="Monotype Sorts" pitchFamily="2" charset="2"/>
              </a:rPr>
              <a:t>w</a:t>
            </a:r>
            <a:r>
              <a:rPr lang="en-US" baseline="-25000" dirty="0">
                <a:sym typeface="Monotype Sorts" pitchFamily="2" charset="2"/>
              </a:rPr>
              <a:t>1</a:t>
            </a:r>
            <a:r>
              <a:rPr lang="en-US" dirty="0">
                <a:sym typeface="Monotype Sorts" pitchFamily="2" charset="2"/>
              </a:rPr>
              <a:t> &gt; </a:t>
            </a:r>
            <a:r>
              <a:rPr lang="en-US" dirty="0">
                <a:sym typeface="Symbol" panose="05050102010706020507" pitchFamily="18" charset="2"/>
              </a:rPr>
              <a:t> </a:t>
            </a:r>
            <a:r>
              <a:rPr lang="en-US" i="1" dirty="0">
                <a:sym typeface="Symbol" panose="05050102010706020507" pitchFamily="18" charset="2"/>
              </a:rPr>
              <a:t>r</a:t>
            </a:r>
          </a:p>
          <a:p>
            <a:pPr>
              <a:tabLst>
                <a:tab pos="1149350" algn="l"/>
                <a:tab pos="3311525" algn="ctr"/>
              </a:tabLst>
            </a:pPr>
            <a:r>
              <a:rPr lang="en-US" dirty="0">
                <a:sym typeface="Symbol" panose="05050102010706020507" pitchFamily="18" charset="2"/>
              </a:rPr>
              <a:t>Note that since the behavior of </a:t>
            </a:r>
            <a:r>
              <a:rPr lang="en-US" i="1" dirty="0">
                <a:sym typeface="Symbol" panose="05050102010706020507" pitchFamily="18" charset="2"/>
              </a:rPr>
              <a:t>Z</a:t>
            </a:r>
            <a:r>
              <a:rPr lang="en-US" dirty="0">
                <a:sym typeface="Symbol" panose="05050102010706020507" pitchFamily="18" charset="2"/>
              </a:rPr>
              <a:t> and </a:t>
            </a:r>
            <a:r>
              <a:rPr lang="en-US" i="1" dirty="0">
                <a:sym typeface="Symbol" panose="05050102010706020507" pitchFamily="18" charset="2"/>
              </a:rPr>
              <a:t>W</a:t>
            </a:r>
            <a:r>
              <a:rPr lang="en-US" dirty="0">
                <a:sym typeface="Symbol" panose="05050102010706020507" pitchFamily="18" charset="2"/>
              </a:rPr>
              <a:t> are identical it follows that </a:t>
            </a:r>
            <a:r>
              <a:rPr lang="en-US" i="1" dirty="0">
                <a:sym typeface="Symbol" panose="05050102010706020507" pitchFamily="18" charset="2"/>
              </a:rPr>
              <a:t>Y </a:t>
            </a:r>
            <a:r>
              <a:rPr lang="en-US" sz="1600" b="1" dirty="0">
                <a:sym typeface="Symbol" panose="05050102010706020507" pitchFamily="18" charset="2"/>
              </a:rPr>
              <a:t></a:t>
            </a:r>
            <a:r>
              <a:rPr lang="en-US" dirty="0">
                <a:sym typeface="Monotype Sorts" pitchFamily="2" charset="2"/>
              </a:rPr>
              <a:t> </a:t>
            </a:r>
            <a:r>
              <a:rPr lang="en-US" i="1" dirty="0">
                <a:sym typeface="Monotype Sorts" pitchFamily="2" charset="2"/>
              </a:rPr>
              <a:t>Z </a:t>
            </a:r>
            <a:r>
              <a:rPr lang="en-US" dirty="0">
                <a:sym typeface="Monotype Sorts" pitchFamily="2" charset="2"/>
              </a:rPr>
              <a:t>if </a:t>
            </a:r>
            <a:r>
              <a:rPr lang="en-US" i="1" dirty="0">
                <a:sym typeface="Monotype Sorts" pitchFamily="2" charset="2"/>
              </a:rPr>
              <a:t>Y</a:t>
            </a:r>
            <a:r>
              <a:rPr lang="en-US" dirty="0">
                <a:sym typeface="Monotype Sorts" pitchFamily="2" charset="2"/>
              </a:rPr>
              <a:t> </a:t>
            </a:r>
            <a:r>
              <a:rPr lang="en-US" sz="1600" b="1" dirty="0">
                <a:sym typeface="Symbol" panose="05050102010706020507" pitchFamily="18" charset="2"/>
              </a:rPr>
              <a:t></a:t>
            </a:r>
            <a:r>
              <a:rPr lang="en-US" dirty="0">
                <a:sym typeface="Monotype Sorts" pitchFamily="2" charset="2"/>
              </a:rPr>
              <a:t> </a:t>
            </a:r>
            <a:r>
              <a:rPr lang="en-US" i="1" dirty="0">
                <a:sym typeface="Monotype Sorts" pitchFamily="2" charset="2"/>
              </a:rPr>
              <a:t>W </a:t>
            </a:r>
            <a:endParaRPr lang="en-US" dirty="0">
              <a:sym typeface="Symbol" panose="05050102010706020507" pitchFamily="18" charset="2"/>
            </a:endParaRPr>
          </a:p>
          <a:p>
            <a:pPr>
              <a:buFont typeface="Monotype Sorts" pitchFamily="2" charset="2"/>
              <a:buNone/>
              <a:tabLst>
                <a:tab pos="1149350" algn="l"/>
                <a:tab pos="3311525" algn="ctr"/>
              </a:tabLst>
            </a:pPr>
            <a:endParaRPr lang="en-US" dirty="0">
              <a:sym typeface="Symbol" panose="05050102010706020507" pitchFamily="18" charset="2"/>
            </a:endParaRPr>
          </a:p>
        </p:txBody>
      </p:sp>
    </p:spTree>
    <p:extLst>
      <p:ext uri="{BB962C8B-B14F-4D97-AF65-F5344CB8AC3E}">
        <p14:creationId xmlns:p14="http://schemas.microsoft.com/office/powerpoint/2010/main" val="23069721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 (Cont.)</a:t>
            </a:r>
          </a:p>
        </p:txBody>
      </p:sp>
      <p:sp>
        <p:nvSpPr>
          <p:cNvPr id="11" name="Rectangle 3"/>
          <p:cNvSpPr txBox="1">
            <a:spLocks noChangeArrowheads="1"/>
          </p:cNvSpPr>
          <p:nvPr/>
        </p:nvSpPr>
        <p:spPr>
          <a:xfrm>
            <a:off x="1066799" y="1524000"/>
            <a:ext cx="10573265" cy="4114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463800" algn="l"/>
              </a:tabLst>
            </a:pPr>
            <a:r>
              <a:rPr lang="en-US" dirty="0"/>
              <a:t>In our example:</a:t>
            </a:r>
          </a:p>
          <a:p>
            <a:pPr>
              <a:buFont typeface="Monotype Sorts" pitchFamily="2" charset="2"/>
              <a:buNone/>
              <a:tabLst>
                <a:tab pos="2463800" algn="l"/>
              </a:tabLst>
            </a:pPr>
            <a:r>
              <a:rPr lang="en-US" dirty="0"/>
              <a:t>		</a:t>
            </a:r>
            <a:r>
              <a:rPr lang="en-US" i="1" dirty="0"/>
              <a:t>course </a:t>
            </a:r>
            <a:r>
              <a:rPr lang="en-US" sz="1600" b="1" dirty="0">
                <a:sym typeface="Symbol" panose="05050102010706020507" pitchFamily="18" charset="2"/>
              </a:rPr>
              <a:t></a:t>
            </a:r>
            <a:r>
              <a:rPr lang="en-US" dirty="0">
                <a:sym typeface="Monotype Sorts" pitchFamily="2" charset="2"/>
              </a:rPr>
              <a:t> teacher	</a:t>
            </a:r>
            <a:br>
              <a:rPr lang="en-US" dirty="0">
                <a:sym typeface="Monotype Sorts" pitchFamily="2" charset="2"/>
              </a:rPr>
            </a:br>
            <a:r>
              <a:rPr lang="en-US" dirty="0">
                <a:sym typeface="Monotype Sorts" pitchFamily="2" charset="2"/>
              </a:rPr>
              <a:t>	</a:t>
            </a:r>
            <a:r>
              <a:rPr lang="en-US" i="1" dirty="0">
                <a:sym typeface="Monotype Sorts" pitchFamily="2" charset="2"/>
              </a:rPr>
              <a:t>course </a:t>
            </a:r>
            <a:r>
              <a:rPr lang="en-US" sz="1600" b="1" dirty="0">
                <a:sym typeface="Symbol" panose="05050102010706020507" pitchFamily="18" charset="2"/>
              </a:rPr>
              <a:t></a:t>
            </a:r>
            <a:r>
              <a:rPr lang="en-US" i="1" dirty="0">
                <a:sym typeface="Monotype Sorts" pitchFamily="2" charset="2"/>
              </a:rPr>
              <a:t> book</a:t>
            </a:r>
          </a:p>
          <a:p>
            <a:pPr>
              <a:tabLst>
                <a:tab pos="2463800" algn="l"/>
              </a:tabLst>
            </a:pPr>
            <a:r>
              <a:rPr lang="en-US" dirty="0">
                <a:sym typeface="Monotype Sorts" pitchFamily="2" charset="2"/>
              </a:rPr>
              <a:t>The above formal definition is supposed to formalize the notion that given a particular value of </a:t>
            </a:r>
            <a:r>
              <a:rPr lang="en-US" i="1" dirty="0">
                <a:sym typeface="Monotype Sorts" pitchFamily="2" charset="2"/>
              </a:rPr>
              <a:t>Y </a:t>
            </a:r>
            <a:r>
              <a:rPr lang="en-US" dirty="0">
                <a:sym typeface="Monotype Sorts" pitchFamily="2" charset="2"/>
              </a:rPr>
              <a:t>(</a:t>
            </a:r>
            <a:r>
              <a:rPr lang="en-US" i="1" dirty="0">
                <a:sym typeface="Monotype Sorts" pitchFamily="2" charset="2"/>
              </a:rPr>
              <a:t>course</a:t>
            </a:r>
            <a:r>
              <a:rPr lang="en-US" dirty="0">
                <a:sym typeface="Monotype Sorts" pitchFamily="2" charset="2"/>
              </a:rPr>
              <a:t>) it has associated with it a set of values of </a:t>
            </a:r>
            <a:r>
              <a:rPr lang="en-US" i="1" dirty="0">
                <a:sym typeface="Monotype Sorts" pitchFamily="2" charset="2"/>
              </a:rPr>
              <a:t>Z (teacher) </a:t>
            </a:r>
            <a:r>
              <a:rPr lang="en-US" dirty="0">
                <a:sym typeface="Monotype Sorts" pitchFamily="2" charset="2"/>
              </a:rPr>
              <a:t>and a set of values of </a:t>
            </a:r>
            <a:r>
              <a:rPr lang="en-US" i="1" dirty="0">
                <a:sym typeface="Monotype Sorts" pitchFamily="2" charset="2"/>
              </a:rPr>
              <a:t>W (book)</a:t>
            </a:r>
            <a:r>
              <a:rPr lang="en-US" dirty="0">
                <a:sym typeface="Monotype Sorts" pitchFamily="2" charset="2"/>
              </a:rPr>
              <a:t>, and these two sets are in some sense independent of each other.</a:t>
            </a:r>
          </a:p>
          <a:p>
            <a:pPr>
              <a:tabLst>
                <a:tab pos="2463800" algn="l"/>
              </a:tabLst>
            </a:pPr>
            <a:r>
              <a:rPr lang="en-US" dirty="0">
                <a:sym typeface="Monotype Sorts" pitchFamily="2" charset="2"/>
              </a:rPr>
              <a:t>Note: </a:t>
            </a:r>
          </a:p>
          <a:p>
            <a:pPr lvl="1">
              <a:tabLst>
                <a:tab pos="2463800" algn="l"/>
              </a:tabLst>
            </a:pPr>
            <a:r>
              <a:rPr lang="en-US" dirty="0">
                <a:sym typeface="Monotype Sorts" pitchFamily="2" charset="2"/>
              </a:rPr>
              <a:t>If </a:t>
            </a:r>
            <a:r>
              <a:rPr lang="en-US" i="1" dirty="0">
                <a:sym typeface="Monotype Sorts" pitchFamily="2" charset="2"/>
              </a:rPr>
              <a:t>Y </a:t>
            </a:r>
            <a:r>
              <a:rPr lang="en-US" dirty="0">
                <a:sym typeface="Symbol" panose="05050102010706020507" pitchFamily="18" charset="2"/>
              </a:rPr>
              <a:t></a:t>
            </a:r>
            <a:r>
              <a:rPr lang="en-US" dirty="0">
                <a:sym typeface="Monotype Sorts" pitchFamily="2" charset="2"/>
              </a:rPr>
              <a:t> </a:t>
            </a:r>
            <a:r>
              <a:rPr lang="en-US" i="1" dirty="0">
                <a:sym typeface="Monotype Sorts" pitchFamily="2" charset="2"/>
              </a:rPr>
              <a:t>Z </a:t>
            </a:r>
            <a:r>
              <a:rPr lang="en-US" dirty="0">
                <a:sym typeface="Monotype Sorts" pitchFamily="2" charset="2"/>
              </a:rPr>
              <a:t> then  </a:t>
            </a:r>
            <a:r>
              <a:rPr lang="en-US" i="1" dirty="0">
                <a:sym typeface="Monotype Sorts" pitchFamily="2" charset="2"/>
              </a:rPr>
              <a:t>Y </a:t>
            </a:r>
            <a:r>
              <a:rPr lang="en-US" sz="1600" b="1" dirty="0">
                <a:sym typeface="Symbol" panose="05050102010706020507" pitchFamily="18" charset="2"/>
              </a:rPr>
              <a:t></a:t>
            </a:r>
            <a:r>
              <a:rPr lang="en-US" dirty="0">
                <a:sym typeface="Monotype Sorts" pitchFamily="2" charset="2"/>
              </a:rPr>
              <a:t> </a:t>
            </a:r>
            <a:r>
              <a:rPr lang="en-US" i="1" dirty="0">
                <a:sym typeface="Monotype Sorts" pitchFamily="2" charset="2"/>
              </a:rPr>
              <a:t>Z</a:t>
            </a:r>
            <a:endParaRPr lang="en-US" dirty="0">
              <a:sym typeface="Monotype Sorts" pitchFamily="2" charset="2"/>
            </a:endParaRPr>
          </a:p>
          <a:p>
            <a:pPr lvl="1">
              <a:tabLst>
                <a:tab pos="2463800" algn="l"/>
              </a:tabLst>
            </a:pPr>
            <a:r>
              <a:rPr lang="en-US" dirty="0">
                <a:sym typeface="Monotype Sorts" pitchFamily="2" charset="2"/>
              </a:rPr>
              <a:t>Indeed we have (in above notation) </a:t>
            </a:r>
            <a:r>
              <a:rPr lang="en-US" i="1" dirty="0">
                <a:sym typeface="Monotype Sorts" pitchFamily="2" charset="2"/>
              </a:rPr>
              <a:t>Z</a:t>
            </a:r>
            <a:r>
              <a:rPr lang="en-US" baseline="-25000" dirty="0">
                <a:sym typeface="Monotype Sorts" pitchFamily="2" charset="2"/>
              </a:rPr>
              <a:t>1</a:t>
            </a:r>
            <a:r>
              <a:rPr lang="en-US" i="1" dirty="0">
                <a:sym typeface="Monotype Sorts" pitchFamily="2" charset="2"/>
              </a:rPr>
              <a:t> = Z</a:t>
            </a:r>
            <a:r>
              <a:rPr lang="en-US" baseline="-25000" dirty="0">
                <a:sym typeface="Monotype Sorts" pitchFamily="2" charset="2"/>
              </a:rPr>
              <a:t>2</a:t>
            </a:r>
            <a:br>
              <a:rPr lang="en-US" baseline="-25000" dirty="0">
                <a:sym typeface="Monotype Sorts" pitchFamily="2" charset="2"/>
              </a:rPr>
            </a:br>
            <a:r>
              <a:rPr lang="en-US" dirty="0">
                <a:sym typeface="Monotype Sorts" pitchFamily="2" charset="2"/>
              </a:rPr>
              <a:t>The claim follows.</a:t>
            </a:r>
          </a:p>
        </p:txBody>
      </p:sp>
    </p:spTree>
    <p:extLst>
      <p:ext uri="{BB962C8B-B14F-4D97-AF65-F5344CB8AC3E}">
        <p14:creationId xmlns:p14="http://schemas.microsoft.com/office/powerpoint/2010/main" val="23927714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Use of Multivalued Dependencies</a:t>
            </a:r>
          </a:p>
        </p:txBody>
      </p:sp>
      <p:sp>
        <p:nvSpPr>
          <p:cNvPr id="11" name="Rectangle 3"/>
          <p:cNvSpPr txBox="1">
            <a:spLocks noChangeArrowheads="1"/>
          </p:cNvSpPr>
          <p:nvPr/>
        </p:nvSpPr>
        <p:spPr>
          <a:xfrm>
            <a:off x="1047750" y="1724025"/>
            <a:ext cx="10238088"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use multivalued dependencies in two ways: </a:t>
            </a:r>
          </a:p>
          <a:p>
            <a:pPr lvl="1">
              <a:buFont typeface="Monotype Sorts" pitchFamily="2" charset="2"/>
              <a:buNone/>
            </a:pPr>
            <a:r>
              <a:rPr lang="en-US" dirty="0"/>
              <a:t>1.	To test relations to </a:t>
            </a:r>
            <a:r>
              <a:rPr lang="en-US" dirty="0">
                <a:solidFill>
                  <a:schemeClr val="tx2"/>
                </a:solidFill>
              </a:rPr>
              <a:t>determine</a:t>
            </a:r>
            <a:r>
              <a:rPr lang="en-US" dirty="0"/>
              <a:t> whether they are legal under a given set of functional and multivalued dependencies</a:t>
            </a:r>
          </a:p>
          <a:p>
            <a:pPr lvl="1">
              <a:buFont typeface="Monotype Sorts" pitchFamily="2" charset="2"/>
              <a:buNone/>
            </a:pPr>
            <a:r>
              <a:rPr lang="en-US" dirty="0"/>
              <a:t>2.	To specify </a:t>
            </a:r>
            <a:r>
              <a:rPr lang="en-US" dirty="0">
                <a:solidFill>
                  <a:schemeClr val="tx2"/>
                </a:solidFill>
              </a:rPr>
              <a:t>constraints</a:t>
            </a:r>
            <a:r>
              <a:rPr lang="en-US" dirty="0"/>
              <a:t> on the set of legal relations.  We shall thus concern ourselves </a:t>
            </a:r>
            <a:r>
              <a:rPr lang="en-US" i="1" dirty="0"/>
              <a:t>only</a:t>
            </a:r>
            <a:r>
              <a:rPr lang="en-US" dirty="0"/>
              <a:t> with relations that satisfy a given set of functional and multivalued dependencies.</a:t>
            </a:r>
          </a:p>
          <a:p>
            <a:r>
              <a:rPr lang="en-US" dirty="0"/>
              <a:t>If a relation </a:t>
            </a:r>
            <a:r>
              <a:rPr lang="en-US" i="1" dirty="0"/>
              <a:t>r</a:t>
            </a:r>
            <a:r>
              <a:rPr lang="en-US" dirty="0"/>
              <a:t> fails to satisfy a given multivalued dependency, we can construct a relations </a:t>
            </a:r>
            <a:r>
              <a:rPr lang="en-US" i="1" dirty="0"/>
              <a:t>r</a:t>
            </a:r>
            <a:r>
              <a:rPr lang="en-US" i="1" dirty="0">
                <a:sym typeface="Symbol" panose="05050102010706020507" pitchFamily="18" charset="2"/>
              </a:rPr>
              <a:t></a:t>
            </a:r>
            <a:r>
              <a:rPr lang="en-US" dirty="0">
                <a:sym typeface="Symbol" panose="05050102010706020507" pitchFamily="18" charset="2"/>
              </a:rPr>
              <a:t>  that does satisfy the multivalued dependency by adding tuples to </a:t>
            </a:r>
            <a:r>
              <a:rPr lang="en-US" i="1" dirty="0">
                <a:sym typeface="Symbol" panose="05050102010706020507" pitchFamily="18" charset="2"/>
              </a:rPr>
              <a:t>r. </a:t>
            </a:r>
            <a:endParaRPr lang="en-US" dirty="0"/>
          </a:p>
          <a:p>
            <a:pPr>
              <a:buFont typeface="Monotype Sorts" pitchFamily="2" charset="2"/>
              <a:buNone/>
            </a:pPr>
            <a:r>
              <a:rPr lang="en-US" dirty="0"/>
              <a:t>		</a:t>
            </a:r>
          </a:p>
        </p:txBody>
      </p:sp>
    </p:spTree>
    <p:extLst>
      <p:ext uri="{BB962C8B-B14F-4D97-AF65-F5344CB8AC3E}">
        <p14:creationId xmlns:p14="http://schemas.microsoft.com/office/powerpoint/2010/main" val="15030425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Fourth Normal Form</a:t>
            </a:r>
          </a:p>
        </p:txBody>
      </p:sp>
      <p:sp>
        <p:nvSpPr>
          <p:cNvPr id="11" name="Rectangle 3"/>
          <p:cNvSpPr txBox="1">
            <a:spLocks noChangeArrowheads="1"/>
          </p:cNvSpPr>
          <p:nvPr/>
        </p:nvSpPr>
        <p:spPr>
          <a:xfrm>
            <a:off x="533400" y="1295400"/>
            <a:ext cx="10851292"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relation schema </a:t>
            </a:r>
            <a:r>
              <a:rPr lang="en-US" i="1" dirty="0"/>
              <a:t>R</a:t>
            </a:r>
            <a:r>
              <a:rPr lang="en-US" dirty="0"/>
              <a:t> is in 4NF with respect to a set </a:t>
            </a:r>
            <a:r>
              <a:rPr lang="en-US" i="1" dirty="0"/>
              <a:t>D</a:t>
            </a:r>
            <a:r>
              <a:rPr lang="en-US" dirty="0"/>
              <a:t> of functional and multivalued dependencies if for all multivalued dependencies in </a:t>
            </a:r>
            <a:r>
              <a:rPr lang="en-US" i="1" dirty="0"/>
              <a:t>D</a:t>
            </a:r>
            <a:r>
              <a:rPr lang="en-US" baseline="30000" dirty="0"/>
              <a:t>+</a:t>
            </a:r>
            <a:r>
              <a:rPr lang="en-US" dirty="0"/>
              <a:t> of the form </a:t>
            </a:r>
            <a:r>
              <a:rPr lang="en-US" dirty="0">
                <a:sym typeface="Symbol" panose="05050102010706020507" pitchFamily="18" charset="2"/>
              </a:rPr>
              <a:t></a:t>
            </a:r>
            <a:r>
              <a:rPr lang="en-US" dirty="0">
                <a:sym typeface="Greek Symbols" pitchFamily="18" charset="2"/>
              </a:rPr>
              <a:t> </a:t>
            </a:r>
            <a:r>
              <a:rPr lang="en-US" sz="1600" b="1" dirty="0">
                <a:sym typeface="Symbol" panose="05050102010706020507" pitchFamily="18" charset="2"/>
              </a:rPr>
              <a:t></a:t>
            </a:r>
            <a:r>
              <a:rPr lang="en-US" i="1" dirty="0">
                <a:sym typeface="Monotype Sorts" pitchFamily="2" charset="2"/>
              </a:rPr>
              <a:t> </a:t>
            </a:r>
            <a:r>
              <a:rPr lang="en-US" dirty="0">
                <a:sym typeface="Symbol" panose="05050102010706020507" pitchFamily="18" charset="2"/>
              </a:rPr>
              <a:t></a:t>
            </a:r>
            <a:r>
              <a:rPr lang="en-US" dirty="0">
                <a:sym typeface="Greek Symbols" pitchFamily="18" charset="2"/>
              </a:rPr>
              <a:t>, where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 </a:t>
            </a:r>
            <a:r>
              <a:rPr lang="en-US" i="1" dirty="0">
                <a:sym typeface="Symbol" panose="05050102010706020507" pitchFamily="18" charset="2"/>
              </a:rPr>
              <a:t>R</a:t>
            </a:r>
            <a:r>
              <a:rPr lang="en-US" dirty="0">
                <a:sym typeface="Symbol" panose="05050102010706020507" pitchFamily="18" charset="2"/>
              </a:rPr>
              <a:t> and </a:t>
            </a:r>
            <a:r>
              <a:rPr lang="en-US" i="1" dirty="0">
                <a:sym typeface="Greek Symbols" pitchFamily="18" charset="2"/>
              </a:rPr>
              <a:t> </a:t>
            </a:r>
            <a:r>
              <a:rPr lang="en-US" dirty="0">
                <a:sym typeface="Symbol" panose="05050102010706020507" pitchFamily="18" charset="2"/>
              </a:rPr>
              <a:t> </a:t>
            </a:r>
            <a:r>
              <a:rPr lang="en-US" i="1" dirty="0">
                <a:sym typeface="Symbol" panose="05050102010706020507" pitchFamily="18" charset="2"/>
              </a:rPr>
              <a:t>R, </a:t>
            </a:r>
            <a:r>
              <a:rPr lang="en-US" dirty="0">
                <a:sym typeface="Symbol" panose="05050102010706020507" pitchFamily="18" charset="2"/>
              </a:rPr>
              <a:t>at least one of the following hold:</a:t>
            </a:r>
          </a:p>
          <a:p>
            <a:pPr lvl="1"/>
            <a:r>
              <a:rPr lang="en-US" dirty="0">
                <a:sym typeface="Symbol" panose="05050102010706020507" pitchFamily="18" charset="2"/>
              </a:rPr>
              <a:t></a:t>
            </a:r>
            <a:r>
              <a:rPr lang="en-US" dirty="0">
                <a:sym typeface="Greek Symbols" pitchFamily="18" charset="2"/>
              </a:rPr>
              <a:t> </a:t>
            </a:r>
            <a:r>
              <a:rPr lang="en-US" sz="1400" b="1" dirty="0">
                <a:sym typeface="Symbol" panose="05050102010706020507" pitchFamily="18" charset="2"/>
              </a:rPr>
              <a:t></a:t>
            </a:r>
            <a:r>
              <a:rPr lang="en-US" i="1" dirty="0">
                <a:sym typeface="Monotype Sorts" pitchFamily="2" charset="2"/>
              </a:rPr>
              <a:t> </a:t>
            </a:r>
            <a:r>
              <a:rPr lang="en-US" dirty="0">
                <a:sym typeface="Symbol" panose="05050102010706020507" pitchFamily="18" charset="2"/>
              </a:rPr>
              <a:t></a:t>
            </a:r>
            <a:r>
              <a:rPr lang="en-US" dirty="0">
                <a:sym typeface="Greek Symbols" pitchFamily="18" charset="2"/>
              </a:rPr>
              <a:t> is trivial (i.e., </a:t>
            </a:r>
            <a:r>
              <a:rPr lang="en-US" dirty="0">
                <a:sym typeface="Symbol" panose="05050102010706020507" pitchFamily="18" charset="2"/>
              </a:rPr>
              <a:t></a:t>
            </a:r>
            <a:r>
              <a:rPr lang="en-US" i="1" dirty="0">
                <a:sym typeface="Greek Symbols" pitchFamily="18" charset="2"/>
              </a:rPr>
              <a:t> </a:t>
            </a:r>
            <a:r>
              <a:rPr lang="en-US" dirty="0">
                <a:sym typeface="Symbol" panose="05050102010706020507" pitchFamily="18" charset="2"/>
              </a:rPr>
              <a:t> </a:t>
            </a:r>
            <a:r>
              <a:rPr lang="en-US" dirty="0">
                <a:sym typeface="Greek Symbols" pitchFamily="18" charset="2"/>
              </a:rPr>
              <a:t> or </a:t>
            </a:r>
            <a:r>
              <a:rPr lang="en-US" dirty="0">
                <a:sym typeface="Symbol" panose="05050102010706020507" pitchFamily="18" charset="2"/>
              </a:rPr>
              <a:t></a:t>
            </a:r>
            <a:r>
              <a:rPr lang="en-US" dirty="0">
                <a:sym typeface="Greek Symbols" pitchFamily="18" charset="2"/>
              </a:rPr>
              <a:t> </a:t>
            </a:r>
            <a:r>
              <a:rPr lang="en-US" dirty="0">
                <a:sym typeface="Symbol" panose="05050102010706020507" pitchFamily="18" charset="2"/>
              </a:rPr>
              <a:t> </a:t>
            </a:r>
            <a:r>
              <a:rPr lang="en-US" i="1" dirty="0">
                <a:sym typeface="Greek Symbols" pitchFamily="18" charset="2"/>
              </a:rPr>
              <a:t> = R)</a:t>
            </a:r>
          </a:p>
          <a:p>
            <a:pPr lvl="1"/>
            <a:r>
              <a:rPr lang="en-US" dirty="0">
                <a:sym typeface="Symbol" panose="05050102010706020507" pitchFamily="18" charset="2"/>
              </a:rPr>
              <a:t></a:t>
            </a:r>
            <a:r>
              <a:rPr lang="en-US" dirty="0">
                <a:sym typeface="Greek Symbols" pitchFamily="18" charset="2"/>
              </a:rPr>
              <a:t> is a </a:t>
            </a:r>
            <a:r>
              <a:rPr lang="en-US" dirty="0" err="1">
                <a:sym typeface="Greek Symbols" pitchFamily="18" charset="2"/>
              </a:rPr>
              <a:t>superkey</a:t>
            </a:r>
            <a:r>
              <a:rPr lang="en-US" dirty="0">
                <a:sym typeface="Greek Symbols" pitchFamily="18" charset="2"/>
              </a:rPr>
              <a:t> for schema </a:t>
            </a:r>
            <a:r>
              <a:rPr lang="en-US" i="1" dirty="0">
                <a:sym typeface="Greek Symbols" pitchFamily="18" charset="2"/>
              </a:rPr>
              <a:t>R</a:t>
            </a:r>
          </a:p>
          <a:p>
            <a:r>
              <a:rPr lang="en-US" dirty="0">
                <a:sym typeface="Greek Symbols" pitchFamily="18" charset="2"/>
              </a:rPr>
              <a:t>If a relation is in 4NF it is in BCNF</a:t>
            </a:r>
          </a:p>
        </p:txBody>
      </p:sp>
      <p:grpSp>
        <p:nvGrpSpPr>
          <p:cNvPr id="12" name="Group 5"/>
          <p:cNvGrpSpPr>
            <a:grpSpLocks/>
          </p:cNvGrpSpPr>
          <p:nvPr/>
        </p:nvGrpSpPr>
        <p:grpSpPr bwMode="auto">
          <a:xfrm>
            <a:off x="7108825" y="6642100"/>
            <a:ext cx="317500" cy="4763"/>
            <a:chOff x="2640" y="1301"/>
            <a:chExt cx="200" cy="3"/>
          </a:xfrm>
        </p:grpSpPr>
        <p:sp>
          <p:nvSpPr>
            <p:cNvPr id="13"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extLst>
      <p:ext uri="{BB962C8B-B14F-4D97-AF65-F5344CB8AC3E}">
        <p14:creationId xmlns:p14="http://schemas.microsoft.com/office/powerpoint/2010/main" val="7748217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2"/>
          <p:cNvSpPr>
            <a:spLocks noGrp="1" noChangeArrowheads="1"/>
          </p:cNvSpPr>
          <p:nvPr>
            <p:ph type="title"/>
          </p:nvPr>
        </p:nvSpPr>
        <p:spPr>
          <a:xfrm>
            <a:off x="914400" y="0"/>
            <a:ext cx="10548730" cy="609600"/>
          </a:xfrm>
        </p:spPr>
        <p:txBody>
          <a:bodyPr>
            <a:normAutofit fontScale="90000"/>
          </a:bodyPr>
          <a:lstStyle/>
          <a:p>
            <a:r>
              <a:rPr lang="en-US" dirty="0"/>
              <a:t>Restriction of Multivalued Dependencies</a:t>
            </a:r>
          </a:p>
        </p:txBody>
      </p:sp>
      <p:sp>
        <p:nvSpPr>
          <p:cNvPr id="13" name="Rectangle 3"/>
          <p:cNvSpPr txBox="1">
            <a:spLocks noChangeArrowheads="1"/>
          </p:cNvSpPr>
          <p:nvPr/>
        </p:nvSpPr>
        <p:spPr>
          <a:xfrm>
            <a:off x="571499" y="1114425"/>
            <a:ext cx="10574295"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restriction of  D to </a:t>
            </a:r>
            <a:r>
              <a:rPr lang="en-US" dirty="0" err="1"/>
              <a:t>R</a:t>
            </a:r>
            <a:r>
              <a:rPr lang="en-US" sz="2400" baseline="-25000" dirty="0" err="1"/>
              <a:t>i</a:t>
            </a:r>
            <a:r>
              <a:rPr lang="en-US" dirty="0"/>
              <a:t> is the set D</a:t>
            </a:r>
            <a:r>
              <a:rPr lang="en-US" sz="2400" baseline="-25000" dirty="0"/>
              <a:t>i</a:t>
            </a:r>
            <a:r>
              <a:rPr lang="en-US" dirty="0"/>
              <a:t> consisting of</a:t>
            </a:r>
          </a:p>
          <a:p>
            <a:pPr lvl="1"/>
            <a:r>
              <a:rPr lang="en-US" dirty="0"/>
              <a:t>All functional dependencies in D</a:t>
            </a:r>
            <a:r>
              <a:rPr lang="en-US" sz="2000" baseline="30000" dirty="0"/>
              <a:t>+</a:t>
            </a:r>
            <a:r>
              <a:rPr lang="en-US" dirty="0"/>
              <a:t> that include only attributes of </a:t>
            </a:r>
            <a:r>
              <a:rPr lang="en-US" dirty="0" err="1"/>
              <a:t>R</a:t>
            </a:r>
            <a:r>
              <a:rPr lang="en-US" sz="2000" baseline="-25000" dirty="0" err="1"/>
              <a:t>i</a:t>
            </a:r>
            <a:endParaRPr lang="en-US" sz="2000" baseline="-25000" dirty="0"/>
          </a:p>
          <a:p>
            <a:pPr lvl="1"/>
            <a:r>
              <a:rPr lang="en-US" dirty="0"/>
              <a:t>All multivalued dependencies of the form</a:t>
            </a:r>
          </a:p>
          <a:p>
            <a:pPr lvl="2">
              <a:buFont typeface="Monotype Sorts" pitchFamily="2" charset="2"/>
              <a:buNone/>
            </a:pPr>
            <a:r>
              <a:rPr lang="en-US" dirty="0">
                <a:sym typeface="Symbol" panose="05050102010706020507" pitchFamily="18" charset="2"/>
              </a:rPr>
              <a:t>   </a:t>
            </a:r>
            <a:r>
              <a:rPr lang="en-US" dirty="0">
                <a:sym typeface="Greek Symbols" pitchFamily="18" charset="2"/>
              </a:rPr>
              <a:t> </a:t>
            </a:r>
            <a:r>
              <a:rPr lang="en-US" sz="1400" b="1" dirty="0">
                <a:sym typeface="Symbol" panose="05050102010706020507" pitchFamily="18" charset="2"/>
              </a:rPr>
              <a:t></a:t>
            </a:r>
            <a:r>
              <a:rPr lang="en-US" i="1" dirty="0">
                <a:sym typeface="Monotype Sorts" pitchFamily="2" charset="2"/>
              </a:rPr>
              <a:t> (</a:t>
            </a:r>
            <a:r>
              <a:rPr lang="en-US" dirty="0">
                <a:sym typeface="Symbol" panose="05050102010706020507" pitchFamily="18" charset="2"/>
              </a:rPr>
              <a:t> </a:t>
            </a:r>
            <a:r>
              <a:rPr lang="en-US" dirty="0">
                <a:sym typeface="Greek Symbols" pitchFamily="18" charset="2"/>
              </a:rPr>
              <a:t> </a:t>
            </a:r>
            <a:r>
              <a:rPr lang="en-US" dirty="0" err="1"/>
              <a:t>R</a:t>
            </a:r>
            <a:r>
              <a:rPr lang="en-US" sz="2400" baseline="-25000" dirty="0" err="1"/>
              <a:t>i</a:t>
            </a:r>
            <a:r>
              <a:rPr lang="en-US" dirty="0"/>
              <a:t>)</a:t>
            </a:r>
            <a:endParaRPr lang="en-US" baseline="-25000" dirty="0"/>
          </a:p>
          <a:p>
            <a:pPr lvl="1">
              <a:buFont typeface="Monotype Sorts" pitchFamily="2" charset="2"/>
              <a:buNone/>
            </a:pPr>
            <a:r>
              <a:rPr lang="en-US" dirty="0"/>
              <a:t>    where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err="1"/>
              <a:t>R</a:t>
            </a:r>
            <a:r>
              <a:rPr lang="en-US" sz="2000" baseline="-25000" dirty="0" err="1"/>
              <a:t>i</a:t>
            </a:r>
            <a:r>
              <a:rPr lang="en-US" sz="2000" baseline="-25000" dirty="0"/>
              <a:t> </a:t>
            </a:r>
            <a:r>
              <a:rPr lang="en-US" dirty="0"/>
              <a:t> and  </a:t>
            </a:r>
            <a:r>
              <a:rPr lang="en-US" dirty="0">
                <a:sym typeface="Symbol" panose="05050102010706020507" pitchFamily="18" charset="2"/>
              </a:rPr>
              <a:t></a:t>
            </a:r>
            <a:r>
              <a:rPr lang="en-US" dirty="0"/>
              <a:t> </a:t>
            </a:r>
            <a:r>
              <a:rPr lang="en-US" sz="1400" b="1" dirty="0">
                <a:sym typeface="Symbol" panose="05050102010706020507" pitchFamily="18" charset="2"/>
              </a:rPr>
              <a:t></a:t>
            </a:r>
            <a:r>
              <a:rPr lang="en-US" dirty="0"/>
              <a:t> </a:t>
            </a:r>
            <a:r>
              <a:rPr lang="en-US" dirty="0">
                <a:sym typeface="Symbol" panose="05050102010706020507" pitchFamily="18" charset="2"/>
              </a:rPr>
              <a:t></a:t>
            </a:r>
            <a:r>
              <a:rPr lang="en-US" dirty="0"/>
              <a:t> is in D</a:t>
            </a:r>
            <a:r>
              <a:rPr lang="en-US" sz="2000" baseline="30000" dirty="0"/>
              <a:t>+</a:t>
            </a:r>
            <a:r>
              <a:rPr lang="en-US" dirty="0"/>
              <a:t> </a:t>
            </a:r>
          </a:p>
        </p:txBody>
      </p:sp>
    </p:spTree>
    <p:extLst>
      <p:ext uri="{BB962C8B-B14F-4D97-AF65-F5344CB8AC3E}">
        <p14:creationId xmlns:p14="http://schemas.microsoft.com/office/powerpoint/2010/main" val="12967006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4NF Decomposition Algorithm</a:t>
            </a:r>
          </a:p>
        </p:txBody>
      </p:sp>
      <p:sp>
        <p:nvSpPr>
          <p:cNvPr id="11" name="Rectangle 3"/>
          <p:cNvSpPr txBox="1">
            <a:spLocks noChangeArrowheads="1"/>
          </p:cNvSpPr>
          <p:nvPr/>
        </p:nvSpPr>
        <p:spPr>
          <a:xfrm>
            <a:off x="571500" y="1114425"/>
            <a:ext cx="10656673" cy="4876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US" i="1" dirty="0"/>
              <a:t>     result:</a:t>
            </a:r>
            <a:r>
              <a:rPr lang="en-US" dirty="0"/>
              <a:t> = {</a:t>
            </a:r>
            <a:r>
              <a:rPr lang="en-US" i="1" dirty="0"/>
              <a:t>R</a:t>
            </a:r>
            <a:r>
              <a:rPr lang="en-US" dirty="0"/>
              <a:t>};</a:t>
            </a:r>
            <a:br>
              <a:rPr lang="en-US" dirty="0"/>
            </a:br>
            <a:r>
              <a:rPr lang="en-US" i="1" dirty="0"/>
              <a:t>done</a:t>
            </a:r>
            <a:r>
              <a:rPr lang="en-US" dirty="0"/>
              <a:t> := false;</a:t>
            </a:r>
            <a:br>
              <a:rPr lang="en-US" dirty="0"/>
            </a:br>
            <a:r>
              <a:rPr lang="en-US" i="1" dirty="0"/>
              <a:t>compute D</a:t>
            </a:r>
            <a:r>
              <a:rPr lang="en-US" baseline="30000" dirty="0"/>
              <a:t>+</a:t>
            </a:r>
            <a:r>
              <a:rPr lang="en-US" dirty="0"/>
              <a:t>;</a:t>
            </a:r>
            <a:br>
              <a:rPr lang="en-US" dirty="0"/>
            </a:br>
            <a:r>
              <a:rPr lang="en-US" dirty="0"/>
              <a:t>Let D</a:t>
            </a:r>
            <a:r>
              <a:rPr lang="en-US" sz="2400" baseline="-25000" dirty="0"/>
              <a:t>i</a:t>
            </a:r>
            <a:r>
              <a:rPr lang="en-US" dirty="0"/>
              <a:t> denote the restriction of D</a:t>
            </a:r>
            <a:r>
              <a:rPr lang="en-US" baseline="30000" dirty="0"/>
              <a:t>+</a:t>
            </a:r>
            <a:r>
              <a:rPr lang="en-US" dirty="0"/>
              <a:t> to </a:t>
            </a:r>
            <a:r>
              <a:rPr lang="en-US" dirty="0" err="1"/>
              <a:t>R</a:t>
            </a:r>
            <a:r>
              <a:rPr lang="en-US" sz="2400" baseline="-25000" dirty="0" err="1"/>
              <a:t>i</a:t>
            </a:r>
            <a:endParaRPr lang="en-US" sz="2400" baseline="-25000" dirty="0"/>
          </a:p>
          <a:p>
            <a:pPr>
              <a:buFont typeface="Monotype Sorts" pitchFamily="2" charset="2"/>
              <a:buNone/>
            </a:pPr>
            <a:r>
              <a:rPr lang="en-US" b="1" dirty="0"/>
              <a:t>    while </a:t>
            </a:r>
            <a:r>
              <a:rPr lang="en-US" dirty="0"/>
              <a:t>(</a:t>
            </a:r>
            <a:r>
              <a:rPr lang="en-US" b="1" dirty="0"/>
              <a:t>not </a:t>
            </a:r>
            <a:r>
              <a:rPr lang="en-US" i="1" dirty="0"/>
              <a:t>done</a:t>
            </a:r>
            <a:r>
              <a:rPr lang="en-US" dirty="0"/>
              <a:t>) </a:t>
            </a:r>
            <a:br>
              <a:rPr lang="en-US" dirty="0"/>
            </a:br>
            <a:r>
              <a:rPr lang="en-US" dirty="0"/>
              <a:t>    </a:t>
            </a:r>
            <a:r>
              <a:rPr lang="en-US" b="1" dirty="0"/>
              <a:t>if </a:t>
            </a:r>
            <a:r>
              <a:rPr lang="en-US" dirty="0"/>
              <a:t>(there is a schema </a:t>
            </a:r>
            <a:r>
              <a:rPr lang="en-US" b="1" dirty="0" err="1"/>
              <a:t>R</a:t>
            </a:r>
            <a:r>
              <a:rPr lang="en-US" baseline="-25000" dirty="0" err="1"/>
              <a:t>i</a:t>
            </a:r>
            <a:r>
              <a:rPr lang="en-US" dirty="0"/>
              <a:t> in </a:t>
            </a:r>
            <a:r>
              <a:rPr lang="en-US" i="1" dirty="0"/>
              <a:t>result </a:t>
            </a:r>
            <a:r>
              <a:rPr lang="en-US" dirty="0"/>
              <a:t>that is not in 4NF) </a:t>
            </a:r>
            <a:r>
              <a:rPr lang="en-US" b="1" dirty="0"/>
              <a:t>then</a:t>
            </a:r>
            <a:br>
              <a:rPr lang="en-US" b="1" dirty="0"/>
            </a:br>
            <a:r>
              <a:rPr lang="en-US" b="1" dirty="0"/>
              <a:t>       begin</a:t>
            </a:r>
            <a:endParaRPr lang="en-US" dirty="0"/>
          </a:p>
          <a:p>
            <a:pPr>
              <a:buFont typeface="Monotype Sorts" pitchFamily="2" charset="2"/>
              <a:buNone/>
            </a:pPr>
            <a:r>
              <a:rPr lang="en-US" dirty="0"/>
              <a:t>		 let </a:t>
            </a:r>
            <a:r>
              <a:rPr lang="en-US" dirty="0">
                <a:sym typeface="Symbol" panose="05050102010706020507" pitchFamily="18" charset="2"/>
              </a:rPr>
              <a:t> </a:t>
            </a:r>
            <a:r>
              <a:rPr lang="en-US" sz="1600" b="1" dirty="0">
                <a:sym typeface="Symbol" panose="05050102010706020507" pitchFamily="18" charset="2"/>
              </a:rPr>
              <a:t></a:t>
            </a:r>
            <a:r>
              <a:rPr lang="en-US" dirty="0">
                <a:sym typeface="Symbol" panose="05050102010706020507" pitchFamily="18" charset="2"/>
              </a:rPr>
              <a:t>  be a nontrivial multivalued dependency that holds</a:t>
            </a:r>
            <a:br>
              <a:rPr lang="en-US" dirty="0">
                <a:sym typeface="Symbol" panose="05050102010706020507" pitchFamily="18" charset="2"/>
              </a:rPr>
            </a:br>
            <a:r>
              <a:rPr lang="en-US" dirty="0">
                <a:sym typeface="Symbol" panose="05050102010706020507" pitchFamily="18" charset="2"/>
              </a:rPr>
              <a:t>            on </a:t>
            </a:r>
            <a:r>
              <a:rPr lang="en-US" i="1" dirty="0" err="1">
                <a:sym typeface="Symbol" panose="05050102010706020507" pitchFamily="18" charset="2"/>
              </a:rPr>
              <a:t>R</a:t>
            </a:r>
            <a:r>
              <a:rPr lang="en-US" baseline="-25000" dirty="0" err="1">
                <a:sym typeface="Symbol" panose="05050102010706020507" pitchFamily="18" charset="2"/>
              </a:rPr>
              <a:t>i</a:t>
            </a:r>
            <a:r>
              <a:rPr lang="en-US" dirty="0">
                <a:sym typeface="Symbol" panose="05050102010706020507" pitchFamily="18" charset="2"/>
              </a:rPr>
              <a:t> such that   </a:t>
            </a:r>
            <a:r>
              <a:rPr lang="en-US" i="1" dirty="0" err="1">
                <a:sym typeface="Symbol" panose="05050102010706020507" pitchFamily="18" charset="2"/>
              </a:rPr>
              <a:t>R</a:t>
            </a:r>
            <a:r>
              <a:rPr lang="en-US" i="1" baseline="-25000" dirty="0" err="1">
                <a:sym typeface="Symbol" panose="05050102010706020507" pitchFamily="18" charset="2"/>
              </a:rPr>
              <a:t>i</a:t>
            </a:r>
            <a:r>
              <a:rPr lang="en-US" i="1" baseline="-25000" dirty="0">
                <a:sym typeface="Symbol" panose="05050102010706020507" pitchFamily="18" charset="2"/>
              </a:rPr>
              <a:t>  </a:t>
            </a:r>
            <a:r>
              <a:rPr lang="en-US" dirty="0">
                <a:sym typeface="Symbol" panose="05050102010706020507" pitchFamily="18" charset="2"/>
              </a:rPr>
              <a:t>is not in </a:t>
            </a:r>
            <a:r>
              <a:rPr lang="en-US" i="1" dirty="0"/>
              <a:t>D</a:t>
            </a:r>
            <a:r>
              <a:rPr lang="en-US" sz="2400" baseline="-25000" dirty="0"/>
              <a:t>i</a:t>
            </a:r>
            <a:r>
              <a:rPr lang="en-US" dirty="0"/>
              <a:t>, and </a:t>
            </a:r>
            <a:r>
              <a:rPr lang="en-US" dirty="0">
                <a:sym typeface="Symbol" panose="05050102010706020507" pitchFamily="18" charset="2"/>
              </a:rPr>
              <a:t>; </a:t>
            </a:r>
            <a:br>
              <a:rPr lang="en-US" dirty="0">
                <a:sym typeface="Symbol" panose="05050102010706020507" pitchFamily="18" charset="2"/>
              </a:rPr>
            </a:br>
            <a:r>
              <a:rPr lang="en-US" dirty="0">
                <a:sym typeface="Symbol" panose="05050102010706020507" pitchFamily="18" charset="2"/>
              </a:rPr>
              <a:t>          </a:t>
            </a:r>
            <a:r>
              <a:rPr lang="en-US" i="1" dirty="0">
                <a:sym typeface="Symbol" panose="05050102010706020507" pitchFamily="18" charset="2"/>
              </a:rPr>
              <a:t>result </a:t>
            </a:r>
            <a:r>
              <a:rPr lang="en-US" dirty="0">
                <a:sym typeface="Symbol" panose="05050102010706020507" pitchFamily="18" charset="2"/>
              </a:rPr>
              <a:t>:=  (</a:t>
            </a:r>
            <a:r>
              <a:rPr lang="en-US" i="1" dirty="0">
                <a:sym typeface="Symbol" panose="05050102010706020507" pitchFamily="18" charset="2"/>
              </a:rPr>
              <a:t>result </a:t>
            </a:r>
            <a:r>
              <a:rPr lang="en-US" dirty="0">
                <a:sym typeface="Symbol" panose="05050102010706020507" pitchFamily="18" charset="2"/>
              </a:rPr>
              <a:t>- </a:t>
            </a:r>
            <a:r>
              <a:rPr lang="en-US" i="1" dirty="0" err="1">
                <a:sym typeface="Symbol" panose="05050102010706020507" pitchFamily="18" charset="2"/>
              </a:rPr>
              <a:t>R</a:t>
            </a:r>
            <a:r>
              <a:rPr lang="en-US" i="1" baseline="-25000" dirty="0" err="1">
                <a:sym typeface="Symbol" panose="05050102010706020507" pitchFamily="18" charset="2"/>
              </a:rPr>
              <a:t>i</a:t>
            </a:r>
            <a:r>
              <a:rPr lang="en-US" dirty="0">
                <a:sym typeface="Symbol" panose="05050102010706020507" pitchFamily="18" charset="2"/>
              </a:rPr>
              <a:t>)  (</a:t>
            </a:r>
            <a:r>
              <a:rPr lang="en-US" i="1" dirty="0" err="1">
                <a:sym typeface="Symbol" panose="05050102010706020507" pitchFamily="18" charset="2"/>
              </a:rPr>
              <a:t>R</a:t>
            </a:r>
            <a:r>
              <a:rPr lang="en-US" i="1" baseline="-25000" dirty="0" err="1">
                <a:sym typeface="Symbol" panose="05050102010706020507" pitchFamily="18" charset="2"/>
              </a:rPr>
              <a:t>i</a:t>
            </a:r>
            <a:r>
              <a:rPr lang="en-US" baseline="-25000" dirty="0">
                <a:sym typeface="Symbol" panose="05050102010706020507" pitchFamily="18" charset="2"/>
              </a:rPr>
              <a:t> </a:t>
            </a:r>
            <a:r>
              <a:rPr lang="en-US" dirty="0">
                <a:sym typeface="Symbol" panose="05050102010706020507" pitchFamily="18" charset="2"/>
              </a:rPr>
              <a:t>- )   (, ); </a:t>
            </a:r>
            <a:br>
              <a:rPr lang="en-US" dirty="0">
                <a:sym typeface="Symbol" panose="05050102010706020507" pitchFamily="18" charset="2"/>
              </a:rPr>
            </a:br>
            <a:r>
              <a:rPr lang="en-US" b="1" dirty="0">
                <a:sym typeface="Symbol" panose="05050102010706020507" pitchFamily="18" charset="2"/>
              </a:rPr>
              <a:t>       end</a:t>
            </a:r>
            <a:r>
              <a:rPr lang="en-US" dirty="0">
                <a:sym typeface="Symbol" panose="05050102010706020507" pitchFamily="18" charset="2"/>
              </a:rPr>
              <a:t/>
            </a:r>
            <a:br>
              <a:rPr lang="en-US" dirty="0">
                <a:sym typeface="Symbol" panose="05050102010706020507" pitchFamily="18" charset="2"/>
              </a:rPr>
            </a:br>
            <a:r>
              <a:rPr lang="en-US" b="1" dirty="0">
                <a:sym typeface="Symbol" panose="05050102010706020507" pitchFamily="18" charset="2"/>
              </a:rPr>
              <a:t>    else </a:t>
            </a:r>
            <a:r>
              <a:rPr lang="en-US" i="1" dirty="0">
                <a:sym typeface="Symbol" panose="05050102010706020507" pitchFamily="18" charset="2"/>
              </a:rPr>
              <a:t>done</a:t>
            </a:r>
            <a:r>
              <a:rPr lang="en-US" dirty="0">
                <a:sym typeface="Symbol" panose="05050102010706020507" pitchFamily="18" charset="2"/>
              </a:rPr>
              <a:t>:= true;</a:t>
            </a:r>
          </a:p>
          <a:p>
            <a:pPr>
              <a:buFont typeface="Monotype Sorts" pitchFamily="2" charset="2"/>
              <a:buNone/>
            </a:pPr>
            <a:r>
              <a:rPr lang="en-US" dirty="0">
                <a:sym typeface="Symbol" panose="05050102010706020507" pitchFamily="18" charset="2"/>
              </a:rPr>
              <a:t>Note: each </a:t>
            </a:r>
            <a:r>
              <a:rPr lang="en-US" i="1" dirty="0" err="1">
                <a:sym typeface="Symbol" panose="05050102010706020507" pitchFamily="18" charset="2"/>
              </a:rPr>
              <a:t>R</a:t>
            </a:r>
            <a:r>
              <a:rPr lang="en-US" i="1" baseline="-25000" dirty="0" err="1">
                <a:sym typeface="Symbol" panose="05050102010706020507" pitchFamily="18" charset="2"/>
              </a:rPr>
              <a:t>i</a:t>
            </a:r>
            <a:r>
              <a:rPr lang="en-US" i="1" dirty="0">
                <a:sym typeface="Symbol" panose="05050102010706020507" pitchFamily="18" charset="2"/>
              </a:rPr>
              <a:t> </a:t>
            </a:r>
            <a:r>
              <a:rPr lang="en-US" dirty="0">
                <a:sym typeface="Symbol" panose="05050102010706020507" pitchFamily="18" charset="2"/>
              </a:rPr>
              <a:t>is in 4NF, and decomposition is lossless-join</a:t>
            </a:r>
          </a:p>
        </p:txBody>
      </p:sp>
      <p:grpSp>
        <p:nvGrpSpPr>
          <p:cNvPr id="12" name="Group 4"/>
          <p:cNvGrpSpPr>
            <a:grpSpLocks/>
          </p:cNvGrpSpPr>
          <p:nvPr/>
        </p:nvGrpSpPr>
        <p:grpSpPr bwMode="auto">
          <a:xfrm>
            <a:off x="8348663" y="6477000"/>
            <a:ext cx="317500" cy="4763"/>
            <a:chOff x="2640" y="1301"/>
            <a:chExt cx="200" cy="3"/>
          </a:xfrm>
        </p:grpSpPr>
        <p:sp>
          <p:nvSpPr>
            <p:cNvPr id="1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extLst>
      <p:ext uri="{BB962C8B-B14F-4D97-AF65-F5344CB8AC3E}">
        <p14:creationId xmlns:p14="http://schemas.microsoft.com/office/powerpoint/2010/main" val="38294177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Example</a:t>
            </a:r>
          </a:p>
        </p:txBody>
      </p:sp>
      <p:sp>
        <p:nvSpPr>
          <p:cNvPr id="11" name="Rectangle 3"/>
          <p:cNvSpPr txBox="1">
            <a:spLocks noChangeArrowheads="1"/>
          </p:cNvSpPr>
          <p:nvPr/>
        </p:nvSpPr>
        <p:spPr>
          <a:xfrm>
            <a:off x="571499" y="838200"/>
            <a:ext cx="9313905" cy="4876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t>R</a:t>
            </a:r>
            <a:r>
              <a:rPr lang="en-US" sz="1800" dirty="0"/>
              <a:t> =(</a:t>
            </a:r>
            <a:r>
              <a:rPr lang="en-US" sz="1800" i="1" dirty="0"/>
              <a:t>A, B, C, G, H, I</a:t>
            </a:r>
            <a:r>
              <a:rPr lang="en-US" sz="1800" dirty="0"/>
              <a:t>)</a:t>
            </a:r>
          </a:p>
          <a:p>
            <a:pPr>
              <a:buFont typeface="Monotype Sorts" pitchFamily="2" charset="2"/>
              <a:buNone/>
            </a:pPr>
            <a:r>
              <a:rPr lang="en-US" sz="1800" i="1" dirty="0"/>
              <a:t>	F </a:t>
            </a:r>
            <a:r>
              <a:rPr lang="en-US" sz="1800" dirty="0"/>
              <a:t>={ </a:t>
            </a:r>
            <a:r>
              <a:rPr lang="en-US" sz="1800" i="1" dirty="0"/>
              <a:t>A </a:t>
            </a:r>
            <a:r>
              <a:rPr lang="en-US" sz="1600" b="1" dirty="0">
                <a:sym typeface="Symbol" panose="05050102010706020507" pitchFamily="18" charset="2"/>
              </a:rPr>
              <a:t></a:t>
            </a:r>
            <a:r>
              <a:rPr lang="en-US" dirty="0">
                <a:sym typeface="Symbol" panose="05050102010706020507" pitchFamily="18" charset="2"/>
              </a:rPr>
              <a:t> </a:t>
            </a:r>
            <a:r>
              <a:rPr lang="en-US" sz="1800" i="1" dirty="0"/>
              <a:t>B</a:t>
            </a:r>
            <a:endParaRPr lang="en-US" sz="1800" dirty="0"/>
          </a:p>
          <a:p>
            <a:pPr>
              <a:buFont typeface="Monotype Sorts" pitchFamily="2" charset="2"/>
              <a:buNone/>
            </a:pPr>
            <a:r>
              <a:rPr lang="en-US" sz="1800" i="1" dirty="0"/>
              <a:t>		B</a:t>
            </a:r>
            <a:r>
              <a:rPr lang="en-US" sz="1800" dirty="0"/>
              <a:t> </a:t>
            </a:r>
            <a:r>
              <a:rPr lang="en-US" sz="1600" b="1" dirty="0">
                <a:sym typeface="Symbol" panose="05050102010706020507" pitchFamily="18" charset="2"/>
              </a:rPr>
              <a:t></a:t>
            </a:r>
            <a:r>
              <a:rPr lang="en-US" sz="1800" dirty="0"/>
              <a:t> </a:t>
            </a:r>
            <a:r>
              <a:rPr lang="en-US" sz="1800" i="1" dirty="0"/>
              <a:t>HI</a:t>
            </a:r>
            <a:endParaRPr lang="en-US" sz="1800" dirty="0"/>
          </a:p>
          <a:p>
            <a:pPr>
              <a:buFont typeface="Monotype Sorts" pitchFamily="2" charset="2"/>
              <a:buNone/>
            </a:pPr>
            <a:r>
              <a:rPr lang="en-US" sz="1800" i="1" dirty="0"/>
              <a:t>		CG </a:t>
            </a:r>
            <a:r>
              <a:rPr lang="en-US" sz="1600" b="1" dirty="0">
                <a:sym typeface="Symbol" panose="05050102010706020507" pitchFamily="18" charset="2"/>
              </a:rPr>
              <a:t></a:t>
            </a:r>
            <a:r>
              <a:rPr lang="en-US" sz="1800" dirty="0">
                <a:sym typeface="Symbol" panose="05050102010706020507" pitchFamily="18" charset="2"/>
              </a:rPr>
              <a:t> </a:t>
            </a:r>
            <a:r>
              <a:rPr lang="en-US" sz="1800" i="1" dirty="0"/>
              <a:t>H</a:t>
            </a:r>
            <a:r>
              <a:rPr lang="en-US" sz="1800" dirty="0"/>
              <a:t> }</a:t>
            </a:r>
          </a:p>
          <a:p>
            <a:r>
              <a:rPr lang="en-US" sz="1800" i="1" dirty="0"/>
              <a:t>R</a:t>
            </a:r>
            <a:r>
              <a:rPr lang="en-US" sz="1800" dirty="0"/>
              <a:t> is not in 4NF since </a:t>
            </a:r>
            <a:r>
              <a:rPr lang="en-US" sz="1800" i="1" dirty="0"/>
              <a:t>A</a:t>
            </a:r>
            <a:r>
              <a:rPr lang="en-US" sz="1800" dirty="0"/>
              <a:t> </a:t>
            </a:r>
            <a:r>
              <a:rPr lang="en-US" sz="1400" b="1" dirty="0">
                <a:sym typeface="Symbol" panose="05050102010706020507" pitchFamily="18" charset="2"/>
              </a:rPr>
              <a:t></a:t>
            </a:r>
            <a:r>
              <a:rPr lang="en-US" sz="1800" dirty="0"/>
              <a:t> </a:t>
            </a:r>
            <a:r>
              <a:rPr lang="en-US" sz="1800" i="1" dirty="0"/>
              <a:t>B</a:t>
            </a:r>
            <a:r>
              <a:rPr lang="en-US" sz="1800" dirty="0"/>
              <a:t> and </a:t>
            </a:r>
            <a:r>
              <a:rPr lang="en-US" sz="1800" i="1" dirty="0"/>
              <a:t>A</a:t>
            </a:r>
            <a:r>
              <a:rPr lang="en-US" sz="1800" dirty="0"/>
              <a:t> is not a </a:t>
            </a:r>
            <a:r>
              <a:rPr lang="en-US" sz="1800" dirty="0" err="1"/>
              <a:t>superkey</a:t>
            </a:r>
            <a:r>
              <a:rPr lang="en-US" sz="1800" dirty="0"/>
              <a:t> for </a:t>
            </a:r>
            <a:r>
              <a:rPr lang="en-US" sz="1800" i="1" dirty="0"/>
              <a:t>R</a:t>
            </a:r>
            <a:endParaRPr lang="en-US" sz="1800" dirty="0"/>
          </a:p>
          <a:p>
            <a:r>
              <a:rPr lang="en-US" sz="1800" dirty="0"/>
              <a:t>Decomposition</a:t>
            </a:r>
          </a:p>
          <a:p>
            <a:pPr>
              <a:buFont typeface="Monotype Sorts" pitchFamily="2" charset="2"/>
              <a:buNone/>
            </a:pPr>
            <a:r>
              <a:rPr lang="en-US" sz="1800" dirty="0"/>
              <a:t>	a) </a:t>
            </a:r>
            <a:r>
              <a:rPr lang="en-US" sz="1800" i="1" dirty="0"/>
              <a:t>R</a:t>
            </a:r>
            <a:r>
              <a:rPr lang="en-US" sz="1800" i="1" baseline="-25000" dirty="0"/>
              <a:t>1</a:t>
            </a:r>
            <a:r>
              <a:rPr lang="en-US" sz="1800" dirty="0"/>
              <a:t> = (</a:t>
            </a:r>
            <a:r>
              <a:rPr lang="en-US" sz="1800" i="1" dirty="0"/>
              <a:t>A, B</a:t>
            </a:r>
            <a:r>
              <a:rPr lang="en-US" sz="1800" dirty="0"/>
              <a:t>) 			(</a:t>
            </a:r>
            <a:r>
              <a:rPr lang="en-US" sz="1800" i="1" dirty="0"/>
              <a:t>R</a:t>
            </a:r>
            <a:r>
              <a:rPr lang="en-US" sz="1800" i="1" baseline="-25000" dirty="0"/>
              <a:t>1</a:t>
            </a:r>
            <a:r>
              <a:rPr lang="en-US" sz="1800" dirty="0"/>
              <a:t> is in 4NF)</a:t>
            </a:r>
          </a:p>
          <a:p>
            <a:pPr>
              <a:buFont typeface="Monotype Sorts" pitchFamily="2" charset="2"/>
              <a:buNone/>
            </a:pPr>
            <a:r>
              <a:rPr lang="en-US" sz="1800" dirty="0"/>
              <a:t>	b) </a:t>
            </a:r>
            <a:r>
              <a:rPr lang="en-US" sz="1800" i="1" dirty="0"/>
              <a:t>R</a:t>
            </a:r>
            <a:r>
              <a:rPr lang="en-US" sz="1800" baseline="-25000" dirty="0"/>
              <a:t>2</a:t>
            </a:r>
            <a:r>
              <a:rPr lang="en-US" sz="1800" dirty="0"/>
              <a:t> = (</a:t>
            </a:r>
            <a:r>
              <a:rPr lang="en-US" sz="1800" i="1" dirty="0"/>
              <a:t>A, C, G, H, I</a:t>
            </a:r>
            <a:r>
              <a:rPr lang="en-US" sz="1800" dirty="0"/>
              <a:t>)  		(</a:t>
            </a:r>
            <a:r>
              <a:rPr lang="en-US" sz="1800" i="1" dirty="0"/>
              <a:t>R</a:t>
            </a:r>
            <a:r>
              <a:rPr lang="en-US" sz="1800" i="1" baseline="-25000" dirty="0"/>
              <a:t>2</a:t>
            </a:r>
            <a:r>
              <a:rPr lang="en-US" sz="1800" dirty="0"/>
              <a:t> is not in 4NF)</a:t>
            </a:r>
          </a:p>
          <a:p>
            <a:pPr>
              <a:buFont typeface="Monotype Sorts" pitchFamily="2" charset="2"/>
              <a:buNone/>
            </a:pPr>
            <a:r>
              <a:rPr lang="en-US" sz="1800" dirty="0"/>
              <a:t>	c) </a:t>
            </a:r>
            <a:r>
              <a:rPr lang="en-US" sz="1800" i="1" dirty="0"/>
              <a:t>R</a:t>
            </a:r>
            <a:r>
              <a:rPr lang="en-US" sz="1800" baseline="-25000" dirty="0"/>
              <a:t>3</a:t>
            </a:r>
            <a:r>
              <a:rPr lang="en-US" sz="1800" dirty="0"/>
              <a:t> = (</a:t>
            </a:r>
            <a:r>
              <a:rPr lang="en-US" sz="1800" i="1" dirty="0"/>
              <a:t>C, G, H</a:t>
            </a:r>
            <a:r>
              <a:rPr lang="en-US" sz="1800" dirty="0"/>
              <a:t>) 		(</a:t>
            </a:r>
            <a:r>
              <a:rPr lang="en-US" sz="1800" i="1" dirty="0"/>
              <a:t>R</a:t>
            </a:r>
            <a:r>
              <a:rPr lang="en-US" sz="1800" baseline="-25000" dirty="0"/>
              <a:t>3</a:t>
            </a:r>
            <a:r>
              <a:rPr lang="en-US" sz="1800" dirty="0"/>
              <a:t> is in 4NF)</a:t>
            </a:r>
          </a:p>
          <a:p>
            <a:pPr>
              <a:buFont typeface="Monotype Sorts" pitchFamily="2" charset="2"/>
              <a:buNone/>
            </a:pPr>
            <a:r>
              <a:rPr lang="en-US" sz="1800" dirty="0"/>
              <a:t>	d) </a:t>
            </a:r>
            <a:r>
              <a:rPr lang="en-US" sz="1800" i="1" dirty="0"/>
              <a:t>R</a:t>
            </a:r>
            <a:r>
              <a:rPr lang="en-US" sz="1800" i="1" baseline="-25000" dirty="0"/>
              <a:t>4</a:t>
            </a:r>
            <a:r>
              <a:rPr lang="en-US" sz="1800" dirty="0"/>
              <a:t> = (</a:t>
            </a:r>
            <a:r>
              <a:rPr lang="en-US" sz="1800" i="1" dirty="0"/>
              <a:t>A, C, G, I</a:t>
            </a:r>
            <a:r>
              <a:rPr lang="en-US" sz="1800" dirty="0"/>
              <a:t>)  		(</a:t>
            </a:r>
            <a:r>
              <a:rPr lang="en-US" sz="1800" i="1" dirty="0"/>
              <a:t>R</a:t>
            </a:r>
            <a:r>
              <a:rPr lang="en-US" sz="1800" i="1" baseline="-25000" dirty="0"/>
              <a:t>4</a:t>
            </a:r>
            <a:r>
              <a:rPr lang="en-US" sz="1800" dirty="0"/>
              <a:t> is not in 4NF)</a:t>
            </a:r>
          </a:p>
          <a:p>
            <a:r>
              <a:rPr lang="en-US" sz="1800" dirty="0"/>
              <a:t>Since </a:t>
            </a:r>
            <a:r>
              <a:rPr lang="en-US" sz="1800" i="1" dirty="0"/>
              <a:t>A</a:t>
            </a:r>
            <a:r>
              <a:rPr lang="en-US" sz="1800" dirty="0"/>
              <a:t> </a:t>
            </a:r>
            <a:r>
              <a:rPr lang="en-US" sz="1400" b="1" dirty="0">
                <a:sym typeface="Symbol" panose="05050102010706020507" pitchFamily="18" charset="2"/>
              </a:rPr>
              <a:t></a:t>
            </a:r>
            <a:r>
              <a:rPr lang="en-US" sz="1800" dirty="0">
                <a:sym typeface="Symbol" panose="05050102010706020507" pitchFamily="18" charset="2"/>
              </a:rPr>
              <a:t> </a:t>
            </a:r>
            <a:r>
              <a:rPr lang="en-US" sz="1800" i="1" dirty="0"/>
              <a:t>B</a:t>
            </a:r>
            <a:r>
              <a:rPr lang="en-US" sz="1800" dirty="0"/>
              <a:t> and </a:t>
            </a:r>
            <a:r>
              <a:rPr lang="en-US" sz="1800" i="1" dirty="0"/>
              <a:t>B</a:t>
            </a:r>
            <a:r>
              <a:rPr lang="en-US" sz="1800" dirty="0"/>
              <a:t> </a:t>
            </a:r>
            <a:r>
              <a:rPr lang="en-US" sz="1400" b="1" dirty="0">
                <a:sym typeface="Symbol" panose="05050102010706020507" pitchFamily="18" charset="2"/>
              </a:rPr>
              <a:t></a:t>
            </a:r>
            <a:r>
              <a:rPr lang="en-US" sz="1800" dirty="0"/>
              <a:t> </a:t>
            </a:r>
            <a:r>
              <a:rPr lang="en-US" sz="1800" i="1" dirty="0"/>
              <a:t>HI</a:t>
            </a:r>
            <a:r>
              <a:rPr lang="en-US" sz="1800" dirty="0"/>
              <a:t>, </a:t>
            </a:r>
            <a:r>
              <a:rPr lang="en-US" sz="1800" i="1" dirty="0"/>
              <a:t>A</a:t>
            </a:r>
            <a:r>
              <a:rPr lang="en-US" sz="1800" dirty="0"/>
              <a:t> </a:t>
            </a:r>
            <a:r>
              <a:rPr lang="en-US" sz="1400" b="1" dirty="0">
                <a:sym typeface="Symbol" panose="05050102010706020507" pitchFamily="18" charset="2"/>
              </a:rPr>
              <a:t></a:t>
            </a:r>
            <a:r>
              <a:rPr lang="en-US" sz="1800" dirty="0">
                <a:sym typeface="Symbol" panose="05050102010706020507" pitchFamily="18" charset="2"/>
              </a:rPr>
              <a:t> </a:t>
            </a:r>
            <a:r>
              <a:rPr lang="en-US" sz="1800" i="1" dirty="0"/>
              <a:t>HI</a:t>
            </a:r>
            <a:r>
              <a:rPr lang="en-US" sz="1800" dirty="0"/>
              <a:t>, </a:t>
            </a:r>
            <a:r>
              <a:rPr lang="en-US" sz="1800" i="1" dirty="0"/>
              <a:t>A</a:t>
            </a:r>
            <a:r>
              <a:rPr lang="en-US" sz="1800" dirty="0"/>
              <a:t> </a:t>
            </a:r>
            <a:r>
              <a:rPr lang="en-US" sz="1400" b="1" dirty="0">
                <a:sym typeface="Symbol" panose="05050102010706020507" pitchFamily="18" charset="2"/>
              </a:rPr>
              <a:t></a:t>
            </a:r>
            <a:r>
              <a:rPr lang="en-US" sz="1800" dirty="0">
                <a:sym typeface="Symbol" panose="05050102010706020507" pitchFamily="18" charset="2"/>
              </a:rPr>
              <a:t> </a:t>
            </a:r>
            <a:r>
              <a:rPr lang="en-US" sz="1800" i="1" dirty="0"/>
              <a:t>I</a:t>
            </a:r>
            <a:endParaRPr lang="en-US" sz="1800" dirty="0"/>
          </a:p>
          <a:p>
            <a:pPr>
              <a:buFont typeface="Monotype Sorts" pitchFamily="2" charset="2"/>
              <a:buNone/>
            </a:pPr>
            <a:r>
              <a:rPr lang="en-US" sz="1800" dirty="0"/>
              <a:t>	e) </a:t>
            </a:r>
            <a:r>
              <a:rPr lang="en-US" sz="1800" i="1" dirty="0"/>
              <a:t>R</a:t>
            </a:r>
            <a:r>
              <a:rPr lang="en-US" sz="1800" i="1" baseline="-25000" dirty="0"/>
              <a:t>5</a:t>
            </a:r>
            <a:r>
              <a:rPr lang="en-US" sz="1800" dirty="0"/>
              <a:t> = (</a:t>
            </a:r>
            <a:r>
              <a:rPr lang="en-US" sz="1800" i="1" dirty="0"/>
              <a:t>A, I</a:t>
            </a:r>
            <a:r>
              <a:rPr lang="en-US" sz="1800" dirty="0"/>
              <a:t>)  			(</a:t>
            </a:r>
            <a:r>
              <a:rPr lang="en-US" sz="1800" i="1" dirty="0"/>
              <a:t>R</a:t>
            </a:r>
            <a:r>
              <a:rPr lang="en-US" sz="1800" i="1" baseline="-25000" dirty="0"/>
              <a:t>5</a:t>
            </a:r>
            <a:r>
              <a:rPr lang="en-US" sz="1800" dirty="0"/>
              <a:t> is in 4NF)</a:t>
            </a:r>
          </a:p>
          <a:p>
            <a:pPr>
              <a:buFont typeface="Monotype Sorts" pitchFamily="2" charset="2"/>
              <a:buNone/>
            </a:pPr>
            <a:r>
              <a:rPr lang="en-US" sz="1800" dirty="0"/>
              <a:t>	f)</a:t>
            </a:r>
            <a:r>
              <a:rPr lang="en-US" sz="1800" i="1" dirty="0"/>
              <a:t>R</a:t>
            </a:r>
            <a:r>
              <a:rPr lang="en-US" sz="1800" i="1" baseline="-25000" dirty="0"/>
              <a:t>6</a:t>
            </a:r>
            <a:r>
              <a:rPr lang="en-US" sz="1800" dirty="0"/>
              <a:t> = (A, C, G)  		(R</a:t>
            </a:r>
            <a:r>
              <a:rPr lang="en-US" sz="1800" baseline="-25000" dirty="0"/>
              <a:t>6</a:t>
            </a:r>
            <a:r>
              <a:rPr lang="en-US" sz="1800" dirty="0"/>
              <a:t> is in  4NF)</a:t>
            </a:r>
          </a:p>
        </p:txBody>
      </p:sp>
    </p:spTree>
    <p:extLst>
      <p:ext uri="{BB962C8B-B14F-4D97-AF65-F5344CB8AC3E}">
        <p14:creationId xmlns:p14="http://schemas.microsoft.com/office/powerpoint/2010/main" val="46856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552450" y="381000"/>
            <a:ext cx="8077200" cy="609600"/>
          </a:xfrm>
        </p:spPr>
        <p:txBody>
          <a:bodyPr>
            <a:normAutofit fontScale="90000"/>
          </a:bodyPr>
          <a:lstStyle/>
          <a:p>
            <a:r>
              <a:rPr lang="en-US"/>
              <a:t>Further Normal Forms</a:t>
            </a:r>
          </a:p>
        </p:txBody>
      </p:sp>
      <p:sp>
        <p:nvSpPr>
          <p:cNvPr id="11" name="Rectangle 3"/>
          <p:cNvSpPr txBox="1">
            <a:spLocks noChangeArrowheads="1"/>
          </p:cNvSpPr>
          <p:nvPr/>
        </p:nvSpPr>
        <p:spPr>
          <a:xfrm>
            <a:off x="571499" y="1495425"/>
            <a:ext cx="10673149" cy="338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Join dependencies</a:t>
            </a:r>
            <a:r>
              <a:rPr lang="en-US" dirty="0"/>
              <a:t> generalize multivalued dependencies</a:t>
            </a:r>
          </a:p>
          <a:p>
            <a:pPr lvl="1"/>
            <a:r>
              <a:rPr lang="en-US" dirty="0"/>
              <a:t>lead to </a:t>
            </a:r>
            <a:r>
              <a:rPr lang="en-US" b="1" dirty="0"/>
              <a:t>project-join normal form (</a:t>
            </a:r>
            <a:r>
              <a:rPr lang="en-US" dirty="0"/>
              <a:t>PJNF) (also called </a:t>
            </a:r>
            <a:r>
              <a:rPr lang="en-US" b="1" dirty="0"/>
              <a:t>fifth normal form</a:t>
            </a:r>
            <a:r>
              <a:rPr lang="en-US" dirty="0"/>
              <a:t>)</a:t>
            </a:r>
          </a:p>
          <a:p>
            <a:r>
              <a:rPr lang="en-US" dirty="0"/>
              <a:t>A class of even more general constraints, leads to a normal form called </a:t>
            </a:r>
            <a:r>
              <a:rPr lang="en-US" b="1" dirty="0"/>
              <a:t>domain-key normal form</a:t>
            </a:r>
            <a:r>
              <a:rPr lang="en-US" dirty="0"/>
              <a:t>.</a:t>
            </a:r>
          </a:p>
          <a:p>
            <a:r>
              <a:rPr lang="en-US" dirty="0"/>
              <a:t>Problem with these generalized constraints:  are hard to reason with, and no set of sound and complete set of inference rules exists.</a:t>
            </a:r>
          </a:p>
          <a:p>
            <a:r>
              <a:rPr lang="en-US" dirty="0"/>
              <a:t>Hence rarely used</a:t>
            </a:r>
          </a:p>
        </p:txBody>
      </p:sp>
    </p:spTree>
    <p:extLst>
      <p:ext uri="{BB962C8B-B14F-4D97-AF65-F5344CB8AC3E}">
        <p14:creationId xmlns:p14="http://schemas.microsoft.com/office/powerpoint/2010/main" val="17061666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Overall Database Design Process</a:t>
            </a:r>
          </a:p>
        </p:txBody>
      </p:sp>
      <p:sp>
        <p:nvSpPr>
          <p:cNvPr id="11" name="Rectangle 3"/>
          <p:cNvSpPr txBox="1">
            <a:spLocks noChangeArrowheads="1"/>
          </p:cNvSpPr>
          <p:nvPr/>
        </p:nvSpPr>
        <p:spPr>
          <a:xfrm>
            <a:off x="571500" y="1114425"/>
            <a:ext cx="10623722" cy="3746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assumed schema </a:t>
            </a:r>
            <a:r>
              <a:rPr lang="en-US" i="1" dirty="0"/>
              <a:t>R</a:t>
            </a:r>
            <a:r>
              <a:rPr lang="en-US" dirty="0"/>
              <a:t> is given</a:t>
            </a:r>
          </a:p>
          <a:p>
            <a:pPr lvl="1"/>
            <a:r>
              <a:rPr lang="en-US" i="1" dirty="0"/>
              <a:t>R</a:t>
            </a:r>
            <a:r>
              <a:rPr lang="en-US" dirty="0"/>
              <a:t> could have been generated when converting E-R diagram to a set of tables.</a:t>
            </a:r>
          </a:p>
          <a:p>
            <a:pPr lvl="1"/>
            <a:r>
              <a:rPr lang="en-US" i="1" dirty="0"/>
              <a:t>R</a:t>
            </a:r>
            <a:r>
              <a:rPr lang="en-US" dirty="0"/>
              <a:t> could have been a single relation containing </a:t>
            </a:r>
            <a:r>
              <a:rPr lang="en-US" i="1" dirty="0"/>
              <a:t>all</a:t>
            </a:r>
            <a:r>
              <a:rPr lang="en-US" dirty="0"/>
              <a:t> attributes that are of interest (called </a:t>
            </a:r>
            <a:r>
              <a:rPr lang="en-US" b="1" dirty="0"/>
              <a:t>universal relation</a:t>
            </a:r>
            <a:r>
              <a:rPr lang="en-US" dirty="0"/>
              <a:t>).</a:t>
            </a:r>
          </a:p>
          <a:p>
            <a:pPr lvl="1"/>
            <a:r>
              <a:rPr lang="en-US" dirty="0"/>
              <a:t>Normalization breaks </a:t>
            </a:r>
            <a:r>
              <a:rPr lang="en-US" i="1" dirty="0"/>
              <a:t>R</a:t>
            </a:r>
            <a:r>
              <a:rPr lang="en-US" dirty="0"/>
              <a:t> into smaller relations.</a:t>
            </a:r>
          </a:p>
          <a:p>
            <a:pPr lvl="1"/>
            <a:r>
              <a:rPr lang="en-US" i="1" dirty="0"/>
              <a:t>R</a:t>
            </a:r>
            <a:r>
              <a:rPr lang="en-US" dirty="0"/>
              <a:t> could have been the result of some ad hoc design of relations, which we then test/convert to normal form.</a:t>
            </a:r>
          </a:p>
        </p:txBody>
      </p:sp>
    </p:spTree>
    <p:extLst>
      <p:ext uri="{BB962C8B-B14F-4D97-AF65-F5344CB8AC3E}">
        <p14:creationId xmlns:p14="http://schemas.microsoft.com/office/powerpoint/2010/main" val="970472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914400" y="0"/>
            <a:ext cx="8077200" cy="609600"/>
          </a:xfrm>
        </p:spPr>
        <p:txBody>
          <a:bodyPr>
            <a:normAutofit fontScale="90000"/>
          </a:bodyPr>
          <a:lstStyle/>
          <a:p>
            <a:r>
              <a:rPr lang="en-US"/>
              <a:t>ER Model and Normalization</a:t>
            </a:r>
          </a:p>
        </p:txBody>
      </p:sp>
      <p:sp>
        <p:nvSpPr>
          <p:cNvPr id="11" name="Rectangle 3"/>
          <p:cNvSpPr txBox="1">
            <a:spLocks noChangeArrowheads="1"/>
          </p:cNvSpPr>
          <p:nvPr/>
        </p:nvSpPr>
        <p:spPr>
          <a:xfrm>
            <a:off x="360362" y="1114425"/>
            <a:ext cx="10941951" cy="41433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an E-R diagram is carefully designed, identifying all entities correctly, the tables generated from the E-R diagram should not need further normalization.</a:t>
            </a:r>
          </a:p>
          <a:p>
            <a:r>
              <a:rPr lang="en-US" dirty="0"/>
              <a:t>However, in a real (imperfect) design there can be FDs from non-key attributes of an entity to other attributes of the entity</a:t>
            </a:r>
          </a:p>
          <a:p>
            <a:r>
              <a:rPr lang="en-US" dirty="0"/>
              <a:t>E.g. </a:t>
            </a:r>
            <a:r>
              <a:rPr lang="en-US" i="1" dirty="0"/>
              <a:t>employee</a:t>
            </a:r>
            <a:r>
              <a:rPr lang="en-US" dirty="0"/>
              <a:t> entity with attributes </a:t>
            </a:r>
            <a:r>
              <a:rPr lang="en-US" i="1" dirty="0"/>
              <a:t>department-number  </a:t>
            </a:r>
            <a:r>
              <a:rPr lang="en-US" dirty="0"/>
              <a:t>and </a:t>
            </a:r>
            <a:r>
              <a:rPr lang="en-US" i="1" dirty="0"/>
              <a:t>department-address</a:t>
            </a:r>
            <a:r>
              <a:rPr lang="en-US" dirty="0"/>
              <a:t>, and  an FD </a:t>
            </a:r>
            <a:r>
              <a:rPr lang="en-US" i="1" dirty="0"/>
              <a:t>department-number </a:t>
            </a:r>
            <a:r>
              <a:rPr lang="en-US" i="1" dirty="0">
                <a:sym typeface="Symbol" panose="05050102010706020507" pitchFamily="18" charset="2"/>
              </a:rPr>
              <a:t> </a:t>
            </a:r>
            <a:r>
              <a:rPr lang="en-US" i="1" dirty="0"/>
              <a:t>department-address</a:t>
            </a:r>
          </a:p>
          <a:p>
            <a:pPr lvl="1"/>
            <a:r>
              <a:rPr lang="en-US" dirty="0"/>
              <a:t>Good design would have made department an entity</a:t>
            </a:r>
          </a:p>
          <a:p>
            <a:r>
              <a:rPr lang="en-US" dirty="0"/>
              <a:t>FDs from non-key attributes of a relationship set possible, but rare --- most relationships are binary </a:t>
            </a:r>
          </a:p>
        </p:txBody>
      </p:sp>
    </p:spTree>
    <p:extLst>
      <p:ext uri="{BB962C8B-B14F-4D97-AF65-F5344CB8AC3E}">
        <p14:creationId xmlns:p14="http://schemas.microsoft.com/office/powerpoint/2010/main" val="99197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6972DB-F710-4648-A7C1-D3700D8187CF}">
  <ds:schemaRefs>
    <ds:schemaRef ds:uri="http://schemas.microsoft.com/sharepoint/v3/contenttype/forms"/>
  </ds:schemaRefs>
</ds:datastoreItem>
</file>

<file path=customXml/itemProps2.xml><?xml version="1.0" encoding="utf-8"?>
<ds:datastoreItem xmlns:ds="http://schemas.openxmlformats.org/officeDocument/2006/customXml" ds:itemID="{02F81A06-7CDB-43E0-9AFB-4117C93D75B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244A45F-F71D-4553-8569-057665714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2dfb70-74d2-47e3-8f15-c10f7dca4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6519</Words>
  <Application>Microsoft Office PowerPoint</Application>
  <PresentationFormat>Custom</PresentationFormat>
  <Paragraphs>1381</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Office Theme</vt:lpstr>
      <vt:lpstr>PowerPoint Presentation</vt:lpstr>
      <vt:lpstr>PowerPoint Presentation</vt:lpstr>
      <vt:lpstr>PowerPoint Presentation</vt:lpstr>
      <vt:lpstr>PowerPoint Presentation</vt:lpstr>
      <vt:lpstr>Pitfalls in Relational Database Design</vt:lpstr>
      <vt:lpstr>What Is Database Normalization?</vt:lpstr>
      <vt:lpstr>Concept of normalization and the  most common normal forms.</vt:lpstr>
      <vt:lpstr>Why normalize?</vt:lpstr>
      <vt:lpstr>PowerPoint Presentation</vt:lpstr>
      <vt:lpstr>Steps in Normalization</vt:lpstr>
      <vt:lpstr>Description of Normalization</vt:lpstr>
      <vt:lpstr>PowerPoint Presentation</vt:lpstr>
      <vt:lpstr>Rules defining Normalization</vt:lpstr>
      <vt:lpstr>        The Normal Forms</vt:lpstr>
      <vt:lpstr>PowerPoint Presentation</vt:lpstr>
      <vt:lpstr>First Normal Form (1NF)</vt:lpstr>
      <vt:lpstr>PowerPoint Presentation</vt:lpstr>
      <vt:lpstr>Second Normal Form (2NF)</vt:lpstr>
      <vt:lpstr>PowerPoint Presentation</vt:lpstr>
      <vt:lpstr>PowerPoint Presentation</vt:lpstr>
      <vt:lpstr>PowerPoint Presentation</vt:lpstr>
      <vt:lpstr>PowerPoint Presentation</vt:lpstr>
      <vt:lpstr>PowerPoint Presentation</vt:lpstr>
      <vt:lpstr>Transitive Functional Dependency</vt:lpstr>
      <vt:lpstr>Transitive Functional Dependency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the Benefits of Database Normalization?</vt:lpstr>
      <vt:lpstr>Relational Database Design</vt:lpstr>
      <vt:lpstr>First Normal Form</vt:lpstr>
      <vt:lpstr>First Normal Form (Contd.)</vt:lpstr>
      <vt:lpstr>Example</vt:lpstr>
      <vt:lpstr>Decomposition</vt:lpstr>
      <vt:lpstr>Example of Non Lossless-Join Decomposition </vt:lpstr>
      <vt:lpstr>Goal — Devise a Theory for the Following</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Example</vt:lpstr>
      <vt:lpstr>Procedure for Computing F+</vt:lpstr>
      <vt:lpstr>Closure of Functional Dependencies (Cont.)</vt:lpstr>
      <vt:lpstr>Closure of Attribute Sets</vt:lpstr>
      <vt:lpstr>Example of Attribute Set Closure</vt:lpstr>
      <vt:lpstr>Uses of Attribute Closure</vt:lpstr>
      <vt:lpstr>Canonical Cover</vt:lpstr>
      <vt:lpstr>Extraneous Attributes</vt:lpstr>
      <vt:lpstr>Testing if an Attribute is Extraneous</vt:lpstr>
      <vt:lpstr>Canonical Cover</vt:lpstr>
      <vt:lpstr>Example of Computing a Canonical Cover</vt:lpstr>
      <vt:lpstr>Goals of Normalization</vt:lpstr>
      <vt:lpstr>Decomposition</vt:lpstr>
      <vt:lpstr>Example of Lossy-Join Decomposition </vt:lpstr>
      <vt:lpstr>Normalization Using Functional Dependencies</vt:lpstr>
      <vt:lpstr>Example</vt:lpstr>
      <vt:lpstr>Testing for Dependency Preservation</vt:lpstr>
      <vt:lpstr>Boyce-Codd Normal Form</vt:lpstr>
      <vt:lpstr>Example</vt:lpstr>
      <vt:lpstr>Testing for BCNF</vt:lpstr>
      <vt:lpstr>BCNF Decomposition Algorithm</vt:lpstr>
      <vt:lpstr>Example of BCNF Decomposition</vt:lpstr>
      <vt:lpstr>Testing Decomposition for BCNF</vt:lpstr>
      <vt:lpstr>BCNF and Dependency Preservation</vt:lpstr>
      <vt:lpstr>Third Normal Form: Motivation</vt:lpstr>
      <vt:lpstr>Third Normal Form</vt:lpstr>
      <vt:lpstr>3NF (Cont.)</vt:lpstr>
      <vt:lpstr>Testing for 3NF</vt:lpstr>
      <vt:lpstr>3NF Decomposition Algorithm</vt:lpstr>
      <vt:lpstr>3NF Decomposition Algorithm (Cont.)</vt:lpstr>
      <vt:lpstr>Example</vt:lpstr>
      <vt:lpstr>Applying 3NF to Banker-info-schema</vt:lpstr>
      <vt:lpstr>Comparison of BCNF and 3NF</vt:lpstr>
      <vt:lpstr>Comparison of BCNF and 3NF (Cont.)</vt:lpstr>
      <vt:lpstr>Design Goals</vt:lpstr>
      <vt:lpstr>Testing for FDs Across Relations</vt:lpstr>
      <vt:lpstr>Multivalued Dependencies</vt:lpstr>
      <vt:lpstr>Multivalued Dependencies (Cont.)</vt:lpstr>
      <vt:lpstr>Multivalued Dependencies (Cont.)</vt:lpstr>
      <vt:lpstr>Multivalued Dependencies (MVDs)</vt:lpstr>
      <vt:lpstr>MVD (Cont.)</vt:lpstr>
      <vt:lpstr>Example</vt:lpstr>
      <vt:lpstr>Example (Cont.)</vt:lpstr>
      <vt:lpstr>Use of Multivalued Dependencies</vt:lpstr>
      <vt:lpstr>Fourth Normal Form</vt:lpstr>
      <vt:lpstr>Restriction of Multivalued Dependencies</vt:lpstr>
      <vt:lpstr>4NF Decomposition Algorithm</vt:lpstr>
      <vt:lpstr>Example</vt:lpstr>
      <vt:lpstr>Further Normal Forms</vt:lpstr>
      <vt:lpstr>Overall Database Design Process</vt:lpstr>
      <vt:lpstr>ER Model and Normalization</vt:lpstr>
      <vt:lpstr>Universal Relation Approach</vt:lpstr>
      <vt:lpstr>Universal Relation Approach</vt:lpstr>
      <vt:lpstr>Universal Relation Approach (Contd.)</vt:lpstr>
      <vt:lpstr>Denormalization for Performance</vt:lpstr>
      <vt:lpstr>Other Design Issues</vt:lpstr>
      <vt:lpstr>Summary</vt:lpstr>
      <vt:lpstr>Quiz</vt:lpstr>
      <vt:lpstr>Quiz</vt:lpstr>
      <vt:lpstr>Quiz</vt:lpstr>
      <vt:lpstr>Quiz</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Lenovo</cp:lastModifiedBy>
  <cp:revision>56</cp:revision>
  <dcterms:created xsi:type="dcterms:W3CDTF">2020-06-15T12:13:30Z</dcterms:created>
  <dcterms:modified xsi:type="dcterms:W3CDTF">2020-12-02T08:26:16Z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