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1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4" r:id="rId3"/>
    <p:sldId id="314" r:id="rId4"/>
    <p:sldId id="316" r:id="rId5"/>
    <p:sldId id="317" r:id="rId6"/>
    <p:sldId id="318" r:id="rId7"/>
    <p:sldId id="319" r:id="rId8"/>
    <p:sldId id="320" r:id="rId9"/>
    <p:sldId id="321" r:id="rId10"/>
    <p:sldId id="325" r:id="rId11"/>
    <p:sldId id="326" r:id="rId12"/>
    <p:sldId id="327" r:id="rId13"/>
    <p:sldId id="328" r:id="rId14"/>
    <p:sldId id="329" r:id="rId15"/>
    <p:sldId id="322" r:id="rId16"/>
    <p:sldId id="323" r:id="rId17"/>
    <p:sldId id="324" r:id="rId18"/>
    <p:sldId id="331" r:id="rId19"/>
    <p:sldId id="330" r:id="rId20"/>
    <p:sldId id="332" r:id="rId21"/>
    <p:sldId id="335" r:id="rId22"/>
    <p:sldId id="339" r:id="rId23"/>
    <p:sldId id="340" r:id="rId24"/>
    <p:sldId id="341" r:id="rId25"/>
    <p:sldId id="342" r:id="rId26"/>
    <p:sldId id="343" r:id="rId27"/>
    <p:sldId id="336" r:id="rId28"/>
    <p:sldId id="337" r:id="rId29"/>
    <p:sldId id="338" r:id="rId30"/>
    <p:sldId id="333" r:id="rId31"/>
    <p:sldId id="334" r:id="rId32"/>
    <p:sldId id="315" r:id="rId33"/>
    <p:sldId id="313" r:id="rId34"/>
    <p:sldId id="310" r:id="rId35"/>
    <p:sldId id="344" r:id="rId36"/>
    <p:sldId id="345" r:id="rId37"/>
    <p:sldId id="311" r:id="rId38"/>
    <p:sldId id="31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t>07-07-2020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0039-0E4D-47D9-824C-9234E14982DD}" type="datetime1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A3B8-4185-43FB-BD25-D23E2BB61C04}" type="datetime1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3D2-A275-4401-BA5A-C00D6B660EE8}" type="datetime1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5684-D59C-44B9-AA43-D90CBA229644}" type="datetime1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0117-A86C-4D51-A988-4C0576B5FB27}" type="datetime1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22A2-E6C5-45F6-88D8-5E207608B41B}" type="datetime1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2D89-9CC3-4F64-85D7-DD29B0EDA417}" type="datetime1">
              <a:rPr lang="en-IN" smtClean="0"/>
              <a:t>07-07-2020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A214-AA2B-47E1-BF79-498224FB761C}" type="datetime1">
              <a:rPr lang="en-IN" smtClean="0"/>
              <a:t>07-07-2020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82D-6E65-4CA0-A5C7-8F3904A5B2FE}" type="datetime1">
              <a:rPr lang="en-IN" smtClean="0"/>
              <a:t>07-07-2020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8F47-A367-4AAB-9601-0D682D235941}" type="datetime1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46E1-6DF5-4A9D-B892-AE6FBB1FD873}" type="datetime1">
              <a:rPr lang="en-IN" smtClean="0"/>
              <a:t>07-07-2020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1A622-92DE-4A55-BAF5-DB0B9C708A5B}" type="datetime1">
              <a:rPr lang="en-IN" smtClean="0"/>
              <a:t>07-07-2020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xmlns="" id="{D55CA618-78A6-47F6-B865-E9315164F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8ED94938-268E-4C0A-A08A-B3980C78B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CSB4202 - 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DATABASE MANAGEMENT SYSTEMS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III Semester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xmlns="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xmlns="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Dr. 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A.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Antonidoss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Associate professor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School of Computing Sciences,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Referential Integrity in SQL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53054" y="761322"/>
            <a:ext cx="10582532" cy="4764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and candidate keys and foreign keys can be specified as part of the SQL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statement: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clause lists attributes that comprise the primary key.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 key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clause lists attributes that comprise a candidate key.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clause lists the attributes that comprise the foreign key and the name of the relation referenced by the foreign key.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a foreign key references the primary key attributes of the referenced table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account-number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form for specifying a single column as foreign key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account-number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(10)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columns in the referenced table can be explicitly specified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must be declared as primary/candidate keys 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account-number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account-number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80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Referential Integrity in SQL – Example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122183" y="910281"/>
            <a:ext cx="9436443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  <a:tabLst>
                <a:tab pos="2395538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b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(customer-name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char(20)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customer-street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char(30),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customer-city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char(30),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customer-name))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  <a:tabLst>
                <a:tab pos="2395538" algn="l"/>
              </a:tabLst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Monotype Sorts" pitchFamily="2" charset="2"/>
              <a:buNone/>
              <a:tabLst>
                <a:tab pos="2395538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b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(branch-name	char(15)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branch-city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char(30),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assets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integer,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(branch-name))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14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9220200" cy="457200"/>
          </a:xfrm>
        </p:spPr>
        <p:txBody>
          <a:bodyPr>
            <a:noAutofit/>
          </a:bodyPr>
          <a:lstStyle/>
          <a:p>
            <a:r>
              <a:rPr lang="en-US" sz="2800" b="1" dirty="0"/>
              <a:t>Referential Integrity in SQL – Example (Cont.)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360676" y="914400"/>
            <a:ext cx="9100751" cy="4256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  <a:tabLst>
                <a:tab pos="2173288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account</a:t>
            </a:r>
            <a:b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(account-number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char(10)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branch-name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char(15),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integer,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account-number), </a:t>
            </a:r>
            <a:b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branch-name)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branch)</a:t>
            </a:r>
          </a:p>
          <a:p>
            <a:pPr>
              <a:buFont typeface="Monotype Sorts" pitchFamily="2" charset="2"/>
              <a:buNone/>
              <a:tabLst>
                <a:tab pos="2173288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depositor</a:t>
            </a:r>
            <a:b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(customer-name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char(20)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account-number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char(10)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(customer-name, account-number),</a:t>
            </a:r>
            <a:b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(account-number)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account,</a:t>
            </a:r>
            <a:b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(customer-name)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13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/>
          </a:bodyPr>
          <a:lstStyle/>
          <a:p>
            <a:r>
              <a:rPr lang="en-US" sz="2800" b="1" dirty="0"/>
              <a:t>Cascading Actions in SQL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1500" y="1114425"/>
            <a:ext cx="10582532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  <a:tabLst>
                <a:tab pos="461963" algn="l"/>
                <a:tab pos="3319463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3319463" algn="l"/>
              </a:tabLst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. . .</a:t>
            </a:r>
            <a:b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foreign key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(branch-name) 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b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delete cascade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on update cascade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>
              <a:tabLst>
                <a:tab pos="461963" algn="l"/>
                <a:tab pos="3319463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delete cascade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clauses, if a delete of a tuple in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referential-integrity constraint violation, the delete “cascades” to the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relation, deleting the tuple that refers to the branch that was deleted.</a:t>
            </a:r>
          </a:p>
          <a:p>
            <a:pPr>
              <a:tabLst>
                <a:tab pos="461963" algn="l"/>
                <a:tab pos="3319463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 updates are similar.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3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Cascading Actions in SQL (Cont.)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27349" y="723900"/>
            <a:ext cx="10680357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chain of foreign-key dependencies across multiple relations, with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delete cascade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specified for each dependency, a deletion or update at one end of the chain can propagate across the entire chain.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cascading update to delete causes a constraint violation that cannot be handled by a further cascading operation, the system aborts the transaction.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a result, all the changes caused by the transaction and its cascading actions are undone.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Referential integrity is only checked at the end of a transaction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steps are allowed to violate referential integrity provided later steps remove the violation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it would be impossible to create some database states, e.g. insert two tuples whose foreign keys point to each other</a:t>
            </a:r>
          </a:p>
          <a:p>
            <a:pPr lvl="2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spouse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of relation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marriedperson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(name, address, spouse)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15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Referential Integrity in SQL (Cont.)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1499" y="1114425"/>
            <a:ext cx="10541343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to cascading: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delete set null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delete set default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 in foreign key attributes complicate SQL referential integrity semantics, and are best prevented using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null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any attribute of a foreign key is null, the tuple is defined to satisfy the foreign key constraint!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65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16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Assertions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1499" y="1114425"/>
            <a:ext cx="10969711" cy="487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625475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predicate expressing a condition that we wish the database always to satisfy.</a:t>
            </a:r>
          </a:p>
          <a:p>
            <a:pPr>
              <a:tabLst>
                <a:tab pos="625475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assertion in SQL takes the form</a:t>
            </a:r>
          </a:p>
          <a:p>
            <a:pPr>
              <a:buFont typeface="Monotype Sorts" pitchFamily="2" charset="2"/>
              <a:buNone/>
              <a:tabLst>
                <a:tab pos="625475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assertion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&lt;assertion-name&gt;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&lt;predicate&gt;</a:t>
            </a:r>
          </a:p>
          <a:p>
            <a:pPr>
              <a:tabLst>
                <a:tab pos="625475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an assertion is made, the system tests it for validity, and tests it again on every update that may violate the assertion</a:t>
            </a:r>
          </a:p>
          <a:p>
            <a:pPr lvl="1">
              <a:tabLst>
                <a:tab pos="625475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testing may introduce a significant amount of overhead; hence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assertions should be used with great care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tabLst>
                <a:tab pos="625475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Asserting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all X, P(X)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achieved in a round-about fashion using  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not exists X such that not P(X)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9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17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Assertion Example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71499" y="1114425"/>
            <a:ext cx="1064843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625475" algn="l"/>
                <a:tab pos="966788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sum of all loan amounts for each branch must be less than the sum of all account balances at the branch.</a:t>
            </a:r>
          </a:p>
          <a:p>
            <a:pPr>
              <a:buFont typeface="Monotype Sorts" pitchFamily="2" charset="2"/>
              <a:buNone/>
              <a:tabLst>
                <a:tab pos="625475" algn="l"/>
                <a:tab pos="966788" algn="l"/>
              </a:tabLst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create assertion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sum-constraint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(not exists (select * from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b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(select sum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(amount)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</a:t>
            </a:r>
            <a:b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loan.branch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-name = </a:t>
            </a:r>
            <a:b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branch.branch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-name)</a:t>
            </a:r>
            <a:b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          &gt;=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(select sum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(amount)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account</a:t>
            </a:r>
            <a:b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   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loan.branch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-name = </a:t>
            </a:r>
            <a:b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branch.branch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-name)))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1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18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Assertion Example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37840" y="907965"/>
            <a:ext cx="10797746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61963" algn="l"/>
                <a:tab pos="625475" algn="l"/>
                <a:tab pos="803275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loan has at least one borrower who maintains an account with a minimum balance or $1000.00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625475" algn="l"/>
                <a:tab pos="803275" algn="l"/>
              </a:tabLs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create assertion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balance-constraint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(not exists (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select * from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</a:t>
            </a:r>
            <a:b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not exists ( 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select *</a:t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from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borrower, depositor, account</a:t>
            </a:r>
            <a:b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loan.loan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-number =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borrower.loan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-number</a:t>
            </a:r>
            <a:b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borrower.customer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-name =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depositor.customer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-name</a:t>
            </a:r>
            <a:b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depositor.account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-number =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account.account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-number</a:t>
            </a:r>
            <a:b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account.balance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1000)))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4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19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Triggers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1500" y="1114425"/>
            <a:ext cx="10722576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statement that is executed automatically by the system as a side effect of a modification to the database.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trigger mechanism, we must: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 the conditions under which the trigger is to be executed.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 the actions to be taken when the trigger executes.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Triggers introduced to SQL standard in SQL:1999, but supported even earlier using non-standard syntax by most databases.		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5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68411" y="1458912"/>
            <a:ext cx="11263247" cy="2813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MODULE 2: RELATIONAL MODEL 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dirty="0"/>
              <a:t>SQL – Data definition- Queries in SQL- Updates- Views – </a:t>
            </a:r>
            <a:r>
              <a:rPr lang="en-US" dirty="0">
                <a:solidFill>
                  <a:srgbClr val="FF0000"/>
                </a:solidFill>
              </a:rPr>
              <a:t>Integrity and Security</a:t>
            </a:r>
            <a:r>
              <a:rPr lang="en-US" dirty="0"/>
              <a:t> – Relational Database design – Functional dependencies and Normalization for Relational Databases (up to BCNF).</a:t>
            </a:r>
          </a:p>
        </p:txBody>
      </p:sp>
    </p:spTree>
    <p:extLst>
      <p:ext uri="{BB962C8B-B14F-4D97-AF65-F5344CB8AC3E}">
        <p14:creationId xmlns:p14="http://schemas.microsoft.com/office/powerpoint/2010/main" val="29393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20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Trigger Example 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1499" y="1114425"/>
            <a:ext cx="10656673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instead of allowing negative account balances, the bank deals with overdrafts by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the account balance to zero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loan in the amount of the overdraft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giving this loan a loan number identical to the account number of the overdrawn account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 for executing the trigger is an update to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 that results in a negative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07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21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Trigger Example in SQL:1999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990600" y="1066800"/>
            <a:ext cx="10179908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  <a:tabLst>
                <a:tab pos="908050" algn="l"/>
                <a:tab pos="1146175" algn="l"/>
              </a:tabLst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create trigger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overdraft-trigger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update on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 </a:t>
            </a:r>
            <a:b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referencing new row as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nrow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Font typeface="Monotype Sorts" pitchFamily="2" charset="2"/>
              <a:buNone/>
              <a:tabLst>
                <a:tab pos="908050" algn="l"/>
                <a:tab pos="1146175" algn="l"/>
              </a:tabLst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each row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nrow.balance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0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begin atomic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insert into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borrower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(select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customer-name, account-number</a:t>
            </a:r>
            <a:b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from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depositor</a:t>
            </a:r>
            <a:b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where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nrow.account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-number = </a:t>
            </a:r>
            <a:b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depositor.account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-number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insert into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.row.account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-number,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nrow.branch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-name, </a:t>
            </a:r>
            <a:b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–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nrow.balance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where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account.account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-number =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nrow.account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-number</a:t>
            </a:r>
            <a:b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		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5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Triggering Events and Actions in SQL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85799" y="1114425"/>
            <a:ext cx="10863649" cy="5362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Triggering event can be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Triggers on update can be restricted to specific attributes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 create trigger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overdraft-trigger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update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account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attributes before and after an update can be referenced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referencing old row as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: for deletes and updates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referencing new row as 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inserts and updates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Triggers can be activated before an event, which can serve as extra constraints.  E.g. convert blanks to null.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create trigger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setnull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-trigger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update on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b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referencing new row as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nrow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for each row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when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nrow.phone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-number = ‘ ‘</a:t>
            </a:r>
            <a:b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set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nrow.phone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-number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>
              <a:buFont typeface="Monotype Sorts" pitchFamily="2" charset="2"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3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23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Statement Level Triggers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1499" y="1114425"/>
            <a:ext cx="10631959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Instead of executing a separate action for each affected row, a single action can be executed for all rows affected by a transaction</a:t>
            </a:r>
          </a:p>
          <a:p>
            <a:pPr lvl="1"/>
            <a:r>
              <a:rPr lang="en-US" dirty="0" smtClean="0"/>
              <a:t>Use     </a:t>
            </a:r>
            <a:r>
              <a:rPr lang="en-US" b="1" dirty="0" smtClean="0"/>
              <a:t>for each statement      </a:t>
            </a:r>
            <a:r>
              <a:rPr lang="en-US" dirty="0" smtClean="0"/>
              <a:t>instead of    </a:t>
            </a:r>
            <a:r>
              <a:rPr lang="en-US" b="1" dirty="0" smtClean="0"/>
              <a:t>for each row</a:t>
            </a:r>
          </a:p>
          <a:p>
            <a:pPr lvl="1"/>
            <a:r>
              <a:rPr lang="en-US" dirty="0" smtClean="0"/>
              <a:t>Use     </a:t>
            </a:r>
            <a:r>
              <a:rPr lang="en-US" b="1" dirty="0" smtClean="0"/>
              <a:t>referencing old table</a:t>
            </a:r>
            <a:r>
              <a:rPr lang="en-US" dirty="0" smtClean="0"/>
              <a:t>   or   </a:t>
            </a:r>
            <a:r>
              <a:rPr lang="en-US" b="1" dirty="0" smtClean="0"/>
              <a:t>referencing new table</a:t>
            </a:r>
            <a:r>
              <a:rPr lang="en-US" dirty="0" smtClean="0"/>
              <a:t>   to refer to temporary tables  (called </a:t>
            </a:r>
            <a:r>
              <a:rPr lang="en-US" b="1" i="1" dirty="0" smtClean="0">
                <a:solidFill>
                  <a:schemeClr val="tx2"/>
                </a:solidFill>
              </a:rPr>
              <a:t>transition tables</a:t>
            </a:r>
            <a:r>
              <a:rPr lang="en-US" dirty="0" smtClean="0"/>
              <a:t>) containing the affected rows</a:t>
            </a:r>
          </a:p>
          <a:p>
            <a:pPr lvl="1"/>
            <a:r>
              <a:rPr lang="en-US" dirty="0" smtClean="0"/>
              <a:t>Can be more efficient when dealing with SQL statements that update a large number of rows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24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External World Actions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1500" y="1114425"/>
            <a:ext cx="10615484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sometimes require external world actions to be triggered on a database update</a:t>
            </a:r>
          </a:p>
          <a:p>
            <a:pPr lvl="1"/>
            <a:r>
              <a:rPr lang="en-US" dirty="0" smtClean="0"/>
              <a:t>E.g. re-ordering an item whose quantity in a warehouse has become small, or turning on an alarm light, </a:t>
            </a:r>
          </a:p>
          <a:p>
            <a:r>
              <a:rPr lang="en-US" dirty="0" smtClean="0"/>
              <a:t>Triggers cannot be used to directly implement external-world actions, BUT</a:t>
            </a:r>
          </a:p>
          <a:p>
            <a:pPr lvl="1"/>
            <a:r>
              <a:rPr lang="en-US" dirty="0" smtClean="0"/>
              <a:t>Triggers can be used to record actions-to-be-taken in a separate table</a:t>
            </a:r>
          </a:p>
          <a:p>
            <a:pPr lvl="1"/>
            <a:r>
              <a:rPr lang="en-US" dirty="0" smtClean="0"/>
              <a:t>Have an external process that repeatedly scans the table, carries out external-world actions and deletes action from table</a:t>
            </a:r>
          </a:p>
          <a:p>
            <a:r>
              <a:rPr lang="en-US" dirty="0" smtClean="0"/>
              <a:t>E.g.  Suppose a warehouse has the following tables</a:t>
            </a:r>
          </a:p>
          <a:p>
            <a:pPr lvl="1"/>
            <a:r>
              <a:rPr lang="en-US" i="1" dirty="0" smtClean="0"/>
              <a:t>inventory(item, level):  </a:t>
            </a:r>
            <a:r>
              <a:rPr lang="en-US" dirty="0" smtClean="0"/>
              <a:t>How much of each item is in the warehouse</a:t>
            </a:r>
            <a:endParaRPr lang="en-US" i="1" dirty="0" smtClean="0"/>
          </a:p>
          <a:p>
            <a:pPr lvl="1"/>
            <a:r>
              <a:rPr lang="en-US" i="1" dirty="0" err="1" smtClean="0"/>
              <a:t>minlevel</a:t>
            </a:r>
            <a:r>
              <a:rPr lang="en-US" i="1" dirty="0" smtClean="0"/>
              <a:t>(item, level) :   </a:t>
            </a:r>
            <a:r>
              <a:rPr lang="en-US" dirty="0" smtClean="0"/>
              <a:t>What is the minimum desired level of each item</a:t>
            </a:r>
            <a:endParaRPr lang="en-US" i="1" dirty="0" smtClean="0"/>
          </a:p>
          <a:p>
            <a:pPr lvl="1"/>
            <a:r>
              <a:rPr lang="en-US" i="1" dirty="0" smtClean="0"/>
              <a:t>reorder(item, amount):  </a:t>
            </a:r>
            <a:r>
              <a:rPr lang="en-US" dirty="0" smtClean="0"/>
              <a:t>What quantity should we re-order at a time</a:t>
            </a:r>
            <a:endParaRPr lang="en-US" i="1" dirty="0" smtClean="0"/>
          </a:p>
          <a:p>
            <a:pPr lvl="1"/>
            <a:r>
              <a:rPr lang="en-US" i="1" dirty="0" smtClean="0"/>
              <a:t>orders(item, amount)  :  </a:t>
            </a:r>
            <a:r>
              <a:rPr lang="en-US" dirty="0" smtClean="0"/>
              <a:t>Orders to be placed (read by external process)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25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External World Actions (Cont.)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04800" y="1114425"/>
            <a:ext cx="10882184" cy="4829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 smtClean="0"/>
              <a:t>create trigger </a:t>
            </a:r>
            <a:r>
              <a:rPr lang="en-US" i="1" dirty="0" smtClean="0"/>
              <a:t>reorder-trigger </a:t>
            </a:r>
            <a:r>
              <a:rPr lang="en-US" b="1" dirty="0" smtClean="0"/>
              <a:t>after update of </a:t>
            </a:r>
            <a:r>
              <a:rPr lang="en-US" i="1" dirty="0" smtClean="0"/>
              <a:t>amount </a:t>
            </a:r>
            <a:r>
              <a:rPr lang="en-US" b="1" dirty="0" smtClean="0"/>
              <a:t>on </a:t>
            </a:r>
            <a:r>
              <a:rPr lang="en-US" i="1" dirty="0" smtClean="0"/>
              <a:t>inventory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 smtClean="0"/>
              <a:t>referencing old row as </a:t>
            </a:r>
            <a:r>
              <a:rPr lang="en-US" i="1" dirty="0" err="1" smtClean="0"/>
              <a:t>orow</a:t>
            </a:r>
            <a:r>
              <a:rPr lang="en-US" dirty="0" smtClean="0"/>
              <a:t>, </a:t>
            </a:r>
            <a:r>
              <a:rPr lang="en-US" b="1" dirty="0" smtClean="0"/>
              <a:t>new row as </a:t>
            </a:r>
            <a:r>
              <a:rPr lang="en-US" i="1" dirty="0" err="1" smtClean="0"/>
              <a:t>nrow</a:t>
            </a:r>
            <a:endParaRPr lang="en-US" i="1" dirty="0" smtClean="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 smtClean="0"/>
              <a:t>for each row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 smtClean="0"/>
              <a:t>         when </a:t>
            </a:r>
            <a:r>
              <a:rPr lang="en-US" i="1" dirty="0" err="1" smtClean="0"/>
              <a:t>nrow.level</a:t>
            </a:r>
            <a:r>
              <a:rPr lang="en-US" i="1" dirty="0" smtClean="0"/>
              <a:t> </a:t>
            </a:r>
            <a:r>
              <a:rPr lang="en-US" dirty="0" smtClean="0"/>
              <a:t>&lt; = (</a:t>
            </a:r>
            <a:r>
              <a:rPr lang="en-US" b="1" dirty="0" smtClean="0"/>
              <a:t>select </a:t>
            </a:r>
            <a:r>
              <a:rPr lang="en-US" i="1" dirty="0" smtClean="0"/>
              <a:t>level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i="1" dirty="0" smtClean="0"/>
              <a:t>			                  </a:t>
            </a:r>
            <a:r>
              <a:rPr lang="en-US" b="1" dirty="0" smtClean="0"/>
              <a:t>from </a:t>
            </a:r>
            <a:r>
              <a:rPr lang="en-US" i="1" dirty="0" err="1" smtClean="0"/>
              <a:t>minlevel</a:t>
            </a:r>
            <a:endParaRPr lang="en-US" i="1" dirty="0" smtClean="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i="1" dirty="0" smtClean="0"/>
              <a:t>			                  </a:t>
            </a:r>
            <a:r>
              <a:rPr lang="en-US" b="1" dirty="0" smtClean="0"/>
              <a:t>where </a:t>
            </a:r>
            <a:r>
              <a:rPr lang="en-US" i="1" dirty="0" err="1" smtClean="0"/>
              <a:t>minlevel.item</a:t>
            </a:r>
            <a:r>
              <a:rPr lang="en-US" i="1" dirty="0" smtClean="0"/>
              <a:t> = </a:t>
            </a:r>
            <a:r>
              <a:rPr lang="en-US" i="1" dirty="0" err="1" smtClean="0"/>
              <a:t>orow.item</a:t>
            </a:r>
            <a:r>
              <a:rPr lang="en-US" dirty="0" smtClean="0"/>
              <a:t>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 smtClean="0"/>
              <a:t>                    and </a:t>
            </a:r>
            <a:r>
              <a:rPr lang="en-US" i="1" dirty="0" err="1" smtClean="0"/>
              <a:t>orow.level</a:t>
            </a:r>
            <a:r>
              <a:rPr lang="en-US" i="1" dirty="0" smtClean="0"/>
              <a:t> </a:t>
            </a:r>
            <a:r>
              <a:rPr lang="en-US" dirty="0" smtClean="0"/>
              <a:t>&gt; (</a:t>
            </a:r>
            <a:r>
              <a:rPr lang="en-US" b="1" dirty="0" smtClean="0"/>
              <a:t>select </a:t>
            </a:r>
            <a:r>
              <a:rPr lang="en-US" dirty="0" smtClean="0"/>
              <a:t>level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i="1" dirty="0" smtClean="0"/>
              <a:t>			                       </a:t>
            </a:r>
            <a:r>
              <a:rPr lang="en-US" b="1" dirty="0" smtClean="0"/>
              <a:t>from </a:t>
            </a:r>
            <a:r>
              <a:rPr lang="en-US" i="1" dirty="0" err="1" smtClean="0"/>
              <a:t>minlevel</a:t>
            </a:r>
            <a:endParaRPr lang="en-US" i="1" dirty="0" smtClean="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i="1" dirty="0" smtClean="0"/>
              <a:t>		                                    </a:t>
            </a:r>
            <a:r>
              <a:rPr lang="en-US" b="1" dirty="0" smtClean="0"/>
              <a:t>where </a:t>
            </a:r>
            <a:r>
              <a:rPr lang="en-US" i="1" dirty="0" err="1" smtClean="0"/>
              <a:t>minlevel.item</a:t>
            </a:r>
            <a:r>
              <a:rPr lang="en-US" i="1" dirty="0" smtClean="0"/>
              <a:t> = </a:t>
            </a:r>
            <a:r>
              <a:rPr lang="en-US" i="1" dirty="0" err="1" smtClean="0"/>
              <a:t>orow.item</a:t>
            </a:r>
            <a:r>
              <a:rPr lang="en-US" dirty="0" smtClean="0"/>
              <a:t>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 smtClean="0"/>
              <a:t>   begin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i="1" dirty="0" smtClean="0"/>
              <a:t>		</a:t>
            </a:r>
            <a:r>
              <a:rPr lang="en-US" b="1" dirty="0" smtClean="0"/>
              <a:t>insert into </a:t>
            </a:r>
            <a:r>
              <a:rPr lang="en-US" i="1" dirty="0" smtClean="0"/>
              <a:t>orders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i="1" dirty="0" smtClean="0"/>
              <a:t>		        </a:t>
            </a:r>
            <a:r>
              <a:rPr lang="en-US" dirty="0" smtClean="0"/>
              <a:t>(</a:t>
            </a:r>
            <a:r>
              <a:rPr lang="en-US" b="1" dirty="0" smtClean="0"/>
              <a:t>select </a:t>
            </a:r>
            <a:r>
              <a:rPr lang="en-US" i="1" dirty="0" smtClean="0"/>
              <a:t>item, amount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dirty="0" smtClean="0"/>
              <a:t>		          </a:t>
            </a:r>
            <a:r>
              <a:rPr lang="en-US" b="1" dirty="0" smtClean="0"/>
              <a:t>from </a:t>
            </a:r>
            <a:r>
              <a:rPr lang="en-US" i="1" dirty="0" smtClean="0"/>
              <a:t>reorder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dirty="0" smtClean="0"/>
              <a:t>		          </a:t>
            </a:r>
            <a:r>
              <a:rPr lang="en-US" b="1" dirty="0" smtClean="0"/>
              <a:t>where </a:t>
            </a:r>
            <a:r>
              <a:rPr lang="en-US" i="1" dirty="0" err="1" smtClean="0"/>
              <a:t>reorder.item</a:t>
            </a:r>
            <a:r>
              <a:rPr lang="en-US" i="1" dirty="0" smtClean="0"/>
              <a:t> = </a:t>
            </a:r>
            <a:r>
              <a:rPr lang="en-US" i="1" dirty="0" err="1" smtClean="0"/>
              <a:t>orow.item</a:t>
            </a:r>
            <a:r>
              <a:rPr lang="en-US" dirty="0" smtClean="0"/>
              <a:t>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 dirty="0" smtClean="0"/>
              <a:t>  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26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When Not To Use Triggers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1500" y="1114425"/>
            <a:ext cx="10599008" cy="487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Triggers were used earlier for tasks such as </a:t>
            </a:r>
          </a:p>
          <a:p>
            <a:pPr lvl="1"/>
            <a:r>
              <a:rPr lang="en-US" dirty="0" smtClean="0"/>
              <a:t>maintaining summary data (e.g. total salary of each department)</a:t>
            </a:r>
          </a:p>
          <a:p>
            <a:pPr lvl="1"/>
            <a:r>
              <a:rPr lang="en-US" dirty="0" smtClean="0"/>
              <a:t>Replicating databases by recording changes to special relations (called </a:t>
            </a:r>
            <a:r>
              <a:rPr lang="en-US" b="1" dirty="0" smtClean="0">
                <a:solidFill>
                  <a:srgbClr val="990000"/>
                </a:solidFill>
              </a:rPr>
              <a:t>change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990000"/>
                </a:solidFill>
              </a:rPr>
              <a:t>delta</a:t>
            </a:r>
            <a:r>
              <a:rPr lang="en-US" dirty="0" smtClean="0"/>
              <a:t> relations) and having a separate process that applies the changes over to a replica </a:t>
            </a:r>
          </a:p>
          <a:p>
            <a:r>
              <a:rPr lang="en-US" dirty="0" smtClean="0"/>
              <a:t>There are better ways of doing these now:</a:t>
            </a:r>
          </a:p>
          <a:p>
            <a:pPr lvl="1"/>
            <a:r>
              <a:rPr lang="en-US" dirty="0" smtClean="0"/>
              <a:t>Databases today provide built in  materialized view  facilities to maintain summary data</a:t>
            </a:r>
          </a:p>
          <a:p>
            <a:pPr lvl="1"/>
            <a:r>
              <a:rPr lang="en-US" dirty="0" smtClean="0"/>
              <a:t>Databases provide built-in support for replication</a:t>
            </a:r>
          </a:p>
          <a:p>
            <a:r>
              <a:rPr lang="en-US" dirty="0" smtClean="0"/>
              <a:t>Encapsulation facilities can be used instead of triggers in many cases</a:t>
            </a:r>
          </a:p>
          <a:p>
            <a:pPr lvl="1"/>
            <a:r>
              <a:rPr lang="en-US" dirty="0" smtClean="0"/>
              <a:t>Define methods to update fields</a:t>
            </a:r>
          </a:p>
          <a:p>
            <a:pPr lvl="1"/>
            <a:r>
              <a:rPr lang="en-US" dirty="0" smtClean="0"/>
              <a:t>Carry out actions as part of the update methods instead of </a:t>
            </a:r>
            <a:br>
              <a:rPr lang="en-US" dirty="0" smtClean="0"/>
            </a:br>
            <a:r>
              <a:rPr lang="en-US" dirty="0" smtClean="0"/>
              <a:t>through a trigger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27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Security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80999" y="1114425"/>
            <a:ext cx="10855411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Security </a:t>
            </a:r>
            <a:r>
              <a:rPr lang="en-US" dirty="0" smtClean="0"/>
              <a:t>- protection from malicious attempts to steal or modify data.</a:t>
            </a:r>
          </a:p>
          <a:p>
            <a:pPr lvl="1"/>
            <a:r>
              <a:rPr lang="en-US" dirty="0" smtClean="0"/>
              <a:t>Database system level</a:t>
            </a:r>
          </a:p>
          <a:p>
            <a:pPr lvl="2"/>
            <a:r>
              <a:rPr lang="en-US" dirty="0" smtClean="0">
                <a:solidFill>
                  <a:schemeClr val="tx2"/>
                </a:solidFill>
              </a:rPr>
              <a:t>Authentication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tx2"/>
                </a:solidFill>
              </a:rPr>
              <a:t>authorization</a:t>
            </a:r>
            <a:r>
              <a:rPr lang="en-US" dirty="0" smtClean="0"/>
              <a:t> mechanisms to allow specific users access only to required data</a:t>
            </a:r>
          </a:p>
          <a:p>
            <a:pPr lvl="2"/>
            <a:r>
              <a:rPr lang="en-US" dirty="0" smtClean="0"/>
              <a:t>We concentrate on authorization in the rest of this chapter</a:t>
            </a:r>
          </a:p>
          <a:p>
            <a:pPr lvl="1"/>
            <a:r>
              <a:rPr lang="en-US" dirty="0" smtClean="0"/>
              <a:t>Operating system level</a:t>
            </a:r>
          </a:p>
          <a:p>
            <a:pPr lvl="2"/>
            <a:r>
              <a:rPr lang="en-US" dirty="0" smtClean="0"/>
              <a:t>Operating system super-users can do anything they want to the database!   Good operating system level security is required.</a:t>
            </a:r>
          </a:p>
          <a:p>
            <a:pPr lvl="1"/>
            <a:r>
              <a:rPr lang="en-US" dirty="0" smtClean="0"/>
              <a:t>Network level:  must use encryption to prevent</a:t>
            </a:r>
          </a:p>
          <a:p>
            <a:pPr lvl="2"/>
            <a:r>
              <a:rPr lang="en-US" dirty="0" smtClean="0"/>
              <a:t>Eavesdropping (unauthorized reading of messages)</a:t>
            </a:r>
          </a:p>
          <a:p>
            <a:pPr lvl="2"/>
            <a:r>
              <a:rPr lang="en-US" dirty="0" smtClean="0"/>
              <a:t>Masquerading  (pretending to be an authorized user or sending messages supposedly from authorized users)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28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Security (Cont.)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1500" y="1114425"/>
            <a:ext cx="10689624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Physical level</a:t>
            </a:r>
          </a:p>
          <a:p>
            <a:pPr lvl="2"/>
            <a:r>
              <a:rPr lang="en-US" dirty="0" smtClean="0"/>
              <a:t>Physical access to computers allows destruction of data by intruders;  traditional lock-and-key security is needed</a:t>
            </a:r>
          </a:p>
          <a:p>
            <a:pPr lvl="2"/>
            <a:r>
              <a:rPr lang="en-US" dirty="0" smtClean="0"/>
              <a:t>Computers must also be protected from floods, fire, etc. </a:t>
            </a:r>
          </a:p>
          <a:p>
            <a:pPr lvl="3"/>
            <a:r>
              <a:rPr lang="en-US" dirty="0" smtClean="0"/>
              <a:t>More in Chapter 17 (Recovery)</a:t>
            </a:r>
          </a:p>
          <a:p>
            <a:pPr lvl="1"/>
            <a:r>
              <a:rPr lang="en-US" dirty="0" smtClean="0"/>
              <a:t>Human level</a:t>
            </a:r>
          </a:p>
          <a:p>
            <a:pPr lvl="2"/>
            <a:r>
              <a:rPr lang="en-US" dirty="0" smtClean="0"/>
              <a:t>Users must be screened to ensure that an authorized users do not give access to intruders   </a:t>
            </a:r>
          </a:p>
          <a:p>
            <a:pPr lvl="2"/>
            <a:r>
              <a:rPr lang="en-US" dirty="0" smtClean="0"/>
              <a:t>Users should be trained on password selection and secrecy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4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29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Authorization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1500" y="1114425"/>
            <a:ext cx="10607246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dirty="0" smtClean="0"/>
              <a:t>Forms of authorization on parts of  the database:</a:t>
            </a:r>
          </a:p>
          <a:p>
            <a:pPr>
              <a:lnSpc>
                <a:spcPct val="160000"/>
              </a:lnSpc>
            </a:pPr>
            <a:r>
              <a:rPr lang="en-US" b="1" dirty="0" smtClean="0"/>
              <a:t>Read authorization </a:t>
            </a:r>
            <a:r>
              <a:rPr lang="en-US" dirty="0" smtClean="0"/>
              <a:t>- allows reading, but not modification of data.</a:t>
            </a:r>
          </a:p>
          <a:p>
            <a:r>
              <a:rPr lang="en-US" b="1" dirty="0" smtClean="0"/>
              <a:t>Insert authorization </a:t>
            </a:r>
            <a:r>
              <a:rPr lang="en-US" dirty="0" smtClean="0"/>
              <a:t>- allows insertion of new data, but not modification of existing data.</a:t>
            </a:r>
          </a:p>
          <a:p>
            <a:r>
              <a:rPr lang="en-US" b="1" dirty="0" smtClean="0"/>
              <a:t>Update authorization </a:t>
            </a:r>
            <a:r>
              <a:rPr lang="en-US" dirty="0" smtClean="0"/>
              <a:t>- allows modification, but not deletion of data.</a:t>
            </a:r>
          </a:p>
          <a:p>
            <a:r>
              <a:rPr lang="en-US" b="1" dirty="0" smtClean="0"/>
              <a:t>Delete authorization </a:t>
            </a:r>
            <a:r>
              <a:rPr lang="en-US" dirty="0" smtClean="0"/>
              <a:t>- allows deletion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7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07030" y="130167"/>
            <a:ext cx="7796213" cy="38057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and Security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524000" y="1114425"/>
            <a:ext cx="68961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Domain Constraints </a:t>
            </a:r>
          </a:p>
          <a:p>
            <a:r>
              <a:rPr lang="en-US" dirty="0" smtClean="0"/>
              <a:t>Referential Integrity</a:t>
            </a:r>
          </a:p>
          <a:p>
            <a:r>
              <a:rPr lang="en-US" dirty="0" smtClean="0"/>
              <a:t>Assertions</a:t>
            </a:r>
          </a:p>
          <a:p>
            <a:r>
              <a:rPr lang="en-US" dirty="0" smtClean="0"/>
              <a:t>Triggers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Authorization </a:t>
            </a:r>
          </a:p>
          <a:p>
            <a:r>
              <a:rPr lang="en-US" dirty="0" smtClean="0"/>
              <a:t>Authorization in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30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Authorization (Cont.)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1499" y="1343025"/>
            <a:ext cx="10673149" cy="315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dirty="0" smtClean="0"/>
              <a:t>Forms of authorization to modify  the database schema:</a:t>
            </a:r>
          </a:p>
          <a:p>
            <a:r>
              <a:rPr lang="en-US" b="1" dirty="0" smtClean="0"/>
              <a:t>Index authorization </a:t>
            </a:r>
            <a:r>
              <a:rPr lang="en-US" dirty="0" smtClean="0"/>
              <a:t>- allows creation and deletion of indices.</a:t>
            </a:r>
          </a:p>
          <a:p>
            <a:r>
              <a:rPr lang="en-US" b="1" dirty="0" smtClean="0"/>
              <a:t>Resources</a:t>
            </a:r>
            <a:r>
              <a:rPr lang="en-US" dirty="0" smtClean="0"/>
              <a:t> </a:t>
            </a:r>
            <a:r>
              <a:rPr lang="en-US" b="1" dirty="0" smtClean="0"/>
              <a:t>authorization</a:t>
            </a:r>
            <a:r>
              <a:rPr lang="en-US" dirty="0" smtClean="0"/>
              <a:t> - allows creation of new relations.</a:t>
            </a:r>
          </a:p>
          <a:p>
            <a:r>
              <a:rPr lang="en-US" b="1" dirty="0" smtClean="0"/>
              <a:t>Alteration</a:t>
            </a:r>
            <a:r>
              <a:rPr lang="en-US" dirty="0" smtClean="0"/>
              <a:t> </a:t>
            </a:r>
            <a:r>
              <a:rPr lang="en-US" b="1" dirty="0" smtClean="0"/>
              <a:t>authorization</a:t>
            </a:r>
            <a:r>
              <a:rPr lang="en-US" dirty="0" smtClean="0"/>
              <a:t> - allows addition or deletion of attributes in a relation.</a:t>
            </a:r>
          </a:p>
          <a:p>
            <a:r>
              <a:rPr lang="en-US" b="1" dirty="0" smtClean="0"/>
              <a:t>Drop</a:t>
            </a:r>
            <a:r>
              <a:rPr lang="en-US" dirty="0" smtClean="0"/>
              <a:t> </a:t>
            </a:r>
            <a:r>
              <a:rPr lang="en-US" b="1" dirty="0" smtClean="0"/>
              <a:t>authorization</a:t>
            </a:r>
            <a:r>
              <a:rPr lang="en-US" dirty="0" smtClean="0"/>
              <a:t> - allows deletion of relations.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31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Authorization and Views</a:t>
            </a:r>
          </a:p>
        </p:txBody>
      </p:sp>
      <p:sp>
        <p:nvSpPr>
          <p:cNvPr id="11" name="Rectangle 1027"/>
          <p:cNvSpPr txBox="1">
            <a:spLocks noChangeArrowheads="1"/>
          </p:cNvSpPr>
          <p:nvPr/>
        </p:nvSpPr>
        <p:spPr>
          <a:xfrm>
            <a:off x="571500" y="1114425"/>
            <a:ext cx="10697862" cy="338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Users can be given authorization on views, without being given any authorization on the relations used in the view definition</a:t>
            </a:r>
          </a:p>
          <a:p>
            <a:r>
              <a:rPr lang="en-US" dirty="0" smtClean="0"/>
              <a:t>Ability of views to hide data serves both to simplify usage of the system and to enhance security by allowing users access only to data they need for their job</a:t>
            </a:r>
          </a:p>
          <a:p>
            <a:r>
              <a:rPr lang="en-US" dirty="0" smtClean="0"/>
              <a:t>A  combination or relational-level security and view-level security can be used to limit a user’s access to precisely  the data that user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32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308368" y="64290"/>
            <a:ext cx="7796213" cy="99218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319481" y="1361277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Domain Constraints </a:t>
            </a:r>
          </a:p>
          <a:p>
            <a:r>
              <a:rPr lang="en-US" dirty="0"/>
              <a:t>Referential Integrity</a:t>
            </a:r>
          </a:p>
          <a:p>
            <a:r>
              <a:rPr lang="en-US" dirty="0"/>
              <a:t>Assertions</a:t>
            </a:r>
          </a:p>
          <a:p>
            <a:r>
              <a:rPr lang="en-US" dirty="0"/>
              <a:t>Triggers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Authorization </a:t>
            </a:r>
          </a:p>
          <a:p>
            <a:r>
              <a:rPr lang="en-US" dirty="0"/>
              <a:t>Authorization in SQL</a:t>
            </a:r>
          </a:p>
        </p:txBody>
      </p:sp>
    </p:spTree>
    <p:extLst>
      <p:ext uri="{BB962C8B-B14F-4D97-AF65-F5344CB8AC3E}">
        <p14:creationId xmlns:p14="http://schemas.microsoft.com/office/powerpoint/2010/main" val="176113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33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044" y="185905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03592" y="1770574"/>
            <a:ext cx="11108321" cy="247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include integrity constraint in an existing relation use 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</a:t>
            </a:r>
            <a:r>
              <a:rPr lang="en-US" dirty="0"/>
              <a:t>) Create table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b</a:t>
            </a:r>
            <a:r>
              <a:rPr lang="en-US" dirty="0"/>
              <a:t>) Modify table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c</a:t>
            </a:r>
            <a:r>
              <a:rPr lang="en-US" dirty="0"/>
              <a:t>) Alter table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d</a:t>
            </a:r>
            <a:r>
              <a:rPr lang="en-US" dirty="0"/>
              <a:t>) Drop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34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044" y="185905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498313" y="4728006"/>
            <a:ext cx="6345382" cy="624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Answer                                                </a:t>
            </a:r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IN" sz="2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803592" y="1770574"/>
            <a:ext cx="11108321" cy="247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include integrity constraint in an existing relation use 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</a:t>
            </a:r>
            <a:r>
              <a:rPr lang="en-US" dirty="0"/>
              <a:t>) Create table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b</a:t>
            </a:r>
            <a:r>
              <a:rPr lang="en-US" dirty="0"/>
              <a:t>) Modify table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c</a:t>
            </a:r>
            <a:r>
              <a:rPr lang="en-US" dirty="0"/>
              <a:t>) Alter table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d</a:t>
            </a:r>
            <a:r>
              <a:rPr lang="en-US" dirty="0"/>
              <a:t>) Drop table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35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044" y="185905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03592" y="1770574"/>
            <a:ext cx="11108321" cy="247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Foreign key is the one in which the ________ of one relation is referenced in another relation.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</a:t>
            </a:r>
            <a:r>
              <a:rPr lang="en-US" dirty="0"/>
              <a:t>) Foreign key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b</a:t>
            </a:r>
            <a:r>
              <a:rPr lang="en-US" dirty="0"/>
              <a:t>) Primary key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c</a:t>
            </a:r>
            <a:r>
              <a:rPr lang="en-US" dirty="0"/>
              <a:t>) References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d</a:t>
            </a:r>
            <a:r>
              <a:rPr lang="en-US" dirty="0"/>
              <a:t>) Check constraint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03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6941" y="6356350"/>
            <a:ext cx="416189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36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1044" y="185905"/>
            <a:ext cx="8077200" cy="609600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498313" y="4728006"/>
            <a:ext cx="6345382" cy="624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Font typeface="Arial" panose="020B0604020202020204" pitchFamily="34" charset="0"/>
              <a:buNone/>
            </a:pPr>
            <a:r>
              <a:rPr lang="en-US" sz="2400" b="1" smtClean="0">
                <a:solidFill>
                  <a:srgbClr val="FF0000"/>
                </a:solidFill>
              </a:rPr>
              <a:t>Answer                                                </a:t>
            </a:r>
            <a:r>
              <a:rPr lang="en-US" sz="2400" b="1" dirty="0">
                <a:solidFill>
                  <a:srgbClr val="FF0000"/>
                </a:solidFill>
              </a:rPr>
              <a:t>b</a:t>
            </a:r>
            <a:endParaRPr lang="en-IN" sz="2400" b="1" dirty="0" smtClean="0">
              <a:solidFill>
                <a:srgbClr val="FF0000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03592" y="1770574"/>
            <a:ext cx="11108321" cy="247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Foreign key is the one in which the ________ of one relation is referenced in another relation.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a</a:t>
            </a:r>
            <a:r>
              <a:rPr lang="en-US" dirty="0"/>
              <a:t>) Foreign key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b</a:t>
            </a:r>
            <a:r>
              <a:rPr lang="en-US" dirty="0"/>
              <a:t>) Primary key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c</a:t>
            </a:r>
            <a:r>
              <a:rPr lang="en-US" dirty="0"/>
              <a:t>) References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d</a:t>
            </a:r>
            <a:r>
              <a:rPr lang="en-US" dirty="0"/>
              <a:t>) Check constraint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8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37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51" y="515072"/>
            <a:ext cx="7044124" cy="476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6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38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=""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816973" y="1385991"/>
            <a:ext cx="8294687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3600" dirty="0" smtClean="0">
                <a:latin typeface="Algerian" pitchFamily="82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44934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Domain Constraints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571499" y="1114425"/>
            <a:ext cx="10549581" cy="5210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constraints guard against accidental damage to the database, by ensuring that authorized changes to the database do not result in a loss of data consistency. </a:t>
            </a:r>
          </a:p>
          <a:p>
            <a:r>
              <a:rPr lang="en-US" sz="20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constraints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most elementary form of integrity constraint.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test values inserted in the database, and test queries to ensure that the comparisons make sense.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domains can be created from existing data types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domain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Dollars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(12, 2)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domain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Pounds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(12,2)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cannot assign or compare a value of type Dollars to a value of type Pounds.  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we can convert type as below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Pounds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(Should also multiply by the dollar-to-pound conversion-rate)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2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Domain Constraints (Cont.)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71500" y="1114425"/>
            <a:ext cx="10623722" cy="49815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146175" algn="l"/>
                <a:tab pos="18907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clause in SQL-92 permits domains to be restricted: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clause to ensure that an hourly-wage domain allows only values greater than a specified value.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8907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domain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hourly-wage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numeric(5,2)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constraint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value-test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= 4.00)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domain has a constraint that ensures that the hourly-wage is greater than 4.00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clause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value-test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optional; useful to indicate which constraint an update violated.</a:t>
            </a:r>
          </a:p>
          <a:p>
            <a:pPr>
              <a:tabLst>
                <a:tab pos="1146175" algn="l"/>
                <a:tab pos="18907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have complex conditions in domain check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AccountType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(‘Checking’, ‘Saving’))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7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Referential Integrity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1499" y="1114425"/>
            <a:ext cx="1045896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If 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Perryridge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is a branch name appearing in one of the tuples in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relation, then there exists a tuple in the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 for branch 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Perryridge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 Definition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be relations with primary keys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respectively.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subset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of 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a </a:t>
            </a:r>
            <a:r>
              <a:rPr lang="en-US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foreign key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referencing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relation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if for every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there must be a tuple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].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Referential integrity constraint also called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subset dependency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since its can be written as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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 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3251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Referential Integrity in the E-R Model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71499" y="1114425"/>
            <a:ext cx="1053310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relationship set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entity sets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The relational schema for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the primary keys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 foreign keys on the relational schemas for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respectively.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Weak entity sets are also a source of referential integrity constraints.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relation schema for a weak entity set must include the primary key attributes of the entity set on which it depends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4"/>
          <p:cNvGrpSpPr>
            <a:grpSpLocks/>
          </p:cNvGrpSpPr>
          <p:nvPr/>
        </p:nvGrpSpPr>
        <p:grpSpPr bwMode="auto">
          <a:xfrm>
            <a:off x="3902676" y="3245959"/>
            <a:ext cx="2514600" cy="457200"/>
            <a:chOff x="1152" y="1824"/>
            <a:chExt cx="1584" cy="288"/>
          </a:xfrm>
        </p:grpSpPr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1680" y="1824"/>
              <a:ext cx="480" cy="288"/>
            </a:xfrm>
            <a:prstGeom prst="diamond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/>
                <a:t>R</a:t>
              </a:r>
            </a:p>
          </p:txBody>
        </p: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1152" y="1842"/>
              <a:ext cx="1584" cy="240"/>
              <a:chOff x="1152" y="1842"/>
              <a:chExt cx="1584" cy="24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1152" y="1842"/>
                <a:ext cx="288" cy="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/>
                  <a:t>E1</a:t>
                </a:r>
              </a:p>
            </p:txBody>
          </p:sp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2448" y="1842"/>
                <a:ext cx="288" cy="240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/>
                  <a:t>E2</a:t>
                </a:r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 flipH="1">
                <a:off x="1440" y="19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>
                <a:off x="2160" y="196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790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10795686" cy="609600"/>
          </a:xfrm>
        </p:spPr>
        <p:txBody>
          <a:bodyPr>
            <a:noAutofit/>
          </a:bodyPr>
          <a:lstStyle/>
          <a:p>
            <a:r>
              <a:rPr lang="en-US" sz="3600" dirty="0"/>
              <a:t>Checking Referential Integrity on Database Modification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761999" y="1143000"/>
            <a:ext cx="10375557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976563" algn="ctr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tests must be made in order to preserve the following referential integrity constraint:</a:t>
            </a: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 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tabLst>
                <a:tab pos="2976563" algn="ctr"/>
              </a:tabLst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Insert.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If a tuple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inserted into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the system must ensure that there is a tuple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such that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 =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[].  That is </a:t>
            </a: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[]  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tabLst>
                <a:tab pos="2976563" algn="ctr"/>
              </a:tabLst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Delete.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If a tuple,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deleted from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the system must compute the set of tuples in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that reference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[K]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If this set is not empty</a:t>
            </a:r>
          </a:p>
          <a:p>
            <a:pPr lvl="1">
              <a:tabLst>
                <a:tab pos="2976563" algn="ctr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either the delete command is rejected as an error, or </a:t>
            </a:r>
          </a:p>
          <a:p>
            <a:pPr lvl="1">
              <a:tabLst>
                <a:tab pos="2976563" algn="ctr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tuples that reference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must themselves be deleted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(cascading deletions are possible). </a:t>
            </a:r>
            <a:endParaRPr lang="en-US" baseline="-250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5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8043" y="6356350"/>
            <a:ext cx="6550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Database Modification (Cont.)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70705" y="774621"/>
            <a:ext cx="10534135" cy="5349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tabLst>
                <a:tab pos="3036888" algn="ctr"/>
              </a:tabLst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Update.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There are two cases:</a:t>
            </a:r>
          </a:p>
          <a:p>
            <a:pPr marL="762000" lvl="1" indent="-304800">
              <a:lnSpc>
                <a:spcPct val="110000"/>
              </a:lnSpc>
              <a:tabLst>
                <a:tab pos="3036888" algn="ctr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tuple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updated in relation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update modifies values for foreign key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, then a test similar to the insert case is made:</a:t>
            </a:r>
          </a:p>
          <a:p>
            <a:pPr marL="1162050" lvl="2" indent="-304800">
              <a:lnSpc>
                <a:spcPct val="110000"/>
              </a:lnSpc>
              <a:tabLst>
                <a:tab pos="3036888" algn="ctr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Let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 denote the new value of tuple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.  The system must ensure that </a:t>
            </a:r>
          </a:p>
          <a:p>
            <a:pPr marL="1162050" lvl="2" indent="-304800">
              <a:lnSpc>
                <a:spcPct val="110000"/>
              </a:lnSpc>
              <a:buFont typeface="Monotype Sorts" pitchFamily="2" charset="2"/>
              <a:buNone/>
              <a:tabLst>
                <a:tab pos="3036888" algn="ctr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’[]  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762000" lvl="1" indent="-304800">
              <a:lnSpc>
                <a:spcPct val="110000"/>
              </a:lnSpc>
              <a:tabLst>
                <a:tab pos="3036888" algn="ctr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a tuple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updated in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and the update modifies values for the primary key (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then a test similar to the delete case is made: </a:t>
            </a:r>
          </a:p>
          <a:p>
            <a:pPr marL="1162050" lvl="2" indent="-304800">
              <a:lnSpc>
                <a:spcPct val="110000"/>
              </a:lnSpc>
              <a:buFont typeface="Monotype Sorts" pitchFamily="2" charset="2"/>
              <a:buAutoNum type="arabicPeriod"/>
              <a:tabLst>
                <a:tab pos="3036888" algn="ctr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system must compute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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= 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1[K]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using the old value of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(the value before the update is applied).</a:t>
            </a:r>
          </a:p>
          <a:p>
            <a:pPr marL="1162050" lvl="2" indent="-304800">
              <a:lnSpc>
                <a:spcPct val="110000"/>
              </a:lnSpc>
              <a:buFont typeface="Monotype Sorts" pitchFamily="2" charset="2"/>
              <a:buAutoNum type="arabicPeriod"/>
              <a:tabLst>
                <a:tab pos="3036888" algn="ctr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this set is not empty</a:t>
            </a:r>
          </a:p>
          <a:p>
            <a:pPr marL="1504950" lvl="3" indent="-304800">
              <a:lnSpc>
                <a:spcPct val="110000"/>
              </a:lnSpc>
              <a:buFontTx/>
              <a:buAutoNum type="arabicPeriod"/>
              <a:tabLst>
                <a:tab pos="3036888" algn="ctr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the update may be rejected as an error, or </a:t>
            </a:r>
          </a:p>
          <a:p>
            <a:pPr marL="1504950" lvl="3" indent="-304800">
              <a:lnSpc>
                <a:spcPct val="110000"/>
              </a:lnSpc>
              <a:buFontTx/>
              <a:buAutoNum type="arabicPeriod"/>
              <a:tabLst>
                <a:tab pos="3036888" algn="ctr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update may be cascaded to the tuples in the set, or </a:t>
            </a:r>
          </a:p>
          <a:p>
            <a:pPr marL="1504950" lvl="3" indent="-304800">
              <a:lnSpc>
                <a:spcPct val="110000"/>
              </a:lnSpc>
              <a:buFontTx/>
              <a:buAutoNum type="arabicPeriod"/>
              <a:tabLst>
                <a:tab pos="3036888" algn="ctr"/>
              </a:tabLst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tuples in the set may be deleted. </a:t>
            </a:r>
          </a:p>
          <a:p>
            <a:pPr marL="762000" lvl="1" indent="-304800">
              <a:lnSpc>
                <a:spcPct val="110000"/>
              </a:lnSpc>
              <a:buFont typeface="Monotype Sorts" pitchFamily="2" charset="2"/>
              <a:buNone/>
              <a:tabLst>
                <a:tab pos="3036888" algn="ctr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747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9970637DF29D48AE5FBCBF153E519F" ma:contentTypeVersion="2" ma:contentTypeDescription="Create a new document." ma:contentTypeScope="" ma:versionID="1f40a616bdf10c0e4e52273ed83b9b6c">
  <xsd:schema xmlns:xsd="http://www.w3.org/2001/XMLSchema" xmlns:xs="http://www.w3.org/2001/XMLSchema" xmlns:p="http://schemas.microsoft.com/office/2006/metadata/properties" xmlns:ns2="f22dfb70-74d2-47e3-8f15-c10f7dca4ae7" targetNamespace="http://schemas.microsoft.com/office/2006/metadata/properties" ma:root="true" ma:fieldsID="6eb7b3e6d833f67f70eaa77fb51832c4" ns2:_="">
    <xsd:import namespace="f22dfb70-74d2-47e3-8f15-c10f7dca4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dfb70-74d2-47e3-8f15-c10f7dca4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587306-0BF9-4F5A-AAA6-E037AE2282B8}"/>
</file>

<file path=customXml/itemProps2.xml><?xml version="1.0" encoding="utf-8"?>
<ds:datastoreItem xmlns:ds="http://schemas.openxmlformats.org/officeDocument/2006/customXml" ds:itemID="{43246E52-1734-428A-847A-46D53AE5D768}"/>
</file>

<file path=customXml/itemProps3.xml><?xml version="1.0" encoding="utf-8"?>
<ds:datastoreItem xmlns:ds="http://schemas.openxmlformats.org/officeDocument/2006/customXml" ds:itemID="{AF3E9EA8-FE9E-4042-90AD-62D0536D0203}"/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2279</Words>
  <Application>Microsoft Office PowerPoint</Application>
  <PresentationFormat>Widescreen</PresentationFormat>
  <Paragraphs>313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Algerian</vt:lpstr>
      <vt:lpstr>Arial</vt:lpstr>
      <vt:lpstr>Arial Black</vt:lpstr>
      <vt:lpstr>Calibri</vt:lpstr>
      <vt:lpstr>Calibri Light</vt:lpstr>
      <vt:lpstr>Monotype Sorts</vt:lpstr>
      <vt:lpstr>Symbol</vt:lpstr>
      <vt:lpstr>Times New Roman</vt:lpstr>
      <vt:lpstr>Office Theme</vt:lpstr>
      <vt:lpstr>PowerPoint Presentation</vt:lpstr>
      <vt:lpstr>PowerPoint Presentation</vt:lpstr>
      <vt:lpstr>Integrity and Security</vt:lpstr>
      <vt:lpstr>Domain Constraints</vt:lpstr>
      <vt:lpstr>Domain Constraints (Cont.)</vt:lpstr>
      <vt:lpstr>Referential Integrity</vt:lpstr>
      <vt:lpstr>Referential Integrity in the E-R Model</vt:lpstr>
      <vt:lpstr>Checking Referential Integrity on Database Modification</vt:lpstr>
      <vt:lpstr>Database Modification (Cont.)</vt:lpstr>
      <vt:lpstr>Referential Integrity in SQL</vt:lpstr>
      <vt:lpstr>Referential Integrity in SQL – Example</vt:lpstr>
      <vt:lpstr>Referential Integrity in SQL – Example (Cont.)</vt:lpstr>
      <vt:lpstr>Cascading Actions in SQL</vt:lpstr>
      <vt:lpstr>Cascading Actions in SQL (Cont.)</vt:lpstr>
      <vt:lpstr>Referential Integrity in SQL (Cont.)</vt:lpstr>
      <vt:lpstr>Assertions</vt:lpstr>
      <vt:lpstr>Assertion Example</vt:lpstr>
      <vt:lpstr>Assertion Example</vt:lpstr>
      <vt:lpstr>Triggers</vt:lpstr>
      <vt:lpstr>Trigger Example </vt:lpstr>
      <vt:lpstr>Trigger Example in SQL:1999</vt:lpstr>
      <vt:lpstr>Triggering Events and Actions in SQL</vt:lpstr>
      <vt:lpstr>Statement Level Triggers</vt:lpstr>
      <vt:lpstr>External World Actions</vt:lpstr>
      <vt:lpstr>External World Actions (Cont.)</vt:lpstr>
      <vt:lpstr>When Not To Use Triggers</vt:lpstr>
      <vt:lpstr>Security</vt:lpstr>
      <vt:lpstr>Security (Cont.)</vt:lpstr>
      <vt:lpstr>Authorization</vt:lpstr>
      <vt:lpstr>Authorization (Cont.)</vt:lpstr>
      <vt:lpstr>Authorization and Views</vt:lpstr>
      <vt:lpstr>Summary</vt:lpstr>
      <vt:lpstr>Quiz</vt:lpstr>
      <vt:lpstr>Quiz</vt:lpstr>
      <vt:lpstr>Quiz</vt:lpstr>
      <vt:lpstr>Quiz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Antony</cp:lastModifiedBy>
  <cp:revision>38</cp:revision>
  <dcterms:created xsi:type="dcterms:W3CDTF">2020-06-15T12:13:30Z</dcterms:created>
  <dcterms:modified xsi:type="dcterms:W3CDTF">2020-07-07T06:15:33Z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0x010100B69970637DF29D48AE5FBCBF153E519F</vt:lpwstr>
  </property>
</Properties>
</file>