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8" r:id="rId3"/>
    <p:sldId id="309" r:id="rId4"/>
    <p:sldId id="308" r:id="rId5"/>
    <p:sldId id="285" r:id="rId6"/>
    <p:sldId id="290" r:id="rId7"/>
    <p:sldId id="289" r:id="rId8"/>
    <p:sldId id="291" r:id="rId9"/>
    <p:sldId id="292" r:id="rId10"/>
    <p:sldId id="294" r:id="rId11"/>
    <p:sldId id="293" r:id="rId12"/>
    <p:sldId id="295" r:id="rId13"/>
    <p:sldId id="297" r:id="rId14"/>
    <p:sldId id="296" r:id="rId15"/>
    <p:sldId id="299" r:id="rId16"/>
    <p:sldId id="300" r:id="rId17"/>
    <p:sldId id="298" r:id="rId18"/>
    <p:sldId id="303" r:id="rId19"/>
    <p:sldId id="302" r:id="rId20"/>
    <p:sldId id="304" r:id="rId21"/>
    <p:sldId id="305" r:id="rId22"/>
    <p:sldId id="310" r:id="rId23"/>
    <p:sldId id="311" r:id="rId24"/>
    <p:sldId id="306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8ED94938-268E-4C0A-A08A-B3980C78BA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CSB4202 -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DATABASE MANAGEMENT SYSTEMS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A.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Antonidoss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7515" y="6356350"/>
            <a:ext cx="4656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876168" y="62227"/>
            <a:ext cx="7796213" cy="992187"/>
          </a:xfrm>
        </p:spPr>
        <p:txBody>
          <a:bodyPr/>
          <a:lstStyle/>
          <a:p>
            <a:r>
              <a:rPr lang="en-US" dirty="0"/>
              <a:t>Average Access Times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2175605" y="159972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following table shows the average access time to access a specific record for a given type of file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80" y="3245959"/>
            <a:ext cx="7548562" cy="1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8" y="6356350"/>
            <a:ext cx="5441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857145" y="130218"/>
            <a:ext cx="7796213" cy="992187"/>
          </a:xfrm>
        </p:spPr>
        <p:txBody>
          <a:bodyPr/>
          <a:lstStyle/>
          <a:p>
            <a:r>
              <a:rPr lang="en-US" dirty="0"/>
              <a:t>Hashed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991825" y="1542535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Hashing for disk files is called </a:t>
            </a:r>
            <a:r>
              <a:rPr lang="en-US" sz="2000" b="1" smtClean="0"/>
              <a:t>External Hashing</a:t>
            </a:r>
          </a:p>
          <a:p>
            <a:r>
              <a:rPr lang="en-US" sz="2000" smtClean="0"/>
              <a:t>The file blocks are divided into M equal-sized </a:t>
            </a:r>
            <a:r>
              <a:rPr lang="en-US" sz="2000" b="1" smtClean="0"/>
              <a:t>buckets</a:t>
            </a:r>
            <a:r>
              <a:rPr lang="en-US" sz="2000" smtClean="0"/>
              <a:t>, numbered bucket</a:t>
            </a:r>
            <a:r>
              <a:rPr lang="en-US" sz="2000" baseline="-25000" smtClean="0"/>
              <a:t>0</a:t>
            </a:r>
            <a:r>
              <a:rPr lang="en-US" sz="2000" smtClean="0"/>
              <a:t>, bucket</a:t>
            </a:r>
            <a:r>
              <a:rPr lang="en-US" sz="2000" baseline="-25000" smtClean="0"/>
              <a:t>1</a:t>
            </a:r>
            <a:r>
              <a:rPr lang="en-US" sz="2000" smtClean="0"/>
              <a:t>, ..., bucket</a:t>
            </a:r>
            <a:r>
              <a:rPr lang="en-US" sz="2000" baseline="-25000" smtClean="0"/>
              <a:t>M-1</a:t>
            </a:r>
            <a:r>
              <a:rPr lang="en-US" sz="2000" smtClean="0"/>
              <a:t>.</a:t>
            </a:r>
          </a:p>
          <a:p>
            <a:pPr lvl="1"/>
            <a:r>
              <a:rPr lang="en-US" sz="2000" smtClean="0"/>
              <a:t>Typically, a bucket corresponds to one (or a fixed number of) disk block.</a:t>
            </a:r>
          </a:p>
          <a:p>
            <a:r>
              <a:rPr lang="en-US" sz="2000" smtClean="0"/>
              <a:t>One of the file fields is designated to be the </a:t>
            </a:r>
            <a:r>
              <a:rPr lang="en-US" sz="2000" b="1" smtClean="0"/>
              <a:t>hash key</a:t>
            </a:r>
            <a:r>
              <a:rPr lang="en-US" sz="2000" smtClean="0"/>
              <a:t> of the file.</a:t>
            </a:r>
          </a:p>
          <a:p>
            <a:r>
              <a:rPr lang="en-US" sz="2000" smtClean="0"/>
              <a:t>The record with hash key value K is stored in bucket i, where i=h(K), and h is the </a:t>
            </a:r>
            <a:r>
              <a:rPr lang="en-US" sz="2000" b="1" smtClean="0"/>
              <a:t>hashing function</a:t>
            </a:r>
            <a:r>
              <a:rPr lang="en-US" sz="2000" smtClean="0"/>
              <a:t>.</a:t>
            </a:r>
          </a:p>
          <a:p>
            <a:r>
              <a:rPr lang="en-US" sz="2000" smtClean="0"/>
              <a:t>Search is very efficient on the hash key.</a:t>
            </a:r>
          </a:p>
          <a:p>
            <a:r>
              <a:rPr lang="en-US" sz="2000" smtClean="0"/>
              <a:t>Collisions occur when a new record hashes to a bucket that is already full.</a:t>
            </a:r>
          </a:p>
          <a:p>
            <a:pPr lvl="1"/>
            <a:r>
              <a:rPr lang="en-US" sz="2000" smtClean="0"/>
              <a:t>An overflow file is kept for storing such records.</a:t>
            </a:r>
          </a:p>
          <a:p>
            <a:pPr lvl="1"/>
            <a:r>
              <a:rPr lang="en-US" sz="2000" smtClean="0"/>
              <a:t>Overflow records that hash to each bucket can be linked together.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9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5751" y="6356350"/>
            <a:ext cx="45737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783034" y="65882"/>
            <a:ext cx="7796213" cy="992187"/>
          </a:xfrm>
        </p:spPr>
        <p:txBody>
          <a:bodyPr/>
          <a:lstStyle/>
          <a:p>
            <a:r>
              <a:rPr lang="en-US"/>
              <a:t>Hashed Files (contd.)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794147" y="1362869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smtClean="0"/>
              <a:t>There are numerous methods for collision resolution, including the following: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Open addressing</a:t>
            </a:r>
            <a:r>
              <a:rPr lang="en-US" sz="2000" smtClean="0"/>
              <a:t>: Proceeding from the occupied position specified by the hash address, the program checks the subsequent positions in order until an unused (empty) position is found. 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Chaining</a:t>
            </a:r>
            <a:r>
              <a:rPr lang="en-US" sz="2000" smtClean="0"/>
              <a:t>: For this method, various overflow locations are kept, usually by extending the array with a number of overflow positions. In addition, a pointer field is added to each record location. A collision is resolved by placing the new record in an unused overflow location and setting the pointer of the occupied hash address location to the address of that overflow location. 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Multiple hashing</a:t>
            </a:r>
            <a:r>
              <a:rPr lang="en-US" sz="2000" smtClean="0"/>
              <a:t>: The program applies a second hash function if the first results in a collision. If another collision results, the program uses open addressing or applies a third hash function and then uses open addressing if necessary.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367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561378" y="107092"/>
            <a:ext cx="7796213" cy="992187"/>
          </a:xfrm>
        </p:spPr>
        <p:txBody>
          <a:bodyPr/>
          <a:lstStyle/>
          <a:p>
            <a:r>
              <a:rPr lang="en-US" dirty="0"/>
              <a:t>Hashed Files (contd.)</a:t>
            </a:r>
          </a:p>
        </p:txBody>
      </p:sp>
      <p:pic>
        <p:nvPicPr>
          <p:cNvPr id="12" name="Picture 9" descr="fig13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47" y="1754187"/>
            <a:ext cx="8458200" cy="40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039" y="6356350"/>
            <a:ext cx="48209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1561378" y="144152"/>
            <a:ext cx="7796213" cy="992187"/>
          </a:xfrm>
        </p:spPr>
        <p:txBody>
          <a:bodyPr/>
          <a:lstStyle/>
          <a:p>
            <a:r>
              <a:rPr lang="en-US" dirty="0"/>
              <a:t>Hashed Files (contd.)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2146673" y="1362869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 reduce overflow records, a hash file is typically kept 70-80% full.</a:t>
            </a:r>
          </a:p>
          <a:p>
            <a:r>
              <a:rPr lang="en-US" smtClean="0"/>
              <a:t>The hash function h should distribute the records uniformly among the buckets</a:t>
            </a:r>
          </a:p>
          <a:p>
            <a:pPr lvl="1"/>
            <a:r>
              <a:rPr lang="en-US" smtClean="0"/>
              <a:t>Otherwise, search time will be increased because many overflow records will exist.</a:t>
            </a:r>
          </a:p>
          <a:p>
            <a:r>
              <a:rPr lang="en-US" smtClean="0"/>
              <a:t>Main disadvantages of static external hashing:</a:t>
            </a:r>
          </a:p>
          <a:p>
            <a:pPr lvl="1"/>
            <a:r>
              <a:rPr lang="en-US" smtClean="0"/>
              <a:t>Fixed number of buckets M is a problem if the number of records in the file grows or shrinks.</a:t>
            </a:r>
          </a:p>
          <a:p>
            <a:pPr lvl="1"/>
            <a:r>
              <a:rPr lang="en-US" smtClean="0"/>
              <a:t>Ordered access on the hash key is quite inefficient (requires  sorting the records).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8" y="6356350"/>
            <a:ext cx="5441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561378" y="196057"/>
            <a:ext cx="7796213" cy="992187"/>
          </a:xfrm>
        </p:spPr>
        <p:txBody>
          <a:bodyPr/>
          <a:lstStyle/>
          <a:p>
            <a:r>
              <a:rPr lang="en-US" dirty="0"/>
              <a:t>Hashed Files - Overflow handling</a:t>
            </a:r>
          </a:p>
        </p:txBody>
      </p:sp>
      <p:pic>
        <p:nvPicPr>
          <p:cNvPr id="12" name="Picture 9" descr="fig13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291" y="1188244"/>
            <a:ext cx="59436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328251" y="86698"/>
            <a:ext cx="8894906" cy="992187"/>
          </a:xfrm>
        </p:spPr>
        <p:txBody>
          <a:bodyPr>
            <a:normAutofit/>
          </a:bodyPr>
          <a:lstStyle/>
          <a:p>
            <a:r>
              <a:rPr lang="en-US" dirty="0"/>
              <a:t>Dynamic And Extendible Hashed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2146673" y="1463675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Dynamic and Extendible Hashing Techniques</a:t>
            </a:r>
          </a:p>
          <a:p>
            <a:pPr lvl="1"/>
            <a:r>
              <a:rPr lang="en-US" sz="2200" smtClean="0"/>
              <a:t>Hashing techniques are adapted to allow the dynamic growth and shrinking of the number of file records.</a:t>
            </a:r>
          </a:p>
          <a:p>
            <a:pPr lvl="1"/>
            <a:r>
              <a:rPr lang="en-US" sz="2200" smtClean="0"/>
              <a:t>These techniques include the following:</a:t>
            </a:r>
            <a:r>
              <a:rPr lang="en-US" sz="2200" b="1" smtClean="0"/>
              <a:t> dynamic hashing, extendible hashing</a:t>
            </a:r>
            <a:r>
              <a:rPr lang="en-US" sz="2200" smtClean="0"/>
              <a:t>, and</a:t>
            </a:r>
            <a:r>
              <a:rPr lang="en-US" sz="2200" b="1" smtClean="0"/>
              <a:t> linear hashing.</a:t>
            </a:r>
          </a:p>
          <a:p>
            <a:r>
              <a:rPr lang="en-US" sz="2400" smtClean="0"/>
              <a:t>Both dynamic and extendible hashing use the </a:t>
            </a:r>
            <a:r>
              <a:rPr lang="en-US" sz="2400" b="1" smtClean="0"/>
              <a:t>binary representation</a:t>
            </a:r>
            <a:r>
              <a:rPr lang="en-US" sz="2400" smtClean="0"/>
              <a:t> of the hash value h(K) in order to access a </a:t>
            </a:r>
            <a:r>
              <a:rPr lang="en-US" sz="2400" b="1" smtClean="0"/>
              <a:t>directory</a:t>
            </a:r>
            <a:r>
              <a:rPr lang="en-US" sz="2400" smtClean="0"/>
              <a:t>.</a:t>
            </a:r>
          </a:p>
          <a:p>
            <a:pPr lvl="1"/>
            <a:r>
              <a:rPr lang="en-US" sz="2200" smtClean="0"/>
              <a:t>In dynamic hashing the directory is a binary tree.</a:t>
            </a:r>
          </a:p>
          <a:p>
            <a:pPr lvl="1"/>
            <a:r>
              <a:rPr lang="en-US" sz="2200" smtClean="0"/>
              <a:t>In extendible hashing the directory is an array of size 2</a:t>
            </a:r>
            <a:r>
              <a:rPr lang="en-US" sz="2200" baseline="30000" smtClean="0"/>
              <a:t>d</a:t>
            </a:r>
            <a:r>
              <a:rPr lang="en-US" sz="2200" smtClean="0"/>
              <a:t> where d is called the </a:t>
            </a:r>
            <a:r>
              <a:rPr lang="en-US" sz="2200" b="1" smtClean="0"/>
              <a:t>global depth</a:t>
            </a:r>
            <a:r>
              <a:rPr lang="en-US" sz="2200" smtClean="0"/>
              <a:t>.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921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653363" y="61118"/>
            <a:ext cx="8965210" cy="99218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And Extendible Hashing (contd.)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856478" y="1296987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smtClean="0"/>
              <a:t>The directories can be stored on disk, and they expand or shrink dynamically.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Directory entries point to the disk blocks that contain the stored records.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An insertion in a disk block that is full causes the block to split into two blocks and the records are redistributed among the two blocks.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The directory is updated appropriately.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Dynamic and extendible hashing do not require an overflow area.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Linear hashing does require an overflow area but does not use a directory.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Blocks are split in </a:t>
            </a:r>
            <a:r>
              <a:rPr lang="en-US" sz="2200" i="1" smtClean="0"/>
              <a:t>linear order</a:t>
            </a:r>
            <a:r>
              <a:rPr lang="en-US" sz="2200" smtClean="0"/>
              <a:t> as the file expands.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467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018" y="6356350"/>
            <a:ext cx="46125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1721225" y="90885"/>
            <a:ext cx="7796213" cy="992187"/>
          </a:xfrm>
        </p:spPr>
        <p:txBody>
          <a:bodyPr/>
          <a:lstStyle/>
          <a:p>
            <a:r>
              <a:rPr lang="en-US" dirty="0"/>
              <a:t>Extendible Hashing</a:t>
            </a:r>
          </a:p>
        </p:txBody>
      </p:sp>
      <p:pic>
        <p:nvPicPr>
          <p:cNvPr id="12" name="Picture 9" descr="fig13_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01" y="1173957"/>
            <a:ext cx="4976813" cy="49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308368" y="64290"/>
            <a:ext cx="7796213" cy="9921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319481" y="1361277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Files of Records</a:t>
            </a:r>
          </a:p>
          <a:p>
            <a:r>
              <a:rPr lang="en-US" dirty="0"/>
              <a:t>Operation on Files</a:t>
            </a:r>
          </a:p>
          <a:p>
            <a:r>
              <a:rPr lang="en-US" dirty="0"/>
              <a:t>Unordered Files</a:t>
            </a:r>
          </a:p>
          <a:p>
            <a:r>
              <a:rPr lang="en-US" dirty="0"/>
              <a:t>Ordered Files</a:t>
            </a:r>
          </a:p>
          <a:p>
            <a:r>
              <a:rPr lang="en-US" dirty="0"/>
              <a:t>Hashed Files</a:t>
            </a:r>
          </a:p>
          <a:p>
            <a:r>
              <a:rPr lang="en-US" dirty="0"/>
              <a:t>Dynamic And Extendible Hashed Files</a:t>
            </a:r>
          </a:p>
        </p:txBody>
      </p:sp>
    </p:spTree>
    <p:extLst>
      <p:ext uri="{BB962C8B-B14F-4D97-AF65-F5344CB8AC3E}">
        <p14:creationId xmlns:p14="http://schemas.microsoft.com/office/powerpoint/2010/main" val="18539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Record storage and Primary file organization- </a:t>
            </a:r>
            <a:r>
              <a:rPr lang="en-US" dirty="0"/>
              <a:t>Secondary storage Devices- Operations on Files- Heap File- Sorted Files- Hashing Techniques – Index Structure for files –Different types of Indexes- B-Tree - </a:t>
            </a:r>
            <a:r>
              <a:rPr lang="en-US" dirty="0" err="1"/>
              <a:t>B+Tree</a:t>
            </a:r>
            <a:r>
              <a:rPr lang="en-US" dirty="0"/>
              <a:t> – Query Processing.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 3: DATA STORAGE AND QUERY PROCESSING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</a:t>
            </a:r>
            <a:r>
              <a:rPr lang="en-US" dirty="0" err="1"/>
              <a:t>tablespace</a:t>
            </a:r>
            <a:r>
              <a:rPr lang="en-US" dirty="0"/>
              <a:t> in an Oracle database consists of one or more files called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Files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name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</a:t>
            </a:r>
            <a:r>
              <a:rPr lang="en-US" dirty="0" err="1"/>
              <a:t>datafiles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PFILE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Answer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</a:t>
            </a:r>
            <a:r>
              <a:rPr lang="en-US" dirty="0" err="1"/>
              <a:t>tablespace</a:t>
            </a:r>
            <a:r>
              <a:rPr lang="en-US" dirty="0"/>
              <a:t> in an Oracle database consists of one or more files called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Files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name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</a:t>
            </a:r>
            <a:r>
              <a:rPr lang="en-US" dirty="0" err="1"/>
              <a:t>datafiles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PFILE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he highest level in the hierarchy of data organization is called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Data bank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Data base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Data file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Data record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Answer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he highest level in the hierarchy of data organization is called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Data bank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Data base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Data file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Data record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 smtClean="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993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653363" y="1214030"/>
            <a:ext cx="5848865" cy="300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Files of Records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Operation on Files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Unordered Files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Ordered Files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Hashed Files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Dynamic And Extendible Hashed Files</a:t>
            </a:r>
            <a:endParaRPr lang="en-US" sz="2400" b="1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1561378" y="86698"/>
            <a:ext cx="7796213" cy="992187"/>
          </a:xfrm>
        </p:spPr>
        <p:txBody>
          <a:bodyPr/>
          <a:lstStyle/>
          <a:p>
            <a:r>
              <a:rPr lang="en-US" dirty="0"/>
              <a:t>Files of Records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1653363" y="1463675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</a:t>
            </a:r>
            <a:r>
              <a:rPr lang="en-US" sz="2400" b="1" dirty="0" smtClean="0"/>
              <a:t>file</a:t>
            </a:r>
            <a:r>
              <a:rPr lang="en-US" sz="2400" dirty="0" smtClean="0"/>
              <a:t> is a </a:t>
            </a:r>
            <a:r>
              <a:rPr lang="en-US" sz="2400" i="1" dirty="0" smtClean="0"/>
              <a:t>sequence</a:t>
            </a:r>
            <a:r>
              <a:rPr lang="en-US" sz="2400" dirty="0" smtClean="0"/>
              <a:t> of records, where each record is a collection of data values (or data items).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file descriptor</a:t>
            </a:r>
            <a:r>
              <a:rPr lang="en-US" sz="2400" dirty="0" smtClean="0"/>
              <a:t> (or </a:t>
            </a:r>
            <a:r>
              <a:rPr lang="en-US" sz="2400" b="1" dirty="0" smtClean="0"/>
              <a:t>file header</a:t>
            </a:r>
            <a:r>
              <a:rPr lang="en-US" sz="2400" dirty="0" smtClean="0"/>
              <a:t>) includes information that describes the file, such as the </a:t>
            </a:r>
            <a:r>
              <a:rPr lang="en-US" sz="2400" i="1" dirty="0" smtClean="0"/>
              <a:t>field names</a:t>
            </a:r>
            <a:r>
              <a:rPr lang="en-US" sz="2400" dirty="0" smtClean="0"/>
              <a:t> and their </a:t>
            </a:r>
            <a:r>
              <a:rPr lang="en-US" sz="2400" i="1" dirty="0" smtClean="0"/>
              <a:t>data types</a:t>
            </a:r>
            <a:r>
              <a:rPr lang="en-US" sz="2400" dirty="0" smtClean="0"/>
              <a:t>, and the addresses of the file blocks on disk.</a:t>
            </a:r>
          </a:p>
          <a:p>
            <a:r>
              <a:rPr lang="en-US" sz="2400" dirty="0" smtClean="0"/>
              <a:t>Records are stored on disk blocks. 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blocking factor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bfr</a:t>
            </a:r>
            <a:r>
              <a:rPr lang="en-US" sz="2400" dirty="0" smtClean="0"/>
              <a:t> for a file is the (average) number of file records stored in a disk block.</a:t>
            </a:r>
          </a:p>
          <a:p>
            <a:r>
              <a:rPr lang="en-US" sz="2400" dirty="0" smtClean="0"/>
              <a:t>A file can have </a:t>
            </a:r>
            <a:r>
              <a:rPr lang="en-US" sz="2400" b="1" dirty="0" smtClean="0"/>
              <a:t>fixed-length</a:t>
            </a:r>
            <a:r>
              <a:rPr lang="en-US" sz="2400" dirty="0" smtClean="0"/>
              <a:t> records or </a:t>
            </a:r>
            <a:r>
              <a:rPr lang="en-US" sz="2400" b="1" dirty="0" smtClean="0"/>
              <a:t>variable-length</a:t>
            </a:r>
            <a:r>
              <a:rPr lang="en-US" sz="2400" dirty="0" smtClean="0"/>
              <a:t> records.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89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6"/>
          <p:cNvSpPr>
            <a:spLocks noGrp="1" noChangeArrowheads="1"/>
          </p:cNvSpPr>
          <p:nvPr>
            <p:ph type="title"/>
          </p:nvPr>
        </p:nvSpPr>
        <p:spPr>
          <a:xfrm>
            <a:off x="1653363" y="165558"/>
            <a:ext cx="7796213" cy="992187"/>
          </a:xfrm>
        </p:spPr>
        <p:txBody>
          <a:bodyPr/>
          <a:lstStyle/>
          <a:p>
            <a:r>
              <a:rPr lang="en-US" dirty="0"/>
              <a:t>Files of Records (contd.)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1856478" y="1542535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File records can be </a:t>
            </a:r>
            <a:r>
              <a:rPr lang="en-US" sz="2400" b="1" smtClean="0"/>
              <a:t>unspanned</a:t>
            </a:r>
            <a:r>
              <a:rPr lang="en-US" sz="2400" smtClean="0"/>
              <a:t> or </a:t>
            </a:r>
            <a:r>
              <a:rPr lang="en-US" sz="2400" b="1" smtClean="0"/>
              <a:t>spanned</a:t>
            </a:r>
            <a:r>
              <a:rPr lang="en-US" sz="2400" smtClean="0"/>
              <a:t> </a:t>
            </a:r>
          </a:p>
          <a:p>
            <a:pPr lvl="1"/>
            <a:r>
              <a:rPr lang="en-US" sz="2200" b="1" smtClean="0"/>
              <a:t>Unspanned</a:t>
            </a:r>
            <a:r>
              <a:rPr lang="en-US" sz="2200" smtClean="0"/>
              <a:t>: no record can span two blocks</a:t>
            </a:r>
          </a:p>
          <a:p>
            <a:pPr lvl="1"/>
            <a:r>
              <a:rPr lang="en-US" sz="2200" b="1" smtClean="0"/>
              <a:t>Spanned</a:t>
            </a:r>
            <a:r>
              <a:rPr lang="en-US" sz="2200" smtClean="0"/>
              <a:t>: a record can be stored in more than one block</a:t>
            </a:r>
          </a:p>
          <a:p>
            <a:r>
              <a:rPr lang="en-US" sz="2400" smtClean="0"/>
              <a:t>The physical disk blocks that are allocated to hold the records of a file can be </a:t>
            </a:r>
            <a:r>
              <a:rPr lang="en-US" sz="2400" i="1" smtClean="0"/>
              <a:t>contiguous, linked, or indexed</a:t>
            </a:r>
            <a:r>
              <a:rPr lang="en-US" sz="2400" smtClean="0"/>
              <a:t>.</a:t>
            </a:r>
          </a:p>
          <a:p>
            <a:r>
              <a:rPr lang="en-US" sz="2400" smtClean="0"/>
              <a:t>In a file of fixed-length records, all records have the same format. Usually, unspanned blocking is used with such files.</a:t>
            </a:r>
          </a:p>
          <a:p>
            <a:r>
              <a:rPr lang="en-US" sz="2400" smtClean="0"/>
              <a:t>Files of variable-length records require additional information to be stored in each record, such as </a:t>
            </a:r>
            <a:r>
              <a:rPr lang="en-US" sz="2400" b="1" smtClean="0"/>
              <a:t>separator</a:t>
            </a:r>
            <a:r>
              <a:rPr lang="en-US" sz="2400" smtClean="0"/>
              <a:t> </a:t>
            </a:r>
            <a:r>
              <a:rPr lang="en-US" sz="2400" b="1" smtClean="0"/>
              <a:t>characters</a:t>
            </a:r>
            <a:r>
              <a:rPr lang="en-US" sz="2400" smtClean="0"/>
              <a:t> and </a:t>
            </a:r>
            <a:r>
              <a:rPr lang="en-US" sz="2400" b="1" smtClean="0"/>
              <a:t>field types</a:t>
            </a:r>
            <a:r>
              <a:rPr lang="en-US" sz="2400" smtClean="0"/>
              <a:t>.</a:t>
            </a:r>
          </a:p>
          <a:p>
            <a:pPr lvl="1"/>
            <a:r>
              <a:rPr lang="en-US" sz="2200" smtClean="0"/>
              <a:t>Usually spanned blocking is used with such files.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527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653363" y="150813"/>
            <a:ext cx="7796213" cy="992187"/>
          </a:xfrm>
        </p:spPr>
        <p:txBody>
          <a:bodyPr/>
          <a:lstStyle/>
          <a:p>
            <a:r>
              <a:rPr lang="en-US" dirty="0"/>
              <a:t>Operation on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1919230" y="1463675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smtClean="0"/>
              <a:t>Typical file operations include: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OPEN</a:t>
            </a:r>
            <a:r>
              <a:rPr lang="en-US" sz="1700" smtClean="0"/>
              <a:t>: Readies the file for access, and associates a pointer that will refer to a </a:t>
            </a:r>
            <a:r>
              <a:rPr lang="en-US" sz="1700" i="1" smtClean="0"/>
              <a:t>current</a:t>
            </a:r>
            <a:r>
              <a:rPr lang="en-US" sz="1700" smtClean="0"/>
              <a:t> file record at each point in time.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FIND</a:t>
            </a:r>
            <a:r>
              <a:rPr lang="en-US" sz="1700" smtClean="0"/>
              <a:t>: Searches for the first file record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FINDNEXT</a:t>
            </a:r>
            <a:r>
              <a:rPr lang="en-US" sz="1700" smtClean="0"/>
              <a:t>: Searches for the next file record (from the current record)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READ</a:t>
            </a:r>
            <a:r>
              <a:rPr lang="en-US" sz="1700" smtClean="0"/>
              <a:t>: Reads the current file record into a program variable.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INSERT</a:t>
            </a:r>
            <a:r>
              <a:rPr lang="en-US" sz="1700" smtClean="0"/>
              <a:t>: Inserts a new record into the file &amp; makes it the current file record. 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DELETE</a:t>
            </a:r>
            <a:r>
              <a:rPr lang="en-US" sz="1700" smtClean="0"/>
              <a:t>: Removes the current file record from the file, usually by marking the record to indicate that it is no longer valid.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MODIFY</a:t>
            </a:r>
            <a:r>
              <a:rPr lang="en-US" sz="1700" smtClean="0"/>
              <a:t>: Changes the values of some fields of the current file record.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CLOSE</a:t>
            </a:r>
            <a:r>
              <a:rPr lang="en-US" sz="1700" smtClean="0"/>
              <a:t>: Terminates access to the file.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REORGANIZE</a:t>
            </a:r>
            <a:r>
              <a:rPr lang="en-US" sz="1700" smtClean="0"/>
              <a:t>: Reorganizes the file records.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For example, the records marked deleted are physically removed from the file or a new organization of the file records is created.</a:t>
            </a:r>
          </a:p>
          <a:p>
            <a:pPr lvl="1">
              <a:lnSpc>
                <a:spcPct val="80000"/>
              </a:lnSpc>
            </a:pPr>
            <a:r>
              <a:rPr lang="en-US" sz="1700" b="1" smtClean="0"/>
              <a:t>READ_ORDERED</a:t>
            </a:r>
            <a:r>
              <a:rPr lang="en-US" sz="1700" smtClean="0"/>
              <a:t>: Read the file blocks in order of a specific field of the file. </a:t>
            </a:r>
          </a:p>
          <a:p>
            <a:pPr lvl="1">
              <a:lnSpc>
                <a:spcPct val="8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876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787128" y="141100"/>
            <a:ext cx="7796213" cy="992187"/>
          </a:xfrm>
        </p:spPr>
        <p:txBody>
          <a:bodyPr/>
          <a:lstStyle/>
          <a:p>
            <a:r>
              <a:rPr lang="en-US" dirty="0"/>
              <a:t>Unordered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2053614" y="1350308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Also called a </a:t>
            </a:r>
            <a:r>
              <a:rPr lang="en-US" b="1" smtClean="0"/>
              <a:t>heap</a:t>
            </a:r>
            <a:r>
              <a:rPr lang="en-US" smtClean="0"/>
              <a:t> or a </a:t>
            </a:r>
            <a:r>
              <a:rPr lang="en-US" b="1" smtClean="0"/>
              <a:t>pile</a:t>
            </a:r>
            <a:r>
              <a:rPr lang="en-US" smtClean="0"/>
              <a:t> file.</a:t>
            </a:r>
          </a:p>
          <a:p>
            <a:r>
              <a:rPr lang="en-US" smtClean="0"/>
              <a:t>New records are inserted at the end of the file.</a:t>
            </a:r>
          </a:p>
          <a:p>
            <a:r>
              <a:rPr lang="en-US" smtClean="0"/>
              <a:t>A </a:t>
            </a:r>
            <a:r>
              <a:rPr lang="en-US" b="1" smtClean="0"/>
              <a:t>linear search</a:t>
            </a:r>
            <a:r>
              <a:rPr lang="en-US" smtClean="0"/>
              <a:t> through the file records is necessary to search for a record.</a:t>
            </a:r>
          </a:p>
          <a:p>
            <a:pPr lvl="1"/>
            <a:r>
              <a:rPr lang="en-US" smtClean="0"/>
              <a:t>This requires reading and searching half the file blocks on the average, and is hence quite expensive.</a:t>
            </a:r>
          </a:p>
          <a:p>
            <a:r>
              <a:rPr lang="en-US" smtClean="0"/>
              <a:t>Record insertion is quite efficient.</a:t>
            </a:r>
          </a:p>
          <a:p>
            <a:r>
              <a:rPr lang="en-US" smtClean="0"/>
              <a:t>Reading the records in order of a particular field requires sorting the file records.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3417" y="6356350"/>
            <a:ext cx="39971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1880187" y="105505"/>
            <a:ext cx="7796213" cy="992187"/>
          </a:xfrm>
        </p:spPr>
        <p:txBody>
          <a:bodyPr/>
          <a:lstStyle/>
          <a:p>
            <a:r>
              <a:rPr lang="en-US" dirty="0"/>
              <a:t>Ordered Files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2146673" y="1526060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Also called a </a:t>
            </a:r>
            <a:r>
              <a:rPr lang="en-US" sz="2000" b="1" smtClean="0"/>
              <a:t>sequential</a:t>
            </a:r>
            <a:r>
              <a:rPr lang="en-US" sz="2000" smtClean="0"/>
              <a:t> file.</a:t>
            </a:r>
          </a:p>
          <a:p>
            <a:r>
              <a:rPr lang="en-US" sz="2000" smtClean="0"/>
              <a:t>File records are kept sorted by the values of an </a:t>
            </a:r>
            <a:r>
              <a:rPr lang="en-US" sz="2000" i="1" smtClean="0"/>
              <a:t>ordering</a:t>
            </a:r>
            <a:r>
              <a:rPr lang="en-US" sz="2000" smtClean="0"/>
              <a:t> </a:t>
            </a:r>
            <a:r>
              <a:rPr lang="en-US" sz="2000" i="1" smtClean="0"/>
              <a:t>field</a:t>
            </a:r>
            <a:r>
              <a:rPr lang="en-US" sz="2000" smtClean="0"/>
              <a:t>.</a:t>
            </a:r>
          </a:p>
          <a:p>
            <a:r>
              <a:rPr lang="en-US" sz="2000" smtClean="0"/>
              <a:t>Insertion is expensive: records must be inserted in the correct order.</a:t>
            </a:r>
          </a:p>
          <a:p>
            <a:pPr lvl="1"/>
            <a:r>
              <a:rPr lang="en-US" sz="2000" smtClean="0"/>
              <a:t>It is common to keep a separate unordered </a:t>
            </a:r>
            <a:r>
              <a:rPr lang="en-US" sz="2000" i="1" smtClean="0"/>
              <a:t>overflow</a:t>
            </a:r>
            <a:r>
              <a:rPr lang="en-US" sz="2000" smtClean="0"/>
              <a:t> (or </a:t>
            </a:r>
            <a:r>
              <a:rPr lang="en-US" sz="2000" i="1" smtClean="0"/>
              <a:t>transaction</a:t>
            </a:r>
            <a:r>
              <a:rPr lang="en-US" sz="2000" smtClean="0"/>
              <a:t>) file for new records to improve insertion efficiency; this is periodically merged with the main ordered file.</a:t>
            </a:r>
          </a:p>
          <a:p>
            <a:r>
              <a:rPr lang="en-US" sz="2000" smtClean="0"/>
              <a:t>A </a:t>
            </a:r>
            <a:r>
              <a:rPr lang="en-US" sz="2000" b="1" smtClean="0"/>
              <a:t>binary search</a:t>
            </a:r>
            <a:r>
              <a:rPr lang="en-US" sz="2000" smtClean="0"/>
              <a:t> can be used to search for a record on its </a:t>
            </a:r>
            <a:r>
              <a:rPr lang="en-US" sz="2000" i="1" smtClean="0"/>
              <a:t>ordering field</a:t>
            </a:r>
            <a:r>
              <a:rPr lang="en-US" sz="2000" smtClean="0"/>
              <a:t> value.</a:t>
            </a:r>
          </a:p>
          <a:p>
            <a:pPr lvl="1"/>
            <a:r>
              <a:rPr lang="en-US" sz="2000" smtClean="0"/>
              <a:t>This requires reading and searching log</a:t>
            </a:r>
            <a:r>
              <a:rPr lang="en-US" sz="2000" baseline="-25000" smtClean="0"/>
              <a:t>2</a:t>
            </a:r>
            <a:r>
              <a:rPr lang="en-US" sz="2000" smtClean="0"/>
              <a:t> of the file blocks on the average, an improvement over linear search.</a:t>
            </a:r>
          </a:p>
          <a:p>
            <a:r>
              <a:rPr lang="en-US" sz="2000" smtClean="0"/>
              <a:t>Reading the records in order of the ordering field is quite efficient.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932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465" y="6356350"/>
            <a:ext cx="43266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>
          <a:xfrm>
            <a:off x="2296297" y="129382"/>
            <a:ext cx="4259263" cy="992187"/>
          </a:xfrm>
        </p:spPr>
        <p:txBody>
          <a:bodyPr/>
          <a:lstStyle/>
          <a:p>
            <a:r>
              <a:rPr lang="en-US" sz="3200" dirty="0"/>
              <a:t>Ordered Files (contd.)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76" y="1121569"/>
            <a:ext cx="31432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4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25D194-7C8B-4B5F-A1C7-933D731270F7}"/>
</file>

<file path=customXml/itemProps2.xml><?xml version="1.0" encoding="utf-8"?>
<ds:datastoreItem xmlns:ds="http://schemas.openxmlformats.org/officeDocument/2006/customXml" ds:itemID="{EF229320-E0E5-4D10-82D8-D7A7E581C1E7}"/>
</file>

<file path=customXml/itemProps3.xml><?xml version="1.0" encoding="utf-8"?>
<ds:datastoreItem xmlns:ds="http://schemas.openxmlformats.org/officeDocument/2006/customXml" ds:itemID="{3E0204CE-2B8D-4D2E-A3A8-560097F68336}"/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1654</Words>
  <Application>Microsoft Office PowerPoint</Application>
  <PresentationFormat>Widescreen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Algerian</vt:lpstr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MODULE 3: DATA STORAGE AND QUERY PROCESSING </vt:lpstr>
      <vt:lpstr>Agenda</vt:lpstr>
      <vt:lpstr>Files of Records</vt:lpstr>
      <vt:lpstr>Files of Records (contd.)</vt:lpstr>
      <vt:lpstr>Operation on Files</vt:lpstr>
      <vt:lpstr>Unordered Files</vt:lpstr>
      <vt:lpstr>Ordered Files</vt:lpstr>
      <vt:lpstr>Ordered Files (contd.)</vt:lpstr>
      <vt:lpstr>Average Access Times</vt:lpstr>
      <vt:lpstr>Hashed Files</vt:lpstr>
      <vt:lpstr>Hashed Files (contd.)</vt:lpstr>
      <vt:lpstr>Hashed Files (contd.)</vt:lpstr>
      <vt:lpstr>Hashed Files (contd.)</vt:lpstr>
      <vt:lpstr>Hashed Files - Overflow handling</vt:lpstr>
      <vt:lpstr>Dynamic And Extendible Hashed Files</vt:lpstr>
      <vt:lpstr>Dynamic And Extendible Hashing (contd.)</vt:lpstr>
      <vt:lpstr>Extendible Hashing</vt:lpstr>
      <vt:lpstr>Summary</vt:lpstr>
      <vt:lpstr>Quiz</vt:lpstr>
      <vt:lpstr>Quiz</vt:lpstr>
      <vt:lpstr>Quiz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Antony</cp:lastModifiedBy>
  <cp:revision>19</cp:revision>
  <dcterms:created xsi:type="dcterms:W3CDTF">2020-06-15T12:13:30Z</dcterms:created>
  <dcterms:modified xsi:type="dcterms:W3CDTF">2020-07-07T03:47:47Z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