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7" r:id="rId2"/>
    <p:sldId id="264" r:id="rId3"/>
    <p:sldId id="265" r:id="rId4"/>
    <p:sldId id="266" r:id="rId5"/>
    <p:sldId id="268" r:id="rId6"/>
    <p:sldId id="267" r:id="rId7"/>
    <p:sldId id="302" r:id="rId8"/>
    <p:sldId id="269" r:id="rId9"/>
    <p:sldId id="303" r:id="rId10"/>
    <p:sldId id="304" r:id="rId11"/>
    <p:sldId id="305" r:id="rId12"/>
    <p:sldId id="382" r:id="rId13"/>
    <p:sldId id="383" r:id="rId14"/>
    <p:sldId id="384" r:id="rId15"/>
    <p:sldId id="306" r:id="rId16"/>
    <p:sldId id="387" r:id="rId17"/>
    <p:sldId id="388" r:id="rId18"/>
    <p:sldId id="270" r:id="rId19"/>
    <p:sldId id="389" r:id="rId20"/>
    <p:sldId id="390" r:id="rId21"/>
    <p:sldId id="392" r:id="rId22"/>
    <p:sldId id="393" r:id="rId23"/>
    <p:sldId id="394" r:id="rId24"/>
    <p:sldId id="395" r:id="rId25"/>
    <p:sldId id="396" r:id="rId26"/>
    <p:sldId id="397" r:id="rId27"/>
    <p:sldId id="398" r:id="rId28"/>
    <p:sldId id="399" r:id="rId29"/>
    <p:sldId id="400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293" r:id="rId44"/>
    <p:sldId id="38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616A3-E001-4B2D-935B-E9869D37A7F2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C243F-75D0-418C-93DB-C6884E3F2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209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061A-9653-4D9F-8252-C7BBC750D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ECD98-5099-46D0-9C4D-16E34F86E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73227-332C-4125-8592-AEC62B4E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6301B-322D-42BE-8B02-CAF9934C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568F-9F62-43F8-938D-F6DCE2309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95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C48F-368A-429E-ABA2-EF20BF6B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D12B1E-3F10-449A-AC84-B492EE6EE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C8048-9BDD-42CA-AD35-C82067E1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61E78-D8E4-4572-B936-C2E988F2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9FD9-0BAC-48A2-824A-EADC385D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25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EF946B-44B1-41C1-A04A-19E5B5890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34BAB-EF22-4008-AF10-131005B18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5EADB-5D8D-44B9-A7C1-A74E15C4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DB941-0308-43FC-8F66-B0A7258C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47A2-E7FD-4FC0-BF6A-A3492378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6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2E15-4247-4B09-97DE-52C4DC17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28A-2BA9-46B1-B1D8-53C89EEC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82D74-C02E-4D8D-8B0D-6BD537C4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022D-E649-45E8-B65F-BAC7DB9D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CAB31-75E8-4551-9022-0B99A796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27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A306-3035-4C13-8E71-FC952216D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5484-466E-4E58-9832-3B46B50BB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C8E5E-4353-45ED-916B-96535AE8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527D2-2F84-4A07-A999-BFE1BE25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2F4F-CD07-4E59-B8EB-CF9E1D1F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8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3682-22A8-4793-A898-95DC5E1F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F288E-ED9D-4831-BDC1-57666B7B8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ECEC8-1FF6-4B44-8FAF-DEA80D301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A8239-E9DB-4E69-B35F-2958B99C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9F9D4-51A1-40F2-807F-71F57F35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366D6-D525-43D6-8041-4A365A49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9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C554-C2DA-4E0A-91EB-712051612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7798B-CAB0-4FEE-82EF-4248C7AB7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58DF-7D04-4443-A62D-15CA99EA2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DC9B6-B73D-4A29-8E53-3D0A443AF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2AEEE-3132-415C-A1DE-7E727C844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8A806-2F5E-49F0-AAE9-7B541A0B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52CD4-1EA5-4BDC-B6F3-38CD290D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C6A50-D2FA-42A5-B9D7-70716EE70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88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FC2A-DCE4-4393-8955-AF8E5953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30CA9-B373-49F7-925D-5903B4DD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B403C-C8E8-450E-9865-A5A49056D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57ED9-D697-4FC0-A909-4BFDD969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98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E25C8-8E08-4E8B-BEA3-B9BF1076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5CABFE-5E0F-488C-A7FE-9272F9C16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88C6-7583-462F-9066-E6300F5C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6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E276-DBDC-4C84-8D07-F8D2F599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8B755-052F-4E8B-9985-0C053FEB4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39FBC-1433-4252-9D4F-35F5AC840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FE66-AD72-4137-AD16-0D9A3B95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BB6BB-A28C-40CA-A718-B32F92C0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D8F0F-CCC0-4E69-A5AA-B50BDE2F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0872-039C-413E-BB5E-38D591AC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8F4800-7FE3-4C50-85CB-EFC3BBCDA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FA6D-C023-4E94-B365-539C9D9DA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E23AE-CC5C-4C1B-A8CA-A7FBC4CE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6673-9727-4085-B84B-35C70942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88AC8-C159-4270-AD33-619A7E32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87F00-B7C9-429D-9B7D-CF84BC38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1EA0-E9AD-4208-8520-676C747A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96158-AD02-4B8A-A69A-76BF3D29F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22D62-534C-44C2-8A38-94D16A7FF28F}" type="datetimeFigureOut">
              <a:rPr lang="en-IN" smtClean="0"/>
              <a:t>06-10-2020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F199-F568-43B5-AB5C-907250B78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BBED-61DC-44E3-8ADF-5D47D8767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81ED-8739-4FF3-8D02-744A3C178C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6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jp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ZjYr87r1b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CSB4202 - DATABASE MANAGEMENT SYSTEMS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A.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Antonidoss</a:t>
            </a:r>
            <a:r>
              <a:rPr lang="en-US" sz="4400" b="1" dirty="0">
                <a:latin typeface="+mj-lt"/>
                <a:ea typeface="+mj-ea"/>
                <a:cs typeface="+mj-cs"/>
              </a:rPr>
              <a:t>/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Dr.Sathya</a:t>
            </a:r>
            <a:r>
              <a:rPr lang="en-US" sz="4400" b="1" dirty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Priya.S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C8F71-28C2-4D6A-B5C9-3A06A25C4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A84F8-6D1F-4D07-9588-38237F805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Clustering Index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CCD46-94B1-46D0-8698-8AB2EDECEB5A}"/>
              </a:ext>
            </a:extLst>
          </p:cNvPr>
          <p:cNvSpPr txBox="1"/>
          <p:nvPr/>
        </p:nvSpPr>
        <p:spPr>
          <a:xfrm>
            <a:off x="1014082" y="913713"/>
            <a:ext cx="957678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600" dirty="0"/>
              <a:t>If records of a file are physically ordered on a </a:t>
            </a:r>
            <a:r>
              <a:rPr lang="en-IN" altLang="en-US" sz="2600" b="1" dirty="0"/>
              <a:t>non-key field—which </a:t>
            </a:r>
            <a:r>
              <a:rPr lang="en-IN" altLang="en-US" sz="2600" b="1" i="1" dirty="0"/>
              <a:t>does not </a:t>
            </a:r>
            <a:r>
              <a:rPr lang="en-IN" altLang="en-US" sz="2600" dirty="0"/>
              <a:t>have a distinct value for each record—that field is called the </a:t>
            </a:r>
            <a:r>
              <a:rPr lang="en-IN" altLang="en-US" sz="2600" b="1" dirty="0"/>
              <a:t>clustering field.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600" dirty="0"/>
              <a:t>Can create a different type of index, called a </a:t>
            </a:r>
            <a:r>
              <a:rPr lang="en-IN" altLang="en-US" sz="2600" b="1" dirty="0"/>
              <a:t>clustering index</a:t>
            </a:r>
            <a:r>
              <a:rPr lang="en-IN" altLang="en-US" sz="2600" dirty="0"/>
              <a:t>- to speed up retrieval of records that have the same value for the clustering field.</a:t>
            </a:r>
          </a:p>
          <a:p>
            <a:pPr algn="just"/>
            <a:endParaRPr lang="en-IN" alt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600" dirty="0"/>
              <a:t>A clustering index is also an ordered file with two fields; the first field is of the same type as the clustering field of the data file, and the second field is a block pointer.  </a:t>
            </a:r>
          </a:p>
        </p:txBody>
      </p:sp>
    </p:spTree>
    <p:extLst>
      <p:ext uri="{BB962C8B-B14F-4D97-AF65-F5344CB8AC3E}">
        <p14:creationId xmlns:p14="http://schemas.microsoft.com/office/powerpoint/2010/main" val="19634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Secondary Index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CCD46-94B1-46D0-8698-8AB2EDECEB5A}"/>
              </a:ext>
            </a:extLst>
          </p:cNvPr>
          <p:cNvSpPr txBox="1"/>
          <p:nvPr/>
        </p:nvSpPr>
        <p:spPr>
          <a:xfrm>
            <a:off x="1014082" y="913713"/>
            <a:ext cx="9576786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A </a:t>
            </a:r>
            <a:r>
              <a:rPr lang="en-IN" altLang="en-US" sz="2800" b="1" dirty="0"/>
              <a:t>secondary index </a:t>
            </a:r>
            <a:r>
              <a:rPr lang="en-IN" altLang="en-US" sz="2800" dirty="0"/>
              <a:t>is also an ordered file with two fields.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 The first field is of the same data type as some </a:t>
            </a:r>
            <a:r>
              <a:rPr lang="en-IN" altLang="en-US" sz="2800" i="1" dirty="0"/>
              <a:t>non-ordering field </a:t>
            </a:r>
            <a:r>
              <a:rPr lang="en-IN" altLang="en-US" sz="2800" dirty="0"/>
              <a:t>of the data file that is an </a:t>
            </a:r>
            <a:r>
              <a:rPr lang="en-IN" altLang="en-US" sz="2800" b="1" dirty="0"/>
              <a:t>indexing field. </a:t>
            </a:r>
            <a:r>
              <a:rPr lang="en-IN" altLang="en-US" sz="2800" dirty="0"/>
              <a:t>The second field is either a </a:t>
            </a:r>
            <a:r>
              <a:rPr lang="en-IN" altLang="en-US" sz="2800" i="1" dirty="0"/>
              <a:t>block </a:t>
            </a:r>
            <a:r>
              <a:rPr lang="en-IN" altLang="en-US" sz="2800" dirty="0"/>
              <a:t>pointer or a </a:t>
            </a:r>
            <a:r>
              <a:rPr lang="en-IN" altLang="en-US" sz="2800" i="1" dirty="0"/>
              <a:t>record </a:t>
            </a:r>
            <a:r>
              <a:rPr lang="en-IN" altLang="en-US" sz="2800" dirty="0"/>
              <a:t>pointer.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A secondary index usually needs more storage space and longer search time than does a primary index, because of its larger number of entries. This can have both key field and non-key field.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8689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406" y="216132"/>
            <a:ext cx="10515600" cy="642937"/>
          </a:xfrm>
        </p:spPr>
        <p:txBody>
          <a:bodyPr>
            <a:normAutofit fontScale="90000"/>
          </a:bodyPr>
          <a:lstStyle/>
          <a:p>
            <a:r>
              <a:rPr lang="en-US" dirty="0"/>
              <a:t>Dense Index Files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270" y="1047752"/>
            <a:ext cx="11285838" cy="61629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Dense index</a:t>
            </a:r>
            <a:r>
              <a:rPr lang="en-US" dirty="0"/>
              <a:t> — Index record appears for every search-key value in the file. </a:t>
            </a:r>
          </a:p>
        </p:txBody>
      </p:sp>
      <p:pic>
        <p:nvPicPr>
          <p:cNvPr id="24064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" t="22430" r="1122" b="22679"/>
          <a:stretch>
            <a:fillRect/>
          </a:stretch>
        </p:blipFill>
        <p:spPr bwMode="auto">
          <a:xfrm>
            <a:off x="2284284" y="2074891"/>
            <a:ext cx="7550150" cy="31734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12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22158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13" y="140043"/>
            <a:ext cx="10515600" cy="628007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 Index Files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0492" y="9606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Sparse Index</a:t>
            </a:r>
            <a:r>
              <a:rPr lang="en-US" dirty="0"/>
              <a:t>:  contains index records for only some search-key values.</a:t>
            </a:r>
          </a:p>
          <a:p>
            <a:pPr lvl="1"/>
            <a:r>
              <a:rPr lang="en-US" dirty="0"/>
              <a:t>Applicable when records are sequentially ordered on search-key</a:t>
            </a:r>
          </a:p>
          <a:p>
            <a:r>
              <a:rPr lang="en-US" dirty="0"/>
              <a:t>To locate a record with search-key value </a:t>
            </a:r>
            <a:r>
              <a:rPr lang="en-US" i="1" dirty="0"/>
              <a:t>K</a:t>
            </a:r>
            <a:r>
              <a:rPr lang="en-US" dirty="0"/>
              <a:t> we:</a:t>
            </a:r>
          </a:p>
          <a:p>
            <a:pPr lvl="1"/>
            <a:r>
              <a:rPr lang="en-US" dirty="0"/>
              <a:t>Find index record with largest search-key value &lt; </a:t>
            </a:r>
            <a:r>
              <a:rPr lang="en-US" i="1" dirty="0"/>
              <a:t>K</a:t>
            </a:r>
            <a:endParaRPr lang="en-US" dirty="0"/>
          </a:p>
          <a:p>
            <a:pPr lvl="1"/>
            <a:r>
              <a:rPr lang="en-US" dirty="0"/>
              <a:t>Search file sequentially starting at the record to which the index record points</a:t>
            </a:r>
          </a:p>
          <a:p>
            <a:r>
              <a:rPr lang="en-US" dirty="0"/>
              <a:t>Less space and less maintenance overhead for insertions and deletions.</a:t>
            </a:r>
          </a:p>
          <a:p>
            <a:r>
              <a:rPr lang="en-US" dirty="0"/>
              <a:t>Generally slower than dense index for locating records.</a:t>
            </a:r>
          </a:p>
          <a:p>
            <a:r>
              <a:rPr lang="en-US" dirty="0"/>
              <a:t>Good tradeoff: sparse index with an index entry for every block in file, corresponding to least search-key value in the block.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91875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1519" y="52388"/>
            <a:ext cx="10515600" cy="52091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Sparse Index Files</a:t>
            </a:r>
          </a:p>
        </p:txBody>
      </p:sp>
      <p:pic>
        <p:nvPicPr>
          <p:cNvPr id="2426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t="21053" r="832" b="20776"/>
          <a:stretch>
            <a:fillRect/>
          </a:stretch>
        </p:blipFill>
        <p:spPr bwMode="auto">
          <a:xfrm>
            <a:off x="2222501" y="1443038"/>
            <a:ext cx="7942263" cy="35226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567932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F67C804-A695-4D52-B138-3478D5EB8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604025-25E0-4441-ADBE-4597621C0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9BDE-E953-4607-A38F-47D3EC2D42E0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8B6677D-64D4-431E-8AAB-ECF460A395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Indexes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BE97FA-B4C5-4100-9809-82D07EAF33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3101" y="1475173"/>
            <a:ext cx="9510204" cy="4114800"/>
          </a:xfrm>
        </p:spPr>
        <p:txBody>
          <a:bodyPr/>
          <a:lstStyle/>
          <a:p>
            <a:pPr algn="just"/>
            <a:r>
              <a:rPr lang="en-US" altLang="en-US" dirty="0"/>
              <a:t>A </a:t>
            </a:r>
            <a:r>
              <a:rPr lang="en-US" altLang="en-US" b="1" i="1" dirty="0"/>
              <a:t>Multilevel Index</a:t>
            </a:r>
            <a:r>
              <a:rPr lang="en-US" altLang="en-US" dirty="0"/>
              <a:t> is where you construct an </a:t>
            </a:r>
            <a:r>
              <a:rPr lang="en-US" altLang="en-US" b="1" i="1" dirty="0"/>
              <a:t>Second- Level</a:t>
            </a:r>
            <a:r>
              <a:rPr lang="en-US" altLang="en-US" dirty="0"/>
              <a:t> index on a </a:t>
            </a:r>
            <a:r>
              <a:rPr lang="en-US" altLang="en-US" b="1" i="1" dirty="0"/>
              <a:t>First-Level</a:t>
            </a:r>
            <a:r>
              <a:rPr lang="en-US" altLang="en-US" dirty="0"/>
              <a:t> Index. </a:t>
            </a:r>
          </a:p>
          <a:p>
            <a:pPr algn="just"/>
            <a:r>
              <a:rPr lang="en-US" altLang="en-US" dirty="0"/>
              <a:t>Continue this process until the </a:t>
            </a:r>
            <a:r>
              <a:rPr lang="en-US" altLang="en-US" b="1" i="1" dirty="0"/>
              <a:t>entire</a:t>
            </a:r>
            <a:r>
              <a:rPr lang="en-US" altLang="en-US" dirty="0"/>
              <a:t> index can be contained in a </a:t>
            </a:r>
            <a:r>
              <a:rPr lang="en-US" altLang="en-US" b="1" i="1" dirty="0"/>
              <a:t>Single File Block.</a:t>
            </a:r>
          </a:p>
          <a:p>
            <a:pPr algn="just"/>
            <a:r>
              <a:rPr lang="en-US" altLang="en-US" dirty="0"/>
              <a:t>This allows much faster access than binary search because at each level the size of the index is reduced by the fan out factor.  (Rather just by 2 as in binary search).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03" y="164756"/>
            <a:ext cx="10515600" cy="636245"/>
          </a:xfrm>
        </p:spPr>
        <p:txBody>
          <a:bodyPr>
            <a:normAutofit fontScale="90000"/>
          </a:bodyPr>
          <a:lstStyle/>
          <a:p>
            <a:r>
              <a:rPr lang="en-US" dirty="0"/>
              <a:t>Multilevel Index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9607" y="807915"/>
            <a:ext cx="10861733" cy="4351338"/>
          </a:xfrm>
        </p:spPr>
        <p:txBody>
          <a:bodyPr/>
          <a:lstStyle/>
          <a:p>
            <a:r>
              <a:rPr lang="en-US" dirty="0"/>
              <a:t>If primary index does not fit in memory, access becomes expensive.</a:t>
            </a:r>
          </a:p>
          <a:p>
            <a:r>
              <a:rPr lang="en-US" dirty="0"/>
              <a:t>To reduce number of disk accesses to index records, treat primary index kept on disk as a sequential file and construct a sparse index on it.</a:t>
            </a:r>
          </a:p>
          <a:p>
            <a:pPr lvl="1"/>
            <a:r>
              <a:rPr lang="en-US" dirty="0"/>
              <a:t>outer index – a sparse index of primary index</a:t>
            </a:r>
          </a:p>
          <a:p>
            <a:pPr lvl="1"/>
            <a:r>
              <a:rPr lang="en-US" dirty="0"/>
              <a:t>inner index – the primary index file</a:t>
            </a:r>
          </a:p>
          <a:p>
            <a:r>
              <a:rPr lang="en-US" dirty="0"/>
              <a:t>If even outer index is too large to fit in main memory, yet another level of index can be created, and so on.</a:t>
            </a:r>
          </a:p>
          <a:p>
            <a:r>
              <a:rPr lang="en-US" dirty="0"/>
              <a:t>Indices at all levels must be updated on insertion or deletion from the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2300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71089" y="90487"/>
            <a:ext cx="8077200" cy="436563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Multilevel Index (Cont.)</a:t>
            </a:r>
          </a:p>
        </p:txBody>
      </p:sp>
      <p:pic>
        <p:nvPicPr>
          <p:cNvPr id="244749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3" t="1595" r="17464" b="1276"/>
          <a:stretch>
            <a:fillRect/>
          </a:stretch>
        </p:blipFill>
        <p:spPr bwMode="auto">
          <a:xfrm>
            <a:off x="3784283" y="527050"/>
            <a:ext cx="5146249" cy="507450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17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679773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13784FB-B5D9-4913-918B-0982A9C89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4F7E4E3-075D-43E5-A7C6-8E39E7A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367C9-7EA8-47A8-AD47-7739F6AEDC9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8283BBDF-F33C-4497-B627-8443A0B07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Multilevel Indexes Using Search Trees, B-Trees &amp; B+ Trees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D045824-C22F-4A5C-8782-1F3C9BB5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i="1" dirty="0"/>
              <a:t>Search Tree</a:t>
            </a:r>
            <a:r>
              <a:rPr lang="en-US" altLang="en-US" dirty="0"/>
              <a:t> of order </a:t>
            </a:r>
            <a:r>
              <a:rPr lang="en-US" altLang="en-US" b="1" i="1" dirty="0"/>
              <a:t>p</a:t>
            </a:r>
            <a:r>
              <a:rPr lang="en-US" altLang="en-US" dirty="0"/>
              <a:t> differs from a </a:t>
            </a:r>
            <a:r>
              <a:rPr lang="en-US" altLang="en-US" b="1" i="1" dirty="0"/>
              <a:t>Multilevel Index</a:t>
            </a:r>
            <a:r>
              <a:rPr lang="en-US" altLang="en-US" dirty="0"/>
              <a:t> in that each node contains a most </a:t>
            </a:r>
            <a:r>
              <a:rPr lang="en-US" altLang="en-US" b="1" i="1" dirty="0"/>
              <a:t>p - 1 </a:t>
            </a:r>
            <a:r>
              <a:rPr lang="en-US" altLang="en-US" dirty="0"/>
              <a:t>search values and </a:t>
            </a:r>
            <a:r>
              <a:rPr lang="en-US" altLang="en-US" b="1" i="1" dirty="0"/>
              <a:t>p</a:t>
            </a:r>
            <a:r>
              <a:rPr lang="en-US" altLang="en-US" dirty="0"/>
              <a:t> pointers.</a:t>
            </a:r>
          </a:p>
          <a:p>
            <a:r>
              <a:rPr lang="en-US" altLang="en-US" dirty="0"/>
              <a:t>There is </a:t>
            </a:r>
            <a:r>
              <a:rPr lang="en-US" altLang="en-US" b="1" i="1" dirty="0"/>
              <a:t>no</a:t>
            </a:r>
            <a:r>
              <a:rPr lang="en-US" altLang="en-US" dirty="0"/>
              <a:t> requirement that the Search Tree be </a:t>
            </a:r>
            <a:r>
              <a:rPr lang="en-US" altLang="en-US" b="1" i="1" dirty="0"/>
              <a:t>Balanced.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701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57" y="197708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Update:  Deletion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346" y="985366"/>
            <a:ext cx="10515600" cy="4351338"/>
          </a:xfrm>
        </p:spPr>
        <p:txBody>
          <a:bodyPr/>
          <a:lstStyle/>
          <a:p>
            <a:pPr algn="just"/>
            <a:r>
              <a:rPr lang="en-US" dirty="0"/>
              <a:t>If deleted record was the only record in the file with its particular search-key value, the search-key is deleted from the index also.</a:t>
            </a:r>
          </a:p>
          <a:p>
            <a:pPr algn="just"/>
            <a:r>
              <a:rPr lang="en-US" dirty="0"/>
              <a:t>Single-level index deletion:</a:t>
            </a:r>
          </a:p>
          <a:p>
            <a:pPr lvl="1" algn="just"/>
            <a:r>
              <a:rPr lang="en-US" dirty="0"/>
              <a:t>Dense indices – deletion of search-key is similar to file record deletion.</a:t>
            </a:r>
          </a:p>
          <a:p>
            <a:pPr lvl="1" algn="just"/>
            <a:r>
              <a:rPr lang="en-US" dirty="0"/>
              <a:t>Sparse indices – if an entry for the search key exists in the index, it is deleted by replacing the entry in the index with the next search-key value in the file (in search-key order).  If the next search-key value already has an index entry, the entry is deleted instead of being replaced.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19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6768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MODULE 3: DATA STORAGE AND QUERY PROCESSING 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Record storage and Primary file organization- Secondary storage Devices- Operations on Files- Heap File- Sorted Files- Hashing Techniques – </a:t>
            </a:r>
            <a:r>
              <a:rPr lang="en-US" dirty="0">
                <a:solidFill>
                  <a:srgbClr val="FF0000"/>
                </a:solidFill>
              </a:rPr>
              <a:t>Index Structure for files –Different types of Indexes- B-Tree - </a:t>
            </a:r>
            <a:r>
              <a:rPr lang="en-US" dirty="0" err="1">
                <a:solidFill>
                  <a:srgbClr val="FF0000"/>
                </a:solidFill>
              </a:rPr>
              <a:t>B+Tree</a:t>
            </a:r>
            <a:r>
              <a:rPr lang="en-US" dirty="0"/>
              <a:t> – Query Processing.</a:t>
            </a:r>
          </a:p>
        </p:txBody>
      </p:sp>
    </p:spTree>
    <p:extLst>
      <p:ext uri="{BB962C8B-B14F-4D97-AF65-F5344CB8AC3E}">
        <p14:creationId xmlns:p14="http://schemas.microsoft.com/office/powerpoint/2010/main" val="2939381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19217" y="123567"/>
            <a:ext cx="10515600" cy="471488"/>
          </a:xfrm>
        </p:spPr>
        <p:txBody>
          <a:bodyPr>
            <a:normAutofit fontScale="90000"/>
          </a:bodyPr>
          <a:lstStyle/>
          <a:p>
            <a:r>
              <a:rPr lang="en-US" dirty="0"/>
              <a:t>Index Update:  Insertion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7084"/>
            <a:ext cx="10515600" cy="4351338"/>
          </a:xfrm>
        </p:spPr>
        <p:txBody>
          <a:bodyPr/>
          <a:lstStyle/>
          <a:p>
            <a:r>
              <a:rPr lang="en-US" dirty="0"/>
              <a:t>Single-level index insertion:</a:t>
            </a:r>
          </a:p>
          <a:p>
            <a:pPr lvl="1"/>
            <a:r>
              <a:rPr lang="en-US" dirty="0"/>
              <a:t>Perform a lookup using the search-key value appearing in the record to be inserted.</a:t>
            </a:r>
          </a:p>
          <a:p>
            <a:pPr lvl="1"/>
            <a:r>
              <a:rPr lang="en-US" dirty="0"/>
              <a:t>Dense indices – if the search-key value does not appear in the index, insert it.</a:t>
            </a:r>
          </a:p>
          <a:p>
            <a:pPr lvl="1"/>
            <a:r>
              <a:rPr lang="en-US" dirty="0"/>
              <a:t>Sparse indices – if index stores an entry for each block of the file, no change needs to be made to the index unless a new block is created.  In this case, the first search-key value appearing in the new block is inserted into the index.</a:t>
            </a:r>
          </a:p>
          <a:p>
            <a:r>
              <a:rPr lang="en-US" dirty="0"/>
              <a:t>Multilevel insertion (as well as deletion) algorithms are simple extensions of the single-level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20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17246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94503" y="203929"/>
            <a:ext cx="10515600" cy="506976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Index Files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3168" y="1643063"/>
            <a:ext cx="10964562" cy="4260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Disadvantage of indexed-sequential files: performance degrades as file grows, since many overflow blocks get created.  Periodic reorganization of entire file is required.</a:t>
            </a:r>
          </a:p>
          <a:p>
            <a:r>
              <a:rPr lang="en-US" dirty="0"/>
              <a:t>Advantage of B</a:t>
            </a:r>
            <a:r>
              <a:rPr lang="en-US" baseline="30000" dirty="0"/>
              <a:t>+</a:t>
            </a:r>
            <a:r>
              <a:rPr lang="en-US" dirty="0"/>
              <a:t>-tree</a:t>
            </a:r>
            <a:r>
              <a:rPr lang="en-US" sz="1600" dirty="0"/>
              <a:t> </a:t>
            </a:r>
            <a:r>
              <a:rPr lang="en-US" dirty="0"/>
              <a:t>index files:  automatically reorganizes itself with small, local, changes, in the face of insertions and deletions.  Reorganization of entire file is not required to maintain performance.</a:t>
            </a:r>
          </a:p>
          <a:p>
            <a:r>
              <a:rPr lang="en-US" dirty="0"/>
              <a:t>Disadvantage of B</a:t>
            </a:r>
            <a:r>
              <a:rPr lang="en-US" baseline="30000" dirty="0"/>
              <a:t>+</a:t>
            </a:r>
            <a:r>
              <a:rPr lang="en-US" dirty="0"/>
              <a:t>-trees: extra insertion and deletion overhead, space overhead.</a:t>
            </a:r>
          </a:p>
          <a:p>
            <a:r>
              <a:rPr lang="en-US" dirty="0"/>
              <a:t>Advantages of B</a:t>
            </a:r>
            <a:r>
              <a:rPr lang="en-US" baseline="30000" dirty="0"/>
              <a:t>+</a:t>
            </a:r>
            <a:r>
              <a:rPr lang="en-US" dirty="0"/>
              <a:t>-trees outweigh disadvantages, and they are used extensively.</a:t>
            </a:r>
          </a:p>
        </p:txBody>
      </p:sp>
      <p:sp>
        <p:nvSpPr>
          <p:cNvPr id="250884" name="Text Box 4"/>
          <p:cNvSpPr txBox="1">
            <a:spLocks noChangeArrowheads="1"/>
          </p:cNvSpPr>
          <p:nvPr/>
        </p:nvSpPr>
        <p:spPr bwMode="auto">
          <a:xfrm>
            <a:off x="1973742" y="737068"/>
            <a:ext cx="64657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sz="2000"/>
              <a:t>B</a:t>
            </a:r>
            <a:r>
              <a:rPr lang="en-US" sz="2000" baseline="30000"/>
              <a:t>+</a:t>
            </a:r>
            <a:r>
              <a:rPr lang="en-US" sz="2000"/>
              <a:t>-tree indices are an alternative to indexed-sequential files.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21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09558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68" y="156519"/>
            <a:ext cx="10515600" cy="545629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Index Files (Cont.)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6364" y="1410218"/>
            <a:ext cx="10055420" cy="4244975"/>
          </a:xfrm>
        </p:spPr>
        <p:txBody>
          <a:bodyPr>
            <a:normAutofit/>
          </a:bodyPr>
          <a:lstStyle/>
          <a:p>
            <a:r>
              <a:rPr lang="en-US" dirty="0"/>
              <a:t>All paths from root to leaf are of the same length</a:t>
            </a:r>
          </a:p>
          <a:p>
            <a:r>
              <a:rPr lang="en-US" dirty="0"/>
              <a:t>Each node that is not a root or a leaf has between [</a:t>
            </a:r>
            <a:r>
              <a:rPr lang="en-US" i="1" dirty="0"/>
              <a:t>n</a:t>
            </a:r>
            <a:r>
              <a:rPr lang="en-US" dirty="0"/>
              <a:t>/2] and </a:t>
            </a:r>
            <a:r>
              <a:rPr lang="en-US" i="1" dirty="0"/>
              <a:t>n</a:t>
            </a:r>
            <a:r>
              <a:rPr lang="en-US" dirty="0"/>
              <a:t> children.</a:t>
            </a:r>
          </a:p>
          <a:p>
            <a:r>
              <a:rPr lang="en-US" dirty="0"/>
              <a:t>A leaf node has between [(</a:t>
            </a:r>
            <a:r>
              <a:rPr lang="en-US" i="1" dirty="0"/>
              <a:t>n</a:t>
            </a:r>
            <a:r>
              <a:rPr lang="en-US" dirty="0"/>
              <a:t>–1)/2] and </a:t>
            </a:r>
            <a:r>
              <a:rPr lang="en-US" i="1" dirty="0"/>
              <a:t>n</a:t>
            </a:r>
            <a:r>
              <a:rPr lang="en-US" dirty="0"/>
              <a:t>–1 values</a:t>
            </a:r>
          </a:p>
          <a:p>
            <a:r>
              <a:rPr lang="en-US" dirty="0"/>
              <a:t>Special cases: </a:t>
            </a:r>
          </a:p>
          <a:p>
            <a:pPr lvl="1"/>
            <a:r>
              <a:rPr lang="en-US" dirty="0"/>
              <a:t>If the root is not a leaf, it has at least 2 children.</a:t>
            </a:r>
          </a:p>
          <a:p>
            <a:pPr lvl="1"/>
            <a:r>
              <a:rPr lang="en-US" dirty="0"/>
              <a:t>If the root is a leaf (that is, there are no other nodes in the tree), it can have between 0 and (</a:t>
            </a:r>
            <a:r>
              <a:rPr lang="en-US" i="1" dirty="0"/>
              <a:t>n</a:t>
            </a:r>
            <a:r>
              <a:rPr lang="en-US" dirty="0"/>
              <a:t>–1) values.</a:t>
            </a: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248913" y="851342"/>
            <a:ext cx="64343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A B</a:t>
            </a:r>
            <a:r>
              <a:rPr lang="en-US" sz="2000" baseline="30000" dirty="0"/>
              <a:t>+</a:t>
            </a:r>
            <a:r>
              <a:rPr lang="en-US" sz="2000" dirty="0"/>
              <a:t>-tree is a rooted tree satisfying the following properties: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22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40886720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6265" y="140043"/>
            <a:ext cx="10515600" cy="413823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Node Structure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584" y="907409"/>
            <a:ext cx="10515600" cy="4373045"/>
          </a:xfrm>
        </p:spPr>
        <p:txBody>
          <a:bodyPr>
            <a:normAutofit/>
          </a:bodyPr>
          <a:lstStyle/>
          <a:p>
            <a:pPr>
              <a:tabLst>
                <a:tab pos="1655763" algn="l"/>
              </a:tabLst>
            </a:pPr>
            <a:r>
              <a:rPr lang="en-US" dirty="0"/>
              <a:t>Typical node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tabLst>
                <a:tab pos="1655763" algn="l"/>
              </a:tabLst>
            </a:pPr>
            <a:endParaRPr lang="en-US" dirty="0"/>
          </a:p>
          <a:p>
            <a:pPr lvl="1">
              <a:tabLst>
                <a:tab pos="1655763" algn="l"/>
              </a:tabLst>
            </a:pPr>
            <a:r>
              <a:rPr lang="en-US" dirty="0"/>
              <a:t>K</a:t>
            </a:r>
            <a:r>
              <a:rPr lang="en-US" baseline="-25000" dirty="0"/>
              <a:t>i</a:t>
            </a:r>
            <a:r>
              <a:rPr 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dirty="0"/>
              <a:t>The search-keys in a node are ordered </a:t>
            </a:r>
          </a:p>
          <a:p>
            <a:pPr>
              <a:buNone/>
              <a:tabLst>
                <a:tab pos="1655763" algn="l"/>
              </a:tabLst>
            </a:pPr>
            <a:r>
              <a:rPr lang="en-US" dirty="0"/>
              <a:t>		 </a:t>
            </a:r>
            <a:r>
              <a:rPr lang="en-US" i="1" dirty="0"/>
              <a:t>K</a:t>
            </a:r>
            <a:r>
              <a:rPr lang="en-US" baseline="-25000" dirty="0"/>
              <a:t>1 </a:t>
            </a:r>
            <a:r>
              <a:rPr lang="en-US" dirty="0"/>
              <a:t>&lt; </a:t>
            </a:r>
            <a:r>
              <a:rPr lang="en-US" i="1" dirty="0"/>
              <a:t>K</a:t>
            </a:r>
            <a:r>
              <a:rPr lang="en-US" baseline="-25000" dirty="0"/>
              <a:t>2 </a:t>
            </a:r>
            <a:r>
              <a:rPr lang="en-US" dirty="0"/>
              <a:t>&lt; </a:t>
            </a:r>
            <a:r>
              <a:rPr lang="en-US" i="1" dirty="0"/>
              <a:t>K</a:t>
            </a:r>
            <a:r>
              <a:rPr lang="en-US" baseline="-25000" dirty="0"/>
              <a:t>3 </a:t>
            </a:r>
            <a:r>
              <a:rPr lang="en-US" dirty="0"/>
              <a:t>&lt; </a:t>
            </a:r>
            <a:r>
              <a:rPr lang="en-US" i="1" dirty="0"/>
              <a:t>. . .</a:t>
            </a:r>
            <a:r>
              <a:rPr lang="en-US" baseline="-25000" dirty="0"/>
              <a:t> </a:t>
            </a:r>
            <a:r>
              <a:rPr lang="en-US" dirty="0"/>
              <a:t>&lt; </a:t>
            </a:r>
            <a:r>
              <a:rPr lang="en-US" i="1" dirty="0" err="1"/>
              <a:t>K</a:t>
            </a:r>
            <a:r>
              <a:rPr lang="en-US" i="1" baseline="-25000" dirty="0" err="1"/>
              <a:t>n</a:t>
            </a:r>
            <a:r>
              <a:rPr lang="en-US" i="1" baseline="-25000" dirty="0"/>
              <a:t>–</a:t>
            </a:r>
            <a:r>
              <a:rPr lang="en-US" baseline="-25000" dirty="0"/>
              <a:t>1</a:t>
            </a:r>
            <a:endParaRPr lang="en-US" dirty="0"/>
          </a:p>
          <a:p>
            <a:pPr>
              <a:buNone/>
              <a:tabLst>
                <a:tab pos="1655763" algn="l"/>
              </a:tabLst>
            </a:pPr>
            <a:endParaRPr lang="en-US" dirty="0"/>
          </a:p>
          <a:p>
            <a:pPr>
              <a:buNone/>
              <a:tabLst>
                <a:tab pos="1655763" algn="l"/>
              </a:tabLst>
            </a:pPr>
            <a:endParaRPr lang="en-US" dirty="0"/>
          </a:p>
          <a:p>
            <a:pPr>
              <a:buNone/>
              <a:tabLst>
                <a:tab pos="1655763" algn="l"/>
              </a:tabLst>
            </a:pPr>
            <a:endParaRPr lang="en-US" dirty="0"/>
          </a:p>
        </p:txBody>
      </p:sp>
      <p:pic>
        <p:nvPicPr>
          <p:cNvPr id="25294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1653363" y="1772511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691665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67" y="149734"/>
            <a:ext cx="10515600" cy="362943"/>
          </a:xfrm>
        </p:spPr>
        <p:txBody>
          <a:bodyPr>
            <a:normAutofit fontScale="90000"/>
          </a:bodyPr>
          <a:lstStyle/>
          <a:p>
            <a:r>
              <a:rPr lang="en-US" dirty="0"/>
              <a:t>Leaf Nodes in B</a:t>
            </a:r>
            <a:r>
              <a:rPr lang="en-US" baseline="30000" dirty="0"/>
              <a:t>+</a:t>
            </a:r>
            <a:r>
              <a:rPr lang="en-US" dirty="0"/>
              <a:t>-Trees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0173" y="767610"/>
            <a:ext cx="10857470" cy="3015403"/>
          </a:xfrm>
        </p:spPr>
        <p:txBody>
          <a:bodyPr>
            <a:normAutofit lnSpcReduction="10000"/>
          </a:bodyPr>
          <a:lstStyle/>
          <a:p>
            <a:r>
              <a:rPr lang="en-US"/>
              <a:t>For </a:t>
            </a:r>
            <a:r>
              <a:rPr lang="en-US" i="1"/>
              <a:t>i</a:t>
            </a:r>
            <a:r>
              <a:rPr lang="en-US"/>
              <a:t> = 1, 2, . . ., </a:t>
            </a:r>
            <a:r>
              <a:rPr lang="en-US" i="1"/>
              <a:t>n–</a:t>
            </a:r>
            <a:r>
              <a:rPr lang="en-US"/>
              <a:t>1, pointer </a:t>
            </a:r>
            <a:r>
              <a:rPr lang="en-US" i="1"/>
              <a:t>P</a:t>
            </a:r>
            <a:r>
              <a:rPr lang="en-US" i="1" baseline="-25000"/>
              <a:t>i</a:t>
            </a:r>
            <a:r>
              <a:rPr lang="en-US"/>
              <a:t> either points to a file record with search-key value </a:t>
            </a:r>
            <a:r>
              <a:rPr lang="en-US" i="1"/>
              <a:t>K</a:t>
            </a:r>
            <a:r>
              <a:rPr lang="en-US" i="1" baseline="-25000"/>
              <a:t>i</a:t>
            </a:r>
            <a:r>
              <a:rPr lang="en-US"/>
              <a:t>, or to a bucket of pointers to file records, each record having search-key value </a:t>
            </a:r>
            <a:r>
              <a:rPr lang="en-US" i="1"/>
              <a:t>K</a:t>
            </a:r>
            <a:r>
              <a:rPr lang="en-US" i="1" baseline="-25000"/>
              <a:t>i</a:t>
            </a:r>
            <a:r>
              <a:rPr lang="en-US" i="1"/>
              <a:t>.  </a:t>
            </a:r>
            <a:r>
              <a:rPr lang="en-US"/>
              <a:t>Only need bucket structure if search-key does not form a primary key.</a:t>
            </a:r>
          </a:p>
          <a:p>
            <a:r>
              <a:rPr lang="en-US"/>
              <a:t>If </a:t>
            </a:r>
            <a:r>
              <a:rPr lang="en-US" i="1"/>
              <a:t>L</a:t>
            </a:r>
            <a:r>
              <a:rPr lang="en-US" i="1" baseline="-25000"/>
              <a:t>i</a:t>
            </a:r>
            <a:r>
              <a:rPr lang="en-US" i="1"/>
              <a:t>, L</a:t>
            </a:r>
            <a:r>
              <a:rPr lang="en-US" i="1" baseline="-25000"/>
              <a:t>j</a:t>
            </a:r>
            <a:r>
              <a:rPr lang="en-US"/>
              <a:t> are leaf nodes and </a:t>
            </a:r>
            <a:r>
              <a:rPr lang="en-US" i="1"/>
              <a:t>i </a:t>
            </a:r>
            <a:r>
              <a:rPr lang="en-US"/>
              <a:t>&lt; </a:t>
            </a:r>
            <a:r>
              <a:rPr lang="en-US" i="1"/>
              <a:t>j, L</a:t>
            </a:r>
            <a:r>
              <a:rPr lang="en-US" i="1" baseline="-25000"/>
              <a:t>i</a:t>
            </a:r>
            <a:r>
              <a:rPr lang="en-US"/>
              <a:t>’s search-key values are less than </a:t>
            </a:r>
            <a:r>
              <a:rPr lang="en-US" i="1"/>
              <a:t>L</a:t>
            </a:r>
            <a:r>
              <a:rPr lang="en-US" i="1" baseline="-25000"/>
              <a:t>j</a:t>
            </a:r>
            <a:r>
              <a:rPr lang="en-US"/>
              <a:t>’s search-key values</a:t>
            </a:r>
          </a:p>
          <a:p>
            <a:r>
              <a:rPr lang="en-US" i="1"/>
              <a:t>P</a:t>
            </a:r>
            <a:r>
              <a:rPr lang="en-US" i="1" baseline="-25000"/>
              <a:t>n</a:t>
            </a:r>
            <a:r>
              <a:rPr lang="en-US"/>
              <a:t> points to next leaf node in search-key order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6550844" y="258617"/>
            <a:ext cx="28224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/>
              <a:t>Properties of a leaf node:</a:t>
            </a:r>
          </a:p>
        </p:txBody>
      </p:sp>
      <p:pic>
        <p:nvPicPr>
          <p:cNvPr id="25396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" t="25951" r="1007" b="25728"/>
          <a:stretch>
            <a:fillRect/>
          </a:stretch>
        </p:blipFill>
        <p:spPr bwMode="auto">
          <a:xfrm>
            <a:off x="2349501" y="3929063"/>
            <a:ext cx="6746875" cy="25003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24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986832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68643" y="149825"/>
            <a:ext cx="10515600" cy="642938"/>
          </a:xfrm>
        </p:spPr>
        <p:txBody>
          <a:bodyPr>
            <a:normAutofit fontScale="90000"/>
          </a:bodyPr>
          <a:lstStyle/>
          <a:p>
            <a:r>
              <a:rPr lang="en-US" dirty="0"/>
              <a:t>Non-Leaf Nodes in B</a:t>
            </a:r>
            <a:r>
              <a:rPr lang="en-US" baseline="30000" dirty="0"/>
              <a:t>+</a:t>
            </a:r>
            <a:r>
              <a:rPr lang="en-US" dirty="0"/>
              <a:t>-Trees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6475" y="1047750"/>
            <a:ext cx="7848600" cy="3098800"/>
          </a:xfrm>
        </p:spPr>
        <p:txBody>
          <a:bodyPr/>
          <a:lstStyle/>
          <a:p>
            <a:r>
              <a:rPr lang="en-US"/>
              <a:t>Non leaf nodes form a multi-level sparse index on the leaf nodes.  For a non-leaf node with </a:t>
            </a:r>
            <a:r>
              <a:rPr lang="en-US" i="1"/>
              <a:t>m</a:t>
            </a:r>
            <a:r>
              <a:rPr lang="en-US"/>
              <a:t> pointers:</a:t>
            </a:r>
          </a:p>
          <a:p>
            <a:pPr lvl="1"/>
            <a:r>
              <a:rPr lang="en-US"/>
              <a:t>All the search-keys in the subtree to which </a:t>
            </a:r>
            <a:r>
              <a:rPr lang="en-US" i="1"/>
              <a:t>P</a:t>
            </a:r>
            <a:r>
              <a:rPr lang="en-US" baseline="-25000"/>
              <a:t>1</a:t>
            </a:r>
            <a:r>
              <a:rPr lang="en-US"/>
              <a:t> points are less than </a:t>
            </a:r>
            <a:r>
              <a:rPr lang="en-US" i="1"/>
              <a:t>K</a:t>
            </a:r>
            <a:r>
              <a:rPr lang="en-US" baseline="-25000"/>
              <a:t>1</a:t>
            </a:r>
            <a:endParaRPr lang="en-US"/>
          </a:p>
          <a:p>
            <a:pPr lvl="1"/>
            <a:r>
              <a:rPr lang="en-US"/>
              <a:t>For 2 </a:t>
            </a:r>
            <a:r>
              <a:rPr lang="en-US">
                <a:sym typeface="Symbol" panose="05050102010706020507" pitchFamily="18" charset="2"/>
              </a:rPr>
              <a:t> </a:t>
            </a:r>
            <a:r>
              <a:rPr lang="en-US" i="1">
                <a:sym typeface="Symbol" panose="05050102010706020507" pitchFamily="18" charset="2"/>
              </a:rPr>
              <a:t>i </a:t>
            </a:r>
            <a:r>
              <a:rPr lang="en-US">
                <a:sym typeface="Symbol" panose="05050102010706020507" pitchFamily="18" charset="2"/>
              </a:rPr>
              <a:t> </a:t>
            </a:r>
            <a:r>
              <a:rPr lang="en-US" i="1">
                <a:sym typeface="Symbol" panose="05050102010706020507" pitchFamily="18" charset="2"/>
              </a:rPr>
              <a:t>n </a:t>
            </a:r>
            <a:r>
              <a:rPr lang="en-US">
                <a:sym typeface="Symbol" panose="05050102010706020507" pitchFamily="18" charset="2"/>
              </a:rPr>
              <a:t>– 1, all the search-keys in the subtree to which </a:t>
            </a:r>
            <a:r>
              <a:rPr lang="en-US" i="1">
                <a:sym typeface="Symbol" panose="05050102010706020507" pitchFamily="18" charset="2"/>
              </a:rPr>
              <a:t>P</a:t>
            </a:r>
            <a:r>
              <a:rPr lang="en-US" i="1" baseline="-25000">
                <a:sym typeface="Symbol" panose="05050102010706020507" pitchFamily="18" charset="2"/>
              </a:rPr>
              <a:t>i</a:t>
            </a:r>
            <a:r>
              <a:rPr lang="en-US">
                <a:sym typeface="Symbol" panose="05050102010706020507" pitchFamily="18" charset="2"/>
              </a:rPr>
              <a:t> points have values greater than or equal to </a:t>
            </a:r>
            <a:r>
              <a:rPr lang="en-US" i="1">
                <a:sym typeface="Symbol" panose="05050102010706020507" pitchFamily="18" charset="2"/>
              </a:rPr>
              <a:t>K</a:t>
            </a:r>
            <a:r>
              <a:rPr lang="en-US" i="1" baseline="-25000">
                <a:sym typeface="Symbol" panose="05050102010706020507" pitchFamily="18" charset="2"/>
              </a:rPr>
              <a:t>i</a:t>
            </a:r>
            <a:r>
              <a:rPr lang="en-US" baseline="-25000">
                <a:sym typeface="Symbol" panose="05050102010706020507" pitchFamily="18" charset="2"/>
              </a:rPr>
              <a:t>–1</a:t>
            </a:r>
            <a:r>
              <a:rPr lang="en-US">
                <a:sym typeface="Symbol" panose="05050102010706020507" pitchFamily="18" charset="2"/>
              </a:rPr>
              <a:t> and less than </a:t>
            </a:r>
            <a:r>
              <a:rPr lang="en-US" i="1">
                <a:sym typeface="Symbol" panose="05050102010706020507" pitchFamily="18" charset="2"/>
              </a:rPr>
              <a:t>K</a:t>
            </a:r>
            <a:r>
              <a:rPr lang="en-US" i="1" baseline="-25000">
                <a:sym typeface="Symbol" panose="05050102010706020507" pitchFamily="18" charset="2"/>
              </a:rPr>
              <a:t>m–1</a:t>
            </a:r>
            <a:endParaRPr lang="en-US"/>
          </a:p>
        </p:txBody>
      </p:sp>
      <p:pic>
        <p:nvPicPr>
          <p:cNvPr id="2549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678" r="1897" b="43678"/>
          <a:stretch>
            <a:fillRect/>
          </a:stretch>
        </p:blipFill>
        <p:spPr bwMode="auto">
          <a:xfrm>
            <a:off x="2276475" y="4401537"/>
            <a:ext cx="6937375" cy="6810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25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656185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67" y="115330"/>
            <a:ext cx="10515600" cy="759812"/>
          </a:xfrm>
        </p:spPr>
        <p:txBody>
          <a:bodyPr/>
          <a:lstStyle/>
          <a:p>
            <a:r>
              <a:rPr lang="en-US" dirty="0"/>
              <a:t>Example of a B</a:t>
            </a:r>
            <a:r>
              <a:rPr lang="en-US" baseline="30000" dirty="0"/>
              <a:t>+</a:t>
            </a:r>
            <a:r>
              <a:rPr lang="en-US" dirty="0"/>
              <a:t>-tree</a:t>
            </a:r>
          </a:p>
        </p:txBody>
      </p:sp>
      <p:sp>
        <p:nvSpPr>
          <p:cNvPr id="256005" name="Text Box 5"/>
          <p:cNvSpPr txBox="1">
            <a:spLocks noChangeArrowheads="1"/>
          </p:cNvSpPr>
          <p:nvPr/>
        </p:nvSpPr>
        <p:spPr bwMode="auto">
          <a:xfrm>
            <a:off x="4580444" y="4411941"/>
            <a:ext cx="2948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for </a:t>
            </a:r>
            <a:r>
              <a:rPr lang="en-US" i="1"/>
              <a:t>account</a:t>
            </a:r>
            <a:r>
              <a:rPr lang="en-US"/>
              <a:t> file (</a:t>
            </a:r>
            <a:r>
              <a:rPr lang="en-US" i="1"/>
              <a:t>n = </a:t>
            </a:r>
            <a:r>
              <a:rPr lang="en-US"/>
              <a:t>3)</a:t>
            </a:r>
          </a:p>
        </p:txBody>
      </p:sp>
      <p:pic>
        <p:nvPicPr>
          <p:cNvPr id="25600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2184400" y="1473200"/>
            <a:ext cx="8053388" cy="25654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26</a:t>
            </a:fld>
            <a:endParaRPr lang="en-IN"/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147963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B</a:t>
            </a:r>
            <a:r>
              <a:rPr lang="en-US" baseline="30000"/>
              <a:t>+</a:t>
            </a:r>
            <a:r>
              <a:rPr lang="en-US"/>
              <a:t>-tree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0" y="3960814"/>
            <a:ext cx="6724650" cy="2035175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Leaf nodes must have between 2 and 4 values </a:t>
            </a:r>
            <a:br>
              <a:rPr lang="en-US"/>
            </a:br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(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–1)/2 and </a:t>
            </a:r>
            <a:r>
              <a:rPr lang="en-US" i="1">
                <a:sym typeface="Symbol" panose="05050102010706020507" pitchFamily="18" charset="2"/>
              </a:rPr>
              <a:t>n </a:t>
            </a:r>
            <a:r>
              <a:rPr lang="en-US">
                <a:sym typeface="Symbol" panose="05050102010706020507" pitchFamily="18" charset="2"/>
              </a:rPr>
              <a:t>–1, with 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 = 5).</a:t>
            </a:r>
          </a:p>
          <a:p>
            <a:r>
              <a:rPr lang="en-US">
                <a:sym typeface="Symbol" panose="05050102010706020507" pitchFamily="18" charset="2"/>
              </a:rPr>
              <a:t>Non-leaf nodes other than root must have between 3 and 5 children </a:t>
            </a:r>
            <a:r>
              <a:rPr lang="en-US"/>
              <a:t>(</a:t>
            </a:r>
            <a:r>
              <a:rPr lang="en-US">
                <a:sym typeface="Symbol" panose="05050102010706020507" pitchFamily="18" charset="2"/>
              </a:rPr>
              <a:t>(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/2 and </a:t>
            </a:r>
            <a:r>
              <a:rPr lang="en-US" i="1">
                <a:sym typeface="Symbol" panose="05050102010706020507" pitchFamily="18" charset="2"/>
              </a:rPr>
              <a:t>n </a:t>
            </a:r>
            <a:r>
              <a:rPr lang="en-US">
                <a:sym typeface="Symbol" panose="05050102010706020507" pitchFamily="18" charset="2"/>
              </a:rPr>
              <a:t>with </a:t>
            </a:r>
            <a:r>
              <a:rPr lang="en-US" i="1">
                <a:sym typeface="Symbol" panose="05050102010706020507" pitchFamily="18" charset="2"/>
              </a:rPr>
              <a:t>n</a:t>
            </a:r>
            <a:r>
              <a:rPr lang="en-US">
                <a:sym typeface="Symbol" panose="05050102010706020507" pitchFamily="18" charset="2"/>
              </a:rPr>
              <a:t> =5).</a:t>
            </a:r>
          </a:p>
          <a:p>
            <a:r>
              <a:rPr lang="en-US">
                <a:sym typeface="Symbol" panose="05050102010706020507" pitchFamily="18" charset="2"/>
              </a:rPr>
              <a:t>Root must have at least 2 children.</a:t>
            </a:r>
          </a:p>
        </p:txBody>
      </p:sp>
      <p:sp>
        <p:nvSpPr>
          <p:cNvPr id="257029" name="Text Box 5"/>
          <p:cNvSpPr txBox="1">
            <a:spLocks noChangeArrowheads="1"/>
          </p:cNvSpPr>
          <p:nvPr/>
        </p:nvSpPr>
        <p:spPr bwMode="auto">
          <a:xfrm>
            <a:off x="4413757" y="3378478"/>
            <a:ext cx="29485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for </a:t>
            </a:r>
            <a:r>
              <a:rPr lang="en-US" i="1"/>
              <a:t>account </a:t>
            </a:r>
            <a:r>
              <a:rPr lang="en-US"/>
              <a:t>file (</a:t>
            </a:r>
            <a:r>
              <a:rPr lang="en-US" i="1"/>
              <a:t>n</a:t>
            </a:r>
            <a:r>
              <a:rPr lang="en-US"/>
              <a:t> = 5)</a:t>
            </a:r>
          </a:p>
        </p:txBody>
      </p:sp>
      <p:pic>
        <p:nvPicPr>
          <p:cNvPr id="257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6" t="37668" r="1176" b="36996"/>
          <a:stretch>
            <a:fillRect/>
          </a:stretch>
        </p:blipFill>
        <p:spPr bwMode="auto">
          <a:xfrm>
            <a:off x="2260600" y="1409700"/>
            <a:ext cx="7359650" cy="14351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27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52321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83973" y="164757"/>
            <a:ext cx="10515600" cy="535460"/>
          </a:xfrm>
        </p:spPr>
        <p:txBody>
          <a:bodyPr>
            <a:normAutofit fontScale="90000"/>
          </a:bodyPr>
          <a:lstStyle/>
          <a:p>
            <a:r>
              <a:rPr lang="en-US" dirty="0"/>
              <a:t>Observations about B</a:t>
            </a:r>
            <a:r>
              <a:rPr lang="en-US" baseline="30000" dirty="0"/>
              <a:t>+</a:t>
            </a:r>
            <a:r>
              <a:rPr lang="en-US" dirty="0"/>
              <a:t>-trees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927700"/>
            <a:ext cx="10908957" cy="4351338"/>
          </a:xfrm>
        </p:spPr>
        <p:txBody>
          <a:bodyPr/>
          <a:lstStyle/>
          <a:p>
            <a:r>
              <a:rPr lang="en-US" dirty="0"/>
              <a:t>Since the inter-node connections are done by pointers, “logically” close blocks need not be “physically” close.</a:t>
            </a:r>
          </a:p>
          <a:p>
            <a:r>
              <a:rPr lang="en-US" dirty="0"/>
              <a:t>The non-leaf levels of the B</a:t>
            </a:r>
            <a:r>
              <a:rPr lang="en-US" baseline="30000" dirty="0"/>
              <a:t>+</a:t>
            </a:r>
            <a:r>
              <a:rPr lang="en-US" dirty="0"/>
              <a:t>-tree form a hierarchy of sparse indices.</a:t>
            </a:r>
          </a:p>
          <a:p>
            <a:r>
              <a:rPr lang="en-US" dirty="0"/>
              <a:t>The B</a:t>
            </a:r>
            <a:r>
              <a:rPr lang="en-US" baseline="30000" dirty="0"/>
              <a:t>+</a:t>
            </a:r>
            <a:r>
              <a:rPr lang="en-US" dirty="0"/>
              <a:t>-tree contains a relatively small number of levels (logarithmic in the size of the main file), thus searches can be conducted efficiently.</a:t>
            </a:r>
          </a:p>
          <a:p>
            <a:r>
              <a:rPr lang="en-US" dirty="0"/>
              <a:t>Insertions and deletions to the main file can be handled efficiently, as the index can be restructured in logarithmic time (as we shall see).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28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113808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151304"/>
            <a:ext cx="10515600" cy="413823"/>
          </a:xfrm>
        </p:spPr>
        <p:txBody>
          <a:bodyPr>
            <a:normAutofit fontScale="90000"/>
          </a:bodyPr>
          <a:lstStyle/>
          <a:p>
            <a:r>
              <a:rPr lang="en-US" dirty="0"/>
              <a:t>Queries on B</a:t>
            </a:r>
            <a:r>
              <a:rPr lang="en-US" baseline="30000" dirty="0"/>
              <a:t>+</a:t>
            </a:r>
            <a:r>
              <a:rPr lang="en-US" dirty="0"/>
              <a:t>-Trees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43" y="911226"/>
            <a:ext cx="10667999" cy="3907909"/>
          </a:xfrm>
        </p:spPr>
        <p:txBody>
          <a:bodyPr/>
          <a:lstStyle/>
          <a:p>
            <a:pPr marL="381000" indent="-381000"/>
            <a:r>
              <a:rPr lang="en-US" dirty="0"/>
              <a:t>Find all records with a search-key value of </a:t>
            </a:r>
            <a:r>
              <a:rPr lang="en-US" i="1" dirty="0"/>
              <a:t>k.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Start with the root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Examine the node for the smallest search-key value &gt; </a:t>
            </a:r>
            <a:r>
              <a:rPr lang="en-US" i="1" dirty="0"/>
              <a:t>k.</a:t>
            </a:r>
            <a:endParaRPr lang="en-US" dirty="0"/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If such a value exists, assume it is </a:t>
            </a:r>
            <a:r>
              <a:rPr lang="en-US" i="1" dirty="0" err="1"/>
              <a:t>K</a:t>
            </a:r>
            <a:r>
              <a:rPr lang="en-US" i="1" baseline="-25000" dirty="0" err="1"/>
              <a:t>j</a:t>
            </a:r>
            <a:r>
              <a:rPr lang="en-US" i="1" dirty="0"/>
              <a:t>.  </a:t>
            </a:r>
            <a:r>
              <a:rPr lang="en-US" dirty="0"/>
              <a:t>Then follow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to the child node</a:t>
            </a:r>
          </a:p>
          <a:p>
            <a:pPr marL="1200150" lvl="2" indent="-342900">
              <a:buFont typeface="Monotype Sorts" pitchFamily="2" charset="2"/>
              <a:buAutoNum type="arabicPeriod"/>
            </a:pPr>
            <a:r>
              <a:rPr lang="en-US" dirty="0"/>
              <a:t>Otherwise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 </a:t>
            </a:r>
            <a:r>
              <a:rPr lang="en-US" i="1" dirty="0">
                <a:sym typeface="Symbol" panose="05050102010706020507" pitchFamily="18" charset="2"/>
              </a:rPr>
              <a:t>K</a:t>
            </a:r>
            <a:r>
              <a:rPr lang="en-US" i="1" baseline="-25000" dirty="0">
                <a:sym typeface="Symbol" panose="05050102010706020507" pitchFamily="18" charset="2"/>
              </a:rPr>
              <a:t>m</a:t>
            </a:r>
            <a:r>
              <a:rPr lang="en-US" baseline="-25000" dirty="0">
                <a:sym typeface="Symbol" panose="05050102010706020507" pitchFamily="18" charset="2"/>
              </a:rPr>
              <a:t>–1</a:t>
            </a:r>
            <a:r>
              <a:rPr lang="en-US" dirty="0">
                <a:sym typeface="Symbol" panose="05050102010706020507" pitchFamily="18" charset="2"/>
              </a:rPr>
              <a:t>, where there are </a:t>
            </a:r>
            <a:r>
              <a:rPr lang="en-US" i="1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pointers in the node.  Then follow </a:t>
            </a:r>
            <a:r>
              <a:rPr lang="en-US" i="1" dirty="0">
                <a:sym typeface="Symbol" panose="05050102010706020507" pitchFamily="18" charset="2"/>
              </a:rPr>
              <a:t>P</a:t>
            </a:r>
            <a:r>
              <a:rPr lang="en-US" i="1" baseline="-25000" dirty="0"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 to the child node.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If the node reached by following the pointer above is not a leaf node, repeat the above procedure on the node, and follow the corresponding pointer.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dirty="0"/>
              <a:t>Eventually reach a leaf node.  If for some </a:t>
            </a:r>
            <a:r>
              <a:rPr lang="en-US" i="1" dirty="0" err="1"/>
              <a:t>i</a:t>
            </a:r>
            <a:r>
              <a:rPr lang="en-US" dirty="0"/>
              <a:t>, key </a:t>
            </a:r>
            <a:r>
              <a:rPr lang="en-US" i="1" dirty="0"/>
              <a:t>K</a:t>
            </a:r>
            <a:r>
              <a:rPr lang="en-US" i="1" baseline="-25000" dirty="0"/>
              <a:t>i</a:t>
            </a:r>
            <a:r>
              <a:rPr lang="en-US" i="1" dirty="0"/>
              <a:t> = </a:t>
            </a:r>
            <a:r>
              <a:rPr lang="en-US" dirty="0"/>
              <a:t>k  follow pointer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  </a:t>
            </a:r>
            <a:r>
              <a:rPr lang="en-US" dirty="0"/>
              <a:t>to the desired record or bucket.  Else no record with search-key value </a:t>
            </a:r>
            <a:r>
              <a:rPr lang="en-US" i="1" dirty="0"/>
              <a:t>k</a:t>
            </a:r>
            <a:r>
              <a:rPr lang="en-US" dirty="0"/>
              <a:t> exists.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800455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INDEX STRUCTURE FOR FILES- Index </a:t>
            </a:r>
            <a:endParaRPr lang="en-US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AB7B9-7077-4EF1-A523-848AD3358FBE}"/>
              </a:ext>
            </a:extLst>
          </p:cNvPr>
          <p:cNvSpPr txBox="1"/>
          <p:nvPr/>
        </p:nvSpPr>
        <p:spPr>
          <a:xfrm>
            <a:off x="790113" y="958788"/>
            <a:ext cx="92656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b="1" i="1" dirty="0"/>
              <a:t>Indexes</a:t>
            </a:r>
            <a:r>
              <a:rPr lang="en-US" altLang="en-US" sz="2800" dirty="0"/>
              <a:t> are additional auxiliary access structures with typically provide either faster access to data or secondary access paths without effecting the physical storage of the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They are based on </a:t>
            </a:r>
            <a:r>
              <a:rPr lang="en-US" altLang="en-US" sz="2800" b="1" i="1" dirty="0"/>
              <a:t>indexing field</a:t>
            </a:r>
            <a:r>
              <a:rPr lang="en-US" altLang="en-US" sz="2800" i="1" dirty="0"/>
              <a:t>(s)</a:t>
            </a:r>
            <a:r>
              <a:rPr lang="en-US" altLang="en-US" sz="2800" dirty="0"/>
              <a:t> that are used to construct the </a:t>
            </a:r>
            <a:r>
              <a:rPr lang="en-US" altLang="en-US" sz="2800" b="1" i="1" dirty="0"/>
              <a:t>index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45392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140044"/>
            <a:ext cx="10515600" cy="553866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Insertion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059506"/>
            <a:ext cx="10843054" cy="4351338"/>
          </a:xfrm>
        </p:spPr>
        <p:txBody>
          <a:bodyPr/>
          <a:lstStyle/>
          <a:p>
            <a:r>
              <a:rPr lang="en-US" dirty="0"/>
              <a:t>Find the leaf node in which the search-key value would appear</a:t>
            </a:r>
          </a:p>
          <a:p>
            <a:r>
              <a:rPr lang="en-US" dirty="0"/>
              <a:t>If the search-key value is already there in the leaf node, record is added to file and if necessary a pointer is inserted into the bucket.</a:t>
            </a:r>
          </a:p>
          <a:p>
            <a:r>
              <a:rPr lang="en-US" dirty="0"/>
              <a:t>If the search-key value is not there, then add the record to the main file and create a bucket if necessary.  Then:</a:t>
            </a:r>
          </a:p>
          <a:p>
            <a:pPr lvl="1"/>
            <a:r>
              <a:rPr lang="en-US" dirty="0"/>
              <a:t>If there is room in the leaf node, insert (key-value, pointer) pair in the leaf node</a:t>
            </a:r>
          </a:p>
          <a:p>
            <a:pPr lvl="1"/>
            <a:r>
              <a:rPr lang="en-US" dirty="0"/>
              <a:t>Otherwise, split the node (along with the new (key-value, pointer) entry) as discussed in the next slide.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63585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2741" y="131806"/>
            <a:ext cx="10515600" cy="40365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Insertion (Cont.)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275" y="629128"/>
            <a:ext cx="11860682" cy="3267369"/>
          </a:xfrm>
        </p:spPr>
        <p:txBody>
          <a:bodyPr/>
          <a:lstStyle/>
          <a:p>
            <a:pPr algn="just"/>
            <a:r>
              <a:rPr lang="en-US" dirty="0"/>
              <a:t>Splitting a node:</a:t>
            </a:r>
          </a:p>
          <a:p>
            <a:pPr lvl="1" algn="just"/>
            <a:r>
              <a:rPr lang="en-US" dirty="0"/>
              <a:t>take the </a:t>
            </a:r>
            <a:r>
              <a:rPr lang="en-US" i="1" dirty="0"/>
              <a:t>n</a:t>
            </a:r>
            <a:r>
              <a:rPr lang="en-US" dirty="0"/>
              <a:t>(search-key value, pointer) pairs (including the one being inserted) in sorted order.  Place the first </a:t>
            </a:r>
            <a:r>
              <a:rPr lang="en-US" dirty="0">
                <a:sym typeface="Symbol" panose="05050102010706020507" pitchFamily="18" charset="2"/>
              </a:rPr>
              <a:t>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/2</a:t>
            </a:r>
            <a:r>
              <a:rPr lang="en-US" i="1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 in the original node, and the rest in a new node.</a:t>
            </a:r>
          </a:p>
          <a:p>
            <a:pPr lvl="1" algn="just"/>
            <a:r>
              <a:rPr lang="en-US" dirty="0">
                <a:sym typeface="Symbol" panose="05050102010706020507" pitchFamily="18" charset="2"/>
              </a:rPr>
              <a:t>let the new node be </a:t>
            </a:r>
            <a:r>
              <a:rPr lang="en-US" i="1" dirty="0">
                <a:sym typeface="Symbol" panose="05050102010706020507" pitchFamily="18" charset="2"/>
              </a:rPr>
              <a:t>p,</a:t>
            </a:r>
            <a:r>
              <a:rPr lang="en-US" dirty="0">
                <a:sym typeface="Symbol" panose="05050102010706020507" pitchFamily="18" charset="2"/>
              </a:rPr>
              <a:t> and let </a:t>
            </a:r>
            <a:r>
              <a:rPr lang="en-US" i="1" dirty="0"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 be the least key value in </a:t>
            </a:r>
            <a:r>
              <a:rPr lang="en-US" i="1" dirty="0">
                <a:sym typeface="Symbol" panose="05050102010706020507" pitchFamily="18" charset="2"/>
              </a:rPr>
              <a:t>p.  </a:t>
            </a:r>
            <a:r>
              <a:rPr lang="en-US" dirty="0">
                <a:sym typeface="Symbol" panose="05050102010706020507" pitchFamily="18" charset="2"/>
              </a:rPr>
              <a:t>Insert (</a:t>
            </a:r>
            <a:r>
              <a:rPr lang="en-US" i="1" dirty="0" err="1">
                <a:sym typeface="Symbol" panose="05050102010706020507" pitchFamily="18" charset="2"/>
              </a:rPr>
              <a:t>k,p</a:t>
            </a:r>
            <a:r>
              <a:rPr lang="en-US" dirty="0">
                <a:sym typeface="Symbol" panose="05050102010706020507" pitchFamily="18" charset="2"/>
              </a:rPr>
              <a:t>) in the parent of the node being split. If the parent is full, split it and propagate the split further up.</a:t>
            </a:r>
          </a:p>
          <a:p>
            <a:pPr algn="just"/>
            <a:r>
              <a:rPr lang="en-US" dirty="0"/>
              <a:t>The splitting of nodes proceeds upwards till a node that is not full is found.  In the worst case the root node may be split increasing the height of the tree by 1. 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8" t="38567" r="1163" b="37790"/>
          <a:stretch>
            <a:fillRect/>
          </a:stretch>
        </p:blipFill>
        <p:spPr bwMode="auto">
          <a:xfrm>
            <a:off x="2575097" y="4063701"/>
            <a:ext cx="6635750" cy="1206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067698" y="5486653"/>
            <a:ext cx="80154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Result of splitting node containing Brighton and Downtown on</a:t>
            </a:r>
            <a:br>
              <a:rPr lang="en-US" dirty="0"/>
            </a:br>
            <a:r>
              <a:rPr lang="en-US" dirty="0"/>
              <a:t> inserting </a:t>
            </a:r>
            <a:r>
              <a:rPr lang="en-US" dirty="0" err="1"/>
              <a:t>Clearview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31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783434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6642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Insertion (Cont.)</a:t>
            </a:r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>
            <a:off x="3746888" y="5920066"/>
            <a:ext cx="47458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B</a:t>
            </a:r>
            <a:r>
              <a:rPr lang="en-US" baseline="30000"/>
              <a:t>+</a:t>
            </a:r>
            <a:r>
              <a:rPr lang="en-US"/>
              <a:t>-Tree before and after insertion of “Clearview”</a:t>
            </a:r>
          </a:p>
        </p:txBody>
      </p:sp>
      <p:pic>
        <p:nvPicPr>
          <p:cNvPr id="263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1952625" y="3384550"/>
            <a:ext cx="8339138" cy="23939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3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" t="29016" r="1619" b="29736"/>
          <a:stretch>
            <a:fillRect/>
          </a:stretch>
        </p:blipFill>
        <p:spPr bwMode="auto">
          <a:xfrm>
            <a:off x="2241551" y="849313"/>
            <a:ext cx="7675563" cy="24447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32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64712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18070" y="159179"/>
            <a:ext cx="10515600" cy="368043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Deletion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1491" y="1050925"/>
            <a:ext cx="10495005" cy="4114800"/>
          </a:xfrm>
        </p:spPr>
        <p:txBody>
          <a:bodyPr>
            <a:normAutofit/>
          </a:bodyPr>
          <a:lstStyle/>
          <a:p>
            <a:r>
              <a:rPr lang="en-US" dirty="0"/>
              <a:t>Find the record to be deleted, and remove it from the main file and from the bucket (if present)</a:t>
            </a:r>
          </a:p>
          <a:p>
            <a:r>
              <a:rPr lang="en-US" dirty="0"/>
              <a:t>Remove (search-key value, pointer) from the leaf node if there is no bucket or if the bucket has become empty</a:t>
            </a:r>
          </a:p>
          <a:p>
            <a:r>
              <a:rPr lang="en-US" dirty="0"/>
              <a:t>If the node has too few entries due to the removal, and the entries in the node and a sibling fit into a single node, then </a:t>
            </a:r>
          </a:p>
          <a:p>
            <a:pPr lvl="1"/>
            <a:r>
              <a:rPr 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dirty="0"/>
              <a:t>Delete the pair (</a:t>
            </a:r>
            <a:r>
              <a:rPr lang="en-US" i="1" dirty="0"/>
              <a:t>K</a:t>
            </a:r>
            <a:r>
              <a:rPr lang="en-US" i="1" baseline="-25000" dirty="0"/>
              <a:t>i–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),</a:t>
            </a:r>
            <a:r>
              <a:rPr lang="en-US" dirty="0"/>
              <a:t> where </a:t>
            </a:r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dirty="0"/>
              <a:t> is the pointer to the deleted node, from its parent, recursively using the above procedure.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33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885062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3930" y="150941"/>
            <a:ext cx="10515600" cy="532799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Updates on B</a:t>
            </a:r>
            <a:r>
              <a:rPr lang="en-US" baseline="30000" dirty="0"/>
              <a:t>+</a:t>
            </a:r>
            <a:r>
              <a:rPr lang="en-US" dirty="0"/>
              <a:t>-Trees:  Deletion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Otherwise, if the node has too few entries due to the removal, and the entries in the node and a sibling fit into a single node, then</a:t>
            </a:r>
          </a:p>
          <a:p>
            <a:pPr lvl="1"/>
            <a:r>
              <a:rPr lang="en-US"/>
              <a:t>Redistribute the pointers between the node and a sibling such that both have more than the minimum number of entries.</a:t>
            </a:r>
          </a:p>
          <a:p>
            <a:pPr lvl="1"/>
            <a:r>
              <a:rPr lang="en-US"/>
              <a:t>Update the corresponding search-key value in the parent of the node.</a:t>
            </a:r>
          </a:p>
          <a:p>
            <a:r>
              <a:rPr lang="en-US"/>
              <a:t>The node deletions may cascade upwards till a node which has  </a:t>
            </a:r>
            <a:r>
              <a:rPr lang="en-US">
                <a:sym typeface="Symbol" panose="05050102010706020507" pitchFamily="18" charset="2"/>
              </a:rPr>
              <a:t></a:t>
            </a:r>
            <a:r>
              <a:rPr lang="en-US" i="1">
                <a:sym typeface="Symbol" panose="05050102010706020507" pitchFamily="18" charset="2"/>
              </a:rPr>
              <a:t>n/2 </a:t>
            </a:r>
            <a:r>
              <a:rPr lang="en-US">
                <a:sym typeface="Symbol" panose="05050102010706020507" pitchFamily="18" charset="2"/>
              </a:rPr>
              <a:t> or more pointers is found.  If the root node has only one pointer after deletion, it is deleted and the sole child becomes the root. 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34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471807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455" y="51402"/>
            <a:ext cx="10515600" cy="5327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B</a:t>
            </a:r>
            <a:r>
              <a:rPr lang="en-US" baseline="30000" dirty="0"/>
              <a:t>+</a:t>
            </a:r>
            <a:r>
              <a:rPr lang="en-US" dirty="0"/>
              <a:t>-Tree Deletion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3475" y="5484813"/>
            <a:ext cx="6724650" cy="1155700"/>
          </a:xfrm>
        </p:spPr>
        <p:txBody>
          <a:bodyPr/>
          <a:lstStyle/>
          <a:p>
            <a:r>
              <a:rPr lang="en-US" sz="1800"/>
              <a:t>The removal of the leaf node containing “Downtown” did not result in its parent having too little pointers.  So the cascaded deletions stopped with the deleted leaf node’s parent.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3749573" y="5186333"/>
            <a:ext cx="42039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Before and after deleting “Downtown”</a:t>
            </a:r>
          </a:p>
        </p:txBody>
      </p:sp>
      <p:pic>
        <p:nvPicPr>
          <p:cNvPr id="26931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9373" r="1080" b="27646"/>
          <a:stretch>
            <a:fillRect/>
          </a:stretch>
        </p:blipFill>
        <p:spPr bwMode="auto">
          <a:xfrm>
            <a:off x="2697163" y="2878138"/>
            <a:ext cx="6856412" cy="22590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93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2403476" y="584201"/>
            <a:ext cx="7426325" cy="21320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35</a:t>
            </a:fld>
            <a:endParaRPr lang="en-IN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84969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3313" y="83697"/>
            <a:ext cx="10515600" cy="47513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B</a:t>
            </a:r>
            <a:r>
              <a:rPr lang="en-US" baseline="30000" dirty="0"/>
              <a:t>+</a:t>
            </a:r>
            <a:r>
              <a:rPr lang="en-US" dirty="0"/>
              <a:t>-Tree Deletion (Cont.)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38" y="5014913"/>
            <a:ext cx="7885112" cy="161766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600"/>
              <a:t>Node with “Perryridge” becomes underfull (actually empty, in this special case) and merged with its sibling.</a:t>
            </a:r>
          </a:p>
          <a:p>
            <a:pPr>
              <a:lnSpc>
                <a:spcPct val="90000"/>
              </a:lnSpc>
            </a:pPr>
            <a:r>
              <a:rPr lang="en-US" sz="1600"/>
              <a:t>As a result “Perryridge” node’s parent became underfull, and was merged with its sibling (and an entry was deleted from their parent)</a:t>
            </a:r>
          </a:p>
          <a:p>
            <a:pPr>
              <a:lnSpc>
                <a:spcPct val="90000"/>
              </a:lnSpc>
            </a:pPr>
            <a:r>
              <a:rPr lang="en-US" sz="1600"/>
              <a:t>Root node then had only one child, and was deleted and its child became the new root node</a:t>
            </a:r>
          </a:p>
        </p:txBody>
      </p:sp>
      <p:sp>
        <p:nvSpPr>
          <p:cNvPr id="270341" name="Text Box 5"/>
          <p:cNvSpPr txBox="1">
            <a:spLocks noChangeArrowheads="1"/>
          </p:cNvSpPr>
          <p:nvPr/>
        </p:nvSpPr>
        <p:spPr bwMode="auto">
          <a:xfrm>
            <a:off x="2786287" y="4602133"/>
            <a:ext cx="60733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Deletion of “Perryridge” from result of previous example</a:t>
            </a:r>
          </a:p>
        </p:txBody>
      </p:sp>
      <p:pic>
        <p:nvPicPr>
          <p:cNvPr id="2703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" t="36298" r="908" b="36540"/>
          <a:stretch>
            <a:fillRect/>
          </a:stretch>
        </p:blipFill>
        <p:spPr bwMode="auto">
          <a:xfrm>
            <a:off x="2317750" y="2913063"/>
            <a:ext cx="7315200" cy="15176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0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0" t="29373" r="1080" b="27646"/>
          <a:stretch>
            <a:fillRect/>
          </a:stretch>
        </p:blipFill>
        <p:spPr bwMode="auto">
          <a:xfrm>
            <a:off x="2768600" y="730251"/>
            <a:ext cx="6407150" cy="2111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36</a:t>
            </a:fld>
            <a:endParaRPr lang="en-IN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491743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275" y="170313"/>
            <a:ext cx="10515600" cy="44677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B</a:t>
            </a:r>
            <a:r>
              <a:rPr lang="en-US" baseline="30000" dirty="0"/>
              <a:t>+</a:t>
            </a:r>
            <a:r>
              <a:rPr lang="en-US" dirty="0"/>
              <a:t>-tree Deletion (Cont.)</a:t>
            </a:r>
          </a:p>
        </p:txBody>
      </p:sp>
      <p:sp>
        <p:nvSpPr>
          <p:cNvPr id="3430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130425" y="5505451"/>
            <a:ext cx="7848600" cy="1146175"/>
          </a:xfrm>
        </p:spPr>
        <p:txBody>
          <a:bodyPr/>
          <a:lstStyle/>
          <a:p>
            <a:r>
              <a:rPr lang="en-US" sz="1800"/>
              <a:t>Parent  of leaf containing Perryridge became underfull, and borrowed a pointer from its left sibling</a:t>
            </a:r>
          </a:p>
          <a:p>
            <a:r>
              <a:rPr lang="en-US" sz="1800"/>
              <a:t>Search-key value in the parent’s parent changes as a result</a:t>
            </a:r>
          </a:p>
        </p:txBody>
      </p:sp>
      <p:pic>
        <p:nvPicPr>
          <p:cNvPr id="343044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7" t="29900" r="1697" b="29146"/>
          <a:stretch>
            <a:fillRect/>
          </a:stretch>
        </p:blipFill>
        <p:spPr bwMode="auto">
          <a:xfrm>
            <a:off x="2665413" y="2925763"/>
            <a:ext cx="6970712" cy="221615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3045" name="Text Box 1029"/>
          <p:cNvSpPr txBox="1">
            <a:spLocks noChangeArrowheads="1"/>
          </p:cNvSpPr>
          <p:nvPr/>
        </p:nvSpPr>
        <p:spPr bwMode="auto">
          <a:xfrm>
            <a:off x="2797175" y="5162551"/>
            <a:ext cx="723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Before and after deletion of “Perryridge” from earlier example</a:t>
            </a:r>
          </a:p>
        </p:txBody>
      </p:sp>
      <p:pic>
        <p:nvPicPr>
          <p:cNvPr id="343046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2359026" y="757238"/>
            <a:ext cx="7426325" cy="213201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37</a:t>
            </a:fld>
            <a:endParaRPr lang="en-IN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354512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19" y="203837"/>
            <a:ext cx="10515600" cy="484752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File Organization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3363" y="1212850"/>
            <a:ext cx="9451241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Index file degradation problem is solved by using B</a:t>
            </a:r>
            <a:r>
              <a:rPr lang="en-US" baseline="30000" dirty="0"/>
              <a:t>+</a:t>
            </a:r>
            <a:r>
              <a:rPr lang="en-US" dirty="0"/>
              <a:t>-Tree indices.  Data file degradation problem is solved by using B</a:t>
            </a:r>
            <a:r>
              <a:rPr lang="en-US" baseline="30000" dirty="0"/>
              <a:t>+</a:t>
            </a:r>
            <a:r>
              <a:rPr lang="en-US" dirty="0"/>
              <a:t>-Tree File Organization.</a:t>
            </a:r>
          </a:p>
          <a:p>
            <a:r>
              <a:rPr lang="en-US" dirty="0"/>
              <a:t>The leaf nodes in a B</a:t>
            </a:r>
            <a:r>
              <a:rPr lang="en-US" baseline="30000" dirty="0"/>
              <a:t>+</a:t>
            </a:r>
            <a:r>
              <a:rPr lang="en-US" dirty="0"/>
              <a:t>-tree file organization store records, instead of pointers.</a:t>
            </a:r>
          </a:p>
          <a:p>
            <a:r>
              <a:rPr lang="en-US" dirty="0"/>
              <a:t>Since records are larger than pointers, the maximum number of records that can be stored in a leaf node is less than the number of pointers in a </a:t>
            </a:r>
            <a:r>
              <a:rPr lang="en-US" dirty="0" err="1"/>
              <a:t>nonleaf</a:t>
            </a:r>
            <a:r>
              <a:rPr lang="en-US" dirty="0"/>
              <a:t> node.</a:t>
            </a:r>
          </a:p>
          <a:p>
            <a:r>
              <a:rPr lang="en-US" dirty="0"/>
              <a:t>Leaf nodes are still required to be half full.</a:t>
            </a:r>
          </a:p>
          <a:p>
            <a:r>
              <a:rPr lang="en-US" dirty="0"/>
              <a:t>Insertion and deletion are handled in the same way as insertion and deletion of entries in a B</a:t>
            </a:r>
            <a:r>
              <a:rPr lang="en-US" baseline="30000" dirty="0"/>
              <a:t>+</a:t>
            </a:r>
            <a:r>
              <a:rPr lang="en-US" dirty="0"/>
              <a:t>-tree index.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38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259881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71827" y="124619"/>
            <a:ext cx="10515600" cy="489743"/>
          </a:xfrm>
        </p:spPr>
        <p:txBody>
          <a:bodyPr>
            <a:normAutofit fontScale="90000"/>
          </a:bodyPr>
          <a:lstStyle/>
          <a:p>
            <a:r>
              <a:rPr lang="en-US" dirty="0"/>
              <a:t>B</a:t>
            </a:r>
            <a:r>
              <a:rPr lang="en-US" baseline="30000" dirty="0"/>
              <a:t>+</a:t>
            </a:r>
            <a:r>
              <a:rPr lang="en-US" dirty="0"/>
              <a:t>-Tree File Organization (Cont.)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9163" y="4589463"/>
            <a:ext cx="7848600" cy="11176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Good space utilization important since records use more space than pointers. 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To improve space utilization, involve more sibling nodes in redistribution during splits and merges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Involving 2 siblings in redistribution (to avoid split / merge where possible) results in each node having at least     </a:t>
            </a:r>
            <a:r>
              <a:rPr lang="en-US" sz="1600" dirty="0">
                <a:sym typeface="Symbol" panose="05050102010706020507" pitchFamily="18" charset="2"/>
              </a:rPr>
              <a:t>       </a:t>
            </a:r>
            <a:r>
              <a:rPr lang="en-US" sz="1600" dirty="0"/>
              <a:t>  entries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1800" dirty="0"/>
          </a:p>
        </p:txBody>
      </p:sp>
      <p:pic>
        <p:nvPicPr>
          <p:cNvPr id="344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" t="28329" r="1109" b="28752"/>
          <a:stretch>
            <a:fillRect/>
          </a:stretch>
        </p:blipFill>
        <p:spPr bwMode="auto">
          <a:xfrm>
            <a:off x="1920876" y="912813"/>
            <a:ext cx="8448675" cy="2781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3943351" y="3944938"/>
            <a:ext cx="393043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Example of B</a:t>
            </a:r>
            <a:r>
              <a:rPr lang="en-US" sz="2000" baseline="30000"/>
              <a:t>+</a:t>
            </a:r>
            <a:r>
              <a:rPr lang="en-US" sz="2000"/>
              <a:t>-tree File Organization</a:t>
            </a:r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5908568" y="5707063"/>
          <a:ext cx="6604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69800" imgH="228600" progId="Equation.3">
                  <p:embed/>
                </p:oleObj>
              </mc:Choice>
              <mc:Fallback>
                <p:oleObj name="Equation" r:id="rId4" imgW="469800" imgH="228600" progId="Equation.3">
                  <p:embed/>
                  <p:pic>
                    <p:nvPicPr>
                      <p:cNvPr id="3440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568" y="5707063"/>
                        <a:ext cx="6604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39</a:t>
            </a:fld>
            <a:endParaRPr lang="en-IN"/>
          </a:p>
        </p:txBody>
      </p:sp>
      <p:pic>
        <p:nvPicPr>
          <p:cNvPr id="9" name="Picture 8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117827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/>
              <a:t>Indexex</a:t>
            </a:r>
            <a:endParaRPr lang="en-US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AB7B9-7077-4EF1-A523-848AD3358FBE}"/>
              </a:ext>
            </a:extLst>
          </p:cNvPr>
          <p:cNvSpPr txBox="1"/>
          <p:nvPr/>
        </p:nvSpPr>
        <p:spPr>
          <a:xfrm>
            <a:off x="790113" y="958788"/>
            <a:ext cx="92656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Single-Level Indexes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Primary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Secondary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Clustering</a:t>
            </a:r>
          </a:p>
          <a:p>
            <a:r>
              <a:rPr lang="en-US" altLang="en-US" sz="2800" dirty="0"/>
              <a:t>Multi-Level Indexes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ISAM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B Trees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B+ Trees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089928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81" y="163513"/>
            <a:ext cx="10515600" cy="752475"/>
          </a:xfrm>
        </p:spPr>
        <p:txBody>
          <a:bodyPr/>
          <a:lstStyle/>
          <a:p>
            <a:r>
              <a:rPr lang="en-US" dirty="0"/>
              <a:t>B-Tree Index Files</a:t>
            </a:r>
          </a:p>
        </p:txBody>
      </p:sp>
      <p:sp>
        <p:nvSpPr>
          <p:cNvPr id="272390" name="Rectangle 6"/>
          <p:cNvSpPr>
            <a:spLocks noChangeArrowheads="1"/>
          </p:cNvSpPr>
          <p:nvPr/>
        </p:nvSpPr>
        <p:spPr bwMode="auto">
          <a:xfrm>
            <a:off x="896645" y="938213"/>
            <a:ext cx="8496593" cy="277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 dirty="0"/>
              <a:t>Similar to B+-tree, but B-tree allows search-key values to appear only once; eliminates redundant storage of search keys.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 dirty="0"/>
              <a:t>Every node must be filled </a:t>
            </a:r>
            <a:r>
              <a:rPr kumimoji="1" lang="en-US" sz="2000" dirty="0" err="1"/>
              <a:t>atleast</a:t>
            </a:r>
            <a:r>
              <a:rPr kumimoji="1" lang="en-US" sz="2000" dirty="0"/>
              <a:t> half.Ex:degree-10, then </a:t>
            </a:r>
            <a:r>
              <a:rPr kumimoji="1" lang="en-US" sz="2000" dirty="0" err="1"/>
              <a:t>atleast</a:t>
            </a:r>
            <a:r>
              <a:rPr kumimoji="1" lang="en-US" sz="2000" dirty="0"/>
              <a:t> 5 keys in each </a:t>
            </a:r>
            <a:r>
              <a:rPr kumimoji="1" lang="en-US" sz="2000" dirty="0" err="1"/>
              <a:t>node.Root</a:t>
            </a:r>
            <a:r>
              <a:rPr kumimoji="1" lang="en-US" sz="2000" dirty="0"/>
              <a:t> can have min. 2 children.(</a:t>
            </a:r>
            <a:r>
              <a:rPr kumimoji="1" lang="en-US" sz="2000" dirty="0" err="1"/>
              <a:t>atleast</a:t>
            </a:r>
            <a:r>
              <a:rPr kumimoji="1" lang="en-US" sz="2000" dirty="0"/>
              <a:t> 1 key).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 dirty="0"/>
              <a:t>All leaf nodes at same </a:t>
            </a:r>
            <a:r>
              <a:rPr kumimoji="1" lang="en-US" sz="2000" dirty="0" err="1"/>
              <a:t>level.Bottom</a:t>
            </a:r>
            <a:r>
              <a:rPr kumimoji="1" lang="en-US" sz="2000" dirty="0"/>
              <a:t> up creation process.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 dirty="0"/>
              <a:t>Search keys in </a:t>
            </a:r>
            <a:r>
              <a:rPr kumimoji="1" lang="en-US" sz="2000" dirty="0" err="1"/>
              <a:t>nonleaf</a:t>
            </a:r>
            <a:r>
              <a:rPr kumimoji="1" lang="en-US" sz="2000" dirty="0"/>
              <a:t> nodes appear nowhere else in the B-tree; an additional pointer field for each search key in a </a:t>
            </a:r>
            <a:r>
              <a:rPr kumimoji="1" lang="en-US" sz="2000" dirty="0" err="1"/>
              <a:t>nonleaf</a:t>
            </a:r>
            <a:r>
              <a:rPr kumimoji="1" lang="en-US" sz="2000" dirty="0"/>
              <a:t> node must be included.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2000" dirty="0"/>
              <a:t>Generalized B-tree leaf node</a:t>
            </a:r>
            <a:br>
              <a:rPr kumimoji="1" lang="en-US" sz="2000" dirty="0"/>
            </a:br>
            <a:br>
              <a:rPr kumimoji="1" lang="en-US" sz="2000" dirty="0"/>
            </a:br>
            <a:endParaRPr kumimoji="1" lang="en-US" sz="2000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36838" y="5364163"/>
            <a:ext cx="6724650" cy="781050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6400" dirty="0" err="1"/>
              <a:t>Nonleaf</a:t>
            </a:r>
            <a:r>
              <a:rPr lang="en-US" sz="6400" dirty="0"/>
              <a:t> node – pointers </a:t>
            </a:r>
            <a:r>
              <a:rPr lang="en-US" sz="6400" i="1" dirty="0"/>
              <a:t>B</a:t>
            </a:r>
            <a:r>
              <a:rPr lang="en-US" sz="6400" i="1" baseline="-25000" dirty="0"/>
              <a:t>i</a:t>
            </a:r>
            <a:r>
              <a:rPr lang="en-US" sz="6400" dirty="0"/>
              <a:t> are the bucket or file record pointers.</a:t>
            </a:r>
            <a:br>
              <a:rPr lang="en-US" sz="6400" dirty="0"/>
            </a:br>
            <a:endParaRPr lang="en-US" sz="6400" dirty="0"/>
          </a:p>
        </p:txBody>
      </p:sp>
      <p:pic>
        <p:nvPicPr>
          <p:cNvPr id="2723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" t="32433" r="1080" b="31712"/>
          <a:stretch>
            <a:fillRect/>
          </a:stretch>
        </p:blipFill>
        <p:spPr bwMode="auto">
          <a:xfrm>
            <a:off x="2636838" y="3979350"/>
            <a:ext cx="6356242" cy="175623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40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4064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275" y="67747"/>
            <a:ext cx="10515600" cy="529153"/>
          </a:xfrm>
        </p:spPr>
        <p:txBody>
          <a:bodyPr>
            <a:normAutofit fontScale="90000"/>
          </a:bodyPr>
          <a:lstStyle/>
          <a:p>
            <a:r>
              <a:rPr lang="en-US" dirty="0"/>
              <a:t>B-Tree Index File Example</a:t>
            </a:r>
          </a:p>
        </p:txBody>
      </p:sp>
      <p:pic>
        <p:nvPicPr>
          <p:cNvPr id="3450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" t="24316" r="1064" b="24924"/>
          <a:stretch>
            <a:fillRect/>
          </a:stretch>
        </p:blipFill>
        <p:spPr bwMode="auto">
          <a:xfrm>
            <a:off x="2078038" y="709613"/>
            <a:ext cx="7753350" cy="3040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50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0952" r="714" b="31429"/>
          <a:stretch>
            <a:fillRect/>
          </a:stretch>
        </p:blipFill>
        <p:spPr bwMode="auto">
          <a:xfrm>
            <a:off x="2184401" y="4327526"/>
            <a:ext cx="7426325" cy="213201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5095" name="Text Box 7"/>
          <p:cNvSpPr txBox="1">
            <a:spLocks noGrp="1" noChangeArrowheads="1"/>
          </p:cNvSpPr>
          <p:nvPr>
            <p:ph type="body" idx="1"/>
          </p:nvPr>
        </p:nvSpPr>
        <p:spPr>
          <a:xfrm>
            <a:off x="1914525" y="3862388"/>
            <a:ext cx="7848600" cy="4635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/>
              <a:t>B-tree (above) and B+-tree (below) on same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41</a:t>
            </a:fld>
            <a:endParaRPr lang="en-IN"/>
          </a:p>
        </p:txBody>
      </p:sp>
      <p:pic>
        <p:nvPicPr>
          <p:cNvPr id="8" name="Picture 7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501767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2167" y="134938"/>
            <a:ext cx="10515600" cy="777875"/>
          </a:xfrm>
        </p:spPr>
        <p:txBody>
          <a:bodyPr/>
          <a:lstStyle/>
          <a:p>
            <a:r>
              <a:rPr lang="en-US" dirty="0"/>
              <a:t>B-Tree Index Files (Cont.)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0876" y="912813"/>
            <a:ext cx="10165491" cy="4545012"/>
          </a:xfrm>
        </p:spPr>
        <p:txBody>
          <a:bodyPr>
            <a:normAutofit/>
          </a:bodyPr>
          <a:lstStyle/>
          <a:p>
            <a:r>
              <a:rPr lang="en-US" dirty="0"/>
              <a:t>Advantages of B-Tree indices:</a:t>
            </a:r>
          </a:p>
          <a:p>
            <a:pPr lvl="1"/>
            <a:r>
              <a:rPr lang="en-US" dirty="0"/>
              <a:t>May use less tree nodes than a corresponding B</a:t>
            </a:r>
            <a:r>
              <a:rPr lang="en-US" baseline="30000" dirty="0"/>
              <a:t>+</a:t>
            </a:r>
            <a:r>
              <a:rPr lang="en-US" dirty="0"/>
              <a:t>-Tree.</a:t>
            </a:r>
          </a:p>
          <a:p>
            <a:pPr lvl="1"/>
            <a:r>
              <a:rPr lang="en-US" dirty="0"/>
              <a:t>Sometimes possible to find search-key value before reaching leaf node.</a:t>
            </a:r>
          </a:p>
          <a:p>
            <a:r>
              <a:rPr lang="en-US" dirty="0"/>
              <a:t>Disadvantages of B-Tree indices:</a:t>
            </a:r>
          </a:p>
          <a:p>
            <a:pPr lvl="1"/>
            <a:r>
              <a:rPr lang="en-US" dirty="0"/>
              <a:t>Only small fraction of all search-key values are found early </a:t>
            </a:r>
          </a:p>
          <a:p>
            <a:pPr lvl="1"/>
            <a:r>
              <a:rPr lang="en-US" dirty="0"/>
              <a:t>Non-leaf nodes are larger, so fan-out is reduced.  Thus, B-Trees typically have greater depth than corresponding B</a:t>
            </a:r>
            <a:r>
              <a:rPr lang="en-US" baseline="30000" dirty="0"/>
              <a:t>+</a:t>
            </a:r>
            <a:r>
              <a:rPr lang="en-US" dirty="0"/>
              <a:t>-Tree</a:t>
            </a:r>
          </a:p>
          <a:p>
            <a:pPr lvl="1"/>
            <a:r>
              <a:rPr lang="en-US" dirty="0"/>
              <a:t>Insertion and deletion more complicated than in B</a:t>
            </a:r>
            <a:r>
              <a:rPr lang="en-US" baseline="30000" dirty="0"/>
              <a:t>+</a:t>
            </a:r>
            <a:r>
              <a:rPr lang="en-US" dirty="0"/>
              <a:t>-Trees </a:t>
            </a:r>
          </a:p>
          <a:p>
            <a:pPr lvl="1"/>
            <a:r>
              <a:rPr lang="en-US" dirty="0"/>
              <a:t>Implementation is harder than B</a:t>
            </a:r>
            <a:r>
              <a:rPr lang="en-US" baseline="30000" dirty="0"/>
              <a:t>+</a:t>
            </a:r>
            <a:r>
              <a:rPr lang="en-US" dirty="0"/>
              <a:t>-Trees.</a:t>
            </a:r>
          </a:p>
          <a:p>
            <a:r>
              <a:rPr lang="en-US" dirty="0"/>
              <a:t>Typically, advantages of B-Trees do not out weigh disadvantages.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42</a:t>
            </a:fld>
            <a:endParaRPr lang="en-IN"/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67697" y="6363264"/>
            <a:ext cx="8579422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CSB4202- Database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2652157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40FBC-91E1-4366-B11E-BF17950E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F48409-399B-41A4-95AD-3DDE0637AC8D}" type="slidenum">
              <a:rPr lang="en-US" altLang="en-US">
                <a:solidFill>
                  <a:srgbClr val="898989"/>
                </a:solidFill>
              </a:rPr>
              <a:pPr/>
              <a:t>43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B6C8BE-0F7F-4B29-A7D6-556B40B1E4E2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401638"/>
          <a:ext cx="8153400" cy="60737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5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788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 Categories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B Tree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B+ Tree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Descriptions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A B tree is an organizational structure for information storage and retrieval in the form of a tree in which all terminal nodes are at the same distance from the base, and all non-terminal nodes have between n and 2 n sub-trees or pointers (where n is an integer).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B+ tree is an n-array tree with a variable but often large number of children per node. A B+ tree consists of a root, internal nodes and leaves. The root may be either a leaf or a node with two or more children.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Also known as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Balanced tree.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B plus tree.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Space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O(n) 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O(n)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Search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O(log 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O(log</a:t>
                      </a:r>
                      <a:r>
                        <a:rPr lang="en-IN" sz="1100" baseline="-25000">
                          <a:effectLst/>
                        </a:rPr>
                        <a:t>b</a:t>
                      </a:r>
                      <a:r>
                        <a:rPr lang="en-IN" sz="1100">
                          <a:effectLst/>
                        </a:rPr>
                        <a:t> 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Insert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O(log 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O(log</a:t>
                      </a:r>
                      <a:r>
                        <a:rPr lang="en-IN" sz="1100" baseline="-25000">
                          <a:effectLst/>
                        </a:rPr>
                        <a:t>b</a:t>
                      </a:r>
                      <a:r>
                        <a:rPr lang="en-IN" sz="1100">
                          <a:effectLst/>
                        </a:rPr>
                        <a:t> 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Delete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O(log n)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O(log</a:t>
                      </a:r>
                      <a:r>
                        <a:rPr lang="en-IN" sz="1100" baseline="-25000">
                          <a:effectLst/>
                        </a:rPr>
                        <a:t>b</a:t>
                      </a:r>
                      <a:r>
                        <a:rPr lang="en-IN" sz="1100">
                          <a:effectLst/>
                        </a:rPr>
                        <a:t> n)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096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Storage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In a B tree, search keys and data stored in internal or leaf nodes.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In a B+ tree, data stored only in leaf nodes.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08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Data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The leaf nodes of the tree store pointers to records rather than actual records.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The leaf nodes of the tree stores the actual record rather than pointers to records.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066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Function of leaf nodes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In B tree, the leaf node cannot store using linked list.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In B+ tree, leaf node data are ordered in a sequential linked list.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808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Searching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Here, searching becomes difficult in B- tree as data cannot be found in the leaf node.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Here, searching of any data in a B+ tree is very easy because all data is found in leaf nodes.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0667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Search accessibility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Here in B tree the search is not that easy as compared to a B+ tree.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Here in B+ tree the searching becomes easy.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883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Redundant key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They do not store redundant search key.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They store redundant search key.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80885"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Applications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>
                          <a:effectLst/>
                        </a:rPr>
                        <a:t>They are an older version and are not that advantageous as compared to the B+ trees.</a:t>
                      </a:r>
                      <a:endParaRPr lang="en-IN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15000"/>
                        </a:lnSpc>
                        <a:spcAft>
                          <a:spcPts val="1350"/>
                        </a:spcAft>
                      </a:pPr>
                      <a:r>
                        <a:rPr lang="en-IN" sz="1100" dirty="0">
                          <a:effectLst/>
                        </a:rPr>
                        <a:t>Many database system implementers prefer the structural simplicity of a B+ tree.</a:t>
                      </a:r>
                      <a:endParaRPr lang="en-IN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7551" marR="37551" marT="37549" marB="37549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0785" name="Rectangle 3">
            <a:extLst>
              <a:ext uri="{FF2B5EF4-FFF2-40B4-BE49-F238E27FC236}">
                <a16:creationId xmlns:a16="http://schemas.microsoft.com/office/drawing/2014/main" id="{C4B52A36-BB97-4CE1-8FCB-D713D547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1750"/>
            <a:ext cx="579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IN" altLang="en-US" b="1"/>
              <a:t>Comparison between B Tree and B+ Tree</a:t>
            </a:r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44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CCD46-94B1-46D0-8698-8AB2EDECEB5A}"/>
              </a:ext>
            </a:extLst>
          </p:cNvPr>
          <p:cNvSpPr txBox="1"/>
          <p:nvPr/>
        </p:nvSpPr>
        <p:spPr>
          <a:xfrm>
            <a:off x="1014082" y="913713"/>
            <a:ext cx="957678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altLang="en-US" sz="2600" dirty="0"/>
          </a:p>
          <a:p>
            <a:pPr algn="just"/>
            <a:endParaRPr lang="en-IN" altLang="en-US" sz="2600" dirty="0"/>
          </a:p>
          <a:p>
            <a:pPr algn="just"/>
            <a:endParaRPr lang="en-IN" altLang="en-US" sz="2600" dirty="0"/>
          </a:p>
          <a:p>
            <a:pPr algn="just"/>
            <a:endParaRPr lang="en-IN" altLang="en-US" sz="2600" dirty="0"/>
          </a:p>
          <a:p>
            <a:pPr algn="just"/>
            <a:endParaRPr lang="en-IN" altLang="en-US" sz="2600" dirty="0"/>
          </a:p>
          <a:p>
            <a:pPr algn="just"/>
            <a:r>
              <a:rPr lang="en-IN" altLang="en-US" sz="2600" dirty="0"/>
              <a:t>			</a:t>
            </a:r>
            <a:r>
              <a:rPr lang="en-IN" altLang="en-US" sz="2800" dirty="0">
                <a:solidFill>
                  <a:srgbClr val="FF0000"/>
                </a:solidFill>
              </a:rPr>
              <a:t>Link for B Trees and B+ Trees:</a:t>
            </a:r>
          </a:p>
          <a:p>
            <a:pPr algn="just"/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https://www.youtube.com/watch?v=aZjYr87r1b8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0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Single Level Indexes</a:t>
            </a:r>
            <a:endParaRPr lang="en-US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AB7B9-7077-4EF1-A523-848AD3358FBE}"/>
              </a:ext>
            </a:extLst>
          </p:cNvPr>
          <p:cNvSpPr txBox="1"/>
          <p:nvPr/>
        </p:nvSpPr>
        <p:spPr>
          <a:xfrm>
            <a:off x="790113" y="958788"/>
            <a:ext cx="926560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Primary Index</a:t>
            </a:r>
            <a:r>
              <a:rPr lang="en-US" altLang="en-US" sz="2800" dirty="0"/>
              <a:t> is specified on the </a:t>
            </a:r>
            <a:r>
              <a:rPr lang="en-US" altLang="en-US" sz="2800" b="1" i="1" dirty="0"/>
              <a:t>ordering key field</a:t>
            </a:r>
            <a:r>
              <a:rPr lang="en-US" altLang="en-US" sz="2800" dirty="0"/>
              <a:t> where each tuple has a </a:t>
            </a:r>
            <a:r>
              <a:rPr lang="en-US" altLang="en-US" sz="2800" b="1" i="1" dirty="0"/>
              <a:t>unique</a:t>
            </a:r>
            <a:r>
              <a:rPr lang="en-US" altLang="en-US" sz="2800" dirty="0"/>
              <a:t> value.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Clustering Index</a:t>
            </a:r>
            <a:r>
              <a:rPr lang="en-US" altLang="en-US" sz="2800" dirty="0"/>
              <a:t> is specified on the </a:t>
            </a:r>
            <a:r>
              <a:rPr lang="en-US" altLang="en-US" sz="2800" b="1" i="1" dirty="0"/>
              <a:t>ordering key field</a:t>
            </a:r>
            <a:r>
              <a:rPr lang="en-US" altLang="en-US" sz="2800" dirty="0"/>
              <a:t> where each tuple </a:t>
            </a:r>
            <a:r>
              <a:rPr lang="en-US" altLang="en-US" sz="2800" b="1" i="1" dirty="0"/>
              <a:t>DOES NOT</a:t>
            </a:r>
            <a:r>
              <a:rPr lang="en-US" altLang="en-US" sz="2800" dirty="0"/>
              <a:t> have a </a:t>
            </a:r>
            <a:r>
              <a:rPr lang="en-US" altLang="en-US" sz="2800" b="1" i="1" dirty="0"/>
              <a:t>unique</a:t>
            </a:r>
            <a:r>
              <a:rPr lang="en-US" altLang="en-US" sz="2800" dirty="0"/>
              <a:t> value in that field.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Secondary Index</a:t>
            </a:r>
            <a:r>
              <a:rPr lang="en-US" altLang="en-US" sz="2800" dirty="0"/>
              <a:t> is specified on a </a:t>
            </a:r>
            <a:r>
              <a:rPr lang="en-US" altLang="en-US" sz="2800" b="1" i="1" dirty="0"/>
              <a:t>NON-ORDERING Field</a:t>
            </a:r>
            <a:r>
              <a:rPr lang="en-US" altLang="en-US" sz="2800" dirty="0"/>
              <a:t> of the file.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4020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Types of </a:t>
            </a:r>
            <a:r>
              <a:rPr lang="en-US" b="1" dirty="0" err="1"/>
              <a:t>Indexex</a:t>
            </a:r>
            <a:endParaRPr lang="en-US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AB7B9-7077-4EF1-A523-848AD3358FBE}"/>
              </a:ext>
            </a:extLst>
          </p:cNvPr>
          <p:cNvSpPr txBox="1"/>
          <p:nvPr/>
        </p:nvSpPr>
        <p:spPr>
          <a:xfrm>
            <a:off x="790113" y="958788"/>
            <a:ext cx="926560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/>
              <a:t>Single-Level Indexes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Primary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Secondary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Clustering</a:t>
            </a:r>
          </a:p>
          <a:p>
            <a:r>
              <a:rPr lang="en-US" altLang="en-US" sz="2800" dirty="0"/>
              <a:t>Multi-Level Indexes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ISAM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B Trees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800" dirty="0"/>
              <a:t>B+ Trees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60027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A3F91-084C-466A-94D0-03D2D25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71B15D-77E8-455D-A4AA-1BAC8B61425E}" type="slidenum">
              <a:rPr lang="en-US" altLang="en-US">
                <a:solidFill>
                  <a:srgbClr val="898989"/>
                </a:solidFill>
              </a:rPr>
              <a:pPr/>
              <a:t>7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C412B14-A7CC-43BD-91B9-20969812E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1371601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IN" altLang="en-US" sz="2400" b="1" u="sng" dirty="0"/>
              <a:t>Types of Indexes </a:t>
            </a:r>
          </a:p>
          <a:p>
            <a:pPr algn="ctr"/>
            <a:r>
              <a:rPr lang="en-IN" altLang="en-US" sz="2400" dirty="0"/>
              <a:t>	</a:t>
            </a:r>
          </a:p>
          <a:p>
            <a:r>
              <a:rPr lang="en-IN" altLang="en-US" sz="2400" b="1" dirty="0"/>
              <a:t>		</a:t>
            </a:r>
            <a:r>
              <a:rPr lang="en-IN" altLang="en-US" sz="2400" b="1" u="sng" dirty="0"/>
              <a:t>Ordering Field </a:t>
            </a:r>
            <a:r>
              <a:rPr lang="en-IN" altLang="en-US" sz="2400" dirty="0"/>
              <a:t>	</a:t>
            </a:r>
            <a:r>
              <a:rPr lang="en-IN" altLang="en-US" sz="2400" b="1" u="sng" dirty="0"/>
              <a:t>Non-ordering field </a:t>
            </a:r>
            <a:r>
              <a:rPr lang="en-IN" altLang="en-US" sz="2400" u="sng" dirty="0"/>
              <a:t>	</a:t>
            </a:r>
          </a:p>
          <a:p>
            <a:endParaRPr lang="en-IN" altLang="en-US" sz="2400" dirty="0"/>
          </a:p>
          <a:p>
            <a:r>
              <a:rPr lang="en-IN" altLang="en-US" sz="2400" b="1" dirty="0"/>
              <a:t>Key field </a:t>
            </a:r>
            <a:r>
              <a:rPr lang="en-IN" altLang="en-US" sz="2400" dirty="0"/>
              <a:t>	    Primary index 	Secondary index (key) </a:t>
            </a:r>
          </a:p>
          <a:p>
            <a:r>
              <a:rPr lang="en-IN" altLang="en-US" sz="2400" dirty="0"/>
              <a:t>	</a:t>
            </a:r>
          </a:p>
          <a:p>
            <a:r>
              <a:rPr lang="en-IN" altLang="en-US" sz="2400" b="1" dirty="0"/>
              <a:t>Non key field   </a:t>
            </a:r>
            <a:r>
              <a:rPr lang="en-IN" altLang="en-US" sz="2400" dirty="0"/>
              <a:t>Clustering index 	Secondary index (non key) 	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Single-level </a:t>
            </a:r>
            <a:r>
              <a:rPr lang="en-US" b="1" dirty="0" err="1"/>
              <a:t>Indexex</a:t>
            </a:r>
            <a:endParaRPr lang="en-US" b="1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54066-4B28-4CAA-8BDB-AE631E2B783A}"/>
              </a:ext>
            </a:extLst>
          </p:cNvPr>
          <p:cNvSpPr txBox="1"/>
          <p:nvPr/>
        </p:nvSpPr>
        <p:spPr>
          <a:xfrm>
            <a:off x="985421" y="1083076"/>
            <a:ext cx="81563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Primary Index</a:t>
            </a:r>
            <a:r>
              <a:rPr lang="en-US" altLang="en-US" sz="2800" dirty="0"/>
              <a:t> - specified on the </a:t>
            </a:r>
            <a:r>
              <a:rPr lang="en-US" altLang="en-US" sz="2800" b="1" i="1" dirty="0"/>
              <a:t>ordering key field</a:t>
            </a:r>
            <a:r>
              <a:rPr lang="en-US" altLang="en-US" sz="2800" dirty="0"/>
              <a:t> where each tuple has a </a:t>
            </a:r>
            <a:r>
              <a:rPr lang="en-US" altLang="en-US" sz="2800" b="1" i="1" dirty="0"/>
              <a:t>unique</a:t>
            </a:r>
            <a:r>
              <a:rPr lang="en-US" altLang="en-US" sz="2800" dirty="0"/>
              <a:t> value.</a:t>
            </a:r>
          </a:p>
          <a:p>
            <a:pPr algn="just"/>
            <a:endParaRPr lang="en-US" alt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Clustering Index</a:t>
            </a:r>
            <a:r>
              <a:rPr lang="en-US" altLang="en-US" sz="2800" dirty="0"/>
              <a:t> - specified on the </a:t>
            </a:r>
            <a:r>
              <a:rPr lang="en-US" altLang="en-US" sz="2800" b="1" i="1" dirty="0"/>
              <a:t>ordering key field</a:t>
            </a:r>
            <a:r>
              <a:rPr lang="en-US" altLang="en-US" sz="2800" dirty="0"/>
              <a:t> where each tuple </a:t>
            </a:r>
            <a:r>
              <a:rPr lang="en-US" altLang="en-US" sz="2800" b="1" i="1" dirty="0"/>
              <a:t>DOES NOT</a:t>
            </a:r>
            <a:r>
              <a:rPr lang="en-US" altLang="en-US" sz="2800" dirty="0"/>
              <a:t> have a </a:t>
            </a:r>
            <a:r>
              <a:rPr lang="en-US" altLang="en-US" sz="2800" b="1" i="1" dirty="0"/>
              <a:t>unique</a:t>
            </a:r>
            <a:r>
              <a:rPr lang="en-US" altLang="en-US" sz="2800" dirty="0"/>
              <a:t> value in that field.</a:t>
            </a:r>
          </a:p>
          <a:p>
            <a:pPr algn="just"/>
            <a:endParaRPr lang="en-US" alt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2800" dirty="0"/>
              <a:t>A </a:t>
            </a:r>
            <a:r>
              <a:rPr lang="en-US" altLang="en-US" sz="2800" b="1" i="1" dirty="0"/>
              <a:t>Secondary Index</a:t>
            </a:r>
            <a:r>
              <a:rPr lang="en-US" altLang="en-US" sz="2800" dirty="0"/>
              <a:t> is specified on a </a:t>
            </a:r>
            <a:r>
              <a:rPr lang="en-US" altLang="en-US" sz="2800" b="1" i="1" dirty="0"/>
              <a:t>NON-ORDERING Field</a:t>
            </a:r>
            <a:r>
              <a:rPr lang="en-US" altLang="en-US" sz="2800" dirty="0"/>
              <a:t> of the file.</a:t>
            </a:r>
          </a:p>
        </p:txBody>
      </p:sp>
    </p:spTree>
    <p:extLst>
      <p:ext uri="{BB962C8B-B14F-4D97-AF65-F5344CB8AC3E}">
        <p14:creationId xmlns:p14="http://schemas.microsoft.com/office/powerpoint/2010/main" val="351703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IN" sz="14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                        </a:t>
            </a:r>
            <a:r>
              <a:rPr lang="en-IN" sz="1400" dirty="0"/>
              <a:t>CSB4202- Database Management Systems                   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4D308-D87B-40EA-A861-9261D386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4835" y="6356350"/>
            <a:ext cx="27829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fld id="{8BA4E876-1E2A-41C4-BFA0-7D60E841BEBF}" type="slidenum">
              <a:rPr lang="en-US">
                <a:latin typeface="Arial Black" panose="020B0A04020102020204" pitchFamily="34" charset="0"/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7350" y="153193"/>
            <a:ext cx="10950250" cy="609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Primary Index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43697" y="1458912"/>
            <a:ext cx="11061981" cy="178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54066-4B28-4CAA-8BDB-AE631E2B783A}"/>
              </a:ext>
            </a:extLst>
          </p:cNvPr>
          <p:cNvSpPr txBox="1"/>
          <p:nvPr/>
        </p:nvSpPr>
        <p:spPr>
          <a:xfrm>
            <a:off x="985421" y="1083076"/>
            <a:ext cx="886879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A </a:t>
            </a:r>
            <a:r>
              <a:rPr lang="en-IN" altLang="en-US" sz="2800" b="1" dirty="0"/>
              <a:t>primary index </a:t>
            </a:r>
            <a:r>
              <a:rPr lang="en-IN" altLang="en-US" sz="2800" dirty="0"/>
              <a:t>is an ordered file whose records are of fixed length with two fields.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The first field is of the same data type as the ordering key field—called the </a:t>
            </a:r>
            <a:r>
              <a:rPr lang="en-IN" altLang="en-US" sz="2800" b="1" dirty="0"/>
              <a:t>primary key—</a:t>
            </a:r>
            <a:r>
              <a:rPr lang="en-IN" altLang="en-US" sz="2800" dirty="0"/>
              <a:t>of the data file,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The second field is a pointer to a disk block (a block address).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altLang="en-US" sz="2800" dirty="0"/>
              <a:t>There is one </a:t>
            </a:r>
            <a:r>
              <a:rPr lang="en-IN" altLang="en-US" sz="2800" b="1" dirty="0"/>
              <a:t>index entry </a:t>
            </a:r>
            <a:r>
              <a:rPr lang="en-IN" altLang="en-US" sz="2800" dirty="0"/>
              <a:t>(or </a:t>
            </a:r>
            <a:r>
              <a:rPr lang="en-IN" altLang="en-US" sz="2800" b="1" dirty="0"/>
              <a:t>index record</a:t>
            </a:r>
            <a:r>
              <a:rPr lang="en-IN" altLang="en-US" sz="2800" dirty="0"/>
              <a:t>) in the index file for each </a:t>
            </a:r>
            <a:r>
              <a:rPr lang="en-IN" altLang="en-US" sz="2800" i="1" dirty="0"/>
              <a:t>block </a:t>
            </a:r>
            <a:r>
              <a:rPr lang="en-IN" altLang="en-US" sz="2800" dirty="0"/>
              <a:t>in the data file. Each index entry has the value of the primary key field for the </a:t>
            </a:r>
            <a:r>
              <a:rPr lang="en-IN" altLang="en-US" sz="2800" i="1" dirty="0"/>
              <a:t>first </a:t>
            </a:r>
            <a:r>
              <a:rPr lang="en-IN" altLang="en-US" sz="2800" dirty="0"/>
              <a:t>record in a block and a pointer to that block as its two field values. </a:t>
            </a:r>
          </a:p>
          <a:p>
            <a:pPr algn="just"/>
            <a:endParaRPr lang="en-IN" altLang="en-US" sz="2800" dirty="0"/>
          </a:p>
          <a:p>
            <a:pPr algn="just"/>
            <a:r>
              <a:rPr lang="en-IN" altLang="en-US" sz="2800" b="1" dirty="0"/>
              <a:t>      &lt;K(</a:t>
            </a:r>
            <a:r>
              <a:rPr lang="en-IN" altLang="en-US" sz="2800" b="1" dirty="0" err="1"/>
              <a:t>i</a:t>
            </a:r>
            <a:r>
              <a:rPr lang="en-IN" altLang="en-US" sz="2800" b="1" dirty="0"/>
              <a:t>), P(</a:t>
            </a:r>
            <a:r>
              <a:rPr lang="en-IN" altLang="en-US" sz="2800" b="1" dirty="0" err="1"/>
              <a:t>i</a:t>
            </a:r>
            <a:r>
              <a:rPr lang="en-IN" altLang="en-US" sz="2800" b="1" dirty="0"/>
              <a:t>)&gt;   -  </a:t>
            </a:r>
            <a:r>
              <a:rPr lang="en-IN" altLang="en-US" sz="2800" dirty="0"/>
              <a:t>&lt;K(1) = (</a:t>
            </a:r>
            <a:r>
              <a:rPr lang="en-IN" altLang="en-US" sz="2800" dirty="0" err="1"/>
              <a:t>Adams,John</a:t>
            </a:r>
            <a:r>
              <a:rPr lang="en-IN" altLang="en-US" sz="2800" dirty="0"/>
              <a:t>), P(1) = address of block 1&gt; </a:t>
            </a:r>
            <a:endParaRPr lang="en-IN" altLang="en-US" sz="28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7200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9120A6-17A5-47F8-86CA-2A48DD6FB1CC}"/>
</file>

<file path=customXml/itemProps2.xml><?xml version="1.0" encoding="utf-8"?>
<ds:datastoreItem xmlns:ds="http://schemas.openxmlformats.org/officeDocument/2006/customXml" ds:itemID="{97140015-58B5-4FFD-A024-E429E3CDC8CF}"/>
</file>

<file path=customXml/itemProps3.xml><?xml version="1.0" encoding="utf-8"?>
<ds:datastoreItem xmlns:ds="http://schemas.openxmlformats.org/officeDocument/2006/customXml" ds:itemID="{69383684-230A-4AF1-8A13-72397BF68C3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3965</Words>
  <Application>Microsoft Office PowerPoint</Application>
  <PresentationFormat>Widescreen</PresentationFormat>
  <Paragraphs>353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Monotype Sorts</vt:lpstr>
      <vt:lpstr>Times New Roman</vt:lpstr>
      <vt:lpstr>Wingdings</vt:lpstr>
      <vt:lpstr>Office Theme</vt:lpstr>
      <vt:lpstr>Equation</vt:lpstr>
      <vt:lpstr>PowerPoint Presentation</vt:lpstr>
      <vt:lpstr>MODULE 3: DATA STORAGE AND QUERY PROCESSING </vt:lpstr>
      <vt:lpstr>INDEX STRUCTURE FOR FILES- Index </vt:lpstr>
      <vt:lpstr>Types of Indexex</vt:lpstr>
      <vt:lpstr>Single Level Indexes</vt:lpstr>
      <vt:lpstr>Types of Indexex</vt:lpstr>
      <vt:lpstr>PowerPoint Presentation</vt:lpstr>
      <vt:lpstr>Single-level Indexex</vt:lpstr>
      <vt:lpstr>Primary Index</vt:lpstr>
      <vt:lpstr>Clustering Index</vt:lpstr>
      <vt:lpstr>Secondary Index</vt:lpstr>
      <vt:lpstr>Dense Index Files</vt:lpstr>
      <vt:lpstr>Sparse Index Files</vt:lpstr>
      <vt:lpstr>Example of Sparse Index Files</vt:lpstr>
      <vt:lpstr>Multilevel Indexes</vt:lpstr>
      <vt:lpstr>Multilevel Index</vt:lpstr>
      <vt:lpstr>Multilevel Index (Cont.)</vt:lpstr>
      <vt:lpstr>Multilevel Indexes Using Search Trees, B-Trees &amp; B+ Trees</vt:lpstr>
      <vt:lpstr>Index Update:  Deletion</vt:lpstr>
      <vt:lpstr>Index Update:  Insertion</vt:lpstr>
      <vt:lpstr>B+-Tree Index Files</vt:lpstr>
      <vt:lpstr>B+-Tree Index Files (Cont.)</vt:lpstr>
      <vt:lpstr>B+-Tree Node Structure</vt:lpstr>
      <vt:lpstr>Leaf Nodes in B+-Trees</vt:lpstr>
      <vt:lpstr>Non-Leaf Nodes in B+-Trees</vt:lpstr>
      <vt:lpstr>Example of a B+-tree</vt:lpstr>
      <vt:lpstr>Example of B+-tree</vt:lpstr>
      <vt:lpstr>Observations about B+-trees</vt:lpstr>
      <vt:lpstr>Queries on B+-Trees</vt:lpstr>
      <vt:lpstr>Updates on B+-Trees:  Insertion</vt:lpstr>
      <vt:lpstr>Updates on B+-Trees:  Insertion (Cont.)</vt:lpstr>
      <vt:lpstr>Updates on B+-Trees:  Insertion (Cont.)</vt:lpstr>
      <vt:lpstr>Updates on B+-Trees: Deletion</vt:lpstr>
      <vt:lpstr>Updates on B+-Trees:  Deletion</vt:lpstr>
      <vt:lpstr>Examples of B+-Tree Deletion</vt:lpstr>
      <vt:lpstr>Examples of B+-Tree Deletion (Cont.)</vt:lpstr>
      <vt:lpstr>Example of B+-tree Deletion (Cont.)</vt:lpstr>
      <vt:lpstr>B+-Tree File Organization</vt:lpstr>
      <vt:lpstr>B+-Tree File Organization (Cont.)</vt:lpstr>
      <vt:lpstr>B-Tree Index Files</vt:lpstr>
      <vt:lpstr>B-Tree Index File Example</vt:lpstr>
      <vt:lpstr>B-Tree Index Files (Cont.)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Sathyapriya S</dc:creator>
  <cp:lastModifiedBy>Sathyapriya S</cp:lastModifiedBy>
  <cp:revision>24</cp:revision>
  <dcterms:created xsi:type="dcterms:W3CDTF">2020-09-03T07:49:29Z</dcterms:created>
  <dcterms:modified xsi:type="dcterms:W3CDTF">2020-10-06T08:11:57Z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