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4" r:id="rId3"/>
    <p:sldId id="379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378" r:id="rId53"/>
    <p:sldId id="348" r:id="rId54"/>
    <p:sldId id="304" r:id="rId55"/>
    <p:sldId id="305" r:id="rId56"/>
    <p:sldId id="30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6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2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9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85A2-3C05-4879-9263-DE01FBE42BD5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5C02-C026-413C-AA8E-E8DEF341CC4F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DD3-AC68-46BE-AAC3-494568BF1900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26B1-1DFB-4E80-A906-00F168D3FCF3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5340-2191-41AE-94F6-3CE70186D0DF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09C-8950-45A9-A23E-5DC1F2834521}" type="datetime1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8608-BAB5-4829-A8A7-CA78E419B724}" type="datetime1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BD3A-4B7A-4D09-AE5A-5B4CFC42B712}" type="datetime1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65B9-AF90-4653-B1AB-A32DA61C7577}" type="datetime1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9881-DAA1-40C2-9605-A5FC58C1C0D0}" type="datetime1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9842-634B-4849-A2E9-18EC5356A896}" type="datetime1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43C1-70FC-471D-864F-B25F54710106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            CSB4202- Database Management Systems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g"/><Relationship Id="rId4" Type="http://schemas.openxmlformats.org/officeDocument/2006/relationships/image" Target="../media/image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g"/><Relationship Id="rId4" Type="http://schemas.openxmlformats.org/officeDocument/2006/relationships/image" Target="../media/image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jpg"/><Relationship Id="rId4" Type="http://schemas.openxmlformats.org/officeDocument/2006/relationships/image" Target="../media/image11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8ED94938-268E-4C0A-A08A-B3980C78B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CSB4202 -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DATABASE MANAGEMENT SYSTEMS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A.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Antonidoss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82378"/>
            <a:ext cx="10093411" cy="54562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Selection Operation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448" y="1265452"/>
            <a:ext cx="11172568" cy="297703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File scan</a:t>
            </a:r>
            <a:r>
              <a:rPr lang="en-US" dirty="0"/>
              <a:t> – search algorithms that locate and retrieve records that fulfill a selection condition.</a:t>
            </a:r>
          </a:p>
          <a:p>
            <a:r>
              <a:rPr lang="en-US" dirty="0"/>
              <a:t>Algorithm </a:t>
            </a:r>
            <a:r>
              <a:rPr lang="en-US" b="1" dirty="0"/>
              <a:t>A1</a:t>
            </a:r>
            <a:r>
              <a:rPr lang="en-US" dirty="0"/>
              <a:t> (</a:t>
            </a:r>
            <a:r>
              <a:rPr lang="en-US" i="1" dirty="0"/>
              <a:t>linear search</a:t>
            </a:r>
            <a:r>
              <a:rPr lang="en-US" dirty="0"/>
              <a:t>).  Scan each file block and test all records to see whether they satisfy the selection condition.</a:t>
            </a:r>
          </a:p>
          <a:p>
            <a:pPr lvl="1"/>
            <a:r>
              <a:rPr lang="en-US" dirty="0"/>
              <a:t>Cost estimate (number of disk blocks scanned) = </a:t>
            </a:r>
            <a:r>
              <a:rPr lang="en-US" sz="2000" i="1" dirty="0" err="1"/>
              <a:t>b</a:t>
            </a:r>
            <a:r>
              <a:rPr lang="en-US" sz="2000" i="1" baseline="-25000" dirty="0" err="1"/>
              <a:t>r</a:t>
            </a:r>
            <a:r>
              <a:rPr lang="en-US" sz="2000" i="1" baseline="-25000" dirty="0"/>
              <a:t>  </a:t>
            </a:r>
            <a:endParaRPr lang="en-US" sz="2000" i="1" dirty="0"/>
          </a:p>
          <a:p>
            <a:pPr lvl="2"/>
            <a:r>
              <a:rPr lang="en-US" i="1" dirty="0" err="1"/>
              <a:t>b</a:t>
            </a:r>
            <a:r>
              <a:rPr lang="en-US" i="1" baseline="-25000" dirty="0" err="1"/>
              <a:t>r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denotes number of blocks containing records from relation </a:t>
            </a:r>
            <a:r>
              <a:rPr lang="en-US" i="1" dirty="0"/>
              <a:t>r</a:t>
            </a:r>
          </a:p>
          <a:p>
            <a:pPr lvl="1"/>
            <a:r>
              <a:rPr lang="en-US" dirty="0"/>
              <a:t>If selection is on a key attribute, cost = (</a:t>
            </a:r>
            <a:r>
              <a:rPr lang="en-US" sz="2000" i="1" dirty="0" err="1"/>
              <a:t>b</a:t>
            </a:r>
            <a:r>
              <a:rPr lang="en-US" sz="2000" i="1" baseline="-25000" dirty="0" err="1"/>
              <a:t>r</a:t>
            </a:r>
            <a:r>
              <a:rPr lang="en-US" sz="2000" i="1" baseline="-25000" dirty="0"/>
              <a:t> </a:t>
            </a:r>
            <a:r>
              <a:rPr lang="en-US" dirty="0"/>
              <a:t>/2) </a:t>
            </a:r>
          </a:p>
          <a:p>
            <a:pPr lvl="2"/>
            <a:r>
              <a:rPr lang="en-US" dirty="0"/>
              <a:t>stop on finding record</a:t>
            </a:r>
          </a:p>
          <a:p>
            <a:pPr lvl="1"/>
            <a:r>
              <a:rPr lang="en-US" dirty="0"/>
              <a:t>Linear search can be applied regardless of </a:t>
            </a:r>
          </a:p>
          <a:p>
            <a:pPr lvl="2"/>
            <a:r>
              <a:rPr lang="en-US" dirty="0"/>
              <a:t>selection condition or</a:t>
            </a:r>
          </a:p>
          <a:p>
            <a:pPr lvl="2"/>
            <a:r>
              <a:rPr lang="en-US" dirty="0"/>
              <a:t>ordering of records in the file, or </a:t>
            </a:r>
          </a:p>
          <a:p>
            <a:pPr lvl="2"/>
            <a:r>
              <a:rPr lang="en-US" dirty="0"/>
              <a:t>availability of indices</a:t>
            </a:r>
          </a:p>
          <a:p>
            <a:pPr lvl="1"/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3893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10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5789"/>
      </p:ext>
    </p:extLst>
  </p:cSld>
  <p:clrMapOvr>
    <a:masterClrMapping/>
  </p:clrMapOvr>
  <p:transition advTm="380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37" y="114404"/>
            <a:ext cx="10258168" cy="595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Selection Operation (Cont.)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724" y="1338435"/>
            <a:ext cx="10526454" cy="2698106"/>
          </a:xfrm>
        </p:spPr>
        <p:txBody>
          <a:bodyPr/>
          <a:lstStyle/>
          <a:p>
            <a:r>
              <a:rPr lang="en-US" b="1" dirty="0"/>
              <a:t>A2 </a:t>
            </a:r>
            <a:r>
              <a:rPr lang="en-US" i="1" dirty="0"/>
              <a:t>(binary search).  </a:t>
            </a:r>
            <a:r>
              <a:rPr lang="en-US" dirty="0"/>
              <a:t>Applicable if selection is an equality comparison on the attribute on which file is ordered. </a:t>
            </a:r>
          </a:p>
          <a:p>
            <a:pPr lvl="1"/>
            <a:r>
              <a:rPr lang="en-US" dirty="0"/>
              <a:t>Assume that the blocks of a relation are stored contiguously </a:t>
            </a:r>
          </a:p>
          <a:p>
            <a:pPr lvl="1"/>
            <a:r>
              <a:rPr lang="en-US" dirty="0"/>
              <a:t>Cost estimate (number of disk blocks to be scanned):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log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r</a:t>
            </a:r>
            <a:r>
              <a:rPr lang="en-US" i="1" dirty="0"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 — cost of locating the first tuple by a binary search on the blocks</a:t>
            </a:r>
          </a:p>
          <a:p>
            <a:pPr lvl="2"/>
            <a:r>
              <a:rPr lang="en-US" i="1" dirty="0">
                <a:sym typeface="Symbol" panose="05050102010706020507" pitchFamily="18" charset="2"/>
              </a:rPr>
              <a:t>Plus </a:t>
            </a:r>
            <a:r>
              <a:rPr lang="en-US" dirty="0">
                <a:sym typeface="Symbol" panose="05050102010706020507" pitchFamily="18" charset="2"/>
              </a:rPr>
              <a:t>number of blocks containing records that satisfy selection condition </a:t>
            </a:r>
          </a:p>
          <a:p>
            <a:pPr lvl="3"/>
            <a:r>
              <a:rPr lang="en-US" dirty="0">
                <a:sym typeface="Symbol" panose="05050102010706020507" pitchFamily="18" charset="2"/>
              </a:rPr>
              <a:t>Will see how to estimate this cost in Chapter 14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1404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11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087" y="95204"/>
            <a:ext cx="10159314" cy="52203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164" y="1197325"/>
            <a:ext cx="11117950" cy="400075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Index scan </a:t>
            </a:r>
            <a:r>
              <a:rPr lang="en-US" sz="1800" dirty="0"/>
              <a:t>– search algorithms that use an index</a:t>
            </a:r>
          </a:p>
          <a:p>
            <a:pPr lvl="1"/>
            <a:r>
              <a:rPr lang="en-US" sz="1600" dirty="0"/>
              <a:t>selection condition must be on search-key of index.</a:t>
            </a:r>
          </a:p>
          <a:p>
            <a:r>
              <a:rPr lang="en-US" sz="1800" b="1" dirty="0"/>
              <a:t>A3 </a:t>
            </a:r>
            <a:r>
              <a:rPr lang="en-US" sz="1800" dirty="0"/>
              <a:t>(</a:t>
            </a:r>
            <a:r>
              <a:rPr lang="en-US" sz="1800" i="1" dirty="0"/>
              <a:t>primary index on candidate key, equality</a:t>
            </a:r>
            <a:r>
              <a:rPr lang="en-US" sz="1800" dirty="0"/>
              <a:t>).  Retrieve a single record that satisfies the corresponding equality condition  </a:t>
            </a:r>
          </a:p>
          <a:p>
            <a:pPr lvl="1"/>
            <a:r>
              <a:rPr lang="en-US" sz="1600" i="1" dirty="0"/>
              <a:t>Cost</a:t>
            </a:r>
            <a:r>
              <a:rPr lang="en-US" sz="1600" dirty="0"/>
              <a:t> = </a:t>
            </a:r>
            <a:r>
              <a:rPr lang="en-US" sz="1600" i="1" dirty="0" err="1"/>
              <a:t>HT</a:t>
            </a:r>
            <a:r>
              <a:rPr lang="en-US" sz="1600" i="1" baseline="-25000" dirty="0" err="1"/>
              <a:t>i</a:t>
            </a:r>
            <a:r>
              <a:rPr lang="en-US" sz="1600" i="1" dirty="0"/>
              <a:t> </a:t>
            </a:r>
            <a:r>
              <a:rPr lang="en-US" sz="1600" dirty="0"/>
              <a:t>+ 1</a:t>
            </a:r>
          </a:p>
          <a:p>
            <a:r>
              <a:rPr lang="en-US" sz="1800" b="1" dirty="0"/>
              <a:t>A4 </a:t>
            </a:r>
            <a:r>
              <a:rPr lang="en-US" sz="1800" dirty="0"/>
              <a:t>(</a:t>
            </a:r>
            <a:r>
              <a:rPr lang="en-US" sz="1800" i="1" dirty="0"/>
              <a:t>primary index on </a:t>
            </a:r>
            <a:r>
              <a:rPr lang="en-US" sz="1800" i="1" dirty="0" err="1"/>
              <a:t>nonkey</a:t>
            </a:r>
            <a:r>
              <a:rPr lang="en-US" sz="1800" i="1" dirty="0"/>
              <a:t>, equality) </a:t>
            </a:r>
            <a:r>
              <a:rPr lang="en-US" sz="1800" dirty="0"/>
              <a:t>Retrieve multiple records. </a:t>
            </a:r>
          </a:p>
          <a:p>
            <a:pPr lvl="1"/>
            <a:r>
              <a:rPr lang="en-US" sz="1600" dirty="0"/>
              <a:t>Records will be on consecutive blocks </a:t>
            </a:r>
          </a:p>
          <a:p>
            <a:pPr lvl="1"/>
            <a:r>
              <a:rPr lang="en-US" sz="1600" i="1" dirty="0"/>
              <a:t>Cost</a:t>
            </a:r>
            <a:r>
              <a:rPr lang="en-US" sz="1600" dirty="0"/>
              <a:t> = </a:t>
            </a:r>
            <a:r>
              <a:rPr lang="en-US" sz="1600" i="1" dirty="0" err="1"/>
              <a:t>HT</a:t>
            </a:r>
            <a:r>
              <a:rPr lang="en-US" sz="1600" i="1" baseline="-25000" dirty="0" err="1"/>
              <a:t>i</a:t>
            </a:r>
            <a:r>
              <a:rPr lang="en-US" sz="1600" i="1" dirty="0"/>
              <a:t> </a:t>
            </a:r>
            <a:r>
              <a:rPr lang="en-US" sz="1600" dirty="0"/>
              <a:t>+ number of blocks containing retrieved records</a:t>
            </a:r>
            <a:endParaRPr lang="en-US" sz="1600" i="1" dirty="0"/>
          </a:p>
          <a:p>
            <a:r>
              <a:rPr lang="en-US" sz="1800" b="1" dirty="0"/>
              <a:t>A5</a:t>
            </a:r>
            <a:r>
              <a:rPr lang="en-US" sz="1800" dirty="0"/>
              <a:t> (</a:t>
            </a:r>
            <a:r>
              <a:rPr lang="en-US" sz="1800" i="1" dirty="0"/>
              <a:t>equality on search-key of secondary index).</a:t>
            </a:r>
            <a:endParaRPr lang="en-US" sz="1800" dirty="0"/>
          </a:p>
          <a:p>
            <a:pPr lvl="1"/>
            <a:r>
              <a:rPr lang="en-US" sz="1600" dirty="0"/>
              <a:t>Retrieve a single record if the search-key is a candidate key</a:t>
            </a:r>
          </a:p>
          <a:p>
            <a:pPr lvl="2"/>
            <a:r>
              <a:rPr lang="en-US" sz="1600" i="1" dirty="0"/>
              <a:t>Cost = </a:t>
            </a:r>
            <a:r>
              <a:rPr lang="en-US" sz="1600" i="1" dirty="0" err="1"/>
              <a:t>HT</a:t>
            </a:r>
            <a:r>
              <a:rPr lang="en-US" sz="1600" i="1" baseline="-25000" dirty="0" err="1"/>
              <a:t>i</a:t>
            </a:r>
            <a:r>
              <a:rPr lang="en-US" sz="1600" i="1" dirty="0"/>
              <a:t> </a:t>
            </a:r>
            <a:r>
              <a:rPr lang="en-US" sz="1600" dirty="0"/>
              <a:t>+ 1</a:t>
            </a:r>
          </a:p>
          <a:p>
            <a:pPr lvl="1"/>
            <a:r>
              <a:rPr lang="en-US" sz="1600" dirty="0"/>
              <a:t>Retrieve multiple records if search-key is not a candidate key</a:t>
            </a:r>
          </a:p>
          <a:p>
            <a:pPr lvl="2"/>
            <a:r>
              <a:rPr lang="en-US" sz="1600" dirty="0"/>
              <a:t>Cost =  </a:t>
            </a:r>
            <a:r>
              <a:rPr lang="en-US" sz="1600" i="1" dirty="0" err="1"/>
              <a:t>HT</a:t>
            </a:r>
            <a:r>
              <a:rPr lang="en-US" sz="1600" i="1" baseline="-25000" dirty="0" err="1"/>
              <a:t>i</a:t>
            </a:r>
            <a:r>
              <a:rPr lang="en-US" sz="1600" i="1" dirty="0"/>
              <a:t> </a:t>
            </a:r>
            <a:r>
              <a:rPr lang="en-US" sz="1600" dirty="0"/>
              <a:t>+ </a:t>
            </a:r>
            <a:r>
              <a:rPr lang="en-US" sz="1600" i="1" dirty="0"/>
              <a:t>number of records retrieved </a:t>
            </a:r>
          </a:p>
          <a:p>
            <a:pPr lvl="3"/>
            <a:r>
              <a:rPr lang="en-US" sz="1600" dirty="0"/>
              <a:t>Can be very expensive!</a:t>
            </a:r>
          </a:p>
          <a:p>
            <a:pPr lvl="2"/>
            <a:r>
              <a:rPr lang="en-US" sz="1600" dirty="0"/>
              <a:t>each record may be on a different block  </a:t>
            </a:r>
          </a:p>
          <a:p>
            <a:pPr lvl="3"/>
            <a:r>
              <a:rPr lang="en-US" sz="1600" dirty="0"/>
              <a:t> one block access for each retrieved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2227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12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83192"/>
            <a:ext cx="9969843" cy="51267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041" y="1321102"/>
            <a:ext cx="10813747" cy="35474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kumimoji="0" lang="en-US" dirty="0"/>
              <a:t>Can implement selections of the form </a:t>
            </a:r>
            <a:r>
              <a:rPr kumimoji="0" lang="en-US" dirty="0">
                <a:sym typeface="Symbol" panose="05050102010706020507" pitchFamily="18" charset="2"/>
              </a:rPr>
              <a:t></a:t>
            </a:r>
            <a:r>
              <a:rPr kumimoji="0" lang="en-US" i="1" baseline="-25000" dirty="0">
                <a:sym typeface="Symbol" panose="05050102010706020507" pitchFamily="18" charset="2"/>
              </a:rPr>
              <a:t>A</a:t>
            </a:r>
            <a:r>
              <a:rPr kumimoji="0" lang="en-US" baseline="-25000" dirty="0">
                <a:sym typeface="Symbol" panose="05050102010706020507" pitchFamily="18" charset="2"/>
              </a:rPr>
              <a:t></a:t>
            </a:r>
            <a:r>
              <a:rPr kumimoji="0" lang="en-US" i="1" baseline="-25000" dirty="0">
                <a:sym typeface="Symbol" panose="05050102010706020507" pitchFamily="18" charset="2"/>
              </a:rPr>
              <a:t>V </a:t>
            </a:r>
            <a:r>
              <a:rPr kumimoji="0" lang="en-US" dirty="0">
                <a:sym typeface="Symbol" panose="05050102010706020507" pitchFamily="18" charset="2"/>
              </a:rPr>
              <a:t>(</a:t>
            </a:r>
            <a:r>
              <a:rPr kumimoji="0" lang="en-US" i="1" dirty="0">
                <a:sym typeface="Symbol" panose="05050102010706020507" pitchFamily="18" charset="2"/>
              </a:rPr>
              <a:t>r</a:t>
            </a:r>
            <a:r>
              <a:rPr kumimoji="0" lang="en-US" dirty="0">
                <a:sym typeface="Symbol" panose="05050102010706020507" pitchFamily="18" charset="2"/>
              </a:rPr>
              <a:t>) or </a:t>
            </a:r>
            <a:r>
              <a:rPr kumimoji="0" lang="en-US" i="1" baseline="-25000" dirty="0">
                <a:sym typeface="Symbol" panose="05050102010706020507" pitchFamily="18" charset="2"/>
              </a:rPr>
              <a:t>A </a:t>
            </a:r>
            <a:r>
              <a:rPr kumimoji="0" lang="en-US" baseline="-25000" dirty="0">
                <a:sym typeface="Symbol" panose="05050102010706020507" pitchFamily="18" charset="2"/>
              </a:rPr>
              <a:t> </a:t>
            </a:r>
            <a:r>
              <a:rPr kumimoji="0" lang="en-US" i="1" baseline="-25000" dirty="0">
                <a:sym typeface="Symbol" panose="05050102010706020507" pitchFamily="18" charset="2"/>
              </a:rPr>
              <a:t>V</a:t>
            </a:r>
            <a:r>
              <a:rPr kumimoji="0" lang="en-US" dirty="0">
                <a:sym typeface="Symbol" panose="05050102010706020507" pitchFamily="18" charset="2"/>
              </a:rPr>
              <a:t>(</a:t>
            </a:r>
            <a:r>
              <a:rPr kumimoji="0" lang="en-US" i="1" dirty="0">
                <a:sym typeface="Symbol" panose="05050102010706020507" pitchFamily="18" charset="2"/>
              </a:rPr>
              <a:t>r</a:t>
            </a:r>
            <a:r>
              <a:rPr kumimoji="0" lang="en-US" dirty="0"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a linear file scan or binary search,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b="1" dirty="0"/>
              <a:t>A6</a:t>
            </a:r>
            <a:r>
              <a:rPr lang="en-US" dirty="0"/>
              <a:t> (</a:t>
            </a:r>
            <a:r>
              <a:rPr lang="en-US" i="1" dirty="0"/>
              <a:t>primary index, comparison).</a:t>
            </a:r>
            <a:r>
              <a:rPr lang="en-US" dirty="0"/>
              <a:t> (Relation is sorted on A)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dirty="0"/>
              <a:t>For </a:t>
            </a:r>
            <a:r>
              <a:rPr kumimoji="0" lang="en-US" i="1" dirty="0">
                <a:sym typeface="Symbol" panose="05050102010706020507" pitchFamily="18" charset="2"/>
              </a:rPr>
              <a:t></a:t>
            </a:r>
            <a:r>
              <a:rPr kumimoji="0" lang="en-US" i="1" baseline="-25000" dirty="0">
                <a:sym typeface="Symbol" panose="05050102010706020507" pitchFamily="18" charset="2"/>
              </a:rPr>
              <a:t>A  V</a:t>
            </a:r>
            <a:r>
              <a:rPr kumimoji="0" lang="en-US" i="1" dirty="0">
                <a:sym typeface="Symbol" panose="05050102010706020507" pitchFamily="18" charset="2"/>
              </a:rPr>
              <a:t>(r)</a:t>
            </a:r>
            <a:r>
              <a:rPr kumimoji="0" lang="en-US" dirty="0">
                <a:sym typeface="Symbol" panose="05050102010706020507" pitchFamily="18" charset="2"/>
              </a:rPr>
              <a:t>  use index to find first tuple </a:t>
            </a:r>
            <a:r>
              <a:rPr kumimoji="0" lang="en-US" i="1" dirty="0">
                <a:sym typeface="Symbol" panose="05050102010706020507" pitchFamily="18" charset="2"/>
              </a:rPr>
              <a:t> v</a:t>
            </a:r>
            <a:r>
              <a:rPr kumimoji="0" lang="en-US" dirty="0"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dirty="0">
                <a:sym typeface="Symbol" panose="05050102010706020507" pitchFamily="18" charset="2"/>
              </a:rPr>
              <a:t>For </a:t>
            </a:r>
            <a:r>
              <a:rPr kumimoji="0" lang="en-US" i="1" baseline="-25000" dirty="0">
                <a:sym typeface="Symbol" panose="05050102010706020507" pitchFamily="18" charset="2"/>
              </a:rPr>
              <a:t>A</a:t>
            </a:r>
            <a:r>
              <a:rPr kumimoji="0" lang="en-US" baseline="-25000" dirty="0">
                <a:sym typeface="Symbol" panose="05050102010706020507" pitchFamily="18" charset="2"/>
              </a:rPr>
              <a:t></a:t>
            </a:r>
            <a:r>
              <a:rPr kumimoji="0" lang="en-US" i="1" baseline="-25000" dirty="0">
                <a:sym typeface="Symbol" panose="05050102010706020507" pitchFamily="18" charset="2"/>
              </a:rPr>
              <a:t>V </a:t>
            </a:r>
            <a:r>
              <a:rPr kumimoji="0" lang="en-US" dirty="0">
                <a:sym typeface="Symbol" panose="05050102010706020507" pitchFamily="18" charset="2"/>
              </a:rPr>
              <a:t>(</a:t>
            </a:r>
            <a:r>
              <a:rPr kumimoji="0" lang="en-US" i="1" dirty="0">
                <a:sym typeface="Symbol" panose="05050102010706020507" pitchFamily="18" charset="2"/>
              </a:rPr>
              <a:t>r</a:t>
            </a:r>
            <a:r>
              <a:rPr kumimoji="0" lang="en-US" dirty="0"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i="1" dirty="0">
                <a:sym typeface="Symbol" panose="05050102010706020507" pitchFamily="18" charset="2"/>
              </a:rPr>
              <a:t>v; </a:t>
            </a:r>
            <a:r>
              <a:rPr kumimoji="0" lang="en-US" dirty="0">
                <a:sym typeface="Symbol" panose="05050102010706020507" pitchFamily="18" charset="2"/>
              </a:rPr>
              <a:t>do not use index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A7</a:t>
            </a:r>
            <a:r>
              <a:rPr lang="en-US" dirty="0"/>
              <a:t> (</a:t>
            </a:r>
            <a:r>
              <a:rPr lang="en-US" i="1" dirty="0"/>
              <a:t>secondary index, comparison</a:t>
            </a:r>
            <a:r>
              <a:rPr lang="en-US" dirty="0"/>
              <a:t>).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</a:t>
            </a:r>
            <a:r>
              <a:rPr kumimoji="0" lang="en-US" i="1" dirty="0">
                <a:sym typeface="Symbol" panose="05050102010706020507" pitchFamily="18" charset="2"/>
              </a:rPr>
              <a:t></a:t>
            </a:r>
            <a:r>
              <a:rPr kumimoji="0" lang="en-US" i="1" baseline="-25000" dirty="0">
                <a:sym typeface="Symbol" panose="05050102010706020507" pitchFamily="18" charset="2"/>
              </a:rPr>
              <a:t>A  V</a:t>
            </a:r>
            <a:r>
              <a:rPr kumimoji="0" lang="en-US" i="1" dirty="0">
                <a:sym typeface="Symbol" panose="05050102010706020507" pitchFamily="18" charset="2"/>
              </a:rPr>
              <a:t>(r)</a:t>
            </a:r>
            <a:r>
              <a:rPr kumimoji="0" lang="en-US" dirty="0">
                <a:sym typeface="Symbol" panose="05050102010706020507" pitchFamily="18" charset="2"/>
              </a:rPr>
              <a:t>  use index to find first index entry </a:t>
            </a:r>
            <a:r>
              <a:rPr kumimoji="0" lang="en-US" i="1" dirty="0">
                <a:sym typeface="Symbol" panose="05050102010706020507" pitchFamily="18" charset="2"/>
              </a:rPr>
              <a:t> v</a:t>
            </a:r>
            <a:r>
              <a:rPr kumimoji="0" lang="en-US" dirty="0"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dirty="0">
                <a:sym typeface="Symbol" panose="05050102010706020507" pitchFamily="18" charset="2"/>
              </a:rPr>
              <a:t>For </a:t>
            </a:r>
            <a:r>
              <a:rPr kumimoji="0" lang="en-US" i="1" baseline="-25000" dirty="0">
                <a:sym typeface="Symbol" panose="05050102010706020507" pitchFamily="18" charset="2"/>
              </a:rPr>
              <a:t>A</a:t>
            </a:r>
            <a:r>
              <a:rPr kumimoji="0" lang="en-US" baseline="-25000" dirty="0">
                <a:sym typeface="Symbol" panose="05050102010706020507" pitchFamily="18" charset="2"/>
              </a:rPr>
              <a:t></a:t>
            </a:r>
            <a:r>
              <a:rPr kumimoji="0" lang="en-US" i="1" baseline="-25000" dirty="0">
                <a:sym typeface="Symbol" panose="05050102010706020507" pitchFamily="18" charset="2"/>
              </a:rPr>
              <a:t>V </a:t>
            </a:r>
            <a:r>
              <a:rPr kumimoji="0" lang="en-US" dirty="0">
                <a:sym typeface="Symbol" panose="05050102010706020507" pitchFamily="18" charset="2"/>
              </a:rPr>
              <a:t>(</a:t>
            </a:r>
            <a:r>
              <a:rPr kumimoji="0" lang="en-US" i="1" dirty="0">
                <a:sym typeface="Symbol" panose="05050102010706020507" pitchFamily="18" charset="2"/>
              </a:rPr>
              <a:t>r</a:t>
            </a:r>
            <a:r>
              <a:rPr kumimoji="0" lang="en-US" dirty="0"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i="1" dirty="0">
                <a:sym typeface="Symbol" panose="05050102010706020507" pitchFamily="18" charset="2"/>
              </a:rPr>
              <a:t>v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kumimoji="0" lang="en-US" dirty="0"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kumimoji="0" lang="en-US" dirty="0">
                <a:sym typeface="Symbol" panose="05050102010706020507" pitchFamily="18" charset="2"/>
              </a:rPr>
              <a:t>requires an I/O for each record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 Linear file scan may be cheaper if many records are </a:t>
            </a:r>
            <a:br>
              <a:rPr lang="en-US" dirty="0"/>
            </a:br>
            <a:r>
              <a:rPr lang="en-US" dirty="0"/>
              <a:t> to be fetched!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1404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</a:t>
            </a:r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22" y="65902"/>
            <a:ext cx="10011032" cy="54562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858" y="1401591"/>
            <a:ext cx="10730169" cy="3590539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2338388" algn="l"/>
              </a:tabLst>
            </a:pPr>
            <a:r>
              <a:rPr lang="en-US" b="1" dirty="0">
                <a:sym typeface="Greek Symbols" pitchFamily="18" charset="2"/>
              </a:rPr>
              <a:t>Conjunction: 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-25000" dirty="0">
                <a:sym typeface="Symbol" panose="05050102010706020507" pitchFamily="18" charset="2"/>
              </a:rPr>
              <a:t></a:t>
            </a:r>
            <a:r>
              <a:rPr lang="en-US" sz="1800" baseline="-25000" dirty="0">
                <a:sym typeface="Greek Symbols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 </a:t>
            </a:r>
            <a:r>
              <a:rPr lang="en-US" baseline="-25000" dirty="0">
                <a:sym typeface="Symbol" panose="05050102010706020507" pitchFamily="18" charset="2"/>
              </a:rPr>
              <a:t></a:t>
            </a:r>
            <a:r>
              <a:rPr lang="en-US" sz="1800" baseline="-25000" dirty="0">
                <a:sym typeface="Greek Symbols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. . . </a:t>
            </a:r>
            <a:r>
              <a:rPr lang="en-US" baseline="-25000" dirty="0">
                <a:sym typeface="Symbol" panose="05050102010706020507" pitchFamily="18" charset="2"/>
              </a:rPr>
              <a:t></a:t>
            </a:r>
            <a:r>
              <a:rPr lang="en-US" sz="1800" i="1" baseline="-25000" dirty="0">
                <a:sym typeface="Greek Symbols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r)  </a:t>
            </a:r>
          </a:p>
          <a:p>
            <a:pPr>
              <a:tabLst>
                <a:tab pos="2338388" algn="l"/>
              </a:tabLst>
            </a:pPr>
            <a:r>
              <a:rPr lang="en-US" b="1" dirty="0"/>
              <a:t>A8</a:t>
            </a:r>
            <a:r>
              <a:rPr lang="en-US" dirty="0"/>
              <a:t> (</a:t>
            </a:r>
            <a:r>
              <a:rPr lang="en-US" i="1" dirty="0"/>
              <a:t>conjunctive selection using one index).  </a:t>
            </a:r>
          </a:p>
          <a:p>
            <a:pPr lvl="1">
              <a:tabLst>
                <a:tab pos="2338388" algn="l"/>
              </a:tabLst>
            </a:pPr>
            <a:r>
              <a:rPr lang="en-US" dirty="0"/>
              <a:t>Select a combination of </a:t>
            </a:r>
            <a:r>
              <a:rPr lang="en-US" sz="2000" dirty="0">
                <a:sym typeface="Symbol" panose="05050102010706020507" pitchFamily="18" charset="2"/>
              </a:rPr>
              <a:t></a:t>
            </a:r>
            <a:r>
              <a:rPr lang="en-US" sz="2000" i="1" baseline="-25000" dirty="0" err="1">
                <a:sym typeface="Greek Symbols" pitchFamily="18" charset="2"/>
              </a:rPr>
              <a:t>i</a:t>
            </a:r>
            <a:r>
              <a:rPr lang="en-US" dirty="0">
                <a:sym typeface="Greek Symbols" pitchFamily="18" charset="2"/>
              </a:rPr>
              <a:t> and algorithms A1 through A7 that results in the least cost for</a:t>
            </a:r>
            <a:r>
              <a:rPr lang="en-US" sz="2000" dirty="0">
                <a:sym typeface="Symbol" panose="05050102010706020507" pitchFamily="18" charset="2"/>
              </a:rPr>
              <a:t></a:t>
            </a:r>
            <a:r>
              <a:rPr lang="en-US" sz="2000" baseline="-25000" dirty="0">
                <a:sym typeface="Symbol" panose="05050102010706020507" pitchFamily="18" charset="2"/>
              </a:rPr>
              <a:t></a:t>
            </a:r>
            <a:r>
              <a:rPr lang="en-US" sz="2000" i="1" baseline="-25000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Greek Symbols" pitchFamily="18" charset="2"/>
              </a:rPr>
              <a:t> (</a:t>
            </a:r>
            <a:r>
              <a:rPr lang="en-US" sz="2000" i="1" dirty="0"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sz="1400" i="1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b="1" dirty="0">
                <a:sym typeface="Greek Symbols" pitchFamily="18" charset="2"/>
              </a:rPr>
              <a:t>A9</a:t>
            </a:r>
            <a:r>
              <a:rPr lang="en-US" dirty="0">
                <a:sym typeface="Greek Symbols" pitchFamily="18" charset="2"/>
              </a:rPr>
              <a:t> (</a:t>
            </a:r>
            <a:r>
              <a:rPr lang="en-US" i="1" dirty="0">
                <a:sym typeface="Greek Symbols" pitchFamily="18" charset="2"/>
              </a:rPr>
              <a:t>conjunctive selection using multiple-key index</a:t>
            </a:r>
            <a:r>
              <a:rPr lang="en-US" dirty="0"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dirty="0"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b="1" dirty="0">
                <a:sym typeface="Greek Symbols" pitchFamily="18" charset="2"/>
              </a:rPr>
              <a:t>A10</a:t>
            </a:r>
            <a:r>
              <a:rPr lang="en-US" dirty="0">
                <a:sym typeface="Greek Symbols" pitchFamily="18" charset="2"/>
              </a:rPr>
              <a:t> (</a:t>
            </a:r>
            <a:r>
              <a:rPr lang="en-US" i="1" dirty="0">
                <a:sym typeface="Greek Symbols" pitchFamily="18" charset="2"/>
              </a:rPr>
              <a:t>conjunctive selection by intersection of identifiers).</a:t>
            </a:r>
            <a:r>
              <a:rPr lang="en-US" dirty="0"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dirty="0"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dirty="0"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dirty="0"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dirty="0">
                <a:sym typeface="Greek Symbols" pitchFamily="18" charset="2"/>
              </a:rPr>
              <a:t>If some conditions do not have appropriate indices, apply test in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1404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14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3432" y="65903"/>
            <a:ext cx="10011032" cy="52915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19" y="1245587"/>
            <a:ext cx="10886130" cy="332641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ym typeface="Symbol" panose="05050102010706020507" pitchFamily="18" charset="2"/>
              </a:rPr>
              <a:t>Disjunction: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-25000" dirty="0">
                <a:sym typeface="Symbol" panose="05050102010706020507" pitchFamily="18" charset="2"/>
              </a:rPr>
              <a:t></a:t>
            </a:r>
            <a:r>
              <a:rPr lang="en-US" sz="1800" baseline="-25000" dirty="0">
                <a:sym typeface="Greek Symbols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 </a:t>
            </a:r>
            <a:r>
              <a:rPr lang="en-US" baseline="-25000" dirty="0">
                <a:sym typeface="Symbol" panose="05050102010706020507" pitchFamily="18" charset="2"/>
              </a:rPr>
              <a:t></a:t>
            </a:r>
            <a:r>
              <a:rPr lang="en-US" sz="1800" baseline="-25000" dirty="0">
                <a:sym typeface="Greek Symbols" pitchFamily="18" charset="2"/>
              </a:rPr>
              <a:t>2 </a:t>
            </a:r>
            <a:r>
              <a:rPr lang="en-US" sz="2400" dirty="0">
                <a:sym typeface="Symbol" panose="05050102010706020507" pitchFamily="18" charset="2"/>
              </a:rPr>
              <a:t>. . . </a:t>
            </a:r>
            <a:r>
              <a:rPr lang="en-US" baseline="-25000" dirty="0">
                <a:sym typeface="Symbol" panose="05050102010706020507" pitchFamily="18" charset="2"/>
              </a:rPr>
              <a:t></a:t>
            </a:r>
            <a:r>
              <a:rPr lang="en-US" sz="1800" i="1" baseline="-25000" dirty="0">
                <a:sym typeface="Greek Symbols" pitchFamily="18" charset="2"/>
              </a:rPr>
              <a:t>n</a:t>
            </a:r>
            <a:r>
              <a:rPr lang="en-US" sz="1600" i="1" baseline="-25000" dirty="0">
                <a:sym typeface="Greek Symbols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r). 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b="1" dirty="0">
                <a:sym typeface="Greek Symbols" pitchFamily="18" charset="2"/>
              </a:rPr>
              <a:t>A11</a:t>
            </a:r>
            <a:r>
              <a:rPr lang="en-US" dirty="0">
                <a:sym typeface="Greek Symbols" pitchFamily="18" charset="2"/>
              </a:rPr>
              <a:t> (</a:t>
            </a:r>
            <a:r>
              <a:rPr lang="en-US" i="1" dirty="0">
                <a:sym typeface="Greek Symbols" pitchFamily="18" charset="2"/>
              </a:rPr>
              <a:t>disjunctive selection by union of identifiers)</a:t>
            </a:r>
            <a:r>
              <a:rPr lang="en-US" dirty="0">
                <a:sym typeface="Greek Symbols" pitchFamily="18" charset="2"/>
              </a:rPr>
              <a:t>. </a:t>
            </a:r>
          </a:p>
          <a:p>
            <a:pPr lvl="1"/>
            <a:r>
              <a:rPr lang="en-US" dirty="0">
                <a:sym typeface="Greek Symbols" pitchFamily="18" charset="2"/>
              </a:rPr>
              <a:t>Applicable if </a:t>
            </a:r>
            <a:r>
              <a:rPr lang="en-US" i="1" dirty="0">
                <a:sym typeface="Greek Symbols" pitchFamily="18" charset="2"/>
              </a:rPr>
              <a:t>all </a:t>
            </a:r>
            <a:r>
              <a:rPr lang="en-US" dirty="0"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dirty="0"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dirty="0"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dirty="0">
                <a:sym typeface="Greek Symbols" pitchFamily="18" charset="2"/>
              </a:rPr>
              <a:t>Then fetch records from file</a:t>
            </a:r>
          </a:p>
          <a:p>
            <a:r>
              <a:rPr lang="en-US" b="1" dirty="0">
                <a:sym typeface="Symbol" panose="05050102010706020507" pitchFamily="18" charset="2"/>
              </a:rPr>
              <a:t>Negation:  </a:t>
            </a:r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n-US" sz="2400" baseline="-25000" dirty="0">
                <a:sym typeface="Symbol" panose="05050102010706020507" pitchFamily="18" charset="2"/>
              </a:rPr>
              <a:t></a:t>
            </a:r>
            <a:r>
              <a:rPr lang="en-US" baseline="-25000" dirty="0">
                <a:sym typeface="Symbol" panose="05050102010706020507" pitchFamily="18" charset="2"/>
              </a:rPr>
              <a:t>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If very few records satisfy </a:t>
            </a:r>
            <a:r>
              <a:rPr lang="en-US" sz="2000" dirty="0">
                <a:sym typeface="Symbol" panose="05050102010706020507" pitchFamily="18" charset="2"/>
              </a:rPr>
              <a:t></a:t>
            </a:r>
            <a:r>
              <a:rPr lang="en-US" dirty="0">
                <a:sym typeface="Symbol" panose="05050102010706020507" pitchFamily="18" charset="2"/>
              </a:rPr>
              <a:t>, and an index is applicable to </a:t>
            </a:r>
          </a:p>
          <a:p>
            <a:pPr lvl="2"/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Find satisfying records using index and fetch from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875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15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374" y="164757"/>
            <a:ext cx="9936892" cy="471488"/>
          </a:xfrm>
        </p:spPr>
        <p:txBody>
          <a:bodyPr>
            <a:noAutofit/>
          </a:bodyPr>
          <a:lstStyle/>
          <a:p>
            <a:r>
              <a:rPr lang="en-US" sz="4000" dirty="0"/>
              <a:t>Sorting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693" y="1643065"/>
            <a:ext cx="10828638" cy="18566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dirty="0"/>
              <a:t>For relations that fit in memory, techniques like quicksort can be used.  For relations that don’t fit in memory, </a:t>
            </a:r>
            <a:r>
              <a:rPr lang="en-US" b="1" dirty="0"/>
              <a:t>external </a:t>
            </a:r>
            <a:br>
              <a:rPr lang="en-US" b="1" dirty="0"/>
            </a:br>
            <a:r>
              <a:rPr lang="en-US" b="1" dirty="0"/>
              <a:t>sort-merge </a:t>
            </a:r>
            <a:r>
              <a:rPr lang="en-US" dirty="0"/>
              <a:t>is a good choice.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4699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16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32" y="90616"/>
            <a:ext cx="10052222" cy="553866"/>
          </a:xfrm>
        </p:spPr>
        <p:txBody>
          <a:bodyPr>
            <a:normAutofit fontScale="90000"/>
          </a:bodyPr>
          <a:lstStyle/>
          <a:p>
            <a:r>
              <a:rPr lang="en-US" dirty="0"/>
              <a:t>External Sort-Merge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19" y="1329107"/>
            <a:ext cx="10706587" cy="4684515"/>
          </a:xfrm>
        </p:spPr>
        <p:txBody>
          <a:bodyPr>
            <a:noAutofit/>
          </a:bodyPr>
          <a:lstStyle/>
          <a:p>
            <a:pPr marL="381000" indent="-381000">
              <a:buFont typeface="Monotype Sorts" pitchFamily="2" charset="2"/>
              <a:buAutoNum type="arabicPeriod"/>
            </a:pPr>
            <a:r>
              <a:rPr lang="en-US" sz="2400" b="1" dirty="0"/>
              <a:t>Create sorted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runs</a:t>
            </a:r>
            <a:r>
              <a:rPr lang="en-US" sz="2400" dirty="0"/>
              <a:t>.  </a:t>
            </a:r>
            <a:r>
              <a:rPr lang="en-US" sz="1400" dirty="0"/>
              <a:t>Let </a:t>
            </a:r>
            <a:r>
              <a:rPr lang="en-US" sz="1400" i="1" dirty="0" err="1"/>
              <a:t>i</a:t>
            </a:r>
            <a:r>
              <a:rPr lang="en-US" sz="1400" dirty="0"/>
              <a:t> be 0 initially.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1400" dirty="0"/>
              <a:t>Repeatedly do the following till the end of the relation:</a:t>
            </a:r>
            <a:br>
              <a:rPr lang="en-US" sz="1400" dirty="0"/>
            </a:br>
            <a:r>
              <a:rPr lang="en-US" sz="1400" dirty="0"/>
              <a:t>     (a)  Read </a:t>
            </a:r>
            <a:r>
              <a:rPr lang="en-US" sz="1400" i="1" dirty="0"/>
              <a:t>M</a:t>
            </a:r>
            <a:r>
              <a:rPr lang="en-US" sz="1400" dirty="0"/>
              <a:t> blocks of relation into memory</a:t>
            </a:r>
            <a:br>
              <a:rPr lang="en-US" sz="1400" dirty="0"/>
            </a:br>
            <a:r>
              <a:rPr lang="en-US" sz="1400" dirty="0"/>
              <a:t>     (b)  Sort the in-memory blocks</a:t>
            </a:r>
            <a:br>
              <a:rPr lang="en-US" sz="1400" dirty="0"/>
            </a:br>
            <a:r>
              <a:rPr lang="en-US" sz="1400" dirty="0"/>
              <a:t>     (c)  Write sorted data to run </a:t>
            </a:r>
            <a:r>
              <a:rPr lang="en-US" sz="1400" i="1" dirty="0" err="1"/>
              <a:t>R</a:t>
            </a:r>
            <a:r>
              <a:rPr lang="en-US" sz="1800" i="1" baseline="-25000" dirty="0" err="1"/>
              <a:t>i</a:t>
            </a:r>
            <a:r>
              <a:rPr lang="en-US" sz="1400" dirty="0"/>
              <a:t>; increment </a:t>
            </a:r>
            <a:r>
              <a:rPr lang="en-US" sz="1400" i="1" dirty="0" err="1"/>
              <a:t>i</a:t>
            </a:r>
            <a:r>
              <a:rPr lang="en-US" sz="1400" i="1" dirty="0"/>
              <a:t>.</a:t>
            </a:r>
            <a:br>
              <a:rPr lang="en-US" sz="1400" i="1" dirty="0"/>
            </a:br>
            <a:r>
              <a:rPr lang="en-US" sz="1400" dirty="0"/>
              <a:t>Let the final value of</a:t>
            </a:r>
            <a:r>
              <a:rPr lang="en-US" sz="1400" i="1" dirty="0"/>
              <a:t> I </a:t>
            </a:r>
            <a:r>
              <a:rPr lang="en-US" sz="1400" dirty="0"/>
              <a:t>be </a:t>
            </a:r>
            <a:r>
              <a:rPr lang="en-US" sz="1400" i="1" dirty="0"/>
              <a:t>N</a:t>
            </a:r>
          </a:p>
          <a:p>
            <a:pPr marL="381000" indent="-381000">
              <a:buFont typeface="Monotype Sorts" pitchFamily="2" charset="2"/>
              <a:buAutoNum type="arabicPeriod" startAt="2"/>
            </a:pPr>
            <a:r>
              <a:rPr lang="en-US" sz="2400" b="1" dirty="0"/>
              <a:t>Merge the runs (N-way merge)</a:t>
            </a:r>
            <a:r>
              <a:rPr lang="en-US" sz="2400" dirty="0"/>
              <a:t>. </a:t>
            </a:r>
            <a:r>
              <a:rPr lang="en-US" sz="1400" dirty="0"/>
              <a:t>We assume (for now) that </a:t>
            </a:r>
            <a:r>
              <a:rPr lang="en-US" sz="1400" i="1" dirty="0"/>
              <a:t>N</a:t>
            </a:r>
            <a:r>
              <a:rPr lang="en-US" sz="1400" dirty="0"/>
              <a:t> &lt; </a:t>
            </a:r>
            <a:r>
              <a:rPr lang="en-US" sz="1400" i="1" dirty="0"/>
              <a:t>M</a:t>
            </a:r>
            <a:r>
              <a:rPr lang="en-US" sz="2400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Use </a:t>
            </a:r>
            <a:r>
              <a:rPr lang="en-US" sz="1800" i="1" dirty="0"/>
              <a:t>N</a:t>
            </a:r>
            <a:r>
              <a:rPr lang="en-US" sz="1800" dirty="0"/>
              <a:t> blocks of memory to buffer input runs, and 1 block to buffer output. Read the first block of each run into its buffer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repeat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sz="1600" dirty="0"/>
              <a:t>Select the first record (in sort order) among all buffer pages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sz="1600" dirty="0"/>
              <a:t>Write the record to the output buffer.  If the output buffer is full write it to disk.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sz="1600" dirty="0"/>
              <a:t>Delete the record from its input buffer page.</a:t>
            </a:r>
            <a:br>
              <a:rPr lang="en-US" sz="1600" dirty="0"/>
            </a:br>
            <a:r>
              <a:rPr lang="en-US" sz="1600" b="1" dirty="0"/>
              <a:t>If</a:t>
            </a:r>
            <a:r>
              <a:rPr lang="en-US" sz="1600" dirty="0"/>
              <a:t> the buffer page becomes empty </a:t>
            </a:r>
            <a:r>
              <a:rPr lang="en-US" sz="1600" b="1" dirty="0"/>
              <a:t>then</a:t>
            </a:r>
            <a:br>
              <a:rPr lang="en-US" sz="1600" b="1" dirty="0"/>
            </a:br>
            <a:r>
              <a:rPr lang="en-US" sz="1600" dirty="0"/>
              <a:t>   read the next block (if any) of the run into the buffer.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until</a:t>
            </a:r>
            <a:r>
              <a:rPr lang="en-US" sz="1800" dirty="0"/>
              <a:t> all input buffer pages are empty: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496751" y="861704"/>
            <a:ext cx="41574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Let </a:t>
            </a:r>
            <a:r>
              <a:rPr lang="en-US" sz="2000" i="1" dirty="0"/>
              <a:t>M</a:t>
            </a:r>
            <a:r>
              <a:rPr lang="en-US" sz="2000" dirty="0"/>
              <a:t> denote memory size (in pages).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3893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17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0660" y="98854"/>
            <a:ext cx="10019269" cy="603293"/>
          </a:xfrm>
        </p:spPr>
        <p:txBody>
          <a:bodyPr>
            <a:noAutofit/>
          </a:bodyPr>
          <a:lstStyle/>
          <a:p>
            <a:r>
              <a:rPr lang="en-US" sz="4000" dirty="0"/>
              <a:t>External Sort-Merge (Cont.)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788" y="1609169"/>
            <a:ext cx="9883262" cy="2443848"/>
          </a:xfrm>
        </p:spPr>
        <p:txBody>
          <a:bodyPr>
            <a:normAutofit lnSpcReduction="10000"/>
          </a:bodyPr>
          <a:lstStyle/>
          <a:p>
            <a:pPr>
              <a:tabLst>
                <a:tab pos="2120900" algn="l"/>
              </a:tabLst>
            </a:pPr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, several merge </a:t>
            </a:r>
            <a:r>
              <a:rPr lang="en-US" i="1" dirty="0">
                <a:sym typeface="Symbol" panose="05050102010706020507" pitchFamily="18" charset="2"/>
              </a:rPr>
              <a:t>passes</a:t>
            </a:r>
            <a:r>
              <a:rPr lang="en-US" dirty="0">
                <a:sym typeface="Symbol" panose="05050102010706020507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dirty="0"/>
              <a:t>In each pass, contiguous groups of </a:t>
            </a:r>
            <a:r>
              <a:rPr lang="en-US" i="1" dirty="0"/>
              <a:t>M </a:t>
            </a:r>
            <a:r>
              <a:rPr lang="en-US" dirty="0"/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dirty="0"/>
              <a:t>A pass reduces the number of runs by a factor of </a:t>
            </a:r>
            <a:r>
              <a:rPr lang="en-US" i="1" dirty="0"/>
              <a:t>M</a:t>
            </a:r>
            <a:r>
              <a:rPr lang="en-US" dirty="0"/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dirty="0"/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dirty="0"/>
              <a:t>Repeated passes are performed till all runs have been merged into 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1404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18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589" y="152400"/>
            <a:ext cx="7812088" cy="457200"/>
          </a:xfrm>
        </p:spPr>
        <p:txBody>
          <a:bodyPr>
            <a:noAutofit/>
          </a:bodyPr>
          <a:lstStyle/>
          <a:p>
            <a:r>
              <a:rPr lang="en-US" sz="2800" dirty="0"/>
              <a:t>Example: External Sorting Using Sort-Merge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2557" r="18828" b="3021"/>
          <a:stretch>
            <a:fillRect/>
          </a:stretch>
        </p:blipFill>
        <p:spPr bwMode="auto">
          <a:xfrm>
            <a:off x="3943867" y="1311350"/>
            <a:ext cx="3724215" cy="409267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1404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19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MODULE 3: DATA STORAGE AND QUERY PROCESSING </a:t>
            </a:r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Record storage and Primary file organization- Secondary storage Devices- Operations on Files- Heap File- Sorted Files- Hashing Techniques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– Index Structure for files –Different types of Indexes- B-Tree - </a:t>
            </a:r>
            <a:r>
              <a:rPr lang="en-US" dirty="0" err="1"/>
              <a:t>B+Tree</a:t>
            </a:r>
            <a:r>
              <a:rPr lang="en-US" dirty="0"/>
              <a:t> – </a:t>
            </a:r>
            <a:r>
              <a:rPr lang="en-US" b="1" dirty="0">
                <a:solidFill>
                  <a:srgbClr val="FF0000"/>
                </a:solidFill>
              </a:rPr>
              <a:t>Query Processing.</a:t>
            </a:r>
          </a:p>
        </p:txBody>
      </p:sp>
    </p:spTree>
    <p:extLst>
      <p:ext uri="{BB962C8B-B14F-4D97-AF65-F5344CB8AC3E}">
        <p14:creationId xmlns:p14="http://schemas.microsoft.com/office/powerpoint/2010/main" val="2939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275" y="131805"/>
            <a:ext cx="9846276" cy="553866"/>
          </a:xfrm>
        </p:spPr>
        <p:txBody>
          <a:bodyPr>
            <a:normAutofit fontScale="90000"/>
          </a:bodyPr>
          <a:lstStyle/>
          <a:p>
            <a:r>
              <a:rPr lang="en-US" dirty="0"/>
              <a:t>External Merge Sort (Cont.)</a:t>
            </a:r>
          </a:p>
        </p:txBody>
      </p:sp>
      <p:sp>
        <p:nvSpPr>
          <p:cNvPr id="394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69235" y="1341885"/>
            <a:ext cx="10515600" cy="3098310"/>
          </a:xfrm>
        </p:spPr>
        <p:txBody>
          <a:bodyPr/>
          <a:lstStyle/>
          <a:p>
            <a:r>
              <a:rPr lang="en-US" dirty="0"/>
              <a:t>Cost analysis:</a:t>
            </a:r>
          </a:p>
          <a:p>
            <a:pPr lvl="1"/>
            <a:r>
              <a:rPr lang="en-US" dirty="0"/>
              <a:t>Total number of merge passes required: </a:t>
            </a:r>
            <a:r>
              <a:rPr lang="en-US" dirty="0">
                <a:sym typeface="Symbol" panose="05050102010706020507" pitchFamily="18" charset="2"/>
              </a:rPr>
              <a:t></a:t>
            </a:r>
            <a:r>
              <a:rPr lang="en-US" dirty="0" err="1">
                <a:sym typeface="Symbol" panose="05050102010706020507" pitchFamily="18" charset="2"/>
              </a:rPr>
              <a:t>log</a:t>
            </a:r>
            <a:r>
              <a:rPr lang="en-US" i="1" baseline="-25000" dirty="0" err="1">
                <a:sym typeface="Symbol" panose="05050102010706020507" pitchFamily="18" charset="2"/>
              </a:rPr>
              <a:t>M</a:t>
            </a:r>
            <a:r>
              <a:rPr lang="en-US" baseline="-25000" dirty="0">
                <a:sym typeface="Symbol" panose="05050102010706020507" pitchFamily="18" charset="2"/>
              </a:rPr>
              <a:t>–1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r</a:t>
            </a:r>
            <a:r>
              <a:rPr lang="en-US" i="1" dirty="0">
                <a:sym typeface="Symbol" panose="05050102010706020507" pitchFamily="18" charset="2"/>
              </a:rPr>
              <a:t>/M)</a:t>
            </a:r>
            <a:r>
              <a:rPr lang="en-US" dirty="0">
                <a:sym typeface="Symbol" panose="05050102010706020507" pitchFamily="18" charset="2"/>
              </a:rPr>
              <a:t>.</a:t>
            </a:r>
          </a:p>
          <a:p>
            <a:pPr lvl="1"/>
            <a:r>
              <a:rPr lang="en-US" dirty="0"/>
              <a:t>Disk accesses for initial run creation as well as in each pass is 2</a:t>
            </a:r>
            <a:r>
              <a:rPr lang="en-US" i="1" dirty="0"/>
              <a:t>b</a:t>
            </a:r>
            <a:r>
              <a:rPr lang="en-US" i="1" baseline="-25000" dirty="0"/>
              <a:t>r</a:t>
            </a:r>
            <a:endParaRPr lang="en-US" dirty="0"/>
          </a:p>
          <a:p>
            <a:pPr lvl="2"/>
            <a:r>
              <a:rPr lang="en-US" dirty="0"/>
              <a:t>for final pass, we don’t count write cost </a:t>
            </a:r>
          </a:p>
          <a:p>
            <a:pPr lvl="3"/>
            <a:r>
              <a:rPr lang="en-US" dirty="0"/>
              <a:t>we ignore final write cost for all operations since the output of an operation may be sent to the parent operation without being written to disk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/>
              <a:t>Thus total number of disk accesses for external sorting: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sz="2000" dirty="0"/>
              <a:t>	</a:t>
            </a:r>
            <a:r>
              <a:rPr lang="en-US" sz="2000" i="1" dirty="0" err="1"/>
              <a:t>b</a:t>
            </a:r>
            <a:r>
              <a:rPr lang="en-US" sz="2000" i="1" baseline="-25000" dirty="0" err="1"/>
              <a:t>r</a:t>
            </a:r>
            <a:r>
              <a:rPr lang="en-US" sz="2000" i="1" baseline="-25000" dirty="0"/>
              <a:t> </a:t>
            </a:r>
            <a:r>
              <a:rPr lang="en-US" sz="2000" i="1" dirty="0"/>
              <a:t>( 2 </a:t>
            </a:r>
            <a:r>
              <a:rPr lang="en-US" sz="2000" dirty="0">
                <a:sym typeface="Symbol" panose="05050102010706020507" pitchFamily="18" charset="2"/>
              </a:rPr>
              <a:t></a:t>
            </a:r>
            <a:r>
              <a:rPr lang="en-US" sz="2000" dirty="0" err="1">
                <a:sym typeface="Symbol" panose="05050102010706020507" pitchFamily="18" charset="2"/>
              </a:rPr>
              <a:t>log</a:t>
            </a:r>
            <a:r>
              <a:rPr lang="en-US" sz="2000" i="1" baseline="-25000" dirty="0" err="1">
                <a:sym typeface="Symbol" panose="05050102010706020507" pitchFamily="18" charset="2"/>
              </a:rPr>
              <a:t>M</a:t>
            </a:r>
            <a:r>
              <a:rPr lang="en-US" sz="2000" baseline="-25000" dirty="0">
                <a:sym typeface="Symbol" panose="05050102010706020507" pitchFamily="18" charset="2"/>
              </a:rPr>
              <a:t>–1</a:t>
            </a:r>
            <a:r>
              <a:rPr lang="en-US" sz="2000" dirty="0">
                <a:sym typeface="Symbol" panose="05050102010706020507" pitchFamily="18" charset="2"/>
              </a:rPr>
              <a:t>(</a:t>
            </a:r>
            <a:r>
              <a:rPr lang="en-US" sz="2000" i="1" dirty="0" err="1">
                <a:sym typeface="Symbol" panose="05050102010706020507" pitchFamily="18" charset="2"/>
              </a:rPr>
              <a:t>b</a:t>
            </a:r>
            <a:r>
              <a:rPr lang="en-US" sz="2000" i="1" baseline="-25000" dirty="0" err="1">
                <a:sym typeface="Symbol" panose="05050102010706020507" pitchFamily="18" charset="2"/>
              </a:rPr>
              <a:t>r</a:t>
            </a:r>
            <a:r>
              <a:rPr 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sz="2000" i="1" dirty="0">
                <a:sym typeface="Symbol" panose="05050102010706020507" pitchFamily="18" charset="2"/>
              </a:rPr>
              <a:t>/ M)</a:t>
            </a:r>
            <a:r>
              <a:rPr lang="en-US" sz="2000" dirty="0">
                <a:sym typeface="Symbol" panose="05050102010706020507" pitchFamily="18" charset="2"/>
              </a:rPr>
              <a:t> + 1)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0580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20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0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1318" y="140044"/>
            <a:ext cx="9920416" cy="578580"/>
          </a:xfrm>
        </p:spPr>
        <p:txBody>
          <a:bodyPr>
            <a:normAutofit fontScale="90000"/>
          </a:bodyPr>
          <a:lstStyle/>
          <a:p>
            <a:r>
              <a:rPr lang="en-US" dirty="0"/>
              <a:t>Join Operation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768" y="1397258"/>
            <a:ext cx="10554730" cy="283699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Several different algorithms to implement joins</a:t>
            </a:r>
          </a:p>
          <a:p>
            <a:pPr lvl="1"/>
            <a:r>
              <a:rPr lang="en-US" dirty="0"/>
              <a:t>Nested-loop join</a:t>
            </a:r>
          </a:p>
          <a:p>
            <a:pPr lvl="1"/>
            <a:r>
              <a:rPr lang="en-US" dirty="0"/>
              <a:t>Block nested-loop join</a:t>
            </a:r>
          </a:p>
          <a:p>
            <a:pPr lvl="1"/>
            <a:r>
              <a:rPr lang="en-US" dirty="0"/>
              <a:t>Indexed nested-loop join</a:t>
            </a:r>
          </a:p>
          <a:p>
            <a:pPr lvl="1"/>
            <a:r>
              <a:rPr lang="en-US" dirty="0"/>
              <a:t>Merge-join</a:t>
            </a:r>
          </a:p>
          <a:p>
            <a:pPr lvl="1"/>
            <a:r>
              <a:rPr lang="en-US" dirty="0"/>
              <a:t>Hash-join</a:t>
            </a:r>
          </a:p>
          <a:p>
            <a:r>
              <a:rPr lang="en-US" dirty="0"/>
              <a:t>Choice based on cost estimate</a:t>
            </a:r>
          </a:p>
          <a:p>
            <a:r>
              <a:rPr lang="en-US" dirty="0"/>
              <a:t>Examples use the following information</a:t>
            </a:r>
          </a:p>
          <a:p>
            <a:pPr lvl="1"/>
            <a:r>
              <a:rPr lang="en-US" dirty="0"/>
              <a:t>Number of records of </a:t>
            </a:r>
            <a:r>
              <a:rPr lang="en-US" i="1" dirty="0"/>
              <a:t>customer</a:t>
            </a:r>
            <a:r>
              <a:rPr lang="en-US" dirty="0"/>
              <a:t>:  10,000     </a:t>
            </a:r>
            <a:r>
              <a:rPr lang="en-US" i="1" dirty="0"/>
              <a:t>depositor</a:t>
            </a:r>
            <a:r>
              <a:rPr lang="en-US" dirty="0"/>
              <a:t>: 5000</a:t>
            </a:r>
          </a:p>
          <a:p>
            <a:pPr lvl="1"/>
            <a:r>
              <a:rPr lang="en-US" dirty="0"/>
              <a:t>Number of blocks of   </a:t>
            </a:r>
            <a:r>
              <a:rPr lang="en-US" i="1" dirty="0"/>
              <a:t>customer</a:t>
            </a:r>
            <a:r>
              <a:rPr lang="en-US" dirty="0"/>
              <a:t>:       400     </a:t>
            </a:r>
            <a:r>
              <a:rPr lang="en-US" i="1" dirty="0"/>
              <a:t>depositor</a:t>
            </a:r>
            <a:r>
              <a:rPr lang="en-US" dirty="0"/>
              <a:t>:  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38932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21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5373" y="40199"/>
            <a:ext cx="10027508" cy="690563"/>
          </a:xfrm>
        </p:spPr>
        <p:txBody>
          <a:bodyPr>
            <a:normAutofit/>
          </a:bodyPr>
          <a:lstStyle/>
          <a:p>
            <a:r>
              <a:rPr lang="en-US" sz="4000" dirty="0"/>
              <a:t>Nested-Loop Join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39756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22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1011388" y="779173"/>
            <a:ext cx="9659851" cy="5200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61963" algn="l"/>
                <a:tab pos="850900" algn="l"/>
              </a:tabLst>
            </a:pPr>
            <a:r>
              <a:rPr lang="en-US" dirty="0" smtClean="0"/>
              <a:t>To compute the theta join         </a:t>
            </a:r>
            <a:r>
              <a:rPr lang="en-US" i="1" dirty="0" smtClean="0"/>
              <a:t>r</a:t>
            </a:r>
            <a:r>
              <a:rPr lang="en-US" dirty="0" smtClean="0"/>
              <a:t>     </a:t>
            </a:r>
            <a:r>
              <a:rPr lang="en-US" sz="2400" baseline="-25000" dirty="0" smtClean="0">
                <a:sym typeface="Symbol" panose="05050102010706020507" pitchFamily="18" charset="2"/>
              </a:rPr>
              <a:t>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b="1" dirty="0" smtClean="0">
                <a:sym typeface="Symbol" panose="05050102010706020507" pitchFamily="18" charset="2"/>
              </a:rPr>
              <a:t>for each</a:t>
            </a:r>
            <a:r>
              <a:rPr lang="en-US" dirty="0" smtClean="0">
                <a:sym typeface="Symbol" panose="05050102010706020507" pitchFamily="18" charset="2"/>
              </a:rPr>
              <a:t> tuple </a:t>
            </a:r>
            <a:r>
              <a:rPr lang="en-US" i="1" dirty="0" err="1" smtClean="0">
                <a:sym typeface="Symbol" panose="05050102010706020507" pitchFamily="18" charset="2"/>
              </a:rPr>
              <a:t>t</a:t>
            </a:r>
            <a:r>
              <a:rPr lang="en-US" sz="2400" i="1" baseline="-25000" dirty="0" err="1" smtClean="0">
                <a:sym typeface="Symbol" panose="05050102010706020507" pitchFamily="18" charset="2"/>
              </a:rPr>
              <a:t>r</a:t>
            </a:r>
            <a:r>
              <a:rPr lang="en-US" b="1" dirty="0" smtClean="0">
                <a:sym typeface="Symbol" panose="05050102010706020507" pitchFamily="18" charset="2"/>
              </a:rPr>
              <a:t> in </a:t>
            </a:r>
            <a:r>
              <a:rPr lang="en-US" i="1" dirty="0" smtClean="0">
                <a:sym typeface="Symbol" panose="05050102010706020507" pitchFamily="18" charset="2"/>
              </a:rPr>
              <a:t>r</a:t>
            </a:r>
            <a:r>
              <a:rPr lang="en-US" b="1" dirty="0" smtClean="0">
                <a:sym typeface="Symbol" panose="05050102010706020507" pitchFamily="18" charset="2"/>
              </a:rPr>
              <a:t> do begin</a:t>
            </a:r>
            <a:br>
              <a:rPr lang="en-US" b="1" dirty="0" smtClean="0">
                <a:sym typeface="Symbol" panose="05050102010706020507" pitchFamily="18" charset="2"/>
              </a:rPr>
            </a:br>
            <a:r>
              <a:rPr lang="en-US" b="1" dirty="0" smtClean="0">
                <a:sym typeface="Symbol" panose="05050102010706020507" pitchFamily="18" charset="2"/>
              </a:rPr>
              <a:t>	for each tuple </a:t>
            </a:r>
            <a:r>
              <a:rPr lang="en-US" i="1" dirty="0" err="1" smtClean="0">
                <a:sym typeface="Symbol" panose="05050102010706020507" pitchFamily="18" charset="2"/>
              </a:rPr>
              <a:t>t</a:t>
            </a:r>
            <a:r>
              <a:rPr lang="en-US" sz="2400" i="1" baseline="-25000" dirty="0" err="1" smtClean="0">
                <a:sym typeface="Symbol" panose="05050102010706020507" pitchFamily="18" charset="2"/>
              </a:rPr>
              <a:t>s</a:t>
            </a:r>
            <a:r>
              <a:rPr lang="en-US" sz="2400" i="1" dirty="0" smtClean="0"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in </a:t>
            </a:r>
            <a:r>
              <a:rPr lang="en-US" i="1" dirty="0" smtClean="0">
                <a:sym typeface="Symbol" panose="05050102010706020507" pitchFamily="18" charset="2"/>
              </a:rPr>
              <a:t>s</a:t>
            </a:r>
            <a:r>
              <a:rPr lang="en-US" b="1" dirty="0" smtClean="0">
                <a:sym typeface="Symbol" panose="05050102010706020507" pitchFamily="18" charset="2"/>
              </a:rPr>
              <a:t> do begin</a:t>
            </a:r>
            <a:br>
              <a:rPr lang="en-US" b="1" dirty="0" smtClean="0">
                <a:sym typeface="Symbol" panose="05050102010706020507" pitchFamily="18" charset="2"/>
              </a:rPr>
            </a:br>
            <a:r>
              <a:rPr lang="en-US" b="1" dirty="0" smtClean="0">
                <a:sym typeface="Symbol" panose="05050102010706020507" pitchFamily="18" charset="2"/>
              </a:rPr>
              <a:t>		</a:t>
            </a:r>
            <a:r>
              <a:rPr lang="en-US" dirty="0" smtClean="0">
                <a:sym typeface="Symbol" panose="05050102010706020507" pitchFamily="18" charset="2"/>
              </a:rPr>
              <a:t>test pair (</a:t>
            </a:r>
            <a:r>
              <a:rPr lang="en-US" i="1" dirty="0" err="1" smtClean="0">
                <a:sym typeface="Symbol" panose="05050102010706020507" pitchFamily="18" charset="2"/>
              </a:rPr>
              <a:t>t</a:t>
            </a:r>
            <a:r>
              <a:rPr lang="en-US" sz="2400" i="1" baseline="-25000" dirty="0" err="1" smtClean="0">
                <a:sym typeface="Symbol" panose="05050102010706020507" pitchFamily="18" charset="2"/>
              </a:rPr>
              <a:t>r</a:t>
            </a:r>
            <a:r>
              <a:rPr lang="en-US" i="1" dirty="0" err="1" smtClean="0">
                <a:sym typeface="Symbol" panose="05050102010706020507" pitchFamily="18" charset="2"/>
              </a:rPr>
              <a:t>,t</a:t>
            </a:r>
            <a:r>
              <a:rPr lang="en-US" sz="2400" i="1" baseline="-25000" dirty="0" err="1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) to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see if they satisfy the join condition </a:t>
            </a:r>
            <a:r>
              <a:rPr lang="en-US" i="1" dirty="0" smtClean="0">
                <a:sym typeface="Greek Symbols" pitchFamily="18" charset="2"/>
              </a:rPr>
              <a:t> </a:t>
            </a:r>
            <a:r>
              <a:rPr lang="en-US" dirty="0" smtClean="0">
                <a:sym typeface="Greek Symbols" pitchFamily="18" charset="2"/>
              </a:rPr>
              <a:t/>
            </a:r>
            <a:br>
              <a:rPr lang="en-US" dirty="0" smtClean="0">
                <a:sym typeface="Greek Symbols" pitchFamily="18" charset="2"/>
              </a:rPr>
            </a:br>
            <a:r>
              <a:rPr lang="en-US" dirty="0" smtClean="0">
                <a:sym typeface="Greek Symbols" pitchFamily="18" charset="2"/>
              </a:rPr>
              <a:t>		if they do, add </a:t>
            </a:r>
            <a:r>
              <a:rPr lang="en-US" i="1" dirty="0" err="1" smtClean="0">
                <a:sym typeface="Greek Symbols" pitchFamily="18" charset="2"/>
              </a:rPr>
              <a:t>t</a:t>
            </a:r>
            <a:r>
              <a:rPr lang="en-US" sz="2400" i="1" baseline="-25000" dirty="0" err="1" smtClean="0">
                <a:sym typeface="Greek Symbols" pitchFamily="18" charset="2"/>
              </a:rPr>
              <a:t>r</a:t>
            </a:r>
            <a:r>
              <a:rPr lang="en-US" sz="2400" i="1" dirty="0" smtClean="0">
                <a:sym typeface="Greek Symbols" pitchFamily="18" charset="2"/>
              </a:rPr>
              <a:t> </a:t>
            </a:r>
            <a:r>
              <a:rPr lang="en-US" i="1" dirty="0" smtClean="0">
                <a:sym typeface="Greek Symbols" pitchFamily="18" charset="2"/>
              </a:rPr>
              <a:t>• </a:t>
            </a:r>
            <a:r>
              <a:rPr lang="en-US" i="1" dirty="0" err="1" smtClean="0">
                <a:sym typeface="Greek Symbols" pitchFamily="18" charset="2"/>
              </a:rPr>
              <a:t>t</a:t>
            </a:r>
            <a:r>
              <a:rPr lang="en-US" sz="2400" i="1" baseline="-25000" dirty="0" err="1" smtClean="0">
                <a:sym typeface="Greek Symbols" pitchFamily="18" charset="2"/>
              </a:rPr>
              <a:t>s</a:t>
            </a:r>
            <a:r>
              <a:rPr lang="en-US" sz="2400" dirty="0" smtClean="0">
                <a:sym typeface="Greek Symbols" pitchFamily="18" charset="2"/>
              </a:rPr>
              <a:t> </a:t>
            </a:r>
            <a:r>
              <a:rPr lang="en-US" dirty="0" smtClean="0">
                <a:sym typeface="Greek Symbols" pitchFamily="18" charset="2"/>
              </a:rPr>
              <a:t>to the result.</a:t>
            </a:r>
            <a:br>
              <a:rPr lang="en-US" dirty="0" smtClean="0">
                <a:sym typeface="Greek Symbols" pitchFamily="18" charset="2"/>
              </a:rPr>
            </a:br>
            <a:r>
              <a:rPr lang="en-US" dirty="0" smtClean="0">
                <a:sym typeface="Greek Symbols" pitchFamily="18" charset="2"/>
              </a:rPr>
              <a:t>	</a:t>
            </a:r>
            <a:r>
              <a:rPr lang="en-US" b="1" dirty="0" smtClean="0">
                <a:sym typeface="Greek Symbols" pitchFamily="18" charset="2"/>
              </a:rPr>
              <a:t>end</a:t>
            </a:r>
            <a:br>
              <a:rPr lang="en-US" b="1" dirty="0" smtClean="0">
                <a:sym typeface="Greek Symbols" pitchFamily="18" charset="2"/>
              </a:rPr>
            </a:br>
            <a:r>
              <a:rPr lang="en-US" b="1" dirty="0" err="1" smtClean="0">
                <a:sym typeface="Greek Symbols" pitchFamily="18" charset="2"/>
              </a:rPr>
              <a:t>end</a:t>
            </a:r>
            <a:endParaRPr lang="en-US" dirty="0" smtClean="0"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i="1" dirty="0" smtClean="0">
                <a:sym typeface="Greek Symbols" pitchFamily="18" charset="2"/>
              </a:rPr>
              <a:t>r</a:t>
            </a:r>
            <a:r>
              <a:rPr lang="en-US" dirty="0" smtClean="0">
                <a:sym typeface="Greek Symbols" pitchFamily="18" charset="2"/>
              </a:rPr>
              <a:t>  is called the </a:t>
            </a:r>
            <a:r>
              <a:rPr lang="en-US" b="1" dirty="0" smtClean="0">
                <a:solidFill>
                  <a:schemeClr val="tx2"/>
                </a:solidFill>
                <a:sym typeface="Greek Symbols" pitchFamily="18" charset="2"/>
              </a:rPr>
              <a:t>outer</a:t>
            </a:r>
            <a:r>
              <a:rPr lang="en-US" dirty="0" smtClean="0">
                <a:sym typeface="Greek Symbols" pitchFamily="18" charset="2"/>
              </a:rPr>
              <a:t> </a:t>
            </a:r>
            <a:r>
              <a:rPr lang="en-US" b="1" dirty="0" smtClean="0">
                <a:solidFill>
                  <a:schemeClr val="tx2"/>
                </a:solidFill>
                <a:sym typeface="Greek Symbols" pitchFamily="18" charset="2"/>
              </a:rPr>
              <a:t>relation</a:t>
            </a:r>
            <a:r>
              <a:rPr lang="en-US" dirty="0" smtClean="0">
                <a:sym typeface="Greek Symbols" pitchFamily="18" charset="2"/>
              </a:rPr>
              <a:t> and </a:t>
            </a:r>
            <a:r>
              <a:rPr lang="en-US" i="1" dirty="0" smtClean="0">
                <a:sym typeface="Greek Symbols" pitchFamily="18" charset="2"/>
              </a:rPr>
              <a:t>s</a:t>
            </a:r>
            <a:r>
              <a:rPr lang="en-US" dirty="0" smtClean="0">
                <a:sym typeface="Greek Symbols" pitchFamily="18" charset="2"/>
              </a:rPr>
              <a:t> the </a:t>
            </a:r>
            <a:r>
              <a:rPr lang="en-US" b="1" dirty="0" smtClean="0">
                <a:solidFill>
                  <a:schemeClr val="tx2"/>
                </a:solidFill>
                <a:sym typeface="Greek Symbols" pitchFamily="18" charset="2"/>
              </a:rPr>
              <a:t>inner relation</a:t>
            </a:r>
            <a:r>
              <a:rPr lang="en-US" dirty="0" smtClean="0">
                <a:sym typeface="Greek Symbols" pitchFamily="18" charset="2"/>
              </a:rPr>
              <a:t> 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dirty="0" smtClean="0">
                <a:sym typeface="Greek Symbols" pitchFamily="18" charset="2"/>
              </a:rPr>
              <a:t>Requires no indices 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dirty="0" smtClean="0">
                <a:sym typeface="Greek Symbols" pitchFamily="18" charset="2"/>
              </a:rPr>
              <a:t>Expensive since it examines every pair of tuples in the two relations. </a:t>
            </a:r>
            <a:endParaRPr lang="en-US" dirty="0">
              <a:sym typeface="Greek Symbols" pitchFamily="18" charset="2"/>
            </a:endParaRPr>
          </a:p>
        </p:txBody>
      </p:sp>
      <p:sp>
        <p:nvSpPr>
          <p:cNvPr id="11" name="AutoShape 1028"/>
          <p:cNvSpPr>
            <a:spLocks noChangeArrowheads="1"/>
          </p:cNvSpPr>
          <p:nvPr/>
        </p:nvSpPr>
        <p:spPr bwMode="auto">
          <a:xfrm rot="5400000">
            <a:off x="6064036" y="933228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514" y="0"/>
            <a:ext cx="10019270" cy="674688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Nested-Loop Join (Cont.)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699" y="1329039"/>
            <a:ext cx="10485136" cy="319353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the worst case, if there is enough memory only to hold one block of each relation, the estimated cost is 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sz="2400" i="1" dirty="0"/>
              <a:t>n</a:t>
            </a:r>
            <a:r>
              <a:rPr lang="en-US" sz="2400" i="1" baseline="-25000" dirty="0"/>
              <a:t>r</a:t>
            </a:r>
            <a:r>
              <a:rPr lang="en-US" sz="2400" i="1" dirty="0"/>
              <a:t> </a:t>
            </a:r>
            <a:r>
              <a:rPr lang="en-US" sz="2400" dirty="0">
                <a:sym typeface="Symbol" panose="05050102010706020507" pitchFamily="18" charset="2"/>
              </a:rPr>
              <a:t> </a:t>
            </a:r>
            <a:r>
              <a:rPr lang="en-US" sz="2400" i="1" dirty="0" err="1">
                <a:sym typeface="Symbol" panose="05050102010706020507" pitchFamily="18" charset="2"/>
              </a:rPr>
              <a:t>b</a:t>
            </a:r>
            <a:r>
              <a:rPr lang="en-US" sz="2400" i="1" baseline="-25000" dirty="0" err="1">
                <a:sym typeface="Symbol" panose="05050102010706020507" pitchFamily="18" charset="2"/>
              </a:rPr>
              <a:t>s</a:t>
            </a:r>
            <a:r>
              <a:rPr lang="en-US" sz="2400" dirty="0">
                <a:sym typeface="Symbol" panose="05050102010706020507" pitchFamily="18" charset="2"/>
              </a:rPr>
              <a:t> +</a:t>
            </a:r>
            <a:r>
              <a:rPr lang="en-US" sz="2400" i="1" dirty="0">
                <a:sym typeface="Symbol" panose="05050102010706020507" pitchFamily="18" charset="2"/>
              </a:rPr>
              <a:t> </a:t>
            </a:r>
            <a:r>
              <a:rPr lang="en-US" sz="2400" i="1" dirty="0" err="1">
                <a:sym typeface="Symbol" panose="05050102010706020507" pitchFamily="18" charset="2"/>
              </a:rPr>
              <a:t>b</a:t>
            </a:r>
            <a:r>
              <a:rPr lang="en-US" sz="2400" i="1" baseline="-25000" dirty="0" err="1">
                <a:sym typeface="Symbol" panose="05050102010706020507" pitchFamily="18" charset="2"/>
              </a:rPr>
              <a:t>r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disk accesses.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If the smaller relation fits entirely in memory, use that as the inner relation. Reduces cost to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r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 +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s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disk accesses.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Assuming worst case memory availability cost estimate is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5000  400 + 100 = 2,000,100 disk accesses with </a:t>
            </a:r>
            <a:r>
              <a:rPr lang="en-US" i="1" dirty="0">
                <a:sym typeface="Symbol" panose="05050102010706020507" pitchFamily="18" charset="2"/>
              </a:rPr>
              <a:t>depositor </a:t>
            </a:r>
            <a:r>
              <a:rPr lang="en-US" dirty="0">
                <a:sym typeface="Symbol" panose="05050102010706020507" pitchFamily="18" charset="2"/>
              </a:rPr>
              <a:t>as outer relation, and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1000  100 + 400 = 1,000,400 disk accesses with </a:t>
            </a:r>
            <a:r>
              <a:rPr lang="en-US" i="1" dirty="0">
                <a:sym typeface="Symbol" panose="05050102010706020507" pitchFamily="18" charset="2"/>
              </a:rPr>
              <a:t>customer </a:t>
            </a:r>
            <a:r>
              <a:rPr lang="en-US" dirty="0">
                <a:sym typeface="Symbol" panose="05050102010706020507" pitchFamily="18" charset="2"/>
              </a:rPr>
              <a:t> as the outer relation.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If smaller relation (</a:t>
            </a:r>
            <a:r>
              <a:rPr lang="en-US" i="1" dirty="0">
                <a:sym typeface="Symbol" panose="05050102010706020507" pitchFamily="18" charset="2"/>
              </a:rPr>
              <a:t>depositor)</a:t>
            </a:r>
            <a:r>
              <a:rPr lang="en-US" dirty="0">
                <a:sym typeface="Symbol" panose="05050102010706020507" pitchFamily="18" charset="2"/>
              </a:rPr>
              <a:t> fits entirely in memory, the cost estimate will be 500 disk accesses.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Block nested-loops algorithm (next slide) is preferable.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23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276" y="48139"/>
            <a:ext cx="10109886" cy="687387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Nested-Loop Join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705" y="899095"/>
            <a:ext cx="10707643" cy="4565476"/>
          </a:xfrm>
        </p:spPr>
        <p:txBody>
          <a:bodyPr>
            <a:normAutofit fontScale="25000" lnSpcReduction="20000"/>
          </a:bodyPr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sz="7200" dirty="0"/>
              <a:t>Variant of nested-loop join in which every block of inner relation is paired with every block of outer relation.</a:t>
            </a:r>
          </a:p>
          <a:p>
            <a:pPr>
              <a:lnSpc>
                <a:spcPct val="170000"/>
              </a:lnSpc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dirty="0"/>
              <a:t>	</a:t>
            </a:r>
            <a:r>
              <a:rPr lang="en-US" sz="7200" dirty="0"/>
              <a:t>	</a:t>
            </a:r>
            <a:r>
              <a:rPr lang="en-US" sz="7200" b="1" dirty="0"/>
              <a:t>for each </a:t>
            </a:r>
            <a:r>
              <a:rPr lang="en-US" sz="7200" dirty="0"/>
              <a:t>block </a:t>
            </a:r>
            <a:r>
              <a:rPr lang="en-US" sz="7200" i="1" dirty="0"/>
              <a:t>B</a:t>
            </a:r>
            <a:r>
              <a:rPr lang="en-US" sz="7200" i="1" baseline="-25000" dirty="0"/>
              <a:t>r</a:t>
            </a:r>
            <a:r>
              <a:rPr lang="en-US" sz="7200" b="1" dirty="0"/>
              <a:t> of</a:t>
            </a:r>
            <a:r>
              <a:rPr lang="en-US" sz="7200" b="1" i="1" dirty="0"/>
              <a:t> </a:t>
            </a:r>
            <a:r>
              <a:rPr lang="en-US" sz="7200" i="1" dirty="0"/>
              <a:t>r</a:t>
            </a:r>
            <a:r>
              <a:rPr lang="en-US" sz="7200" b="1" dirty="0"/>
              <a:t> do begin</a:t>
            </a:r>
            <a:br>
              <a:rPr lang="en-US" sz="7200" b="1" dirty="0"/>
            </a:br>
            <a:r>
              <a:rPr lang="en-US" sz="7200" b="1" dirty="0"/>
              <a:t>		for each</a:t>
            </a:r>
            <a:r>
              <a:rPr lang="en-US" sz="7200" dirty="0"/>
              <a:t> block </a:t>
            </a:r>
            <a:r>
              <a:rPr lang="en-US" sz="7200" i="1" dirty="0" err="1"/>
              <a:t>B</a:t>
            </a:r>
            <a:r>
              <a:rPr lang="en-US" sz="7200" i="1" baseline="-25000" dirty="0" err="1"/>
              <a:t>s</a:t>
            </a:r>
            <a:r>
              <a:rPr lang="en-US" sz="7200" b="1" dirty="0"/>
              <a:t> of </a:t>
            </a:r>
            <a:r>
              <a:rPr lang="en-US" sz="7200" b="1" i="1" dirty="0"/>
              <a:t>s </a:t>
            </a:r>
            <a:r>
              <a:rPr lang="en-US" sz="7200" b="1" dirty="0"/>
              <a:t>do begin</a:t>
            </a:r>
            <a:br>
              <a:rPr lang="en-US" sz="7200" b="1" dirty="0"/>
            </a:br>
            <a:r>
              <a:rPr lang="en-US" sz="7200" b="1" dirty="0"/>
              <a:t>			for each</a:t>
            </a:r>
            <a:r>
              <a:rPr lang="en-US" sz="7200" dirty="0"/>
              <a:t> tuple </a:t>
            </a:r>
            <a:r>
              <a:rPr lang="en-US" sz="7200" i="1" dirty="0" err="1"/>
              <a:t>t</a:t>
            </a:r>
            <a:r>
              <a:rPr lang="en-US" sz="7200" i="1" baseline="-25000" dirty="0" err="1"/>
              <a:t>r</a:t>
            </a:r>
            <a:r>
              <a:rPr lang="en-US" sz="7200" i="1" dirty="0"/>
              <a:t> </a:t>
            </a:r>
            <a:r>
              <a:rPr lang="en-US" sz="7200" b="1" dirty="0"/>
              <a:t>in </a:t>
            </a:r>
            <a:r>
              <a:rPr lang="en-US" sz="7200" i="1" dirty="0"/>
              <a:t>B</a:t>
            </a:r>
            <a:r>
              <a:rPr lang="en-US" sz="7200" i="1" baseline="-25000" dirty="0"/>
              <a:t>r </a:t>
            </a:r>
            <a:r>
              <a:rPr lang="en-US" sz="7200" b="1" baseline="-25000" dirty="0"/>
              <a:t> </a:t>
            </a:r>
            <a:r>
              <a:rPr lang="en-US" sz="7200" b="1" dirty="0"/>
              <a:t>do begin</a:t>
            </a:r>
            <a:br>
              <a:rPr lang="en-US" sz="7200" b="1" dirty="0"/>
            </a:br>
            <a:r>
              <a:rPr lang="en-US" sz="7200" b="1" dirty="0"/>
              <a:t>				for each </a:t>
            </a:r>
            <a:r>
              <a:rPr lang="en-US" sz="7200" dirty="0"/>
              <a:t>tuple </a:t>
            </a:r>
            <a:r>
              <a:rPr lang="en-US" sz="7200" i="1" dirty="0" err="1"/>
              <a:t>t</a:t>
            </a:r>
            <a:r>
              <a:rPr lang="en-US" sz="7200" i="1" baseline="-25000" dirty="0" err="1"/>
              <a:t>s</a:t>
            </a:r>
            <a:r>
              <a:rPr lang="en-US" sz="7200" i="1" dirty="0"/>
              <a:t> </a:t>
            </a:r>
            <a:r>
              <a:rPr lang="en-US" sz="7200" b="1" dirty="0"/>
              <a:t>in </a:t>
            </a:r>
            <a:r>
              <a:rPr lang="en-US" sz="7200" i="1" dirty="0" err="1"/>
              <a:t>B</a:t>
            </a:r>
            <a:r>
              <a:rPr lang="en-US" sz="7200" i="1" baseline="-25000" dirty="0" err="1"/>
              <a:t>s</a:t>
            </a:r>
            <a:r>
              <a:rPr lang="en-US" sz="7200" i="1" dirty="0"/>
              <a:t> </a:t>
            </a:r>
            <a:r>
              <a:rPr lang="en-US" sz="7200" b="1" dirty="0"/>
              <a:t>do begin</a:t>
            </a:r>
            <a:br>
              <a:rPr lang="en-US" sz="7200" b="1" dirty="0"/>
            </a:br>
            <a:r>
              <a:rPr lang="en-US" sz="7200" b="1" dirty="0"/>
              <a:t>					</a:t>
            </a:r>
            <a:r>
              <a:rPr lang="en-US" sz="7200" dirty="0"/>
              <a:t>Check if (</a:t>
            </a:r>
            <a:r>
              <a:rPr lang="en-US" sz="7200" i="1" dirty="0" err="1"/>
              <a:t>t</a:t>
            </a:r>
            <a:r>
              <a:rPr lang="en-US" sz="7200" i="1" baseline="-25000" dirty="0" err="1"/>
              <a:t>r</a:t>
            </a:r>
            <a:r>
              <a:rPr lang="en-US" sz="7200" i="1" dirty="0" err="1"/>
              <a:t>,t</a:t>
            </a:r>
            <a:r>
              <a:rPr lang="en-US" sz="7200" i="1" baseline="-25000" dirty="0" err="1"/>
              <a:t>s</a:t>
            </a:r>
            <a:r>
              <a:rPr lang="en-US" sz="7200" i="1" dirty="0"/>
              <a:t>) </a:t>
            </a:r>
            <a:r>
              <a:rPr lang="en-US" sz="7200" dirty="0"/>
              <a:t>satisfy the join condition </a:t>
            </a:r>
            <a:br>
              <a:rPr lang="en-US" sz="7200" dirty="0"/>
            </a:br>
            <a:r>
              <a:rPr lang="en-US" sz="7200" dirty="0"/>
              <a:t>					if they do, add </a:t>
            </a:r>
            <a:r>
              <a:rPr lang="en-US" sz="7200" i="1" dirty="0" err="1"/>
              <a:t>t</a:t>
            </a:r>
            <a:r>
              <a:rPr lang="en-US" sz="7200" i="1" baseline="-25000" dirty="0" err="1"/>
              <a:t>r</a:t>
            </a:r>
            <a:r>
              <a:rPr lang="en-US" sz="7200" i="1" baseline="30000" dirty="0"/>
              <a:t> </a:t>
            </a:r>
            <a:r>
              <a:rPr lang="en-US" sz="7200" dirty="0">
                <a:sym typeface="Symbol" panose="05050102010706020507" pitchFamily="18" charset="2"/>
              </a:rPr>
              <a:t>• </a:t>
            </a:r>
            <a:r>
              <a:rPr lang="en-US" sz="7200" i="1" dirty="0" err="1">
                <a:sym typeface="Symbol" panose="05050102010706020507" pitchFamily="18" charset="2"/>
              </a:rPr>
              <a:t>t</a:t>
            </a:r>
            <a:r>
              <a:rPr lang="en-US" sz="7200" i="1" baseline="-25000" dirty="0" err="1">
                <a:sym typeface="Symbol" panose="05050102010706020507" pitchFamily="18" charset="2"/>
              </a:rPr>
              <a:t>s</a:t>
            </a:r>
            <a:r>
              <a:rPr lang="en-US" sz="7200" i="1" dirty="0">
                <a:sym typeface="Symbol" panose="05050102010706020507" pitchFamily="18" charset="2"/>
              </a:rPr>
              <a:t> </a:t>
            </a:r>
            <a:r>
              <a:rPr lang="en-US" sz="7200" dirty="0">
                <a:sym typeface="Symbol" panose="05050102010706020507" pitchFamily="18" charset="2"/>
              </a:rPr>
              <a:t>to the result.</a:t>
            </a:r>
            <a:br>
              <a:rPr lang="en-US" sz="7200" dirty="0">
                <a:sym typeface="Symbol" panose="05050102010706020507" pitchFamily="18" charset="2"/>
              </a:rPr>
            </a:br>
            <a:r>
              <a:rPr lang="en-US" sz="7200" dirty="0">
                <a:sym typeface="Symbol" panose="05050102010706020507" pitchFamily="18" charset="2"/>
              </a:rPr>
              <a:t>				</a:t>
            </a:r>
            <a:r>
              <a:rPr lang="en-US" sz="7200" b="1" dirty="0">
                <a:sym typeface="Symbol" panose="05050102010706020507" pitchFamily="18" charset="2"/>
              </a:rPr>
              <a:t>end</a:t>
            </a:r>
            <a:br>
              <a:rPr lang="en-US" sz="7200" b="1" dirty="0">
                <a:sym typeface="Symbol" panose="05050102010706020507" pitchFamily="18" charset="2"/>
              </a:rPr>
            </a:br>
            <a:r>
              <a:rPr lang="en-US" sz="7200" b="1" dirty="0">
                <a:sym typeface="Symbol" panose="05050102010706020507" pitchFamily="18" charset="2"/>
              </a:rPr>
              <a:t>			end</a:t>
            </a:r>
            <a:br>
              <a:rPr lang="en-US" sz="7200" b="1" dirty="0">
                <a:sym typeface="Symbol" panose="05050102010706020507" pitchFamily="18" charset="2"/>
              </a:rPr>
            </a:br>
            <a:r>
              <a:rPr lang="en-US" sz="7200" b="1" dirty="0">
                <a:sym typeface="Symbol" panose="05050102010706020507" pitchFamily="18" charset="2"/>
              </a:rPr>
              <a:t>		end</a:t>
            </a:r>
            <a:br>
              <a:rPr lang="en-US" sz="7200" b="1" dirty="0">
                <a:sym typeface="Symbol" panose="05050102010706020507" pitchFamily="18" charset="2"/>
              </a:rPr>
            </a:br>
            <a:r>
              <a:rPr lang="en-US" sz="7200" b="1" dirty="0">
                <a:sym typeface="Symbol" panose="05050102010706020507" pitchFamily="18" charset="2"/>
              </a:rPr>
              <a:t>	end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24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3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087" y="115330"/>
            <a:ext cx="10151075" cy="506928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Nested-Loop Join (Cont.)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519" y="1333783"/>
            <a:ext cx="10787790" cy="33205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Worst case estimate:  </a:t>
            </a:r>
            <a:r>
              <a:rPr lang="en-US" i="1" dirty="0" err="1"/>
              <a:t>b</a:t>
            </a:r>
            <a:r>
              <a:rPr lang="en-US" i="1" baseline="-25000" dirty="0" err="1"/>
              <a:t>r</a:t>
            </a:r>
            <a:r>
              <a:rPr lang="en-US" i="1" dirty="0"/>
              <a:t>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s</a:t>
            </a:r>
            <a:r>
              <a:rPr lang="en-US" i="1" dirty="0">
                <a:sym typeface="Symbol" panose="05050102010706020507" pitchFamily="18" charset="2"/>
              </a:rPr>
              <a:t> +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r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 block accesses.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block in the inner relation </a:t>
            </a:r>
            <a:r>
              <a:rPr lang="en-US" i="1" dirty="0"/>
              <a:t>s</a:t>
            </a:r>
            <a:r>
              <a:rPr lang="en-US" dirty="0"/>
              <a:t> is read once for each </a:t>
            </a:r>
            <a:r>
              <a:rPr lang="en-US" i="1" dirty="0"/>
              <a:t>block</a:t>
            </a:r>
            <a:r>
              <a:rPr lang="en-US" dirty="0"/>
              <a:t> in the outer relation (instead of once for each tuple in the outer relation</a:t>
            </a:r>
            <a:endParaRPr 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Best case: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sz="2400" i="1" baseline="-25000" dirty="0" err="1">
                <a:sym typeface="Symbol" panose="05050102010706020507" pitchFamily="18" charset="2"/>
              </a:rPr>
              <a:t>r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+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sz="2400" i="1" baseline="-25000" dirty="0" err="1">
                <a:sym typeface="Symbol" panose="05050102010706020507" pitchFamily="18" charset="2"/>
              </a:rPr>
              <a:t>s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block accesses.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Improvements to nested loop and block nested loop algorithms: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block nested-loop, use </a:t>
            </a:r>
            <a:r>
              <a:rPr lang="en-US" i="1" dirty="0"/>
              <a:t>M — </a:t>
            </a:r>
            <a:r>
              <a:rPr lang="en-US" dirty="0"/>
              <a:t>2 disk blocks as blocking unit for outer relations, where </a:t>
            </a:r>
            <a:r>
              <a:rPr lang="en-US" i="1" dirty="0"/>
              <a:t>M</a:t>
            </a:r>
            <a:r>
              <a:rPr lang="en-US" dirty="0"/>
              <a:t> = memory size in blocks; use remaining two blocks to buffer inner relation and output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 Cost =   </a:t>
            </a:r>
            <a:r>
              <a:rPr lang="en-US" dirty="0">
                <a:sym typeface="Symbol" panose="05050102010706020507" pitchFamily="18" charset="2"/>
              </a:rPr>
              <a:t>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sz="2400" i="1" baseline="-25000" dirty="0" err="1">
                <a:sym typeface="Symbol" panose="05050102010706020507" pitchFamily="18" charset="2"/>
              </a:rPr>
              <a:t>r</a:t>
            </a:r>
            <a:r>
              <a:rPr 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i="1" dirty="0">
                <a:sym typeface="Symbol" panose="05050102010706020507" pitchFamily="18" charset="2"/>
              </a:rPr>
              <a:t>/ (M-2)</a:t>
            </a:r>
            <a:r>
              <a:rPr lang="en-US" dirty="0">
                <a:sym typeface="Symbol" panose="05050102010706020507" pitchFamily="18" charset="2"/>
              </a:rPr>
              <a:t> 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sz="2400" i="1" baseline="-25000" dirty="0" err="1">
                <a:sym typeface="Symbol" panose="05050102010706020507" pitchFamily="18" charset="2"/>
              </a:rPr>
              <a:t>s</a:t>
            </a:r>
            <a:r>
              <a:rPr lang="en-US" i="1" dirty="0">
                <a:sym typeface="Symbol" panose="05050102010706020507" pitchFamily="18" charset="2"/>
              </a:rPr>
              <a:t> +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sz="2400" i="1" baseline="-25000" dirty="0" err="1">
                <a:sym typeface="Symbol" panose="05050102010706020507" pitchFamily="18" charset="2"/>
              </a:rPr>
              <a:t>r</a:t>
            </a:r>
            <a:r>
              <a:rPr lang="en-US" sz="2400" i="1" dirty="0">
                <a:sym typeface="Symbol" panose="05050102010706020507" pitchFamily="18" charset="2"/>
              </a:rPr>
              <a:t>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err="1"/>
              <a:t>equi</a:t>
            </a:r>
            <a:r>
              <a:rPr lang="en-US" dirty="0"/>
              <a:t>-join attribute forms a key or inner relation,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index on inner relation if available (next slide)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25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9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086" y="90359"/>
            <a:ext cx="9928654" cy="603293"/>
          </a:xfrm>
        </p:spPr>
        <p:txBody>
          <a:bodyPr>
            <a:normAutofit fontScale="90000"/>
          </a:bodyPr>
          <a:lstStyle/>
          <a:p>
            <a:r>
              <a:rPr lang="en-US" dirty="0"/>
              <a:t>Indexed Nested-Loop Join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220" y="1324707"/>
            <a:ext cx="10938131" cy="35191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join is an </a:t>
            </a:r>
            <a:r>
              <a:rPr lang="en-US" dirty="0" err="1"/>
              <a:t>equi</a:t>
            </a:r>
            <a:r>
              <a:rPr lang="en-US" dirty="0"/>
              <a:t>-join or natural join 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index is available on the inner relation’s join attribute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tuple </a:t>
            </a:r>
            <a:r>
              <a:rPr lang="en-US" i="1" dirty="0" err="1"/>
              <a:t>t</a:t>
            </a:r>
            <a:r>
              <a:rPr lang="en-US" sz="2400" i="1" baseline="-25000" dirty="0" err="1"/>
              <a:t>r</a:t>
            </a:r>
            <a:r>
              <a:rPr lang="en-US" i="1" dirty="0"/>
              <a:t> </a:t>
            </a:r>
            <a:r>
              <a:rPr lang="en-US" dirty="0"/>
              <a:t>in the outer relation </a:t>
            </a:r>
            <a:r>
              <a:rPr lang="en-US" i="1" dirty="0"/>
              <a:t>r,</a:t>
            </a:r>
            <a:r>
              <a:rPr lang="en-US" dirty="0"/>
              <a:t> use the index to look up tuples in </a:t>
            </a:r>
            <a:r>
              <a:rPr lang="en-US" i="1" dirty="0"/>
              <a:t>s</a:t>
            </a:r>
            <a:r>
              <a:rPr lang="en-US" dirty="0"/>
              <a:t> that satisfy the join condition with tuple </a:t>
            </a:r>
            <a:r>
              <a:rPr lang="en-US" i="1" dirty="0"/>
              <a:t>t</a:t>
            </a:r>
            <a:r>
              <a:rPr lang="en-US" sz="2400" i="1" baseline="-25000" dirty="0"/>
              <a:t>r</a:t>
            </a:r>
            <a:r>
              <a:rPr lang="en-US" i="1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Worst case:  buffer has space for only one page of </a:t>
            </a:r>
            <a:r>
              <a:rPr lang="en-US" i="1" dirty="0"/>
              <a:t>r</a:t>
            </a:r>
            <a:r>
              <a:rPr lang="en-US" dirty="0"/>
              <a:t>, and, for each tuple in </a:t>
            </a:r>
            <a:r>
              <a:rPr lang="en-US" i="1" dirty="0"/>
              <a:t>r</a:t>
            </a:r>
            <a:r>
              <a:rPr lang="en-US" dirty="0"/>
              <a:t>, we perform an index lookup on </a:t>
            </a:r>
            <a:r>
              <a:rPr lang="en-US" i="1" dirty="0"/>
              <a:t>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Cost of the join:  </a:t>
            </a:r>
            <a:r>
              <a:rPr lang="en-US" i="1" dirty="0" err="1"/>
              <a:t>b</a:t>
            </a:r>
            <a:r>
              <a:rPr lang="en-US" sz="2400" i="1" baseline="-25000" dirty="0" err="1"/>
              <a:t>r</a:t>
            </a:r>
            <a:r>
              <a:rPr lang="en-US" i="1" dirty="0"/>
              <a:t> </a:t>
            </a:r>
            <a:r>
              <a:rPr lang="en-US" dirty="0"/>
              <a:t> + </a:t>
            </a:r>
            <a:r>
              <a:rPr lang="en-US" i="1" dirty="0"/>
              <a:t>n</a:t>
            </a:r>
            <a:r>
              <a:rPr lang="en-US" sz="2400" i="1" baseline="-25000" dirty="0"/>
              <a:t>r</a:t>
            </a:r>
            <a:r>
              <a:rPr lang="en-US" sz="2400" i="1" dirty="0"/>
              <a:t> </a:t>
            </a:r>
            <a:r>
              <a:rPr lang="en-US" dirty="0">
                <a:sym typeface="Symbol" panose="05050102010706020507" pitchFamily="18" charset="2"/>
              </a:rPr>
              <a:t>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endParaRPr 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Where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tuples for one tuple or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endParaRPr 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can be estimated as cost of a single selection on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If indices are available on join attributes of both </a:t>
            </a:r>
            <a:r>
              <a:rPr lang="en-US" i="1" dirty="0">
                <a:sym typeface="Symbol" panose="05050102010706020507" pitchFamily="18" charset="2"/>
              </a:rPr>
              <a:t>r </a:t>
            </a:r>
            <a:r>
              <a:rPr lang="en-US" dirty="0">
                <a:sym typeface="Symbol" panose="05050102010706020507" pitchFamily="18" charset="2"/>
              </a:rPr>
              <a:t>and </a:t>
            </a:r>
            <a:r>
              <a:rPr lang="en-US" i="1" dirty="0">
                <a:sym typeface="Symbol" panose="05050102010706020507" pitchFamily="18" charset="2"/>
              </a:rPr>
              <a:t>s,</a:t>
            </a:r>
            <a:br>
              <a:rPr lang="en-US" i="1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use the relation with fewer tuples as the outer relation.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26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031" y="60240"/>
            <a:ext cx="9920416" cy="58681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Nested-Loop Join Costs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639" y="1174836"/>
            <a:ext cx="10810102" cy="35701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Compute </a:t>
            </a:r>
            <a:r>
              <a:rPr lang="en-US" i="1" dirty="0"/>
              <a:t>depositor     customer, </a:t>
            </a:r>
            <a:r>
              <a:rPr lang="en-US" dirty="0"/>
              <a:t>with </a:t>
            </a:r>
            <a:r>
              <a:rPr lang="en-US" i="1" dirty="0"/>
              <a:t>depositor</a:t>
            </a:r>
            <a:r>
              <a:rPr lang="en-US" dirty="0"/>
              <a:t> as the outer relation.</a:t>
            </a:r>
          </a:p>
          <a:p>
            <a:r>
              <a:rPr lang="en-US" dirty="0"/>
              <a:t>Let </a:t>
            </a:r>
            <a:r>
              <a:rPr lang="en-US" i="1" dirty="0"/>
              <a:t>customer</a:t>
            </a:r>
            <a:r>
              <a:rPr lang="en-US" dirty="0"/>
              <a:t> have a primary B</a:t>
            </a:r>
            <a:r>
              <a:rPr lang="en-US" baseline="30000" dirty="0"/>
              <a:t>+</a:t>
            </a:r>
            <a:r>
              <a:rPr lang="en-US" dirty="0"/>
              <a:t>-tree index on the join attribute </a:t>
            </a:r>
            <a:r>
              <a:rPr lang="en-US" i="1" dirty="0"/>
              <a:t>customer-name, </a:t>
            </a:r>
            <a:r>
              <a:rPr lang="en-US" dirty="0"/>
              <a:t>which contains 20 entries in each index node.</a:t>
            </a:r>
          </a:p>
          <a:p>
            <a:r>
              <a:rPr lang="en-US" dirty="0"/>
              <a:t>Since</a:t>
            </a:r>
            <a:r>
              <a:rPr lang="en-US" i="1" dirty="0"/>
              <a:t> customer </a:t>
            </a:r>
            <a:r>
              <a:rPr lang="en-US" dirty="0"/>
              <a:t>has 10,000 tuples, the height of the tree is 4, and one more access is needed to find the actual data</a:t>
            </a:r>
          </a:p>
          <a:p>
            <a:r>
              <a:rPr lang="en-US" i="1" dirty="0"/>
              <a:t>depositor</a:t>
            </a:r>
            <a:r>
              <a:rPr lang="en-US" dirty="0"/>
              <a:t> has 5000 tuples</a:t>
            </a:r>
          </a:p>
          <a:p>
            <a:r>
              <a:rPr lang="en-US" dirty="0"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dirty="0">
                <a:sym typeface="Greek Symbols" pitchFamily="18" charset="2"/>
              </a:rPr>
              <a:t>400*100 + 100 =  40,100 disk accesses assuming worst case memory (may be significantly less with more memory)</a:t>
            </a:r>
          </a:p>
          <a:p>
            <a:r>
              <a:rPr lang="en-US" dirty="0">
                <a:sym typeface="Greek Symbols" pitchFamily="18" charset="2"/>
              </a:rPr>
              <a:t> </a:t>
            </a:r>
            <a:r>
              <a:rPr lang="en-US" dirty="0"/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Greek Symbols" pitchFamily="18" charset="2"/>
              </a:rPr>
              <a:t>100 + 5000 * 5 = 25,100 disk accesses.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Greek Symbols" pitchFamily="18" charset="2"/>
              </a:rPr>
              <a:t>CPU cost likely to be less than that for block nested loops join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27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4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848" y="80412"/>
            <a:ext cx="10142838" cy="578580"/>
          </a:xfrm>
        </p:spPr>
        <p:txBody>
          <a:bodyPr>
            <a:normAutofit fontScale="90000"/>
          </a:bodyPr>
          <a:lstStyle/>
          <a:p>
            <a:r>
              <a:rPr lang="en-US" dirty="0"/>
              <a:t>Merge-Join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362" y="1330154"/>
            <a:ext cx="11155319" cy="1437759"/>
          </a:xfrm>
        </p:spPr>
        <p:txBody>
          <a:bodyPr>
            <a:normAutofit fontScale="62500" lnSpcReduction="20000"/>
          </a:bodyPr>
          <a:lstStyle/>
          <a:p>
            <a:pPr marL="381000" indent="-381000">
              <a:buFont typeface="Monotype Sorts" pitchFamily="2" charset="2"/>
              <a:buAutoNum type="arabicPeriod"/>
            </a:pPr>
            <a:r>
              <a:rPr lang="en-US" dirty="0"/>
              <a:t>Sort both relations on their join attribute (if not already sorted on the join attributes).</a:t>
            </a: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n-US" dirty="0"/>
              <a:t>Merge the sorted relations to join them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Join step is similar to the merge stage of the sort-merge algorithm. 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Main difference is handling of duplicate values in join attribute — every pair with same value on join attribute must be matched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Detailed algorithm in book</a:t>
            </a:r>
          </a:p>
        </p:txBody>
      </p:sp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4520" r="14500" b="4018"/>
          <a:stretch>
            <a:fillRect/>
          </a:stretch>
        </p:blipFill>
        <p:spPr bwMode="auto">
          <a:xfrm>
            <a:off x="4115143" y="3153031"/>
            <a:ext cx="2456248" cy="231795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28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7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563" y="10555"/>
            <a:ext cx="10109886" cy="652720"/>
          </a:xfrm>
        </p:spPr>
        <p:txBody>
          <a:bodyPr>
            <a:normAutofit fontScale="90000"/>
          </a:bodyPr>
          <a:lstStyle/>
          <a:p>
            <a:r>
              <a:rPr lang="en-US" dirty="0"/>
              <a:t>Merge-Join (Cont.)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116" y="1206674"/>
            <a:ext cx="10664911" cy="32170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be used only for </a:t>
            </a:r>
            <a:r>
              <a:rPr lang="en-US" dirty="0" err="1"/>
              <a:t>equi</a:t>
            </a:r>
            <a:r>
              <a:rPr lang="en-US" dirty="0"/>
              <a:t>-joins and natural joins</a:t>
            </a:r>
          </a:p>
          <a:p>
            <a:r>
              <a:rPr lang="en-US" dirty="0"/>
              <a:t>Each block needs to be read only once (assuming all tuples for any given value of the join attributes fit in memory</a:t>
            </a:r>
          </a:p>
          <a:p>
            <a:r>
              <a:rPr lang="en-US" dirty="0"/>
              <a:t>Thus number of block accesses for merge-join is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2400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r</a:t>
            </a:r>
            <a:r>
              <a:rPr lang="en-US" i="1" dirty="0"/>
              <a:t> + </a:t>
            </a:r>
            <a:r>
              <a:rPr lang="en-US" i="1" dirty="0" err="1"/>
              <a:t>b</a:t>
            </a:r>
            <a:r>
              <a:rPr lang="en-US" i="1" baseline="-25000" dirty="0" err="1"/>
              <a:t>s</a:t>
            </a:r>
            <a:r>
              <a:rPr lang="en-US" dirty="0"/>
              <a:t>    +    the cost of sorting if relations are unsorted.</a:t>
            </a:r>
          </a:p>
          <a:p>
            <a:r>
              <a:rPr lang="en-US" b="1" dirty="0"/>
              <a:t>hybrid merge-join: </a:t>
            </a:r>
            <a:r>
              <a:rPr lang="en-US" dirty="0"/>
              <a:t>If one relation is sorted, and the other has a secondary B</a:t>
            </a:r>
            <a:r>
              <a:rPr lang="en-US" baseline="30000" dirty="0"/>
              <a:t>+</a:t>
            </a:r>
            <a:r>
              <a:rPr lang="en-US" dirty="0"/>
              <a:t>-tree index on the join attribute</a:t>
            </a:r>
          </a:p>
          <a:p>
            <a:pPr lvl="1"/>
            <a:r>
              <a:rPr lang="en-US" dirty="0"/>
              <a:t>Merge the sorted relation with the leaf entries of the B</a:t>
            </a:r>
            <a:r>
              <a:rPr lang="en-US" baseline="30000" dirty="0"/>
              <a:t>+</a:t>
            </a:r>
            <a:r>
              <a:rPr lang="en-US" dirty="0"/>
              <a:t>-tree . </a:t>
            </a:r>
          </a:p>
          <a:p>
            <a:pPr lvl="1"/>
            <a:r>
              <a:rPr lang="en-US" dirty="0"/>
              <a:t>Sort the result on the addresses of the unsorted relation’s tuples</a:t>
            </a:r>
          </a:p>
          <a:p>
            <a:pPr lvl="1"/>
            <a:r>
              <a:rPr lang="en-US" dirty="0"/>
              <a:t>Scan the unsorted relation in physical address order and merge with previous result, to replace addresses by the actual tuples</a:t>
            </a:r>
          </a:p>
          <a:p>
            <a:pPr lvl="2"/>
            <a:r>
              <a:rPr lang="en-US" dirty="0"/>
              <a:t>Sequential scan more efficient than random lookup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29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368" y="122663"/>
            <a:ext cx="10515600" cy="590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</a:t>
            </a:r>
            <a:r>
              <a:rPr lang="en-US" dirty="0"/>
              <a:t>Processing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819919" y="1012782"/>
            <a:ext cx="778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Overview </a:t>
            </a:r>
          </a:p>
          <a:p>
            <a:r>
              <a:rPr lang="en-US" dirty="0" smtClean="0"/>
              <a:t>Measures of Query Cost</a:t>
            </a:r>
          </a:p>
          <a:p>
            <a:r>
              <a:rPr lang="en-US" dirty="0" smtClean="0"/>
              <a:t>Selection Operation </a:t>
            </a:r>
          </a:p>
          <a:p>
            <a:r>
              <a:rPr lang="en-US" dirty="0" smtClean="0"/>
              <a:t>Sorting </a:t>
            </a:r>
          </a:p>
          <a:p>
            <a:r>
              <a:rPr lang="en-US" dirty="0" smtClean="0"/>
              <a:t>Join Operation </a:t>
            </a:r>
          </a:p>
          <a:p>
            <a:r>
              <a:rPr lang="en-US" dirty="0" smtClean="0"/>
              <a:t>Other Operations</a:t>
            </a:r>
          </a:p>
          <a:p>
            <a:r>
              <a:rPr lang="en-US" dirty="0" smtClean="0"/>
              <a:t>Evaluation of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276" y="87484"/>
            <a:ext cx="10118124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Hash-Join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631" y="1242632"/>
            <a:ext cx="10768012" cy="3197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Applicable for </a:t>
            </a:r>
            <a:r>
              <a:rPr lang="en-US" dirty="0" err="1"/>
              <a:t>equi</a:t>
            </a:r>
            <a:r>
              <a:rPr lang="en-US" dirty="0"/>
              <a:t>-joins and natural joins.</a:t>
            </a:r>
          </a:p>
          <a:p>
            <a:r>
              <a:rPr lang="en-US" dirty="0"/>
              <a:t>A hash function</a:t>
            </a:r>
            <a:r>
              <a:rPr lang="en-US" i="1" dirty="0"/>
              <a:t> h</a:t>
            </a:r>
            <a:r>
              <a:rPr lang="en-US" dirty="0"/>
              <a:t> is used to partition tuples of both relations </a:t>
            </a:r>
          </a:p>
          <a:p>
            <a:r>
              <a:rPr lang="en-US" i="1" dirty="0"/>
              <a:t>h</a:t>
            </a:r>
            <a:r>
              <a:rPr lang="en-US" dirty="0"/>
              <a:t> maps </a:t>
            </a:r>
            <a:r>
              <a:rPr lang="en-US" i="1" dirty="0" err="1"/>
              <a:t>JoinAttrs</a:t>
            </a:r>
            <a:r>
              <a:rPr lang="en-US" dirty="0"/>
              <a:t> values to {0, 1, ..., </a:t>
            </a:r>
            <a:r>
              <a:rPr lang="en-US" i="1" dirty="0"/>
              <a:t>n</a:t>
            </a:r>
            <a:r>
              <a:rPr lang="en-US" dirty="0"/>
              <a:t>}, where </a:t>
            </a:r>
            <a:r>
              <a:rPr lang="en-US" i="1" dirty="0" err="1"/>
              <a:t>JoinAttrs</a:t>
            </a:r>
            <a:r>
              <a:rPr lang="en-US" i="1" dirty="0"/>
              <a:t> </a:t>
            </a:r>
            <a:r>
              <a:rPr lang="en-US" dirty="0"/>
              <a:t>denotes the common attributes of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 </a:t>
            </a:r>
            <a:r>
              <a:rPr lang="en-US" dirty="0"/>
              <a:t>used in the natural join. </a:t>
            </a:r>
          </a:p>
          <a:p>
            <a:pPr lvl="1"/>
            <a:r>
              <a:rPr lang="en-US" i="1" dirty="0"/>
              <a:t>r</a:t>
            </a:r>
            <a:r>
              <a:rPr lang="en-US" i="1" baseline="-25000" dirty="0"/>
              <a:t>0</a:t>
            </a:r>
            <a:r>
              <a:rPr lang="en-US" i="1" dirty="0"/>
              <a:t>, r</a:t>
            </a:r>
            <a:r>
              <a:rPr lang="en-US" i="1" baseline="-25000" dirty="0"/>
              <a:t>1</a:t>
            </a:r>
            <a:r>
              <a:rPr lang="en-US" i="1" dirty="0"/>
              <a:t>, . . 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denote partitions of </a:t>
            </a:r>
            <a:r>
              <a:rPr lang="en-US" i="1" dirty="0"/>
              <a:t>r </a:t>
            </a:r>
            <a:r>
              <a:rPr lang="en-US" dirty="0"/>
              <a:t>tuples</a:t>
            </a:r>
          </a:p>
          <a:p>
            <a:pPr lvl="2"/>
            <a:r>
              <a:rPr lang="en-US" dirty="0"/>
              <a:t>Each tuple </a:t>
            </a:r>
            <a:r>
              <a:rPr lang="en-US" i="1" dirty="0" err="1"/>
              <a:t>t</a:t>
            </a:r>
            <a:r>
              <a:rPr lang="en-US" sz="2400" i="1" baseline="-25000" dirty="0" err="1"/>
              <a:t>r</a:t>
            </a:r>
            <a:r>
              <a:rPr lang="en-US" i="1" dirty="0"/>
              <a:t> </a:t>
            </a:r>
            <a:r>
              <a:rPr lang="en-US" i="1" dirty="0">
                <a:sym typeface="Symbol" panose="05050102010706020507" pitchFamily="18" charset="2"/>
              </a:rPr>
              <a:t> r </a:t>
            </a:r>
            <a:r>
              <a:rPr lang="en-US" dirty="0">
                <a:sym typeface="Symbol" panose="05050102010706020507" pitchFamily="18" charset="2"/>
              </a:rPr>
              <a:t>is put in partition </a:t>
            </a:r>
            <a:r>
              <a:rPr lang="en-US" i="1" dirty="0" err="1"/>
              <a:t>r</a:t>
            </a:r>
            <a:r>
              <a:rPr lang="en-US" sz="2400" i="1" baseline="-25000" dirty="0" err="1"/>
              <a:t>i</a:t>
            </a:r>
            <a:r>
              <a:rPr lang="en-US" dirty="0">
                <a:sym typeface="Symbol" panose="05050102010706020507" pitchFamily="18" charset="2"/>
              </a:rPr>
              <a:t> where </a:t>
            </a:r>
            <a:r>
              <a:rPr lang="en-US" i="1" dirty="0" err="1">
                <a:sym typeface="Symbol" panose="05050102010706020507" pitchFamily="18" charset="2"/>
              </a:rPr>
              <a:t>i</a:t>
            </a:r>
            <a:r>
              <a:rPr lang="en-US" i="1" dirty="0">
                <a:sym typeface="Symbol" panose="05050102010706020507" pitchFamily="18" charset="2"/>
              </a:rPr>
              <a:t> = h(</a:t>
            </a:r>
            <a:r>
              <a:rPr lang="en-US" i="1" dirty="0" err="1">
                <a:sym typeface="Symbol" panose="05050102010706020507" pitchFamily="18" charset="2"/>
              </a:rPr>
              <a:t>t</a:t>
            </a:r>
            <a:r>
              <a:rPr lang="en-US" sz="2400" i="1" baseline="-25000" dirty="0" err="1">
                <a:sym typeface="Symbol" panose="05050102010706020507" pitchFamily="18" charset="2"/>
              </a:rPr>
              <a:t>r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[</a:t>
            </a:r>
            <a:r>
              <a:rPr lang="en-US" i="1" dirty="0" err="1">
                <a:sym typeface="Symbol" panose="05050102010706020507" pitchFamily="18" charset="2"/>
              </a:rPr>
              <a:t>JoinAttrs</a:t>
            </a:r>
            <a:r>
              <a:rPr lang="en-US" i="1" dirty="0">
                <a:sym typeface="Symbol" panose="05050102010706020507" pitchFamily="18" charset="2"/>
              </a:rPr>
              <a:t>]).</a:t>
            </a:r>
          </a:p>
          <a:p>
            <a:pPr lvl="1"/>
            <a:r>
              <a:rPr lang="en-US" i="1" dirty="0"/>
              <a:t>r</a:t>
            </a:r>
            <a:r>
              <a:rPr lang="en-US" i="1" baseline="-25000" dirty="0"/>
              <a:t>0</a:t>
            </a:r>
            <a:r>
              <a:rPr lang="en-US" i="1" dirty="0"/>
              <a:t>,, r</a:t>
            </a:r>
            <a:r>
              <a:rPr lang="en-US" i="1" baseline="-25000" dirty="0"/>
              <a:t>1</a:t>
            </a:r>
            <a:r>
              <a:rPr lang="en-US" i="1" dirty="0"/>
              <a:t>. . 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denotes partitions of </a:t>
            </a:r>
            <a:r>
              <a:rPr lang="en-US" i="1" dirty="0"/>
              <a:t>s</a:t>
            </a:r>
            <a:r>
              <a:rPr lang="en-US" dirty="0"/>
              <a:t> tuples</a:t>
            </a:r>
          </a:p>
          <a:p>
            <a:pPr lvl="2"/>
            <a:r>
              <a:rPr lang="en-US" dirty="0"/>
              <a:t>Each tuple </a:t>
            </a:r>
            <a:r>
              <a:rPr lang="en-US" i="1" dirty="0" err="1"/>
              <a:t>t</a:t>
            </a:r>
            <a:r>
              <a:rPr lang="en-US" sz="2400" i="1" baseline="-25000" dirty="0" err="1"/>
              <a:t>s</a:t>
            </a:r>
            <a:r>
              <a:rPr lang="en-US" i="1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is put in partition </a:t>
            </a:r>
            <a:r>
              <a:rPr lang="en-US" i="1" dirty="0" err="1">
                <a:sym typeface="Symbol" panose="05050102010706020507" pitchFamily="18" charset="2"/>
              </a:rPr>
              <a:t>s</a:t>
            </a:r>
            <a:r>
              <a:rPr lang="en-US" sz="2400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, where </a:t>
            </a:r>
            <a:r>
              <a:rPr lang="en-US" i="1" dirty="0" err="1">
                <a:sym typeface="Symbol" panose="05050102010706020507" pitchFamily="18" charset="2"/>
              </a:rPr>
              <a:t>i</a:t>
            </a:r>
            <a:r>
              <a:rPr lang="en-US" i="1" dirty="0">
                <a:sym typeface="Symbol" panose="05050102010706020507" pitchFamily="18" charset="2"/>
              </a:rPr>
              <a:t> = h(</a:t>
            </a:r>
            <a:r>
              <a:rPr lang="en-US" i="1" dirty="0" err="1">
                <a:sym typeface="Symbol" panose="05050102010706020507" pitchFamily="18" charset="2"/>
              </a:rPr>
              <a:t>t</a:t>
            </a:r>
            <a:r>
              <a:rPr lang="en-US" sz="2400" i="1" baseline="-25000" dirty="0" err="1">
                <a:sym typeface="Symbol" panose="05050102010706020507" pitchFamily="18" charset="2"/>
              </a:rPr>
              <a:t>s</a:t>
            </a:r>
            <a:r>
              <a:rPr lang="en-US" i="1" baseline="-25000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[</a:t>
            </a:r>
            <a:r>
              <a:rPr lang="en-US" i="1" dirty="0" err="1">
                <a:sym typeface="Symbol" panose="05050102010706020507" pitchFamily="18" charset="2"/>
              </a:rPr>
              <a:t>JoinAttrs</a:t>
            </a:r>
            <a:r>
              <a:rPr lang="en-US" i="1" dirty="0">
                <a:sym typeface="Symbol" panose="05050102010706020507" pitchFamily="18" charset="2"/>
              </a:rPr>
              <a:t>]).</a:t>
            </a:r>
          </a:p>
          <a:p>
            <a:pPr lvl="2"/>
            <a:endParaRPr lang="en-US" i="1" dirty="0">
              <a:sym typeface="Symbol" panose="05050102010706020507" pitchFamily="18" charset="2"/>
            </a:endParaRPr>
          </a:p>
          <a:p>
            <a:r>
              <a:rPr lang="en-US" i="1" dirty="0"/>
              <a:t>Note: </a:t>
            </a:r>
            <a:r>
              <a:rPr lang="en-US" dirty="0"/>
              <a:t>In book, 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baseline="-25000" dirty="0"/>
              <a:t>   </a:t>
            </a:r>
            <a:r>
              <a:rPr lang="en-US" dirty="0"/>
              <a:t>is denoted as </a:t>
            </a:r>
            <a:r>
              <a:rPr lang="en-US" i="1" dirty="0" err="1"/>
              <a:t>H</a:t>
            </a:r>
            <a:r>
              <a:rPr lang="en-US" sz="2400" i="1" baseline="-25000" dirty="0" err="1"/>
              <a:t>ri</a:t>
            </a:r>
            <a:r>
              <a:rPr lang="en-US" sz="2400" i="1" baseline="-25000" dirty="0"/>
              <a:t>,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is denoted as </a:t>
            </a:r>
            <a:r>
              <a:rPr lang="en-US" i="1" dirty="0" err="1"/>
              <a:t>H</a:t>
            </a:r>
            <a:r>
              <a:rPr lang="en-US" sz="2400" i="1" baseline="-25000" dirty="0" err="1"/>
              <a:t>s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 </a:t>
            </a:r>
            <a:r>
              <a:rPr lang="en-US" dirty="0"/>
              <a:t>and</a:t>
            </a:r>
            <a:br>
              <a:rPr lang="en-US" dirty="0"/>
            </a:br>
            <a:r>
              <a:rPr lang="en-US" i="1" dirty="0"/>
              <a:t> n</a:t>
            </a:r>
            <a:r>
              <a:rPr lang="en-US" i="1" baseline="-25000" dirty="0"/>
              <a:t> </a:t>
            </a:r>
            <a:r>
              <a:rPr lang="en-US" dirty="0"/>
              <a:t>is denoted as </a:t>
            </a:r>
            <a:r>
              <a:rPr lang="en-US" i="1" dirty="0" err="1"/>
              <a:t>n</a:t>
            </a:r>
            <a:r>
              <a:rPr lang="en-US" sz="2400" i="1" baseline="-25000" dirty="0" err="1"/>
              <a:t>h</a:t>
            </a:r>
            <a:r>
              <a:rPr lang="en-US" sz="2400" i="1" baseline="-25000" dirty="0"/>
              <a:t>. 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30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0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848" y="82379"/>
            <a:ext cx="9887465" cy="652720"/>
          </a:xfrm>
        </p:spPr>
        <p:txBody>
          <a:bodyPr>
            <a:normAutofit fontScale="90000"/>
          </a:bodyPr>
          <a:lstStyle/>
          <a:p>
            <a:r>
              <a:rPr lang="en-US" dirty="0"/>
              <a:t>Hash-Join (Cont.)</a:t>
            </a:r>
          </a:p>
        </p:txBody>
      </p:sp>
      <p:pic>
        <p:nvPicPr>
          <p:cNvPr id="342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3" t="3531" r="13239" b="13577"/>
          <a:stretch>
            <a:fillRect/>
          </a:stretch>
        </p:blipFill>
        <p:spPr bwMode="auto">
          <a:xfrm>
            <a:off x="4099700" y="1424460"/>
            <a:ext cx="3694198" cy="3534719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31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4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1276" y="98854"/>
            <a:ext cx="9805086" cy="603293"/>
          </a:xfrm>
        </p:spPr>
        <p:txBody>
          <a:bodyPr>
            <a:normAutofit fontScale="90000"/>
          </a:bodyPr>
          <a:lstStyle/>
          <a:p>
            <a:r>
              <a:rPr lang="en-US" dirty="0"/>
              <a:t>Hash-Join (Cont.)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290" y="1551031"/>
            <a:ext cx="11028921" cy="185943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r  </a:t>
            </a:r>
            <a:r>
              <a:rPr lang="en-US" dirty="0"/>
              <a:t>tuples in </a:t>
            </a:r>
            <a:r>
              <a:rPr lang="en-US" i="1" dirty="0" err="1"/>
              <a:t>r</a:t>
            </a:r>
            <a:r>
              <a:rPr lang="en-US" sz="2400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need only to be compared with </a:t>
            </a:r>
            <a:r>
              <a:rPr lang="en-US" i="1" dirty="0"/>
              <a:t>s </a:t>
            </a:r>
            <a:r>
              <a:rPr lang="en-US" dirty="0"/>
              <a:t>tuples in </a:t>
            </a:r>
            <a:r>
              <a:rPr lang="en-US" i="1" dirty="0" err="1"/>
              <a:t>s</a:t>
            </a:r>
            <a:r>
              <a:rPr lang="en-US" sz="2400" i="1" baseline="-25000" dirty="0" err="1"/>
              <a:t>i</a:t>
            </a:r>
            <a:r>
              <a:rPr lang="en-US" dirty="0"/>
              <a:t> Need not be compared with </a:t>
            </a:r>
            <a:r>
              <a:rPr lang="en-US" i="1" dirty="0"/>
              <a:t>s</a:t>
            </a:r>
            <a:r>
              <a:rPr lang="en-US" dirty="0"/>
              <a:t> tuples in any other partition,</a:t>
            </a:r>
            <a:r>
              <a:rPr lang="en-US" sz="2400" dirty="0"/>
              <a:t> </a:t>
            </a:r>
            <a:r>
              <a:rPr lang="en-US" dirty="0"/>
              <a:t>since:</a:t>
            </a:r>
          </a:p>
          <a:p>
            <a:pPr lvl="1"/>
            <a:r>
              <a:rPr lang="en-US" dirty="0"/>
              <a:t>an </a:t>
            </a:r>
            <a:r>
              <a:rPr lang="en-US" i="1" dirty="0"/>
              <a:t>r</a:t>
            </a:r>
            <a:r>
              <a:rPr lang="en-US" dirty="0"/>
              <a:t> tuple and an </a:t>
            </a:r>
            <a:r>
              <a:rPr lang="en-US" i="1" dirty="0"/>
              <a:t>s </a:t>
            </a:r>
            <a:r>
              <a:rPr lang="en-US" dirty="0"/>
              <a:t>tuple that satisfy the join condition will have the same value for the join attributes.</a:t>
            </a:r>
          </a:p>
          <a:p>
            <a:pPr lvl="1"/>
            <a:r>
              <a:rPr lang="en-US" dirty="0"/>
              <a:t>If that value is hashed to some value </a:t>
            </a:r>
            <a:r>
              <a:rPr lang="en-US" i="1" dirty="0" err="1"/>
              <a:t>i</a:t>
            </a:r>
            <a:r>
              <a:rPr lang="en-US" dirty="0"/>
              <a:t>, the </a:t>
            </a:r>
            <a:r>
              <a:rPr lang="en-US" i="1" dirty="0"/>
              <a:t>r</a:t>
            </a:r>
            <a:r>
              <a:rPr lang="en-US" dirty="0"/>
              <a:t> tuple has to be in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 the </a:t>
            </a:r>
            <a:r>
              <a:rPr lang="en-US" i="1" dirty="0"/>
              <a:t>s </a:t>
            </a:r>
            <a:r>
              <a:rPr lang="en-US" dirty="0"/>
              <a:t>tuple in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32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2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561" y="149803"/>
            <a:ext cx="9895703" cy="619769"/>
          </a:xfrm>
        </p:spPr>
        <p:txBody>
          <a:bodyPr>
            <a:normAutofit fontScale="90000"/>
          </a:bodyPr>
          <a:lstStyle/>
          <a:p>
            <a:r>
              <a:rPr lang="en-US" dirty="0"/>
              <a:t>Hash-Join Algorithm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22" y="1715774"/>
            <a:ext cx="10577382" cy="2866751"/>
          </a:xfrm>
        </p:spPr>
        <p:txBody>
          <a:bodyPr>
            <a:normAutofit fontScale="850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dirty="0" smtClean="0"/>
              <a:t>1.Partition </a:t>
            </a:r>
            <a:r>
              <a:rPr lang="en-US" dirty="0"/>
              <a:t>the relation </a:t>
            </a:r>
            <a:r>
              <a:rPr lang="en-US" i="1" dirty="0"/>
              <a:t>s</a:t>
            </a:r>
            <a:r>
              <a:rPr lang="en-US" dirty="0"/>
              <a:t> using hashing function </a:t>
            </a:r>
            <a:r>
              <a:rPr lang="en-US" i="1" dirty="0"/>
              <a:t>h</a:t>
            </a:r>
            <a:r>
              <a:rPr lang="en-US" dirty="0"/>
              <a:t>.  When partitioning a relation, one block of memory is reserved as the output buffer for each partition.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2.Partition </a:t>
            </a:r>
            <a:r>
              <a:rPr lang="en-US" i="1" dirty="0"/>
              <a:t>r</a:t>
            </a:r>
            <a:r>
              <a:rPr lang="en-US" dirty="0"/>
              <a:t> similarly.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3. For </a:t>
            </a:r>
            <a:r>
              <a:rPr lang="en-US" dirty="0"/>
              <a:t>each </a:t>
            </a:r>
            <a:r>
              <a:rPr lang="en-US" i="1" dirty="0"/>
              <a:t>i:</a:t>
            </a:r>
            <a:endParaRPr lang="en-US" dirty="0"/>
          </a:p>
          <a:p>
            <a:pPr marL="736600" lvl="1" indent="-279400">
              <a:buNone/>
            </a:pPr>
            <a:r>
              <a:rPr lang="en-US" dirty="0"/>
              <a:t>(a)	Load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into memory and build an in-memory hash index on it using the join attribute.  This hash index uses a different hash function than the earlier one </a:t>
            </a:r>
            <a:r>
              <a:rPr lang="en-US" i="1" dirty="0"/>
              <a:t>h.</a:t>
            </a:r>
            <a:endParaRPr lang="en-US" dirty="0"/>
          </a:p>
          <a:p>
            <a:pPr marL="736600" lvl="1" indent="-279400">
              <a:buNone/>
            </a:pPr>
            <a:r>
              <a:rPr lang="en-US" dirty="0"/>
              <a:t>(b)	Read the tuples in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from the disk one by one.  For each tuple </a:t>
            </a:r>
            <a:r>
              <a:rPr lang="en-US" i="1" dirty="0" err="1"/>
              <a:t>t</a:t>
            </a:r>
            <a:r>
              <a:rPr lang="en-US" i="1" baseline="-25000" dirty="0" err="1"/>
              <a:t>r</a:t>
            </a:r>
            <a:r>
              <a:rPr lang="en-US" dirty="0"/>
              <a:t> locate each matching tuple 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using the in-memory hash index.  Output the concatenation of their attributes.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00712" y="981656"/>
            <a:ext cx="5100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The hash-join of </a:t>
            </a:r>
            <a:r>
              <a:rPr lang="en-US" sz="2000" i="1" dirty="0"/>
              <a:t>r</a:t>
            </a:r>
            <a:r>
              <a:rPr lang="en-US" sz="2000" dirty="0"/>
              <a:t> and </a:t>
            </a:r>
            <a:r>
              <a:rPr lang="en-US" sz="2000" i="1" dirty="0"/>
              <a:t>s </a:t>
            </a:r>
            <a:r>
              <a:rPr lang="en-US" sz="2000" dirty="0"/>
              <a:t>is computed as follows.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00018" y="4582525"/>
            <a:ext cx="37166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Relation </a:t>
            </a:r>
            <a:r>
              <a:rPr lang="en-US" sz="2000" i="1" dirty="0"/>
              <a:t>s</a:t>
            </a:r>
            <a:r>
              <a:rPr lang="en-US" sz="2000" dirty="0"/>
              <a:t> is called the </a:t>
            </a:r>
            <a:r>
              <a:rPr lang="en-US" sz="2000" b="1" dirty="0">
                <a:solidFill>
                  <a:schemeClr val="tx2"/>
                </a:solidFill>
              </a:rPr>
              <a:t>build input</a:t>
            </a:r>
            <a:r>
              <a:rPr lang="en-US" sz="2000" dirty="0"/>
              <a:t> and 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i="1" dirty="0"/>
              <a:t>r </a:t>
            </a:r>
            <a:r>
              <a:rPr lang="en-US" sz="2000" dirty="0"/>
              <a:t> is called the </a:t>
            </a:r>
            <a:r>
              <a:rPr lang="en-US" sz="2000" b="1" dirty="0">
                <a:solidFill>
                  <a:schemeClr val="tx2"/>
                </a:solidFill>
              </a:rPr>
              <a:t>probe input.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33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0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373" y="156883"/>
            <a:ext cx="9854514" cy="658812"/>
          </a:xfrm>
        </p:spPr>
        <p:txBody>
          <a:bodyPr>
            <a:normAutofit fontScale="90000"/>
          </a:bodyPr>
          <a:lstStyle/>
          <a:p>
            <a:r>
              <a:rPr lang="en-US" dirty="0"/>
              <a:t>Hash-Join algorithm (Cont.)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491" y="1502432"/>
            <a:ext cx="10965720" cy="2591773"/>
          </a:xfrm>
        </p:spPr>
        <p:txBody>
          <a:bodyPr>
            <a:noAutofit/>
          </a:bodyPr>
          <a:lstStyle/>
          <a:p>
            <a:r>
              <a:rPr lang="en-US" sz="2400" dirty="0"/>
              <a:t>The value </a:t>
            </a:r>
            <a:r>
              <a:rPr lang="en-US" sz="2400" i="1" dirty="0"/>
              <a:t>n</a:t>
            </a:r>
            <a:r>
              <a:rPr lang="en-US" sz="2400" dirty="0"/>
              <a:t> and the hash function </a:t>
            </a:r>
            <a:r>
              <a:rPr lang="en-US" sz="2400" i="1" dirty="0"/>
              <a:t>h</a:t>
            </a:r>
            <a:r>
              <a:rPr lang="en-US" sz="2400" dirty="0"/>
              <a:t> is chosen such that each </a:t>
            </a:r>
            <a:r>
              <a:rPr lang="en-US" sz="2400" i="1" dirty="0" err="1"/>
              <a:t>s</a:t>
            </a:r>
            <a:r>
              <a:rPr lang="en-US" sz="1800" i="1" baseline="-25000" dirty="0" err="1"/>
              <a:t>i</a:t>
            </a:r>
            <a:r>
              <a:rPr lang="en-US" sz="2400" dirty="0"/>
              <a:t> should fit in memory.</a:t>
            </a:r>
          </a:p>
          <a:p>
            <a:pPr lvl="1"/>
            <a:r>
              <a:rPr lang="en-US" sz="1800" dirty="0"/>
              <a:t>Typically n is chosen as </a:t>
            </a:r>
            <a:r>
              <a:rPr lang="en-US" sz="1800" dirty="0">
                <a:sym typeface="Symbol" panose="05050102010706020507" pitchFamily="18" charset="2"/>
              </a:rPr>
              <a:t></a:t>
            </a:r>
            <a:r>
              <a:rPr lang="en-US" sz="1800" dirty="0" err="1"/>
              <a:t>b</a:t>
            </a:r>
            <a:r>
              <a:rPr lang="en-US" sz="1800" baseline="-25000" dirty="0" err="1"/>
              <a:t>s</a:t>
            </a:r>
            <a:r>
              <a:rPr lang="en-US" sz="1800" dirty="0"/>
              <a:t>/M</a:t>
            </a:r>
            <a:r>
              <a:rPr lang="en-US" sz="1800" dirty="0">
                <a:sym typeface="Symbol" panose="05050102010706020507" pitchFamily="18" charset="2"/>
              </a:rPr>
              <a:t></a:t>
            </a:r>
            <a:r>
              <a:rPr lang="en-US" sz="1800" dirty="0"/>
              <a:t> * f  where f is a “</a:t>
            </a:r>
            <a:r>
              <a:rPr lang="en-US" sz="1800" dirty="0">
                <a:solidFill>
                  <a:schemeClr val="tx2"/>
                </a:solidFill>
              </a:rPr>
              <a:t>fudge factor</a:t>
            </a:r>
            <a:r>
              <a:rPr lang="en-US" sz="1800" dirty="0"/>
              <a:t>”, typically around 1.2</a:t>
            </a:r>
          </a:p>
          <a:p>
            <a:pPr lvl="1"/>
            <a:r>
              <a:rPr lang="en-US" sz="1800" dirty="0"/>
              <a:t>The probe relation partitions </a:t>
            </a:r>
            <a:r>
              <a:rPr lang="en-US" sz="1800" i="1" dirty="0" err="1"/>
              <a:t>s</a:t>
            </a:r>
            <a:r>
              <a:rPr lang="en-US" sz="1800" i="1" baseline="-25000" dirty="0" err="1"/>
              <a:t>i</a:t>
            </a:r>
            <a:r>
              <a:rPr lang="en-US" sz="1800" dirty="0"/>
              <a:t> need not fit in memory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Recursive partitioning</a:t>
            </a:r>
            <a:r>
              <a:rPr lang="en-US" sz="2400" b="1" i="1" dirty="0"/>
              <a:t> </a:t>
            </a:r>
            <a:r>
              <a:rPr lang="en-US" sz="2400" dirty="0"/>
              <a:t>required if number of partitions </a:t>
            </a:r>
            <a:r>
              <a:rPr lang="en-US" sz="2400" i="1" dirty="0"/>
              <a:t>n </a:t>
            </a:r>
            <a:r>
              <a:rPr lang="en-US" sz="2400" dirty="0"/>
              <a:t>is greater than number of pages </a:t>
            </a:r>
            <a:r>
              <a:rPr lang="en-US" sz="2400" i="1" dirty="0"/>
              <a:t>M</a:t>
            </a:r>
            <a:r>
              <a:rPr lang="en-US" sz="2400" dirty="0"/>
              <a:t> of memory.</a:t>
            </a:r>
          </a:p>
          <a:p>
            <a:pPr lvl="1"/>
            <a:r>
              <a:rPr lang="en-US" sz="1800" dirty="0"/>
              <a:t>instead of partitioning </a:t>
            </a:r>
            <a:r>
              <a:rPr lang="en-US" sz="1800" i="1" dirty="0"/>
              <a:t>n</a:t>
            </a:r>
            <a:r>
              <a:rPr lang="en-US" sz="1800" dirty="0"/>
              <a:t> ways, use</a:t>
            </a:r>
            <a:r>
              <a:rPr lang="en-US" sz="1800" i="1" dirty="0"/>
              <a:t>  M – </a:t>
            </a:r>
            <a:r>
              <a:rPr lang="en-US" sz="1800" dirty="0"/>
              <a:t>1 partitions for s</a:t>
            </a:r>
          </a:p>
          <a:p>
            <a:pPr lvl="1"/>
            <a:r>
              <a:rPr lang="en-US" sz="1800" dirty="0"/>
              <a:t>Further partition the </a:t>
            </a:r>
            <a:r>
              <a:rPr lang="en-US" sz="1800" i="1" dirty="0"/>
              <a:t>M – </a:t>
            </a:r>
            <a:r>
              <a:rPr lang="en-US" sz="1800" dirty="0"/>
              <a:t>1 partitions using a different hash function</a:t>
            </a:r>
          </a:p>
          <a:p>
            <a:pPr lvl="1"/>
            <a:r>
              <a:rPr lang="en-US" sz="1800" dirty="0"/>
              <a:t>Use same partitioning method on </a:t>
            </a:r>
            <a:r>
              <a:rPr lang="en-US" sz="1800" i="1" dirty="0"/>
              <a:t>r</a:t>
            </a:r>
          </a:p>
          <a:p>
            <a:pPr lvl="1"/>
            <a:r>
              <a:rPr lang="en-US" sz="1800" dirty="0"/>
              <a:t>Rarely required:  e.g., recursive partitioning not needed for relations of 1GB or less with memory size of 2MB, with block size of 4KB.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34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23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1552" y="113996"/>
            <a:ext cx="9516762" cy="576261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of Overflows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70355" y="1270945"/>
            <a:ext cx="10697861" cy="39765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Hash-table overflow</a:t>
            </a:r>
            <a:r>
              <a:rPr lang="en-US" sz="2000" dirty="0"/>
              <a:t> occurs in partition </a:t>
            </a:r>
            <a:r>
              <a:rPr lang="en-US" sz="2000" i="1" dirty="0" err="1"/>
              <a:t>s</a:t>
            </a:r>
            <a:r>
              <a:rPr lang="en-US" sz="1600" i="1" baseline="-25000" dirty="0" err="1"/>
              <a:t>i</a:t>
            </a:r>
            <a:r>
              <a:rPr lang="en-US" sz="2000" dirty="0"/>
              <a:t> if </a:t>
            </a:r>
            <a:r>
              <a:rPr lang="en-US" sz="2000" i="1" dirty="0" err="1"/>
              <a:t>s</a:t>
            </a:r>
            <a:r>
              <a:rPr lang="en-US" sz="1600" i="1" baseline="-25000" dirty="0" err="1"/>
              <a:t>i</a:t>
            </a:r>
            <a:r>
              <a:rPr lang="en-US" sz="2000" dirty="0"/>
              <a:t> does not fit in memory.  Reasons could be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Many tuples in s with same value for join attributes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Bad hash function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Partitioning is said to be </a:t>
            </a:r>
            <a:r>
              <a:rPr lang="en-US" sz="2000" b="1" dirty="0">
                <a:solidFill>
                  <a:schemeClr val="tx2"/>
                </a:solidFill>
              </a:rPr>
              <a:t>skewed</a:t>
            </a:r>
            <a:r>
              <a:rPr lang="en-US" sz="2000" dirty="0"/>
              <a:t> if some partitions have significantly more tuples than some others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Overflow resolution can be done in build phase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Partition </a:t>
            </a:r>
            <a:r>
              <a:rPr lang="en-US" sz="1600" i="1" dirty="0" err="1"/>
              <a:t>s</a:t>
            </a:r>
            <a:r>
              <a:rPr lang="en-US" sz="1400" i="1" baseline="-25000" dirty="0" err="1"/>
              <a:t>i</a:t>
            </a:r>
            <a:r>
              <a:rPr lang="en-US" sz="1600" dirty="0"/>
              <a:t> is further partitioned using different hash function.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Partition </a:t>
            </a:r>
            <a:r>
              <a:rPr lang="en-US" sz="1600" i="1" dirty="0" err="1"/>
              <a:t>r</a:t>
            </a:r>
            <a:r>
              <a:rPr lang="en-US" sz="1400" i="1" baseline="-25000" dirty="0" err="1"/>
              <a:t>i</a:t>
            </a:r>
            <a:r>
              <a:rPr lang="en-US" sz="1600" dirty="0"/>
              <a:t> must be similarly partitioned.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Overflow avoidance performs partitioning carefully to avoid overflows during build phase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E.g. partition build relation into many partitions, then combine them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Both approaches fail with large numbers of duplicates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Fallback option: use block nested loops join on overflowed</a:t>
            </a:r>
            <a:br>
              <a:rPr lang="en-US" sz="1600" dirty="0"/>
            </a:br>
            <a:r>
              <a:rPr lang="en-US" sz="1600" dirty="0"/>
              <a:t> partitions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35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5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372" y="108548"/>
            <a:ext cx="9879227" cy="537391"/>
          </a:xfrm>
        </p:spPr>
        <p:txBody>
          <a:bodyPr>
            <a:normAutofit fontScale="90000"/>
          </a:bodyPr>
          <a:lstStyle/>
          <a:p>
            <a:r>
              <a:rPr lang="en-US" dirty="0"/>
              <a:t>Cost of Hash-Join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57" y="1174492"/>
            <a:ext cx="10790452" cy="3339843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3146425" algn="ctr"/>
              </a:tabLst>
            </a:pPr>
            <a:r>
              <a:rPr lang="en-US" dirty="0"/>
              <a:t>If recursive partitioning is not required: cost of hash join is</a:t>
            </a:r>
            <a:br>
              <a:rPr lang="en-US" dirty="0"/>
            </a:br>
            <a:r>
              <a:rPr lang="en-US" dirty="0"/>
              <a:t>          3(</a:t>
            </a:r>
            <a:r>
              <a:rPr lang="en-US" i="1" dirty="0" err="1"/>
              <a:t>b</a:t>
            </a:r>
            <a:r>
              <a:rPr lang="en-US" i="1" baseline="-25000" dirty="0" err="1"/>
              <a:t>r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s</a:t>
            </a:r>
            <a:r>
              <a:rPr lang="en-US" i="1" dirty="0"/>
              <a:t>)</a:t>
            </a:r>
            <a:r>
              <a:rPr lang="en-US" dirty="0"/>
              <a:t> +2 </a:t>
            </a:r>
            <a:r>
              <a:rPr lang="en-US" dirty="0">
                <a:sym typeface="Symbol" panose="05050102010706020507" pitchFamily="18" charset="2"/>
              </a:rPr>
              <a:t> </a:t>
            </a:r>
            <a:r>
              <a:rPr lang="en-US" i="1" dirty="0" err="1">
                <a:sym typeface="Symbol" panose="05050102010706020507" pitchFamily="18" charset="2"/>
              </a:rPr>
              <a:t>n</a:t>
            </a:r>
            <a:r>
              <a:rPr lang="en-US" sz="2400" i="1" baseline="-25000" dirty="0" err="1">
                <a:sym typeface="Symbol" panose="05050102010706020507" pitchFamily="18" charset="2"/>
              </a:rPr>
              <a:t>h</a:t>
            </a:r>
            <a:endParaRPr lang="en-US" sz="2400" i="1" dirty="0"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dirty="0">
                <a:sym typeface="Symbol" panose="05050102010706020507" pitchFamily="18" charset="2"/>
              </a:rPr>
              <a:t>If recursive partitioning required, number of passes required for partitioning</a:t>
            </a:r>
            <a:r>
              <a:rPr lang="en-US" i="1" dirty="0">
                <a:sym typeface="Symbol" panose="05050102010706020507" pitchFamily="18" charset="2"/>
              </a:rPr>
              <a:t> s</a:t>
            </a:r>
            <a:r>
              <a:rPr lang="en-US" dirty="0">
                <a:sym typeface="Symbol" panose="05050102010706020507" pitchFamily="18" charset="2"/>
              </a:rPr>
              <a:t> is </a:t>
            </a:r>
            <a:r>
              <a:rPr lang="en-US" i="1" dirty="0" err="1">
                <a:sym typeface="Symbol" panose="05050102010706020507" pitchFamily="18" charset="2"/>
              </a:rPr>
              <a:t>log</a:t>
            </a:r>
            <a:r>
              <a:rPr lang="en-US" i="1" baseline="-25000" dirty="0" err="1">
                <a:sym typeface="Symbol" panose="05050102010706020507" pitchFamily="18" charset="2"/>
              </a:rPr>
              <a:t>M</a:t>
            </a:r>
            <a:r>
              <a:rPr lang="en-US" i="1" baseline="-25000" dirty="0">
                <a:sym typeface="Symbol" panose="05050102010706020507" pitchFamily="18" charset="2"/>
              </a:rPr>
              <a:t>–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) – 1.  This is because each final partition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of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should fit in memory.</a:t>
            </a:r>
          </a:p>
          <a:p>
            <a:pPr>
              <a:tabLst>
                <a:tab pos="3146425" algn="ctr"/>
              </a:tabLst>
            </a:pPr>
            <a:r>
              <a:rPr lang="en-US" dirty="0">
                <a:sym typeface="Symbol" panose="05050102010706020507" pitchFamily="18" charset="2"/>
              </a:rPr>
              <a:t>The number of partitions of probe relation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is the same as that for build relation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; the number of passes for partitioning of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 is also the same as for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.  </a:t>
            </a:r>
          </a:p>
          <a:p>
            <a:pPr>
              <a:tabLst>
                <a:tab pos="3146425" algn="ctr"/>
              </a:tabLst>
            </a:pPr>
            <a:r>
              <a:rPr lang="en-US" dirty="0">
                <a:sym typeface="Symbol" panose="05050102010706020507" pitchFamily="18" charset="2"/>
              </a:rPr>
              <a:t>Therefore it is best to choose the smaller relation as the build relation.</a:t>
            </a:r>
          </a:p>
          <a:p>
            <a:pPr>
              <a:tabLst>
                <a:tab pos="3146425" algn="ctr"/>
              </a:tabLst>
            </a:pPr>
            <a:r>
              <a:rPr lang="en-US" dirty="0">
                <a:sym typeface="Symbol" panose="05050102010706020507" pitchFamily="18" charset="2"/>
              </a:rPr>
              <a:t>Total cost estimate is: </a:t>
            </a:r>
          </a:p>
          <a:p>
            <a:pPr>
              <a:buNone/>
              <a:tabLst>
                <a:tab pos="3146425" algn="ctr"/>
              </a:tabLst>
            </a:pPr>
            <a:r>
              <a:rPr lang="en-US" dirty="0"/>
              <a:t>		2</a:t>
            </a:r>
            <a:r>
              <a:rPr lang="en-US" i="1" dirty="0"/>
              <a:t>(</a:t>
            </a:r>
            <a:r>
              <a:rPr lang="en-US" i="1" dirty="0" err="1"/>
              <a:t>b</a:t>
            </a:r>
            <a:r>
              <a:rPr lang="en-US" i="1" baseline="-25000" dirty="0" err="1"/>
              <a:t>r</a:t>
            </a:r>
            <a:r>
              <a:rPr lang="en-US" i="1" dirty="0"/>
              <a:t> + </a:t>
            </a:r>
            <a:r>
              <a:rPr lang="en-US" i="1" dirty="0" err="1"/>
              <a:t>b</a:t>
            </a:r>
            <a:r>
              <a:rPr lang="en-US" i="1" baseline="-25000" dirty="0" err="1"/>
              <a:t>s</a:t>
            </a:r>
            <a:r>
              <a:rPr lang="en-US" i="1" baseline="-25000" dirty="0"/>
              <a:t> </a:t>
            </a:r>
            <a:r>
              <a:rPr lang="en-US" dirty="0">
                <a:sym typeface="Symbol" panose="05050102010706020507" pitchFamily="18" charset="2"/>
              </a:rPr>
              <a:t></a:t>
            </a:r>
            <a:r>
              <a:rPr lang="en-US" i="1" dirty="0" err="1">
                <a:sym typeface="Symbol" panose="05050102010706020507" pitchFamily="18" charset="2"/>
              </a:rPr>
              <a:t>log</a:t>
            </a:r>
            <a:r>
              <a:rPr lang="en-US" i="1" baseline="-25000" dirty="0" err="1">
                <a:sym typeface="Symbol" panose="05050102010706020507" pitchFamily="18" charset="2"/>
              </a:rPr>
              <a:t>M</a:t>
            </a:r>
            <a:r>
              <a:rPr lang="en-US" i="1" baseline="-25000" dirty="0">
                <a:sym typeface="Symbol" panose="05050102010706020507" pitchFamily="18" charset="2"/>
              </a:rPr>
              <a:t>–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) – 1 +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r</a:t>
            </a:r>
            <a:r>
              <a:rPr lang="en-US" i="1" dirty="0">
                <a:sym typeface="Symbol" panose="05050102010706020507" pitchFamily="18" charset="2"/>
              </a:rPr>
              <a:t> +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s</a:t>
            </a:r>
            <a:endParaRPr lang="en-US" dirty="0"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dirty="0">
                <a:sym typeface="Symbol" panose="05050102010706020507" pitchFamily="18" charset="2"/>
              </a:rPr>
              <a:t>If the entire build input can be kept in main memory,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can be set to 0 and the algorithm does not partition the relations into temporary files.  Cost estimate goes down to </a:t>
            </a:r>
            <a:r>
              <a:rPr lang="en-US" i="1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sym typeface="Symbol" panose="05050102010706020507" pitchFamily="18" charset="2"/>
              </a:rPr>
              <a:t>r</a:t>
            </a:r>
            <a:r>
              <a:rPr lang="en-US" i="1" dirty="0">
                <a:sym typeface="Symbol" panose="05050102010706020507" pitchFamily="18" charset="2"/>
              </a:rPr>
              <a:t> +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baseline="-25000" dirty="0" err="1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36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0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4591"/>
            <a:ext cx="10046558" cy="55638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Cost of Hash-Join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114" y="1731904"/>
            <a:ext cx="10917194" cy="27989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Assume that memory size is 20 blocks</a:t>
            </a:r>
          </a:p>
          <a:p>
            <a:r>
              <a:rPr lang="en-US" i="1" dirty="0" err="1"/>
              <a:t>b</a:t>
            </a:r>
            <a:r>
              <a:rPr lang="en-US" sz="2400" i="1" baseline="-25000" dirty="0" err="1"/>
              <a:t>depositor</a:t>
            </a:r>
            <a:r>
              <a:rPr lang="en-US" dirty="0"/>
              <a:t>= 100 and </a:t>
            </a:r>
            <a:r>
              <a:rPr lang="en-US" i="1" dirty="0" err="1"/>
              <a:t>b</a:t>
            </a:r>
            <a:r>
              <a:rPr lang="en-US" sz="2400" i="1" baseline="-25000" dirty="0" err="1"/>
              <a:t>customer</a:t>
            </a:r>
            <a:r>
              <a:rPr lang="en-US" sz="2400" dirty="0"/>
              <a:t> </a:t>
            </a:r>
            <a:r>
              <a:rPr lang="en-US" dirty="0"/>
              <a:t>= 400.</a:t>
            </a:r>
          </a:p>
          <a:p>
            <a:r>
              <a:rPr lang="en-US" i="1" dirty="0"/>
              <a:t>depositor </a:t>
            </a:r>
            <a:r>
              <a:rPr lang="en-US" dirty="0"/>
              <a:t>is to be used as build input.  Partition it into five partitions, each of size 20 blocks.  This partitioning can be done in one pass.</a:t>
            </a:r>
          </a:p>
          <a:p>
            <a:r>
              <a:rPr lang="en-US" dirty="0"/>
              <a:t>Similarly, partition </a:t>
            </a:r>
            <a:r>
              <a:rPr lang="en-US" i="1" dirty="0"/>
              <a:t>customer</a:t>
            </a:r>
            <a:r>
              <a:rPr lang="en-US" dirty="0"/>
              <a:t> into five </a:t>
            </a:r>
            <a:r>
              <a:rPr lang="en-US" dirty="0" err="1"/>
              <a:t>partitions,each</a:t>
            </a:r>
            <a:r>
              <a:rPr lang="en-US" dirty="0"/>
              <a:t> of size 80.  This is also done in one pass.</a:t>
            </a:r>
          </a:p>
          <a:p>
            <a:r>
              <a:rPr lang="en-US" dirty="0"/>
              <a:t>Therefore total cost:  3(100 + 400) = 1500 block transfers </a:t>
            </a:r>
          </a:p>
          <a:p>
            <a:pPr lvl="1"/>
            <a:r>
              <a:rPr lang="en-US" dirty="0"/>
              <a:t>ignores cost of writing partially filled blocks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445917" y="884731"/>
            <a:ext cx="24148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/>
              <a:t>customer     depositor</a:t>
            </a:r>
          </a:p>
        </p:txBody>
      </p:sp>
      <p:sp>
        <p:nvSpPr>
          <p:cNvPr id="346117" name="AutoShape 5"/>
          <p:cNvSpPr>
            <a:spLocks noChangeArrowheads="1"/>
          </p:cNvSpPr>
          <p:nvPr/>
        </p:nvSpPr>
        <p:spPr bwMode="auto">
          <a:xfrm rot="5400000">
            <a:off x="1558906" y="1020683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37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8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21" y="131806"/>
            <a:ext cx="9161462" cy="603293"/>
          </a:xfrm>
        </p:spPr>
        <p:txBody>
          <a:bodyPr>
            <a:normAutofit fontScale="90000"/>
          </a:bodyPr>
          <a:lstStyle/>
          <a:p>
            <a:r>
              <a:rPr lang="en-US" dirty="0"/>
              <a:t>Hybrid Hash–Join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863" y="1178662"/>
            <a:ext cx="10798732" cy="38546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b="1" dirty="0"/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/>
              <a:t>      Keep the first partition of the build relation in memory.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E.g. With memory size of 25 blocks, </a:t>
            </a:r>
            <a:r>
              <a:rPr lang="en-US" i="1" dirty="0"/>
              <a:t>depositor </a:t>
            </a:r>
            <a:r>
              <a:rPr lang="en-US" dirty="0"/>
              <a:t>can be partitioned into five partitions, each of size 20 blocks.</a:t>
            </a:r>
          </a:p>
          <a:p>
            <a:pPr>
              <a:lnSpc>
                <a:spcPct val="90000"/>
              </a:lnSpc>
            </a:pPr>
            <a:r>
              <a:rPr lang="en-US" dirty="0"/>
              <a:t> Division of memory: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first partition occupies 20 blocks of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i="1" dirty="0"/>
              <a:t>customer</a:t>
            </a:r>
            <a:r>
              <a:rPr lang="en-US" dirty="0"/>
              <a:t> is similarly partitioned into five partitions each of size 80; the first is used right away for probing, instead of being written out and read back.</a:t>
            </a:r>
          </a:p>
          <a:p>
            <a:pPr>
              <a:lnSpc>
                <a:spcPct val="90000"/>
              </a:lnSpc>
            </a:pPr>
            <a:r>
              <a:rPr lang="en-US" dirty="0"/>
              <a:t>Cost of 3(80 + 320) + 20 +80 = 1300 block transfers for</a:t>
            </a:r>
            <a:br>
              <a:rPr lang="en-US" dirty="0"/>
            </a:br>
            <a:r>
              <a:rPr lang="en-US" dirty="0"/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dirty="0"/>
              <a:t>Hybrid hash-join most useful if </a:t>
            </a:r>
            <a:r>
              <a:rPr lang="en-US" i="1" dirty="0"/>
              <a:t>M</a:t>
            </a:r>
            <a:r>
              <a:rPr lang="en-US" dirty="0"/>
              <a:t> &gt;&gt; </a:t>
            </a:r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/>
        </p:nvGraphicFramePr>
        <p:xfrm>
          <a:off x="6924676" y="5954713"/>
          <a:ext cx="4302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431640" imgH="342720" progId="Equation.3">
                  <p:embed/>
                </p:oleObj>
              </mc:Choice>
              <mc:Fallback>
                <p:oleObj name="Equation" r:id="rId3" imgW="431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5954713"/>
                        <a:ext cx="43021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38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01" y="44901"/>
            <a:ext cx="9788611" cy="611531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Joins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76" y="977901"/>
            <a:ext cx="7464425" cy="5116513"/>
          </a:xfrm>
        </p:spPr>
        <p:txBody>
          <a:bodyPr>
            <a:normAutofit lnSpcReduction="10000"/>
          </a:bodyPr>
          <a:lstStyle/>
          <a:p>
            <a:pPr>
              <a:tabLst>
                <a:tab pos="3030538" algn="ctr"/>
              </a:tabLst>
            </a:pPr>
            <a:r>
              <a:rPr lang="en-US" dirty="0"/>
              <a:t>Join with a conjunctive condition:</a:t>
            </a:r>
          </a:p>
          <a:p>
            <a:pPr>
              <a:buNone/>
              <a:tabLst>
                <a:tab pos="3030538" algn="ctr"/>
              </a:tabLst>
            </a:pPr>
            <a:r>
              <a:rPr lang="en-US" dirty="0"/>
              <a:t>		</a:t>
            </a:r>
            <a:r>
              <a:rPr lang="en-US" i="1" dirty="0"/>
              <a:t>r     </a:t>
            </a:r>
            <a:r>
              <a:rPr lang="en-US" sz="1800" baseline="-25000" dirty="0">
                <a:sym typeface="Symbol" panose="05050102010706020507" pitchFamily="18" charset="2"/>
              </a:rPr>
              <a:t></a:t>
            </a:r>
            <a:r>
              <a:rPr lang="en-US" sz="1800" baseline="-25000" dirty="0">
                <a:sym typeface="Greek Symbols" pitchFamily="18" charset="2"/>
              </a:rPr>
              <a:t>1</a:t>
            </a:r>
            <a:r>
              <a:rPr lang="en-US" sz="1800" baseline="-25000" dirty="0">
                <a:sym typeface="Symbol" panose="05050102010706020507" pitchFamily="18" charset="2"/>
              </a:rPr>
              <a:t> </a:t>
            </a:r>
            <a:r>
              <a:rPr lang="en-US" sz="1800" baseline="-25000" dirty="0">
                <a:sym typeface="Greek Symbols" pitchFamily="18" charset="2"/>
              </a:rPr>
              <a:t> 2</a:t>
            </a:r>
            <a:r>
              <a:rPr lang="en-US" sz="1800" baseline="-25000" dirty="0">
                <a:sym typeface="Symbol" panose="05050102010706020507" pitchFamily="18" charset="2"/>
              </a:rPr>
              <a:t>...  </a:t>
            </a:r>
            <a:r>
              <a:rPr lang="en-US" sz="1800" baseline="-25000" dirty="0">
                <a:sym typeface="Greek Symbols" pitchFamily="18" charset="2"/>
              </a:rPr>
              <a:t> </a:t>
            </a:r>
            <a:r>
              <a:rPr lang="en-US" sz="1800" i="1" baseline="-25000" dirty="0">
                <a:sym typeface="Greek Symbols" pitchFamily="18" charset="2"/>
              </a:rPr>
              <a:t>n</a:t>
            </a:r>
            <a:r>
              <a:rPr lang="en-US" sz="1600" i="1" dirty="0">
                <a:sym typeface="Greek Symbols" pitchFamily="18" charset="2"/>
              </a:rPr>
              <a:t> </a:t>
            </a:r>
            <a:r>
              <a:rPr lang="en-US" i="1" dirty="0">
                <a:sym typeface="Greek Symbols" pitchFamily="18" charset="2"/>
              </a:rPr>
              <a:t>s</a:t>
            </a:r>
            <a:endParaRPr lang="en-US" dirty="0"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dirty="0">
                <a:sym typeface="Symbol" panose="05050102010706020507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dirty="0">
                <a:sym typeface="Symbol" panose="05050102010706020507" pitchFamily="18" charset="2"/>
              </a:rPr>
              <a:t>Compute the result of one of the simpler joins </a:t>
            </a:r>
            <a:r>
              <a:rPr lang="en-US" i="1" dirty="0">
                <a:sym typeface="Symbol" panose="05050102010706020507" pitchFamily="18" charset="2"/>
              </a:rPr>
              <a:t>r   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aseline="-25000" dirty="0">
                <a:sym typeface="Symbol" panose="05050102010706020507" pitchFamily="18" charset="2"/>
              </a:rPr>
              <a:t></a:t>
            </a:r>
            <a:r>
              <a:rPr lang="en-US" i="1" baseline="-25000" dirty="0" err="1">
                <a:sym typeface="Greek Symbols" pitchFamily="18" charset="2"/>
              </a:rPr>
              <a:t>i</a:t>
            </a:r>
            <a:r>
              <a:rPr lang="en-US" sz="1400" i="1" dirty="0">
                <a:sym typeface="Greek Symbols" pitchFamily="18" charset="2"/>
              </a:rPr>
              <a:t> </a:t>
            </a:r>
            <a:r>
              <a:rPr lang="en-US" i="1" dirty="0">
                <a:sym typeface="Greek Symbols" pitchFamily="18" charset="2"/>
              </a:rPr>
              <a:t>s</a:t>
            </a:r>
            <a:endParaRPr lang="en-US" dirty="0"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dirty="0"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None/>
              <a:tabLst>
                <a:tab pos="3030538" algn="ctr"/>
              </a:tabLst>
            </a:pPr>
            <a:r>
              <a:rPr lang="en-US" sz="1400" baseline="-25000" dirty="0">
                <a:sym typeface="Greek Symbols" pitchFamily="18" charset="2"/>
              </a:rPr>
              <a:t>	</a:t>
            </a:r>
            <a:r>
              <a:rPr lang="en-US" baseline="-25000" dirty="0">
                <a:sym typeface="Greek Symbols" pitchFamily="18" charset="2"/>
              </a:rPr>
              <a:t>	</a:t>
            </a:r>
            <a:r>
              <a:rPr lang="en-US" sz="2800" baseline="-25000" dirty="0">
                <a:sym typeface="Greek Symbols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</a:t>
            </a:r>
            <a:r>
              <a:rPr lang="en-US" sz="1400" baseline="-25000" dirty="0">
                <a:sym typeface="Greek Symbols" pitchFamily="18" charset="2"/>
              </a:rPr>
              <a:t>1</a:t>
            </a:r>
            <a:r>
              <a:rPr lang="en-US" sz="1400" i="1" baseline="-25000" dirty="0">
                <a:sym typeface="Greek Symbols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 . . .  </a:t>
            </a:r>
            <a:r>
              <a:rPr lang="en-US" sz="2000" dirty="0">
                <a:sym typeface="Symbol" panose="05050102010706020507" pitchFamily="18" charset="2"/>
              </a:rPr>
              <a:t></a:t>
            </a:r>
            <a:r>
              <a:rPr lang="en-US" sz="1400" i="1" baseline="-25000" dirty="0" err="1">
                <a:sym typeface="Greek Symbols" pitchFamily="18" charset="2"/>
              </a:rPr>
              <a:t>i</a:t>
            </a:r>
            <a:r>
              <a:rPr lang="en-US" sz="1400" i="1" baseline="-25000" dirty="0">
                <a:sym typeface="Greek Symbols" pitchFamily="18" charset="2"/>
              </a:rPr>
              <a:t> </a:t>
            </a:r>
            <a:r>
              <a:rPr lang="en-US" sz="1400" baseline="-25000" dirty="0">
                <a:sym typeface="Greek Symbols" pitchFamily="18" charset="2"/>
              </a:rPr>
              <a:t>–1</a:t>
            </a:r>
            <a:r>
              <a:rPr lang="en-US" sz="1400" dirty="0">
                <a:sym typeface="Greek Symbols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sz="2000" dirty="0">
                <a:sym typeface="Symbol" panose="05050102010706020507" pitchFamily="18" charset="2"/>
              </a:rPr>
              <a:t></a:t>
            </a:r>
            <a:r>
              <a:rPr lang="en-US" sz="1400" i="1" baseline="-25000" dirty="0" err="1">
                <a:sym typeface="Greek Symbols" pitchFamily="18" charset="2"/>
              </a:rPr>
              <a:t>i</a:t>
            </a:r>
            <a:r>
              <a:rPr lang="en-US" sz="1400" i="1" baseline="-25000" dirty="0">
                <a:sym typeface="Greek Symbols" pitchFamily="18" charset="2"/>
              </a:rPr>
              <a:t> </a:t>
            </a:r>
            <a:r>
              <a:rPr lang="en-US" sz="1400" baseline="-25000" dirty="0">
                <a:sym typeface="Greek Symbols" pitchFamily="18" charset="2"/>
              </a:rPr>
              <a:t>+1</a:t>
            </a:r>
            <a:r>
              <a:rPr lang="en-US" sz="1400" dirty="0">
                <a:sym typeface="Greek Symbols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 . . .  </a:t>
            </a:r>
            <a:r>
              <a:rPr lang="en-US" sz="2000" dirty="0">
                <a:sym typeface="Symbol" panose="05050102010706020507" pitchFamily="18" charset="2"/>
              </a:rPr>
              <a:t></a:t>
            </a:r>
            <a:r>
              <a:rPr lang="en-US" sz="1400" i="1" baseline="-25000" dirty="0">
                <a:sym typeface="Greek Symbols" pitchFamily="18" charset="2"/>
              </a:rPr>
              <a:t>n</a:t>
            </a:r>
            <a:endParaRPr lang="en-US" dirty="0"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dirty="0">
                <a:sym typeface="Greek Symbols" pitchFamily="18" charset="2"/>
              </a:rPr>
              <a:t>Join with a disjunctive condition</a:t>
            </a:r>
            <a:r>
              <a:rPr lang="en-US" i="1" dirty="0">
                <a:sym typeface="Greek Symbols" pitchFamily="18" charset="2"/>
              </a:rPr>
              <a:t> </a:t>
            </a:r>
          </a:p>
          <a:p>
            <a:pPr lvl="1">
              <a:buNone/>
              <a:tabLst>
                <a:tab pos="3030538" algn="ctr"/>
              </a:tabLst>
            </a:pPr>
            <a:r>
              <a:rPr lang="en-US" sz="1400" i="1" baseline="-25000" dirty="0">
                <a:sym typeface="Greek Symbols" pitchFamily="18" charset="2"/>
              </a:rPr>
              <a:t>		</a:t>
            </a:r>
            <a:r>
              <a:rPr lang="en-US" sz="1600" i="1" baseline="-25000" dirty="0">
                <a:sym typeface="Greek Symbols" pitchFamily="18" charset="2"/>
              </a:rPr>
              <a:t> </a:t>
            </a:r>
            <a:r>
              <a:rPr lang="en-US" sz="2000" i="1" dirty="0"/>
              <a:t>r  </a:t>
            </a:r>
            <a:r>
              <a:rPr lang="en-US" i="1" dirty="0"/>
              <a:t>    </a:t>
            </a:r>
            <a:r>
              <a:rPr lang="en-US" sz="2000" baseline="-25000" dirty="0">
                <a:sym typeface="Symbol" panose="05050102010706020507" pitchFamily="18" charset="2"/>
              </a:rPr>
              <a:t></a:t>
            </a:r>
            <a:r>
              <a:rPr lang="en-US" baseline="-25000" dirty="0">
                <a:sym typeface="Greek Symbols" pitchFamily="18" charset="2"/>
              </a:rPr>
              <a:t>1 </a:t>
            </a:r>
            <a:r>
              <a:rPr lang="en-US" baseline="-25000" dirty="0">
                <a:sym typeface="Symbol" panose="05050102010706020507" pitchFamily="18" charset="2"/>
              </a:rPr>
              <a:t> </a:t>
            </a:r>
            <a:r>
              <a:rPr lang="en-US" sz="2000" baseline="-25000" dirty="0">
                <a:sym typeface="Symbol" panose="05050102010706020507" pitchFamily="18" charset="2"/>
              </a:rPr>
              <a:t></a:t>
            </a:r>
            <a:r>
              <a:rPr lang="en-US" baseline="-25000" dirty="0">
                <a:sym typeface="Greek Symbols" pitchFamily="18" charset="2"/>
              </a:rPr>
              <a:t>2 </a:t>
            </a:r>
            <a:r>
              <a:rPr lang="en-US" baseline="-25000" dirty="0">
                <a:sym typeface="Symbol" panose="05050102010706020507" pitchFamily="18" charset="2"/>
              </a:rPr>
              <a:t>...  </a:t>
            </a:r>
            <a:r>
              <a:rPr lang="en-US" sz="2000" baseline="-25000" dirty="0">
                <a:sym typeface="Symbol" panose="05050102010706020507" pitchFamily="18" charset="2"/>
              </a:rPr>
              <a:t></a:t>
            </a:r>
            <a:r>
              <a:rPr lang="en-US" sz="1600" i="1" baseline="-25000" dirty="0">
                <a:sym typeface="Greek Symbols" pitchFamily="18" charset="2"/>
              </a:rPr>
              <a:t>n</a:t>
            </a:r>
            <a:r>
              <a:rPr lang="en-US" sz="1400" i="1" baseline="-25000" dirty="0">
                <a:sym typeface="Greek Symbols" pitchFamily="18" charset="2"/>
              </a:rPr>
              <a:t> </a:t>
            </a:r>
            <a:r>
              <a:rPr lang="en-US" sz="2000" i="1" dirty="0">
                <a:sym typeface="Greek Symbols" pitchFamily="18" charset="2"/>
              </a:rPr>
              <a:t>s </a:t>
            </a:r>
            <a:endParaRPr lang="en-US" sz="2000" dirty="0"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dirty="0"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dirty="0">
                <a:sym typeface="Greek Symbols" pitchFamily="18" charset="2"/>
              </a:rPr>
              <a:t>	Compute as the union of the records in individual joins </a:t>
            </a:r>
            <a:r>
              <a:rPr lang="en-US" i="1" dirty="0"/>
              <a:t>r      </a:t>
            </a:r>
            <a:r>
              <a:rPr lang="en-US" baseline="-25000" dirty="0">
                <a:sym typeface="Symbol" panose="05050102010706020507" pitchFamily="18" charset="2"/>
              </a:rPr>
              <a:t></a:t>
            </a:r>
            <a:r>
              <a:rPr lang="en-US" sz="1600" i="1" baseline="-25000" dirty="0">
                <a:sym typeface="Greek Symbols" pitchFamily="18" charset="2"/>
              </a:rPr>
              <a:t> </a:t>
            </a:r>
            <a:r>
              <a:rPr lang="en-US" sz="1600" i="1" baseline="-25000" dirty="0" err="1">
                <a:sym typeface="Greek Symbols" pitchFamily="18" charset="2"/>
              </a:rPr>
              <a:t>i</a:t>
            </a:r>
            <a:r>
              <a:rPr lang="en-US" sz="1400" i="1" dirty="0">
                <a:sym typeface="Greek Symbols" pitchFamily="18" charset="2"/>
              </a:rPr>
              <a:t> </a:t>
            </a:r>
            <a:r>
              <a:rPr lang="en-US" i="1" dirty="0">
                <a:sym typeface="Greek Symbols" pitchFamily="18" charset="2"/>
              </a:rPr>
              <a:t>s:</a:t>
            </a:r>
          </a:p>
          <a:p>
            <a:pPr lvl="1">
              <a:buNone/>
              <a:tabLst>
                <a:tab pos="3030538" algn="ctr"/>
              </a:tabLst>
            </a:pPr>
            <a:r>
              <a:rPr lang="en-US" i="1" dirty="0">
                <a:sym typeface="Greek Symbols" pitchFamily="18" charset="2"/>
              </a:rPr>
              <a:t>		</a:t>
            </a:r>
            <a:r>
              <a:rPr lang="en-US" dirty="0">
                <a:sym typeface="Greek Symbols" pitchFamily="18" charset="2"/>
              </a:rPr>
              <a:t>(</a:t>
            </a:r>
            <a:r>
              <a:rPr lang="en-US" i="1" dirty="0"/>
              <a:t>r      </a:t>
            </a:r>
            <a:r>
              <a:rPr lang="en-US" sz="2000" baseline="-25000" dirty="0">
                <a:sym typeface="Symbol" panose="05050102010706020507" pitchFamily="18" charset="2"/>
              </a:rPr>
              <a:t></a:t>
            </a:r>
            <a:r>
              <a:rPr lang="en-US" sz="1600" baseline="-25000" dirty="0">
                <a:sym typeface="Greek Symbols" pitchFamily="18" charset="2"/>
              </a:rPr>
              <a:t>1</a:t>
            </a:r>
            <a:r>
              <a:rPr lang="en-US" sz="1400" baseline="-25000" dirty="0">
                <a:sym typeface="Greek Symbols" pitchFamily="18" charset="2"/>
              </a:rPr>
              <a:t> </a:t>
            </a:r>
            <a:r>
              <a:rPr lang="en-US" i="1" dirty="0">
                <a:sym typeface="Greek Symbols" pitchFamily="18" charset="2"/>
              </a:rPr>
              <a:t>s</a:t>
            </a:r>
            <a:r>
              <a:rPr lang="en-US" dirty="0">
                <a:sym typeface="Greek Symbols" pitchFamily="18" charset="2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 (</a:t>
            </a:r>
            <a:r>
              <a:rPr lang="en-US" i="1" dirty="0"/>
              <a:t>r     </a:t>
            </a:r>
            <a:r>
              <a:rPr lang="en-US" sz="2000" baseline="-25000" dirty="0">
                <a:sym typeface="Symbol" panose="05050102010706020507" pitchFamily="18" charset="2"/>
              </a:rPr>
              <a:t></a:t>
            </a:r>
            <a:r>
              <a:rPr lang="en-US" sz="1600" baseline="-25000" dirty="0">
                <a:sym typeface="Greek Symbols" pitchFamily="18" charset="2"/>
              </a:rPr>
              <a:t>2</a:t>
            </a:r>
            <a:r>
              <a:rPr lang="en-US" sz="1400" baseline="-25000" dirty="0">
                <a:sym typeface="Greek Symbols" pitchFamily="18" charset="2"/>
              </a:rPr>
              <a:t>  </a:t>
            </a:r>
            <a:r>
              <a:rPr lang="en-US" i="1" dirty="0">
                <a:sym typeface="Greek Symbols" pitchFamily="18" charset="2"/>
              </a:rPr>
              <a:t>s) </a:t>
            </a:r>
            <a:r>
              <a:rPr lang="en-US" dirty="0">
                <a:sym typeface="Symbol" panose="05050102010706020507" pitchFamily="18" charset="2"/>
              </a:rPr>
              <a:t> . . .  (</a:t>
            </a:r>
            <a:r>
              <a:rPr lang="en-US" i="1" dirty="0"/>
              <a:t>r     </a:t>
            </a:r>
            <a:r>
              <a:rPr lang="en-US" sz="2000" baseline="-25000" dirty="0">
                <a:sym typeface="Symbol" panose="05050102010706020507" pitchFamily="18" charset="2"/>
              </a:rPr>
              <a:t></a:t>
            </a:r>
            <a:r>
              <a:rPr lang="en-US" sz="1600" i="1" baseline="-25000" dirty="0">
                <a:sym typeface="Greek Symbols" pitchFamily="18" charset="2"/>
              </a:rPr>
              <a:t>n</a:t>
            </a:r>
            <a:r>
              <a:rPr lang="en-US" sz="1400" baseline="-25000" dirty="0">
                <a:sym typeface="Greek Symbols" pitchFamily="18" charset="2"/>
              </a:rPr>
              <a:t>  </a:t>
            </a:r>
            <a:r>
              <a:rPr lang="en-US" i="1" dirty="0">
                <a:sym typeface="Greek Symbols" pitchFamily="18" charset="2"/>
              </a:rPr>
              <a:t>s) </a:t>
            </a:r>
            <a:endParaRPr lang="en-US" dirty="0">
              <a:sym typeface="Greek Symbols" pitchFamily="18" charset="2"/>
            </a:endParaRPr>
          </a:p>
          <a:p>
            <a:pPr lvl="1">
              <a:buNone/>
              <a:tabLst>
                <a:tab pos="3030538" algn="ctr"/>
              </a:tabLst>
            </a:pPr>
            <a:endParaRPr lang="en-US" sz="1400" i="1" baseline="-25000" dirty="0">
              <a:sym typeface="Greek Symbols" pitchFamily="18" charset="2"/>
            </a:endParaRPr>
          </a:p>
        </p:txBody>
      </p:sp>
      <p:sp>
        <p:nvSpPr>
          <p:cNvPr id="348164" name="AutoShape 4"/>
          <p:cNvSpPr>
            <a:spLocks noChangeArrowheads="1"/>
          </p:cNvSpPr>
          <p:nvPr/>
        </p:nvSpPr>
        <p:spPr bwMode="auto">
          <a:xfrm rot="5400000">
            <a:off x="5022850" y="1620045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6" name="AutoShape 6"/>
          <p:cNvSpPr>
            <a:spLocks noChangeArrowheads="1"/>
          </p:cNvSpPr>
          <p:nvPr/>
        </p:nvSpPr>
        <p:spPr bwMode="auto">
          <a:xfrm rot="5400000">
            <a:off x="7222611" y="5378171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7" name="AutoShape 7"/>
          <p:cNvSpPr>
            <a:spLocks noChangeArrowheads="1"/>
          </p:cNvSpPr>
          <p:nvPr/>
        </p:nvSpPr>
        <p:spPr bwMode="auto">
          <a:xfrm rot="5400000">
            <a:off x="5022851" y="4133851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8" name="AutoShape 8"/>
          <p:cNvSpPr>
            <a:spLocks noChangeArrowheads="1"/>
          </p:cNvSpPr>
          <p:nvPr/>
        </p:nvSpPr>
        <p:spPr bwMode="auto">
          <a:xfrm rot="5400000">
            <a:off x="3837950" y="537900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9" name="AutoShape 9"/>
          <p:cNvSpPr>
            <a:spLocks noChangeArrowheads="1"/>
          </p:cNvSpPr>
          <p:nvPr/>
        </p:nvSpPr>
        <p:spPr bwMode="auto">
          <a:xfrm rot="5400000">
            <a:off x="9075738" y="49244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70" name="AutoShape 10"/>
          <p:cNvSpPr>
            <a:spLocks noChangeArrowheads="1"/>
          </p:cNvSpPr>
          <p:nvPr/>
        </p:nvSpPr>
        <p:spPr bwMode="auto">
          <a:xfrm rot="5400000">
            <a:off x="5109368" y="5363370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39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AutoShape 1028"/>
          <p:cNvSpPr>
            <a:spLocks noChangeArrowheads="1"/>
          </p:cNvSpPr>
          <p:nvPr/>
        </p:nvSpPr>
        <p:spPr bwMode="auto">
          <a:xfrm rot="5400000">
            <a:off x="9309744" y="2332831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314" y="82379"/>
            <a:ext cx="10515600" cy="48796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in Query Processing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346" y="717852"/>
            <a:ext cx="7888803" cy="1489075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3.	Evaluation</a:t>
            </a:r>
          </a:p>
        </p:txBody>
      </p:sp>
      <p:pic>
        <p:nvPicPr>
          <p:cNvPr id="305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11250" r="5206" b="13644"/>
          <a:stretch>
            <a:fillRect/>
          </a:stretch>
        </p:blipFill>
        <p:spPr bwMode="auto">
          <a:xfrm>
            <a:off x="2750408" y="2354436"/>
            <a:ext cx="6045200" cy="36623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858"/>
      </p:ext>
    </p:extLst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7300" y="1450975"/>
            <a:ext cx="8391668" cy="4114800"/>
          </a:xfrm>
        </p:spPr>
        <p:txBody>
          <a:bodyPr>
            <a:normAutofit/>
          </a:bodyPr>
          <a:lstStyle/>
          <a:p>
            <a:r>
              <a:rPr lang="en-US" b="1" dirty="0"/>
              <a:t>Duplicate elimination </a:t>
            </a:r>
            <a:r>
              <a:rPr lang="en-US" dirty="0"/>
              <a:t>can be implemented via hashing or sorting.</a:t>
            </a:r>
          </a:p>
          <a:p>
            <a:pPr lvl="1"/>
            <a:r>
              <a:rPr lang="en-US" dirty="0"/>
              <a:t>On sorting duplicates will come adjacent to each other, and all but one set of duplicates can be deleted.  </a:t>
            </a:r>
            <a:r>
              <a:rPr lang="en-US" i="1" dirty="0"/>
              <a:t>Optimization: </a:t>
            </a:r>
            <a:r>
              <a:rPr lang="en-US" dirty="0"/>
              <a:t>duplicates can be deleted during run generation as well as at intermediate merge steps in external sort-merge.</a:t>
            </a:r>
          </a:p>
          <a:p>
            <a:pPr lvl="1"/>
            <a:r>
              <a:rPr lang="en-US" dirty="0"/>
              <a:t>Hashing is similar – duplicates will come into the same bucket.</a:t>
            </a:r>
          </a:p>
          <a:p>
            <a:r>
              <a:rPr lang="en-US" b="1" dirty="0"/>
              <a:t>Projection </a:t>
            </a:r>
            <a:r>
              <a:rPr lang="en-US" dirty="0"/>
              <a:t>is implemented by performing projection on each tuple followed by duplicate elimination.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40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Operations : Aggregation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Aggregation</a:t>
            </a:r>
            <a:r>
              <a:rPr lang="en-US"/>
              <a:t> can be implemented in a manner similar to duplicate elimination.</a:t>
            </a:r>
          </a:p>
          <a:p>
            <a:pPr lvl="1"/>
            <a:r>
              <a:rPr lang="en-US"/>
              <a:t>Sorting or hashing can be used to bring tuples in the same group together, and then the aggregate functions can be applied on each group.</a:t>
            </a:r>
            <a:r>
              <a:rPr lang="en-US" b="1"/>
              <a:t> </a:t>
            </a:r>
          </a:p>
          <a:p>
            <a:pPr lvl="1"/>
            <a:r>
              <a:rPr lang="en-US" i="1"/>
              <a:t>Optimization: </a:t>
            </a:r>
            <a:r>
              <a:rPr lang="en-US"/>
              <a:t>combine tuples in the same group during run generation and intermediate merges, by computing partial aggregate values</a:t>
            </a:r>
          </a:p>
          <a:p>
            <a:pPr lvl="2"/>
            <a:r>
              <a:rPr lang="en-US"/>
              <a:t>For count, min, max, sum: keep aggregate values on tuples found so far in the group.  </a:t>
            </a:r>
          </a:p>
          <a:p>
            <a:pPr lvl="3"/>
            <a:r>
              <a:rPr lang="en-US"/>
              <a:t>When combining partial aggregate for count, add up the aggregates</a:t>
            </a:r>
          </a:p>
          <a:p>
            <a:pPr lvl="2"/>
            <a:r>
              <a:rPr lang="en-US"/>
              <a:t>For avg, keep sum and count, and divide sum by count at the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41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2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49" y="205818"/>
            <a:ext cx="10515600" cy="647699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Operations : Set Operations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471" y="1012828"/>
            <a:ext cx="9256670" cy="5191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Set operations </a:t>
            </a: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,  and ):  can either use variant of merge-join after sorting, or variant of hash-join.</a:t>
            </a:r>
            <a:endParaRPr lang="en-US" b="1" dirty="0"/>
          </a:p>
          <a:p>
            <a:r>
              <a:rPr lang="en-US" dirty="0"/>
              <a:t>E.g., Set operations using hashing: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/>
              <a:t>1.	Partition both relations using the same hash function, thereby creating</a:t>
            </a:r>
            <a:r>
              <a:rPr lang="en-US" baseline="-25000" dirty="0"/>
              <a:t>, </a:t>
            </a:r>
            <a:r>
              <a:rPr lang="en-US" i="1" dirty="0"/>
              <a:t>r</a:t>
            </a:r>
            <a:r>
              <a:rPr lang="en-US" i="1" baseline="-25000" dirty="0"/>
              <a:t>1, ..,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0</a:t>
            </a:r>
            <a:r>
              <a:rPr lang="en-US" baseline="-25000" dirty="0"/>
              <a:t>,  </a:t>
            </a:r>
            <a:r>
              <a:rPr lang="en-US" dirty="0"/>
              <a:t>and   </a:t>
            </a:r>
            <a:r>
              <a:rPr lang="en-US" i="1" dirty="0"/>
              <a:t>s</a:t>
            </a:r>
            <a:r>
              <a:rPr lang="en-US" i="1" baseline="-25000" dirty="0"/>
              <a:t>1, </a:t>
            </a:r>
            <a:r>
              <a:rPr lang="en-US" i="1" dirty="0"/>
              <a:t>s</a:t>
            </a:r>
            <a:r>
              <a:rPr lang="en-US" i="1" baseline="-25000" dirty="0"/>
              <a:t>2..,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baseline="-25000" dirty="0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/>
              <a:t>2.	Process each partition </a:t>
            </a:r>
            <a:r>
              <a:rPr lang="en-US" i="1" dirty="0" err="1"/>
              <a:t>i</a:t>
            </a:r>
            <a:r>
              <a:rPr lang="en-US" dirty="0"/>
              <a:t> as follows.  Using a different hashing function, build an in-memory hash index on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after it is brought into memory.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/>
              <a:t>3. – </a:t>
            </a:r>
            <a:r>
              <a:rPr lang="en-US" i="1" dirty="0"/>
              <a:t>r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:  Add tuples in </a:t>
            </a:r>
            <a:r>
              <a:rPr lang="en-US" i="1" dirty="0" err="1">
                <a:sym typeface="Symbol" panose="05050102010706020507" pitchFamily="18" charset="2"/>
              </a:rPr>
              <a:t>s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to the hash index if they are not already in it.  At end of </a:t>
            </a:r>
            <a:r>
              <a:rPr lang="en-US" i="1" dirty="0" err="1">
                <a:sym typeface="Symbol" panose="05050102010706020507" pitchFamily="18" charset="2"/>
              </a:rPr>
              <a:t>s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add the tuples in the hash index to the result.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>
                <a:sym typeface="Symbol" panose="05050102010706020507" pitchFamily="18" charset="2"/>
              </a:rPr>
              <a:t>  –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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: output tuples in </a:t>
            </a:r>
            <a:r>
              <a:rPr lang="en-US" i="1" dirty="0" err="1">
                <a:sym typeface="Symbol" panose="05050102010706020507" pitchFamily="18" charset="2"/>
              </a:rPr>
              <a:t>s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to the result if they are already there in the hash index.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>
                <a:sym typeface="Symbol" panose="05050102010706020507" pitchFamily="18" charset="2"/>
              </a:rPr>
              <a:t>  –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– </a:t>
            </a:r>
            <a:r>
              <a:rPr lang="en-US" i="1" dirty="0">
                <a:sym typeface="Symbol" panose="05050102010706020507" pitchFamily="18" charset="2"/>
              </a:rPr>
              <a:t>s:</a:t>
            </a:r>
            <a:r>
              <a:rPr lang="en-US" dirty="0">
                <a:sym typeface="Symbol" panose="05050102010706020507" pitchFamily="18" charset="2"/>
              </a:rPr>
              <a:t> for each tuple in </a:t>
            </a:r>
            <a:r>
              <a:rPr lang="en-US" i="1" dirty="0" err="1">
                <a:sym typeface="Symbol" panose="05050102010706020507" pitchFamily="18" charset="2"/>
              </a:rPr>
              <a:t>s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i="1" dirty="0">
                <a:sym typeface="Symbol" panose="05050102010706020507" pitchFamily="18" charset="2"/>
              </a:rPr>
              <a:t>, </a:t>
            </a:r>
            <a:r>
              <a:rPr lang="en-US" dirty="0">
                <a:sym typeface="Symbol" panose="05050102010706020507" pitchFamily="18" charset="2"/>
              </a:rPr>
              <a:t>if it is there in the hash index, delete it from the index.  At end of </a:t>
            </a:r>
            <a:r>
              <a:rPr lang="en-US" i="1" dirty="0" err="1">
                <a:sym typeface="Symbol" panose="05050102010706020507" pitchFamily="18" charset="2"/>
              </a:rPr>
              <a:t>s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add remaining tuples in the hash index to the result.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42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6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49" y="173653"/>
            <a:ext cx="10515600" cy="802875"/>
          </a:xfrm>
        </p:spPr>
        <p:txBody>
          <a:bodyPr/>
          <a:lstStyle/>
          <a:p>
            <a:r>
              <a:rPr lang="en-US" dirty="0"/>
              <a:t>Other Operations : Outer Join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6950" y="1187450"/>
            <a:ext cx="7913688" cy="513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Outer join </a:t>
            </a:r>
            <a:r>
              <a:rPr lang="en-US" dirty="0"/>
              <a:t>can be computed either as </a:t>
            </a:r>
          </a:p>
          <a:p>
            <a:pPr lvl="1"/>
            <a:r>
              <a:rPr lang="en-US" dirty="0"/>
              <a:t>A join followed by addition of null-padded non-participating tuples.</a:t>
            </a:r>
          </a:p>
          <a:p>
            <a:pPr lvl="1"/>
            <a:r>
              <a:rPr lang="en-US" dirty="0"/>
              <a:t>by modifying the join algorithms.</a:t>
            </a:r>
          </a:p>
          <a:p>
            <a:r>
              <a:rPr lang="en-US" dirty="0"/>
              <a:t>Modifying merge join to compute </a:t>
            </a:r>
            <a:r>
              <a:rPr lang="en-US" i="1" dirty="0"/>
              <a:t>r        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i="1" dirty="0"/>
              <a:t>r        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, non participating tuples are those in </a:t>
            </a:r>
            <a:r>
              <a:rPr lang="en-US" i="1" dirty="0">
                <a:sym typeface="Symbol" panose="05050102010706020507" pitchFamily="18" charset="2"/>
              </a:rPr>
              <a:t>r </a:t>
            </a:r>
            <a:r>
              <a:rPr lang="en-US" dirty="0">
                <a:sym typeface="Symbol" panose="05050102010706020507" pitchFamily="18" charset="2"/>
              </a:rPr>
              <a:t>– </a:t>
            </a:r>
            <a:r>
              <a:rPr lang="en-US" i="1" baseline="-25000" dirty="0">
                <a:sym typeface="Greek Symbols" pitchFamily="18" charset="2"/>
              </a:rPr>
              <a:t>R</a:t>
            </a:r>
            <a:r>
              <a:rPr lang="en-US" dirty="0">
                <a:sym typeface="Greek Symbols" pitchFamily="18" charset="2"/>
              </a:rPr>
              <a:t>(</a:t>
            </a:r>
            <a:r>
              <a:rPr lang="en-US" i="1" dirty="0">
                <a:sym typeface="Greek Symbols" pitchFamily="18" charset="2"/>
              </a:rPr>
              <a:t>r     s</a:t>
            </a:r>
            <a:r>
              <a:rPr lang="en-US" dirty="0">
                <a:sym typeface="Greek Symbols" pitchFamily="18" charset="2"/>
              </a:rPr>
              <a:t>)</a:t>
            </a:r>
          </a:p>
          <a:p>
            <a:pPr lvl="1"/>
            <a:r>
              <a:rPr lang="en-US" dirty="0">
                <a:sym typeface="Greek Symbols" pitchFamily="18" charset="2"/>
              </a:rPr>
              <a:t>Modify merge-join to compute </a:t>
            </a:r>
            <a:r>
              <a:rPr lang="en-US" i="1" dirty="0"/>
              <a:t>r     </a:t>
            </a:r>
            <a:r>
              <a:rPr lang="en-US" dirty="0">
                <a:sym typeface="Symbol" panose="05050102010706020507" pitchFamily="18" charset="2"/>
              </a:rPr>
              <a:t>    </a:t>
            </a:r>
            <a:r>
              <a:rPr lang="en-US" i="1" dirty="0">
                <a:sym typeface="Symbol" panose="05050102010706020507" pitchFamily="18" charset="2"/>
              </a:rPr>
              <a:t>s:  </a:t>
            </a:r>
            <a:r>
              <a:rPr lang="en-US" dirty="0">
                <a:sym typeface="Symbol" panose="05050102010706020507" pitchFamily="18" charset="2"/>
              </a:rPr>
              <a:t>During merging, for every tuple </a:t>
            </a:r>
            <a:r>
              <a:rPr lang="en-US" i="1" dirty="0" err="1">
                <a:sym typeface="Symbol" panose="05050102010706020507" pitchFamily="18" charset="2"/>
              </a:rPr>
              <a:t>t</a:t>
            </a:r>
            <a:r>
              <a:rPr lang="en-US" i="1" baseline="-25000" dirty="0" err="1">
                <a:sym typeface="Symbol" panose="05050102010706020507" pitchFamily="18" charset="2"/>
              </a:rPr>
              <a:t>r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from </a:t>
            </a:r>
            <a:r>
              <a:rPr lang="en-US" i="1" dirty="0">
                <a:sym typeface="Symbol" panose="05050102010706020507" pitchFamily="18" charset="2"/>
              </a:rPr>
              <a:t>r </a:t>
            </a:r>
            <a:r>
              <a:rPr lang="en-US" dirty="0">
                <a:sym typeface="Symbol" panose="05050102010706020507" pitchFamily="18" charset="2"/>
              </a:rPr>
              <a:t>that do not match any tuple in </a:t>
            </a:r>
            <a:r>
              <a:rPr lang="en-US" i="1" dirty="0">
                <a:sym typeface="Symbol" panose="05050102010706020507" pitchFamily="18" charset="2"/>
              </a:rPr>
              <a:t>s, </a:t>
            </a:r>
            <a:r>
              <a:rPr lang="en-US" dirty="0">
                <a:sym typeface="Symbol" panose="05050102010706020507" pitchFamily="18" charset="2"/>
              </a:rPr>
              <a:t>output </a:t>
            </a:r>
            <a:r>
              <a:rPr lang="en-US" i="1" dirty="0" err="1">
                <a:sym typeface="Symbol" panose="05050102010706020507" pitchFamily="18" charset="2"/>
              </a:rPr>
              <a:t>t</a:t>
            </a:r>
            <a:r>
              <a:rPr lang="en-US" i="1" baseline="-25000" dirty="0" err="1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padded with nulls.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Right outer-join and full outer-join can be computed similarly.</a:t>
            </a:r>
          </a:p>
          <a:p>
            <a:r>
              <a:rPr lang="en-US" dirty="0">
                <a:sym typeface="Symbol" panose="05050102010706020507" pitchFamily="18" charset="2"/>
              </a:rPr>
              <a:t>Modifying hash join to compute </a:t>
            </a:r>
            <a:r>
              <a:rPr lang="en-US" i="1" dirty="0"/>
              <a:t>r        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If 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is probe relation, output non-matching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tuples padded with nulls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If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is build relation, when probing keep track of which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 tuples matched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tuples.  At end of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i="1" dirty="0" err="1">
                <a:sym typeface="Symbol" panose="05050102010706020507" pitchFamily="18" charset="2"/>
              </a:rPr>
              <a:t>s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 output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non-matched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tuples padded with nulls 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i="1" dirty="0">
              <a:sym typeface="Symbol" panose="05050102010706020507" pitchFamily="18" charset="2"/>
            </a:endParaRPr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6019801" y="3282951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52280" imgH="291960" progId="Equation.3">
                  <p:embed/>
                </p:oleObj>
              </mc:Choice>
              <mc:Fallback>
                <p:oleObj name="Equation" r:id="rId3" imgW="152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3282951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7" name="AutoShape 7"/>
          <p:cNvSpPr>
            <a:spLocks noChangeArrowheads="1"/>
          </p:cNvSpPr>
          <p:nvPr/>
        </p:nvSpPr>
        <p:spPr bwMode="auto">
          <a:xfrm rot="5400000">
            <a:off x="8737601" y="2862264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53296" name="Group 16"/>
          <p:cNvGrpSpPr>
            <a:grpSpLocks/>
          </p:cNvGrpSpPr>
          <p:nvPr/>
        </p:nvGrpSpPr>
        <p:grpSpPr bwMode="auto">
          <a:xfrm>
            <a:off x="3513139" y="2849563"/>
            <a:ext cx="414337" cy="209550"/>
            <a:chOff x="1253" y="1795"/>
            <a:chExt cx="261" cy="132"/>
          </a:xfrm>
        </p:grpSpPr>
        <p:sp>
          <p:nvSpPr>
            <p:cNvPr id="353289" name="AutoShape 9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53297" name="Group 17"/>
          <p:cNvGrpSpPr>
            <a:grpSpLocks/>
          </p:cNvGrpSpPr>
          <p:nvPr/>
        </p:nvGrpSpPr>
        <p:grpSpPr bwMode="auto">
          <a:xfrm>
            <a:off x="6335714" y="3205163"/>
            <a:ext cx="414337" cy="209550"/>
            <a:chOff x="1253" y="1795"/>
            <a:chExt cx="261" cy="132"/>
          </a:xfrm>
        </p:grpSpPr>
        <p:sp>
          <p:nvSpPr>
            <p:cNvPr id="353298" name="AutoShape 18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53301" name="Group 21"/>
          <p:cNvGrpSpPr>
            <a:grpSpLocks/>
          </p:cNvGrpSpPr>
          <p:nvPr/>
        </p:nvGrpSpPr>
        <p:grpSpPr bwMode="auto">
          <a:xfrm>
            <a:off x="6510339" y="4510088"/>
            <a:ext cx="414337" cy="209550"/>
            <a:chOff x="1253" y="1795"/>
            <a:chExt cx="261" cy="132"/>
          </a:xfrm>
        </p:grpSpPr>
        <p:sp>
          <p:nvSpPr>
            <p:cNvPr id="353302" name="AutoShape 22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3304" name="Line 24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53305" name="Group 25"/>
          <p:cNvGrpSpPr>
            <a:grpSpLocks/>
          </p:cNvGrpSpPr>
          <p:nvPr/>
        </p:nvGrpSpPr>
        <p:grpSpPr bwMode="auto">
          <a:xfrm>
            <a:off x="6634164" y="2459038"/>
            <a:ext cx="414337" cy="209550"/>
            <a:chOff x="1253" y="1795"/>
            <a:chExt cx="261" cy="132"/>
          </a:xfrm>
        </p:grpSpPr>
        <p:sp>
          <p:nvSpPr>
            <p:cNvPr id="353306" name="AutoShape 26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307" name="Line 27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3308" name="Line 28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43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4" name="Picture 23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91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275" y="216156"/>
            <a:ext cx="10515600" cy="702147"/>
          </a:xfrm>
        </p:spPr>
        <p:txBody>
          <a:bodyPr/>
          <a:lstStyle/>
          <a:p>
            <a:r>
              <a:rPr lang="en-US" dirty="0"/>
              <a:t>Evaluation of Expressions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far: we have seen algorithms for individual operations</a:t>
            </a:r>
          </a:p>
          <a:p>
            <a:r>
              <a:rPr lang="en-US" dirty="0"/>
              <a:t>Alternatives for evaluating an entire expression tree</a:t>
            </a:r>
          </a:p>
          <a:p>
            <a:pPr lvl="1"/>
            <a:r>
              <a:rPr lang="en-US" b="1" dirty="0"/>
              <a:t>Materialization</a:t>
            </a:r>
            <a:r>
              <a:rPr lang="en-US" dirty="0"/>
              <a:t>:  generate results of an expression whose inputs are relations or are already computed, </a:t>
            </a:r>
            <a:r>
              <a:rPr lang="en-US" b="1" dirty="0"/>
              <a:t>materialize</a:t>
            </a:r>
            <a:r>
              <a:rPr lang="en-US" dirty="0"/>
              <a:t> (store) it on disk.  Repeat.</a:t>
            </a:r>
          </a:p>
          <a:p>
            <a:pPr lvl="1"/>
            <a:r>
              <a:rPr lang="en-US" b="1" dirty="0"/>
              <a:t>Pipelining</a:t>
            </a:r>
            <a:r>
              <a:rPr lang="en-US" dirty="0"/>
              <a:t>:  pass on tuples to parent operations even as an operation is being executed</a:t>
            </a:r>
          </a:p>
          <a:p>
            <a:r>
              <a:rPr lang="en-US" dirty="0"/>
              <a:t>We study above alternatives in more detail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44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55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368" y="227400"/>
            <a:ext cx="10515600" cy="662774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Materialization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4438" y="1076325"/>
            <a:ext cx="7015162" cy="26876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Materialized evaluation</a:t>
            </a:r>
            <a:r>
              <a:rPr lang="en-US" b="1"/>
              <a:t>:  </a:t>
            </a:r>
            <a:r>
              <a:rPr lang="en-US"/>
              <a:t>evaluate one operation at a time, starting at the lowest-level.  Use intermediate results materialized into temporary relations to evaluate next-level operations.</a:t>
            </a:r>
          </a:p>
          <a:p>
            <a:pPr>
              <a:lnSpc>
                <a:spcPct val="90000"/>
              </a:lnSpc>
            </a:pPr>
            <a:r>
              <a:rPr lang="en-US"/>
              <a:t>E.g., in figure below, compute and store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then compute the store its join with </a:t>
            </a:r>
            <a:r>
              <a:rPr lang="en-US" i="1"/>
              <a:t>customer, </a:t>
            </a:r>
            <a:r>
              <a:rPr lang="en-US"/>
              <a:t>and finally compute the projections on </a:t>
            </a:r>
            <a:r>
              <a:rPr lang="en-US" i="1"/>
              <a:t>customer-name. </a:t>
            </a:r>
            <a:endParaRPr lang="en-US" b="1" i="1"/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4262438" y="2635250"/>
          <a:ext cx="2590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282680" imgH="228600" progId="Equation.3">
                  <p:embed/>
                </p:oleObj>
              </mc:Choice>
              <mc:Fallback>
                <p:oleObj name="Equation" r:id="rId3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2635250"/>
                        <a:ext cx="2590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43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11858" r="6171" b="13068"/>
          <a:stretch>
            <a:fillRect/>
          </a:stretch>
        </p:blipFill>
        <p:spPr bwMode="auto">
          <a:xfrm>
            <a:off x="4114801" y="3892550"/>
            <a:ext cx="3225113" cy="199263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45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7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368" y="152788"/>
            <a:ext cx="10515600" cy="690813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Materialization (Cont.)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Materialized evaluation is always applicable</a:t>
            </a:r>
          </a:p>
          <a:p>
            <a:r>
              <a:rPr lang="en-US" dirty="0"/>
              <a:t>Cost of writing results to disk and reading them back can be quite high</a:t>
            </a:r>
          </a:p>
          <a:p>
            <a:pPr lvl="1"/>
            <a:r>
              <a:rPr lang="en-US" dirty="0"/>
              <a:t>Our cost formulas for operations ignore cost of writing results to disk, so</a:t>
            </a:r>
          </a:p>
          <a:p>
            <a:pPr lvl="2"/>
            <a:r>
              <a:rPr lang="en-US" dirty="0"/>
              <a:t>Overall cost  =  Sum of costs of individual operations + </a:t>
            </a:r>
            <a:br>
              <a:rPr lang="en-US" dirty="0"/>
            </a:br>
            <a:r>
              <a:rPr lang="en-US" dirty="0"/>
              <a:t>                         cost of writing intermediate results to disk</a:t>
            </a:r>
          </a:p>
          <a:p>
            <a:r>
              <a:rPr lang="en-US" dirty="0">
                <a:solidFill>
                  <a:schemeClr val="tx2"/>
                </a:solidFill>
              </a:rPr>
              <a:t>Double buffering</a:t>
            </a:r>
            <a:r>
              <a:rPr lang="en-US" dirty="0"/>
              <a:t>: use two output buffers for each operation, when one is full write it to disk while the other is getting filled</a:t>
            </a:r>
          </a:p>
          <a:p>
            <a:pPr lvl="1"/>
            <a:r>
              <a:rPr lang="en-US" dirty="0"/>
              <a:t>Allows overlap of disk writes with computation and reduces execution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46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5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03368" y="168045"/>
            <a:ext cx="10515600" cy="455012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Pipelining</a:t>
            </a:r>
          </a:p>
        </p:txBody>
      </p:sp>
      <p:sp>
        <p:nvSpPr>
          <p:cNvPr id="3553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135188" y="969963"/>
            <a:ext cx="8089900" cy="5232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Pipelined evaluation </a:t>
            </a:r>
            <a:r>
              <a:rPr lang="en-US" b="1" dirty="0"/>
              <a:t>:</a:t>
            </a:r>
            <a:r>
              <a:rPr lang="en-US" dirty="0"/>
              <a:t>  evaluate several operations simultaneously, passing the results of one operation on to the next.</a:t>
            </a:r>
          </a:p>
          <a:p>
            <a:r>
              <a:rPr lang="en-US" dirty="0"/>
              <a:t>E.g., in previous expression tree, don’t store result of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  <a:p>
            <a:pPr lvl="1"/>
            <a:r>
              <a:rPr lang="en-US" dirty="0"/>
              <a:t>instead, pass tuples directly to the join..  Similarly, don’t store result of join, pass tuples directly to projection. </a:t>
            </a:r>
          </a:p>
          <a:p>
            <a:r>
              <a:rPr lang="en-US" dirty="0"/>
              <a:t>Much cheaper than materialization: no need to store a temporary relation to disk.</a:t>
            </a:r>
          </a:p>
          <a:p>
            <a:r>
              <a:rPr lang="en-US" dirty="0"/>
              <a:t>Pipelining may not always be possible – e.g., sort, hash-join. </a:t>
            </a:r>
          </a:p>
          <a:p>
            <a:r>
              <a:rPr lang="en-US" dirty="0"/>
              <a:t>For pipelining to be effective, use evaluation algorithms that generate output tuples even as tuples are received for inputs to the operation. </a:t>
            </a:r>
          </a:p>
          <a:p>
            <a:r>
              <a:rPr lang="en-US" dirty="0"/>
              <a:t>Pipelines can be executed in two ways:  </a:t>
            </a:r>
            <a:r>
              <a:rPr lang="en-US" b="1" dirty="0">
                <a:solidFill>
                  <a:schemeClr val="tx2"/>
                </a:solidFill>
              </a:rPr>
              <a:t>demand driven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</a:rPr>
              <a:t>producer driven</a:t>
            </a:r>
            <a:r>
              <a:rPr lang="en-US" dirty="0"/>
              <a:t> </a:t>
            </a:r>
          </a:p>
        </p:txBody>
      </p:sp>
      <p:graphicFrame>
        <p:nvGraphicFramePr>
          <p:cNvPr id="355332" name="Object 2052"/>
          <p:cNvGraphicFramePr>
            <a:graphicFrameLocks noChangeAspect="1"/>
          </p:cNvGraphicFramePr>
          <p:nvPr/>
        </p:nvGraphicFramePr>
        <p:xfrm>
          <a:off x="3990975" y="2220913"/>
          <a:ext cx="2946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2247840" imgH="304560" progId="Equation.3">
                  <p:embed/>
                </p:oleObj>
              </mc:Choice>
              <mc:Fallback>
                <p:oleObj name="Equation" r:id="rId3" imgW="22478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2220913"/>
                        <a:ext cx="29464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47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6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49" y="142785"/>
            <a:ext cx="10515600" cy="570342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Pipelining (Cont.)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998538"/>
            <a:ext cx="8515350" cy="5384800"/>
          </a:xfrm>
        </p:spPr>
        <p:txBody>
          <a:bodyPr/>
          <a:lstStyle/>
          <a:p>
            <a:r>
              <a:rPr lang="en-US" sz="1800" dirty="0"/>
              <a:t>In </a:t>
            </a:r>
            <a:r>
              <a:rPr lang="en-US" sz="1800" b="1" dirty="0"/>
              <a:t>demand driven 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chemeClr val="tx2"/>
                </a:solidFill>
              </a:rPr>
              <a:t>lazy</a:t>
            </a:r>
            <a:r>
              <a:rPr lang="en-US" sz="1800" b="1" dirty="0"/>
              <a:t> </a:t>
            </a:r>
            <a:r>
              <a:rPr lang="en-US" sz="1800" dirty="0"/>
              <a:t>evaluation</a:t>
            </a:r>
          </a:p>
          <a:p>
            <a:pPr lvl="1"/>
            <a:r>
              <a:rPr lang="en-US" sz="1600" dirty="0"/>
              <a:t>system repeatedly requests next tuple  from top level operation</a:t>
            </a:r>
          </a:p>
          <a:p>
            <a:pPr lvl="1"/>
            <a:r>
              <a:rPr lang="en-US" sz="1600" dirty="0"/>
              <a:t>Each operation requests  next tuple from children operations as required, in order to output its next tuple</a:t>
            </a:r>
          </a:p>
          <a:p>
            <a:pPr lvl="1"/>
            <a:r>
              <a:rPr lang="en-US" sz="1600" dirty="0"/>
              <a:t>In between calls, operation has to maintain “</a:t>
            </a:r>
            <a:r>
              <a:rPr lang="en-US" sz="1600" b="1" dirty="0"/>
              <a:t>state</a:t>
            </a:r>
            <a:r>
              <a:rPr lang="en-US" sz="1600" dirty="0"/>
              <a:t>” so it knows what to return next</a:t>
            </a:r>
          </a:p>
          <a:p>
            <a:pPr lvl="1"/>
            <a:r>
              <a:rPr lang="en-US" sz="1600" dirty="0"/>
              <a:t>Each operation is implemented as an </a:t>
            </a:r>
            <a:r>
              <a:rPr lang="en-US" sz="1600" b="1" dirty="0">
                <a:solidFill>
                  <a:schemeClr val="tx2"/>
                </a:solidFill>
              </a:rPr>
              <a:t>iterator</a:t>
            </a:r>
            <a:r>
              <a:rPr lang="en-US" sz="1600" dirty="0"/>
              <a:t> implementing the following operations</a:t>
            </a:r>
          </a:p>
          <a:p>
            <a:pPr lvl="2"/>
            <a:r>
              <a:rPr lang="en-US" sz="1600" dirty="0"/>
              <a:t>open()</a:t>
            </a:r>
          </a:p>
          <a:p>
            <a:pPr lvl="3"/>
            <a:r>
              <a:rPr lang="en-US" sz="1600" dirty="0"/>
              <a:t>E.g. file scan: initialize file scan, store pointer to beginning of file as state</a:t>
            </a:r>
          </a:p>
          <a:p>
            <a:pPr lvl="3"/>
            <a:r>
              <a:rPr lang="en-US" sz="1600" dirty="0" err="1"/>
              <a:t>E.g.merge</a:t>
            </a:r>
            <a:r>
              <a:rPr lang="en-US" sz="1600" dirty="0"/>
              <a:t> join: sort relations and store pointers to beginning of sorted relations as state</a:t>
            </a:r>
          </a:p>
          <a:p>
            <a:pPr lvl="2"/>
            <a:r>
              <a:rPr lang="en-US" sz="1600" dirty="0"/>
              <a:t> next()</a:t>
            </a:r>
          </a:p>
          <a:p>
            <a:pPr lvl="3"/>
            <a:r>
              <a:rPr lang="en-US" sz="1600" dirty="0"/>
              <a:t>E.g. for file scan: Output next tuple, and advance and store file pointer</a:t>
            </a:r>
          </a:p>
          <a:p>
            <a:pPr lvl="3"/>
            <a:r>
              <a:rPr lang="en-US" sz="1600" dirty="0"/>
              <a:t>E.g. for merge join:  continue with merge from earlier state till </a:t>
            </a:r>
            <a:br>
              <a:rPr lang="en-US" sz="1600" dirty="0"/>
            </a:br>
            <a:r>
              <a:rPr lang="en-US" sz="1600" dirty="0"/>
              <a:t>next output tuple is found.  Save pointers as iterator state.</a:t>
            </a:r>
          </a:p>
          <a:p>
            <a:pPr lvl="2"/>
            <a:r>
              <a:rPr lang="en-US" sz="1600" dirty="0"/>
              <a:t>close()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48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4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49" y="197708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Pipelining (Cont.)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produce-driven or </a:t>
            </a:r>
            <a:r>
              <a:rPr lang="en-US" b="1" dirty="0">
                <a:solidFill>
                  <a:schemeClr val="tx2"/>
                </a:solidFill>
              </a:rPr>
              <a:t>eager</a:t>
            </a:r>
            <a:r>
              <a:rPr lang="en-US" dirty="0"/>
              <a:t> pipelining</a:t>
            </a:r>
          </a:p>
          <a:p>
            <a:pPr lvl="1"/>
            <a:r>
              <a:rPr lang="en-US" dirty="0"/>
              <a:t>Operators produce tuples eagerly and pass them up to their parents</a:t>
            </a:r>
          </a:p>
          <a:p>
            <a:pPr lvl="2"/>
            <a:r>
              <a:rPr lang="en-US" dirty="0"/>
              <a:t>Buffer maintained between operators, child puts tuples in buffer, parent removes tuples from buffer</a:t>
            </a:r>
          </a:p>
          <a:p>
            <a:pPr lvl="2"/>
            <a:r>
              <a:rPr lang="en-US" dirty="0"/>
              <a:t>if buffer is full, child waits till there is space in the buffer, and then generates more tuples</a:t>
            </a:r>
          </a:p>
          <a:p>
            <a:pPr lvl="1"/>
            <a:r>
              <a:rPr lang="en-US" dirty="0"/>
              <a:t>System schedules operations that have space in output buffer and can process more input tuples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49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850" y="75170"/>
            <a:ext cx="925135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in Query Processing (Cont.)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211" y="1468438"/>
            <a:ext cx="9959545" cy="3084512"/>
          </a:xfrm>
        </p:spPr>
        <p:txBody>
          <a:bodyPr/>
          <a:lstStyle/>
          <a:p>
            <a:r>
              <a:rPr lang="en-US" sz="2400" dirty="0"/>
              <a:t>Parsing and translation</a:t>
            </a:r>
          </a:p>
          <a:p>
            <a:pPr lvl="1"/>
            <a:r>
              <a:rPr lang="en-US" sz="2000" dirty="0"/>
              <a:t>translate the query into its internal form.  This is then translated into relational algebra.</a:t>
            </a:r>
          </a:p>
          <a:p>
            <a:pPr lvl="1"/>
            <a:r>
              <a:rPr lang="en-US" sz="2000" dirty="0"/>
              <a:t>Parser checks syntax, verifies relations</a:t>
            </a:r>
          </a:p>
          <a:p>
            <a:r>
              <a:rPr lang="en-US" sz="2400" dirty="0"/>
              <a:t>Evaluation</a:t>
            </a:r>
          </a:p>
          <a:p>
            <a:pPr lvl="1"/>
            <a:r>
              <a:rPr lang="en-US" sz="2000" dirty="0"/>
              <a:t>The query-execution engine takes a query-evaluation plan, executes that plan, and returns the answers to the query.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 Black" panose="020B0A04020102020204" pitchFamily="34" charset="0"/>
              </a:rPr>
              <a:t>5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33896"/>
      </p:ext>
    </p:extLst>
  </p:cSld>
  <p:clrMapOvr>
    <a:masterClrMapping/>
  </p:clrMapOvr>
  <p:transition advTm="992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275" y="164165"/>
            <a:ext cx="10515600" cy="62762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Algorithms for Pipelining</a:t>
            </a:r>
          </a:p>
        </p:txBody>
      </p:sp>
      <p:sp>
        <p:nvSpPr>
          <p:cNvPr id="401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95501" y="1114426"/>
            <a:ext cx="8023225" cy="51974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Some algorithms are not able to output results even as they get input tuples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merge join, or hash join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These result in intermediate results being written to disk and then read back always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variants are possible to generate (at least some) results on the fly, as input tuples are read 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hybrid hash join generates output tuples even as probe relation tuples in the in-memory partition (partition 0) are read in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Pipelined join technique</a:t>
            </a:r>
            <a:r>
              <a:rPr lang="en-US" dirty="0"/>
              <a:t>: Hybrid hash join, modified to buffer partition 0 tuples of both relations in-memory, reading them as they become available, and output results of any matches between partition 0 tuples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When a new r</a:t>
            </a:r>
            <a:r>
              <a:rPr lang="en-US" sz="2400" baseline="-25000" dirty="0"/>
              <a:t>0</a:t>
            </a:r>
            <a:r>
              <a:rPr lang="en-US" dirty="0"/>
              <a:t> tuple is found, match it with existing s</a:t>
            </a:r>
            <a:r>
              <a:rPr lang="en-US" sz="2400" baseline="-25000" dirty="0"/>
              <a:t>0</a:t>
            </a:r>
            <a:r>
              <a:rPr lang="en-US" dirty="0"/>
              <a:t> tuples, output matches, and save it in r</a:t>
            </a:r>
            <a:r>
              <a:rPr lang="en-US" sz="2400" baseline="-25000" dirty="0"/>
              <a:t>0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Symmetrically for s</a:t>
            </a:r>
            <a:r>
              <a:rPr lang="en-US" sz="2400" baseline="-25000" dirty="0"/>
              <a:t>0</a:t>
            </a:r>
            <a:r>
              <a:rPr lang="en-US" dirty="0"/>
              <a:t> tuples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50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7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275" y="136226"/>
            <a:ext cx="10515600" cy="738974"/>
          </a:xfrm>
        </p:spPr>
        <p:txBody>
          <a:bodyPr/>
          <a:lstStyle/>
          <a:p>
            <a:r>
              <a:rPr lang="en-US" dirty="0"/>
              <a:t>Complex Joins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1" y="1000125"/>
            <a:ext cx="7381875" cy="4114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Join involving three relations:  </a:t>
            </a:r>
            <a:r>
              <a:rPr lang="en-US" i="1"/>
              <a:t>loan    depositor     customer</a:t>
            </a:r>
          </a:p>
          <a:p>
            <a:r>
              <a:rPr lang="en-US" b="1"/>
              <a:t>Strategy 1.  </a:t>
            </a:r>
            <a:r>
              <a:rPr lang="en-US"/>
              <a:t>Compute </a:t>
            </a:r>
            <a:r>
              <a:rPr lang="en-US" i="1"/>
              <a:t>depositor </a:t>
            </a:r>
            <a:r>
              <a:rPr lang="en-US"/>
              <a:t>   </a:t>
            </a:r>
            <a:r>
              <a:rPr lang="en-US" i="1"/>
              <a:t>customer; </a:t>
            </a:r>
            <a:r>
              <a:rPr lang="en-US"/>
              <a:t>use result to compute</a:t>
            </a:r>
            <a:r>
              <a:rPr lang="en-US" i="1"/>
              <a:t> loan</a:t>
            </a:r>
            <a:r>
              <a:rPr lang="en-US"/>
              <a:t>    (</a:t>
            </a:r>
            <a:r>
              <a:rPr lang="en-US" i="1"/>
              <a:t>depositor</a:t>
            </a:r>
            <a:r>
              <a:rPr lang="en-US"/>
              <a:t>    </a:t>
            </a:r>
            <a:r>
              <a:rPr lang="en-US" i="1"/>
              <a:t>customer</a:t>
            </a:r>
            <a:r>
              <a:rPr lang="en-US"/>
              <a:t>)</a:t>
            </a:r>
          </a:p>
          <a:p>
            <a:r>
              <a:rPr lang="en-US" b="1"/>
              <a:t>Strategy 2.  </a:t>
            </a:r>
            <a:r>
              <a:rPr lang="en-US"/>
              <a:t>Computer </a:t>
            </a:r>
            <a:r>
              <a:rPr lang="en-US" i="1"/>
              <a:t>loan    depositor</a:t>
            </a:r>
            <a:r>
              <a:rPr lang="en-US"/>
              <a:t> first, and then join the result with </a:t>
            </a:r>
            <a:r>
              <a:rPr lang="en-US" i="1"/>
              <a:t>customer.</a:t>
            </a:r>
            <a:endParaRPr lang="en-US"/>
          </a:p>
          <a:p>
            <a:r>
              <a:rPr lang="en-US" b="1"/>
              <a:t>Strategy 3.  </a:t>
            </a:r>
            <a:r>
              <a:rPr lang="en-US"/>
              <a:t>Perform the pair of joins at once.  Build and index on </a:t>
            </a:r>
            <a:r>
              <a:rPr lang="en-US" i="1"/>
              <a:t>loan</a:t>
            </a:r>
            <a:r>
              <a:rPr lang="en-US"/>
              <a:t> for </a:t>
            </a:r>
            <a:r>
              <a:rPr lang="en-US" i="1"/>
              <a:t>loan-number,</a:t>
            </a:r>
            <a:r>
              <a:rPr lang="en-US"/>
              <a:t> and on </a:t>
            </a:r>
            <a:r>
              <a:rPr lang="en-US" i="1"/>
              <a:t>customer </a:t>
            </a:r>
            <a:r>
              <a:rPr lang="en-US"/>
              <a:t>for</a:t>
            </a:r>
            <a:r>
              <a:rPr lang="en-US" i="1"/>
              <a:t> customer-name.</a:t>
            </a:r>
            <a:endParaRPr lang="en-US"/>
          </a:p>
          <a:p>
            <a:pPr lvl="1"/>
            <a:r>
              <a:rPr lang="en-US"/>
              <a:t>For each tuple </a:t>
            </a:r>
            <a:r>
              <a:rPr lang="en-US" i="1"/>
              <a:t>t </a:t>
            </a:r>
            <a:r>
              <a:rPr lang="en-US"/>
              <a:t>in </a:t>
            </a:r>
            <a:r>
              <a:rPr lang="en-US" i="1"/>
              <a:t>depositor, </a:t>
            </a:r>
            <a:r>
              <a:rPr lang="en-US"/>
              <a:t>look up the corresponding tuples in </a:t>
            </a:r>
            <a:r>
              <a:rPr lang="en-US" i="1"/>
              <a:t>customer</a:t>
            </a:r>
            <a:r>
              <a:rPr lang="en-US"/>
              <a:t> and the corresponding tuples in </a:t>
            </a:r>
            <a:r>
              <a:rPr lang="en-US" i="1"/>
              <a:t>loan.</a:t>
            </a:r>
            <a:endParaRPr lang="en-US"/>
          </a:p>
          <a:p>
            <a:pPr lvl="1"/>
            <a:r>
              <a:rPr lang="en-US"/>
              <a:t>Each tuple of </a:t>
            </a:r>
            <a:r>
              <a:rPr lang="en-US" i="1"/>
              <a:t>deposit </a:t>
            </a:r>
            <a:r>
              <a:rPr lang="en-US"/>
              <a:t>is examined exactly once.</a:t>
            </a:r>
          </a:p>
          <a:p>
            <a:r>
              <a:rPr lang="en-US"/>
              <a:t>Strategy 3 combines two operations into one special-purpose operation that is more efficient than implementing two joins of two relations.</a:t>
            </a:r>
          </a:p>
        </p:txBody>
      </p:sp>
      <p:sp>
        <p:nvSpPr>
          <p:cNvPr id="349188" name="AutoShape 4"/>
          <p:cNvSpPr>
            <a:spLocks noChangeArrowheads="1"/>
          </p:cNvSpPr>
          <p:nvPr/>
        </p:nvSpPr>
        <p:spPr bwMode="auto">
          <a:xfrm rot="5400000">
            <a:off x="6713538" y="11318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189" name="AutoShape 5"/>
          <p:cNvSpPr>
            <a:spLocks noChangeArrowheads="1"/>
          </p:cNvSpPr>
          <p:nvPr/>
        </p:nvSpPr>
        <p:spPr bwMode="auto">
          <a:xfrm rot="5400000">
            <a:off x="8113713" y="112236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190" name="AutoShape 6"/>
          <p:cNvSpPr>
            <a:spLocks noChangeArrowheads="1"/>
          </p:cNvSpPr>
          <p:nvPr/>
        </p:nvSpPr>
        <p:spPr bwMode="auto">
          <a:xfrm rot="5400000">
            <a:off x="6399213" y="153193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191" name="AutoShape 7"/>
          <p:cNvSpPr>
            <a:spLocks noChangeArrowheads="1"/>
          </p:cNvSpPr>
          <p:nvPr/>
        </p:nvSpPr>
        <p:spPr bwMode="auto">
          <a:xfrm rot="5400000">
            <a:off x="4360863" y="183673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192" name="AutoShape 8"/>
          <p:cNvSpPr>
            <a:spLocks noChangeArrowheads="1"/>
          </p:cNvSpPr>
          <p:nvPr/>
        </p:nvSpPr>
        <p:spPr bwMode="auto">
          <a:xfrm rot="5400000">
            <a:off x="5770563" y="18557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193" name="AutoShape 9"/>
          <p:cNvSpPr>
            <a:spLocks noChangeArrowheads="1"/>
          </p:cNvSpPr>
          <p:nvPr/>
        </p:nvSpPr>
        <p:spPr bwMode="auto">
          <a:xfrm rot="5400000">
            <a:off x="5932488" y="22367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51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80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3363" y="919464"/>
            <a:ext cx="7251357" cy="4351338"/>
          </a:xfrm>
        </p:spPr>
        <p:txBody>
          <a:bodyPr>
            <a:normAutofit/>
          </a:bodyPr>
          <a:lstStyle/>
          <a:p>
            <a:r>
              <a:rPr lang="en-US" dirty="0"/>
              <a:t>Overview </a:t>
            </a:r>
          </a:p>
          <a:p>
            <a:r>
              <a:rPr lang="en-US" dirty="0"/>
              <a:t>Measures of Query Cost</a:t>
            </a:r>
          </a:p>
          <a:p>
            <a:r>
              <a:rPr lang="en-US" dirty="0"/>
              <a:t>Selection Operation </a:t>
            </a:r>
          </a:p>
          <a:p>
            <a:r>
              <a:rPr lang="en-US" dirty="0"/>
              <a:t>Sorting </a:t>
            </a:r>
          </a:p>
          <a:p>
            <a:r>
              <a:rPr lang="en-US" dirty="0"/>
              <a:t>Join Operation </a:t>
            </a:r>
          </a:p>
          <a:p>
            <a:r>
              <a:rPr lang="en-US" dirty="0"/>
              <a:t>Other Operations</a:t>
            </a:r>
          </a:p>
          <a:p>
            <a:r>
              <a:rPr lang="en-US" dirty="0"/>
              <a:t>Evaluation of Expressions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4305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52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01044" y="185905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9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Which of the following schemas does define a view or views of the database for particular users?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Internal schema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Conceptual schema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Physical schema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External schema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Answer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Which of the following schemas does define a view or views of the database for particular users?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Internal schema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Conceptual schema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Physical schema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External schema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16973" y="138599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dirty="0" smtClean="0"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034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275" y="90615"/>
            <a:ext cx="9965125" cy="52404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in Query Processing : Optimization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322" y="1579607"/>
            <a:ext cx="10404514" cy="32477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relational algebra expression may have many equivalent expressions</a:t>
            </a:r>
          </a:p>
          <a:p>
            <a:pPr lvl="1"/>
            <a:r>
              <a:rPr lang="en-US" dirty="0"/>
              <a:t>E.g., </a:t>
            </a:r>
            <a:r>
              <a:rPr lang="en-US" sz="2000" dirty="0">
                <a:sym typeface="Symbol" panose="05050102010706020507" pitchFamily="18" charset="2"/>
              </a:rPr>
              <a:t></a:t>
            </a:r>
            <a:r>
              <a:rPr lang="en-US" sz="2000" i="1" baseline="-25000" dirty="0">
                <a:sym typeface="Symbol" panose="05050102010706020507" pitchFamily="18" charset="2"/>
              </a:rPr>
              <a:t>balance</a:t>
            </a:r>
            <a:r>
              <a:rPr lang="en-US" sz="2000" baseline="-25000" dirty="0">
                <a:sym typeface="Symbol" panose="05050102010706020507" pitchFamily="18" charset="2"/>
              </a:rPr>
              <a:t>2500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sz="1600" dirty="0">
                <a:sym typeface="Symbol" panose="05050102010706020507" pitchFamily="18" charset="2"/>
              </a:rPr>
              <a:t></a:t>
            </a:r>
            <a:r>
              <a:rPr lang="en-US" i="1" baseline="-25000" dirty="0">
                <a:sym typeface="Symbol" panose="05050102010706020507" pitchFamily="18" charset="2"/>
              </a:rPr>
              <a:t>balance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account)) </a:t>
            </a:r>
            <a:r>
              <a:rPr lang="en-US" dirty="0">
                <a:sym typeface="Symbol" panose="05050102010706020507" pitchFamily="18" charset="2"/>
              </a:rPr>
              <a:t>is equivalent to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         </a:t>
            </a:r>
            <a:r>
              <a:rPr lang="en-US" sz="1600" dirty="0">
                <a:sym typeface="Symbol" panose="05050102010706020507" pitchFamily="18" charset="2"/>
              </a:rPr>
              <a:t></a:t>
            </a:r>
            <a:r>
              <a:rPr lang="en-US" baseline="-25000" dirty="0">
                <a:sym typeface="Symbol" panose="05050102010706020507" pitchFamily="18" charset="2"/>
              </a:rPr>
              <a:t>balance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sz="2000" dirty="0">
                <a:sym typeface="Symbol" panose="05050102010706020507" pitchFamily="18" charset="2"/>
              </a:rPr>
              <a:t></a:t>
            </a:r>
            <a:r>
              <a:rPr lang="en-US" baseline="-25000" dirty="0">
                <a:sym typeface="Symbol" panose="05050102010706020507" pitchFamily="18" charset="2"/>
              </a:rPr>
              <a:t>balance2500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account))</a:t>
            </a:r>
          </a:p>
          <a:p>
            <a:r>
              <a:rPr lang="en-US" dirty="0"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r>
              <a:rPr lang="en-US" dirty="0"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b="1" dirty="0">
                <a:solidFill>
                  <a:schemeClr val="tx2"/>
                </a:solidFill>
                <a:sym typeface="Symbol" panose="05050102010706020507" pitchFamily="18" charset="2"/>
              </a:rPr>
              <a:t>evaluation-plan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E.g., can use an index on </a:t>
            </a:r>
            <a:r>
              <a:rPr lang="en-US" i="1" dirty="0">
                <a:sym typeface="Symbol" panose="05050102010706020507" pitchFamily="18" charset="2"/>
              </a:rPr>
              <a:t>balance</a:t>
            </a:r>
            <a:r>
              <a:rPr lang="en-US" dirty="0">
                <a:sym typeface="Symbol" panose="05050102010706020507" pitchFamily="18" charset="2"/>
              </a:rPr>
              <a:t> to find accounts with balance &lt; 2500,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or can perform complete relation scan and discard accounts with balance  2500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 Black" panose="020B0A04020102020204" pitchFamily="34" charset="0"/>
              </a:rPr>
              <a:t>6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05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9481" y="107092"/>
            <a:ext cx="10447638" cy="504439"/>
          </a:xfrm>
        </p:spPr>
        <p:txBody>
          <a:bodyPr>
            <a:noAutofit/>
          </a:bodyPr>
          <a:lstStyle/>
          <a:p>
            <a:r>
              <a:rPr lang="en-US" sz="4000" dirty="0"/>
              <a:t>Basic Steps: Optimization (Cont.)</a:t>
            </a:r>
          </a:p>
        </p:txBody>
      </p:sp>
      <p:sp>
        <p:nvSpPr>
          <p:cNvPr id="395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7541" y="10430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sym typeface="Symbol" panose="05050102010706020507" pitchFamily="18" charset="2"/>
              </a:rPr>
              <a:t>Query Optimization</a:t>
            </a:r>
            <a:r>
              <a:rPr lang="en-US" dirty="0">
                <a:solidFill>
                  <a:schemeClr val="tx2"/>
                </a:solidFill>
                <a:sym typeface="Symbol" panose="05050102010706020507" pitchFamily="18" charset="2"/>
              </a:rPr>
              <a:t>:</a:t>
            </a:r>
            <a:r>
              <a:rPr lang="en-US" dirty="0">
                <a:sym typeface="Symbol" panose="05050102010706020507" pitchFamily="18" charset="2"/>
              </a:rPr>
              <a:t> Amongst all equivalent evaluation plans choose the one with lowest cost.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e.g. number of tuples in each relation, size of tuples, etc.</a:t>
            </a:r>
          </a:p>
          <a:p>
            <a:r>
              <a:rPr lang="en-US" dirty="0">
                <a:sym typeface="Symbol" panose="05050102010706020507" pitchFamily="18" charset="2"/>
              </a:rPr>
              <a:t>In this chapter we study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How to measure query costs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r>
              <a:rPr lang="en-US" dirty="0">
                <a:sym typeface="Symbol" panose="05050102010706020507" pitchFamily="18" charset="2"/>
              </a:rPr>
              <a:t>In Chapter 14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524" y="90617"/>
            <a:ext cx="10307595" cy="512677"/>
          </a:xfrm>
        </p:spPr>
        <p:txBody>
          <a:bodyPr>
            <a:noAutofit/>
          </a:bodyPr>
          <a:lstStyle/>
          <a:p>
            <a:r>
              <a:rPr lang="en-US" sz="4000" dirty="0"/>
              <a:t>Measures of Query Cost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341" y="1487110"/>
            <a:ext cx="10728789" cy="35626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Cost is generally measured as total elapsed time for answering query</a:t>
            </a:r>
          </a:p>
          <a:p>
            <a:pPr lvl="1"/>
            <a:r>
              <a:rPr lang="en-US" dirty="0"/>
              <a:t>Many factors contribute to time cost</a:t>
            </a:r>
          </a:p>
          <a:p>
            <a:pPr lvl="2"/>
            <a:r>
              <a:rPr lang="en-US" i="1" dirty="0"/>
              <a:t>disk accesses, CPU</a:t>
            </a:r>
            <a:r>
              <a:rPr lang="en-US" dirty="0"/>
              <a:t>, or even network </a:t>
            </a:r>
            <a:r>
              <a:rPr lang="en-US" i="1" dirty="0"/>
              <a:t>communication</a:t>
            </a:r>
          </a:p>
          <a:p>
            <a:r>
              <a:rPr lang="en-US" dirty="0"/>
              <a:t>Typically disk access is the predominant cost, and is also relatively easy to estimate.   Measured by taking into account</a:t>
            </a:r>
          </a:p>
          <a:p>
            <a:pPr lvl="1"/>
            <a:r>
              <a:rPr lang="en-US" dirty="0"/>
              <a:t>Number of seeks             * average-seek-cost</a:t>
            </a:r>
          </a:p>
          <a:p>
            <a:pPr lvl="1"/>
            <a:r>
              <a:rPr lang="en-US" dirty="0"/>
              <a:t>Number of blocks read     * average-block-read-cost</a:t>
            </a:r>
          </a:p>
          <a:p>
            <a:pPr lvl="1"/>
            <a:r>
              <a:rPr lang="en-US" dirty="0"/>
              <a:t>Number of blocks written * average-block-write-cost</a:t>
            </a:r>
          </a:p>
          <a:p>
            <a:pPr lvl="2"/>
            <a:r>
              <a:rPr lang="en-US" dirty="0"/>
              <a:t>Cost to write a block is greater than cost to read a block </a:t>
            </a:r>
          </a:p>
          <a:p>
            <a:pPr lvl="3"/>
            <a:r>
              <a:rPr lang="en-US" dirty="0"/>
              <a:t>data is read back after being written to ensure that the write was successful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8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5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275" y="98854"/>
            <a:ext cx="10225216" cy="545629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Query Cost (Cont.)</a:t>
            </a:r>
          </a:p>
        </p:txBody>
      </p:sp>
      <p:sp>
        <p:nvSpPr>
          <p:cNvPr id="393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7536" y="1248975"/>
            <a:ext cx="10557299" cy="37596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simplicity we just use </a:t>
            </a:r>
            <a:r>
              <a:rPr lang="en-US" i="1" dirty="0">
                <a:solidFill>
                  <a:schemeClr val="tx2"/>
                </a:solidFill>
              </a:rPr>
              <a:t>number of block transfers</a:t>
            </a:r>
            <a:r>
              <a:rPr lang="en-US" i="1" dirty="0"/>
              <a:t> from disk </a:t>
            </a:r>
            <a:r>
              <a:rPr lang="en-US" dirty="0"/>
              <a:t> as the cost measure</a:t>
            </a:r>
          </a:p>
          <a:p>
            <a:pPr lvl="1"/>
            <a:r>
              <a:rPr lang="en-US" dirty="0"/>
              <a:t>We ignore the difference in cost between </a:t>
            </a:r>
            <a:r>
              <a:rPr lang="en-US" dirty="0">
                <a:solidFill>
                  <a:schemeClr val="tx2"/>
                </a:solidFill>
              </a:rPr>
              <a:t>sequential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random</a:t>
            </a:r>
            <a:r>
              <a:rPr lang="en-US" dirty="0"/>
              <a:t> I/O for simplicity</a:t>
            </a:r>
          </a:p>
          <a:p>
            <a:pPr lvl="1"/>
            <a:r>
              <a:rPr lang="en-US" dirty="0"/>
              <a:t>We also ignore CPU costs for simplicity</a:t>
            </a:r>
          </a:p>
          <a:p>
            <a:r>
              <a:rPr lang="en-US" dirty="0"/>
              <a:t>Costs depends on the size of the buffer in main memory</a:t>
            </a:r>
          </a:p>
          <a:p>
            <a:pPr lvl="1"/>
            <a:r>
              <a:rPr lang="en-US" dirty="0"/>
              <a:t>Having more memory reduces need for disk access</a:t>
            </a:r>
          </a:p>
          <a:p>
            <a:pPr lvl="1"/>
            <a:r>
              <a:rPr lang="en-US" dirty="0"/>
              <a:t>Amount of real memory available to buffer depends on other concurrent OS processes, and hard to determine ahead of actual execution </a:t>
            </a:r>
          </a:p>
          <a:p>
            <a:pPr lvl="1"/>
            <a:r>
              <a:rPr lang="en-US" dirty="0"/>
              <a:t>We often use worst case estimates, assuming only the minimum amount of memory needed for the operation is available</a:t>
            </a:r>
          </a:p>
          <a:p>
            <a:r>
              <a:rPr lang="en-US" dirty="0"/>
              <a:t>Real systems take CPU cost into account, differentiate between sequential and random I/O, and take buffer size into account</a:t>
            </a:r>
          </a:p>
          <a:p>
            <a:r>
              <a:rPr lang="en-US" dirty="0"/>
              <a:t>We do not include cost to writing output to disk in our cost </a:t>
            </a:r>
            <a:br>
              <a:rPr lang="en-US" dirty="0"/>
            </a:br>
            <a:r>
              <a:rPr lang="en-US" dirty="0"/>
              <a:t>formulae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 Black" panose="020B0A04020102020204" pitchFamily="34" charset="0"/>
              </a:rPr>
              <a:t>9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6642"/>
      </p:ext>
    </p:extLst>
  </p:cSld>
  <p:clrMapOvr>
    <a:masterClrMapping/>
  </p:clrMapOvr>
  <p:transition advTm="7472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586B66-4BE9-4AF4-8780-F6F41644FF9B}"/>
</file>

<file path=customXml/itemProps2.xml><?xml version="1.0" encoding="utf-8"?>
<ds:datastoreItem xmlns:ds="http://schemas.openxmlformats.org/officeDocument/2006/customXml" ds:itemID="{72B555CF-1B6E-44EF-9811-534740886EDA}"/>
</file>

<file path=customXml/itemProps3.xml><?xml version="1.0" encoding="utf-8"?>
<ds:datastoreItem xmlns:ds="http://schemas.openxmlformats.org/officeDocument/2006/customXml" ds:itemID="{063A05AB-DAB5-4C9A-828F-9C898DB96AD1}"/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4542</Words>
  <Application>Microsoft Office PowerPoint</Application>
  <PresentationFormat>Widescreen</PresentationFormat>
  <Paragraphs>536</Paragraphs>
  <Slides>56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Algerian</vt:lpstr>
      <vt:lpstr>Arial</vt:lpstr>
      <vt:lpstr>Arial Black</vt:lpstr>
      <vt:lpstr>Calibri</vt:lpstr>
      <vt:lpstr>Calibri Light</vt:lpstr>
      <vt:lpstr>Greek Symbols</vt:lpstr>
      <vt:lpstr>Monotype Sorts</vt:lpstr>
      <vt:lpstr>Symbol</vt:lpstr>
      <vt:lpstr>Times New Roman</vt:lpstr>
      <vt:lpstr>Wingdings</vt:lpstr>
      <vt:lpstr>Wingdings 2</vt:lpstr>
      <vt:lpstr>Office Theme</vt:lpstr>
      <vt:lpstr>Equation</vt:lpstr>
      <vt:lpstr>PowerPoint Presentation</vt:lpstr>
      <vt:lpstr>MODULE 3: DATA STORAGE AND QUERY PROCESSING </vt:lpstr>
      <vt:lpstr>Query Processing</vt:lpstr>
      <vt:lpstr>Basic Steps in Query Processing</vt:lpstr>
      <vt:lpstr>Basic Steps in Query Processing (Cont.)</vt:lpstr>
      <vt:lpstr>Basic Steps in Query Processing : Optimization</vt:lpstr>
      <vt:lpstr>Basic Steps: Optimization (Cont.)</vt:lpstr>
      <vt:lpstr>Measures of Query Cost</vt:lpstr>
      <vt:lpstr>Measures of Query Cost (Cont.)</vt:lpstr>
      <vt:lpstr>Selection Operation</vt:lpstr>
      <vt:lpstr>Selection Operation (Cont.)</vt:lpstr>
      <vt:lpstr>Selections Using Indices</vt:lpstr>
      <vt:lpstr>Selections Involving Comparisons</vt:lpstr>
      <vt:lpstr>Implementation of Complex Selections</vt:lpstr>
      <vt:lpstr>Algorithms for Complex Selections</vt:lpstr>
      <vt:lpstr>Sorting</vt:lpstr>
      <vt:lpstr>External Sort-Merge</vt:lpstr>
      <vt:lpstr>External Sort-Merge (Cont.)</vt:lpstr>
      <vt:lpstr>Example: External Sorting Using Sort-Merge</vt:lpstr>
      <vt:lpstr>External Merge Sort (Cont.)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Complex Joins</vt:lpstr>
      <vt:lpstr>Other Operations</vt:lpstr>
      <vt:lpstr>Other Operations : Aggregation</vt:lpstr>
      <vt:lpstr>Other Operations : Set Operations</vt:lpstr>
      <vt:lpstr>Other Operations : Outer Join</vt:lpstr>
      <vt:lpstr>Evaluation of Expressions</vt:lpstr>
      <vt:lpstr>Materialization</vt:lpstr>
      <vt:lpstr>Materialization (Cont.)</vt:lpstr>
      <vt:lpstr>Pipelining</vt:lpstr>
      <vt:lpstr>Pipelining (Cont.)</vt:lpstr>
      <vt:lpstr>Pipelining (Cont.)</vt:lpstr>
      <vt:lpstr>Evaluation Algorithms for Pipelining</vt:lpstr>
      <vt:lpstr>Complex Joins</vt:lpstr>
      <vt:lpstr>PowerPoint Presentation</vt:lpstr>
      <vt:lpstr>Quiz</vt:lpstr>
      <vt:lpstr>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Antony</cp:lastModifiedBy>
  <cp:revision>40</cp:revision>
  <dcterms:created xsi:type="dcterms:W3CDTF">2020-06-15T12:13:30Z</dcterms:created>
  <dcterms:modified xsi:type="dcterms:W3CDTF">2020-07-07T02:57:55Z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