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64" r:id="rId3"/>
    <p:sldId id="314" r:id="rId4"/>
    <p:sldId id="328" r:id="rId5"/>
    <p:sldId id="327" r:id="rId6"/>
    <p:sldId id="326" r:id="rId7"/>
    <p:sldId id="349" r:id="rId8"/>
    <p:sldId id="350" r:id="rId9"/>
    <p:sldId id="351"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52" r:id="rId25"/>
    <p:sldId id="353" r:id="rId26"/>
    <p:sldId id="354" r:id="rId27"/>
    <p:sldId id="343"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616A3-E001-4B2D-935B-E9869D37A7F2}" type="datetimeFigureOut">
              <a:rPr lang="en-IN" smtClean="0"/>
              <a:t>15-09-2020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C243F-75D0-418C-93DB-C6884E3F2B8A}" type="slidenum">
              <a:rPr lang="en-IN" smtClean="0"/>
              <a:t>‹#›</a:t>
            </a:fld>
            <a:endParaRPr lang="en-IN"/>
          </a:p>
        </p:txBody>
      </p:sp>
    </p:spTree>
    <p:extLst>
      <p:ext uri="{BB962C8B-B14F-4D97-AF65-F5344CB8AC3E}">
        <p14:creationId xmlns:p14="http://schemas.microsoft.com/office/powerpoint/2010/main" val="333620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defTabSz="914485">
              <a:defRPr sz="1900">
                <a:solidFill>
                  <a:schemeClr val="tx1"/>
                </a:solidFill>
                <a:latin typeface="Helvetica" pitchFamily="34" charset="0"/>
              </a:defRPr>
            </a:lvl1pPr>
            <a:lvl2pPr marL="702756" indent="-270291" defTabSz="914485">
              <a:defRPr sz="1900">
                <a:solidFill>
                  <a:schemeClr val="tx1"/>
                </a:solidFill>
                <a:latin typeface="Helvetica" pitchFamily="34" charset="0"/>
              </a:defRPr>
            </a:lvl2pPr>
            <a:lvl3pPr marL="1081164" indent="-216233" defTabSz="914485">
              <a:defRPr sz="1900">
                <a:solidFill>
                  <a:schemeClr val="tx1"/>
                </a:solidFill>
                <a:latin typeface="Helvetica" pitchFamily="34" charset="0"/>
              </a:defRPr>
            </a:lvl3pPr>
            <a:lvl4pPr marL="1513629" indent="-216233" defTabSz="914485">
              <a:defRPr sz="1900">
                <a:solidFill>
                  <a:schemeClr val="tx1"/>
                </a:solidFill>
                <a:latin typeface="Helvetica" pitchFamily="34" charset="0"/>
              </a:defRPr>
            </a:lvl4pPr>
            <a:lvl5pPr marL="1946095" indent="-216233" defTabSz="914485">
              <a:defRPr sz="1900">
                <a:solidFill>
                  <a:schemeClr val="tx1"/>
                </a:solidFill>
                <a:latin typeface="Helvetica" pitchFamily="34" charset="0"/>
              </a:defRPr>
            </a:lvl5pPr>
            <a:lvl6pPr marL="2378560" indent="-216233" algn="ctr" defTabSz="914485" eaLnBrk="0" fontAlgn="base" hangingPunct="0">
              <a:spcBef>
                <a:spcPct val="0"/>
              </a:spcBef>
              <a:spcAft>
                <a:spcPct val="0"/>
              </a:spcAft>
              <a:defRPr sz="1900">
                <a:solidFill>
                  <a:schemeClr val="tx1"/>
                </a:solidFill>
                <a:latin typeface="Helvetica" pitchFamily="34" charset="0"/>
              </a:defRPr>
            </a:lvl6pPr>
            <a:lvl7pPr marL="2811026" indent="-216233" algn="ctr" defTabSz="914485" eaLnBrk="0" fontAlgn="base" hangingPunct="0">
              <a:spcBef>
                <a:spcPct val="0"/>
              </a:spcBef>
              <a:spcAft>
                <a:spcPct val="0"/>
              </a:spcAft>
              <a:defRPr sz="1900">
                <a:solidFill>
                  <a:schemeClr val="tx1"/>
                </a:solidFill>
                <a:latin typeface="Helvetica" pitchFamily="34" charset="0"/>
              </a:defRPr>
            </a:lvl7pPr>
            <a:lvl8pPr marL="3243491" indent="-216233" algn="ctr" defTabSz="914485" eaLnBrk="0" fontAlgn="base" hangingPunct="0">
              <a:spcBef>
                <a:spcPct val="0"/>
              </a:spcBef>
              <a:spcAft>
                <a:spcPct val="0"/>
              </a:spcAft>
              <a:defRPr sz="1900">
                <a:solidFill>
                  <a:schemeClr val="tx1"/>
                </a:solidFill>
                <a:latin typeface="Helvetica" pitchFamily="34" charset="0"/>
              </a:defRPr>
            </a:lvl8pPr>
            <a:lvl9pPr marL="3675957" indent="-216233" algn="ctr" defTabSz="914485" eaLnBrk="0" fontAlgn="base" hangingPunct="0">
              <a:spcBef>
                <a:spcPct val="0"/>
              </a:spcBef>
              <a:spcAft>
                <a:spcPct val="0"/>
              </a:spcAft>
              <a:defRPr sz="1900">
                <a:solidFill>
                  <a:schemeClr val="tx1"/>
                </a:solidFill>
                <a:latin typeface="Helvetica" pitchFamily="34" charset="0"/>
              </a:defRPr>
            </a:lvl9pPr>
          </a:lstStyle>
          <a:p>
            <a:fld id="{880AF9C0-4DAC-4993-8AA7-2D1E2462D48A}" type="slidenum">
              <a:rPr lang="en-US" sz="1200"/>
              <a:pPr/>
              <a:t>7</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061A-9653-4D9F-8252-C7BBC750D0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1ECD98-5099-46D0-9C4D-16E34F86E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73227-332C-4125-8592-AEC62B4EAE78}"/>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5" name="Footer Placeholder 4">
            <a:extLst>
              <a:ext uri="{FF2B5EF4-FFF2-40B4-BE49-F238E27FC236}">
                <a16:creationId xmlns:a16="http://schemas.microsoft.com/office/drawing/2014/main" id="{D226301B-322D-42BE-8B02-CAF9934C1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8568F-9F62-43F8-938D-F6DCE2309280}"/>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85795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C48F-368A-429E-ABA2-EF20BF6B7F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D12B1E-3F10-449A-AC84-B492EE6EED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4C8048-9BDD-42CA-AD35-C82067E119CC}"/>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5" name="Footer Placeholder 4">
            <a:extLst>
              <a:ext uri="{FF2B5EF4-FFF2-40B4-BE49-F238E27FC236}">
                <a16:creationId xmlns:a16="http://schemas.microsoft.com/office/drawing/2014/main" id="{02B61E78-D8E4-4572-B936-C2E988F2A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EF9FD9-0BAC-48A2-824A-EADC385DB7B2}"/>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52225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F946B-44B1-41C1-A04A-19E5B58903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334BAB-EF22-4008-AF10-131005B18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5EADB-5D8D-44B9-A7C1-A74E15C427B3}"/>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5" name="Footer Placeholder 4">
            <a:extLst>
              <a:ext uri="{FF2B5EF4-FFF2-40B4-BE49-F238E27FC236}">
                <a16:creationId xmlns:a16="http://schemas.microsoft.com/office/drawing/2014/main" id="{B93DB941-0308-43FC-8F66-B0A7258C9C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647A2-E7FD-4FC0-BF6A-A349237868CB}"/>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52286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2E15-4247-4B09-97DE-52C4DC17E4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0028A-2BA9-46B1-B1D8-53C89EEC3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982D74-C02E-4D8D-8B0D-6BD537C4ED4E}"/>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5" name="Footer Placeholder 4">
            <a:extLst>
              <a:ext uri="{FF2B5EF4-FFF2-40B4-BE49-F238E27FC236}">
                <a16:creationId xmlns:a16="http://schemas.microsoft.com/office/drawing/2014/main" id="{CFD6022D-E649-45E8-B65F-BAC7DB9D4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CAB31-75E8-4551-9022-0B99A7960786}"/>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188842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A306-3035-4C13-8E71-FC952216D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895484-466E-4E58-9832-3B46B50BB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DC8E5E-4353-45ED-916B-96535AE80A3A}"/>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5" name="Footer Placeholder 4">
            <a:extLst>
              <a:ext uri="{FF2B5EF4-FFF2-40B4-BE49-F238E27FC236}">
                <a16:creationId xmlns:a16="http://schemas.microsoft.com/office/drawing/2014/main" id="{205527D2-2F84-4A07-A999-BFE1BE2572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6B2F4F-CD07-4E59-B8EB-CF9E1D1F1DF7}"/>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283618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3682-22A8-4793-A898-95DC5E1FE7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5F288E-ED9D-4831-BDC1-57666B7B8B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3ECEC8-1FF6-4B44-8FAF-DEA80D301C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3A8239-E9DB-4E69-B35F-2958B99CCA92}"/>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6" name="Footer Placeholder 5">
            <a:extLst>
              <a:ext uri="{FF2B5EF4-FFF2-40B4-BE49-F238E27FC236}">
                <a16:creationId xmlns:a16="http://schemas.microsoft.com/office/drawing/2014/main" id="{6239F9D4-51A1-40F2-807F-71F57F35A2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4366D6-D525-43D6-8041-4A365A494BCF}"/>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14639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C554-C2DA-4E0A-91EB-712051612F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67798B-CAB0-4FEE-82EF-4248C7AB7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558DF-7D04-4443-A62D-15CA99EA2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2DC9B6-B73D-4A29-8E53-3D0A443AF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2AEEE-3132-415C-A1DE-7E727C844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58A806-2F5E-49F0-AAE9-7B541A0B91E1}"/>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8" name="Footer Placeholder 7">
            <a:extLst>
              <a:ext uri="{FF2B5EF4-FFF2-40B4-BE49-F238E27FC236}">
                <a16:creationId xmlns:a16="http://schemas.microsoft.com/office/drawing/2014/main" id="{E3252CD4-1EA5-4BDC-B6F3-38CD290D39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0C6A50-D2FA-42A5-B9D7-70716EE70115}"/>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21718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FC2A-DCE4-4393-8955-AF8E59532B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F30CA9-B373-49F7-925D-5903B4DD6DDE}"/>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4" name="Footer Placeholder 3">
            <a:extLst>
              <a:ext uri="{FF2B5EF4-FFF2-40B4-BE49-F238E27FC236}">
                <a16:creationId xmlns:a16="http://schemas.microsoft.com/office/drawing/2014/main" id="{8CFB403C-C8E8-450E-9865-A5A49056DD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357ED9-D697-4FC0-A909-4BFDD96944B8}"/>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327998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E25C8-8E08-4E8B-BEA3-B9BF1076C529}"/>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3" name="Footer Placeholder 2">
            <a:extLst>
              <a:ext uri="{FF2B5EF4-FFF2-40B4-BE49-F238E27FC236}">
                <a16:creationId xmlns:a16="http://schemas.microsoft.com/office/drawing/2014/main" id="{F75CABFE-5E0F-488C-A7FE-9272F9C161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3B88C6-7583-462F-9066-E6300F5CC5D2}"/>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157716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E276-DBDC-4C84-8D07-F8D2F599F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08B755-052F-4E8B-9985-0C053FEB4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E39FBC-1433-4252-9D4F-35F5AC840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1FE66-AD72-4137-AD16-0D9A3B9550C3}"/>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6" name="Footer Placeholder 5">
            <a:extLst>
              <a:ext uri="{FF2B5EF4-FFF2-40B4-BE49-F238E27FC236}">
                <a16:creationId xmlns:a16="http://schemas.microsoft.com/office/drawing/2014/main" id="{F74BB6BB-A28C-40CA-A718-B32F92C0B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D8F0F-CCC0-4E69-A5AA-B50BDE2F29CF}"/>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361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0872-039C-413E-BB5E-38D591AC7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8F4800-7FE3-4C50-85CB-EFC3BBCDA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9FA6D-C023-4E94-B365-539C9D9DA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BE23AE-CC5C-4C1B-A8CA-A7FBC4CE99D3}"/>
              </a:ext>
            </a:extLst>
          </p:cNvPr>
          <p:cNvSpPr>
            <a:spLocks noGrp="1"/>
          </p:cNvSpPr>
          <p:nvPr>
            <p:ph type="dt" sz="half" idx="10"/>
          </p:nvPr>
        </p:nvSpPr>
        <p:spPr/>
        <p:txBody>
          <a:bodyPr/>
          <a:lstStyle/>
          <a:p>
            <a:fld id="{6A622D62-534C-44C2-8A38-94D16A7FF28F}" type="datetimeFigureOut">
              <a:rPr lang="en-IN" smtClean="0"/>
              <a:t>15-09-2020</a:t>
            </a:fld>
            <a:endParaRPr lang="en-IN"/>
          </a:p>
        </p:txBody>
      </p:sp>
      <p:sp>
        <p:nvSpPr>
          <p:cNvPr id="6" name="Footer Placeholder 5">
            <a:extLst>
              <a:ext uri="{FF2B5EF4-FFF2-40B4-BE49-F238E27FC236}">
                <a16:creationId xmlns:a16="http://schemas.microsoft.com/office/drawing/2014/main" id="{74176673-9727-4085-B84B-35C709426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488AC8-C159-4270-AD33-619A7E32A2F6}"/>
              </a:ext>
            </a:extLst>
          </p:cNvPr>
          <p:cNvSpPr>
            <a:spLocks noGrp="1"/>
          </p:cNvSpPr>
          <p:nvPr>
            <p:ph type="sldNum" sz="quarter" idx="12"/>
          </p:nvPr>
        </p:nvSpPr>
        <p:spPr/>
        <p:txBody>
          <a:bodyPr/>
          <a:lstStyle/>
          <a:p>
            <a:fld id="{D8AB81ED-8739-4FF3-8D02-744A3C178CCC}" type="slidenum">
              <a:rPr lang="en-IN" smtClean="0"/>
              <a:t>‹#›</a:t>
            </a:fld>
            <a:endParaRPr lang="en-IN"/>
          </a:p>
        </p:txBody>
      </p:sp>
    </p:spTree>
    <p:extLst>
      <p:ext uri="{BB962C8B-B14F-4D97-AF65-F5344CB8AC3E}">
        <p14:creationId xmlns:p14="http://schemas.microsoft.com/office/powerpoint/2010/main" val="147418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087F00-B7C9-429D-9B7D-CF84BC38F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6F1EA0-E9AD-4208-8520-676C747AC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96158-AD02-4B8A-A69A-76BF3D29F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22D62-534C-44C2-8A38-94D16A7FF28F}" type="datetimeFigureOut">
              <a:rPr lang="en-IN" smtClean="0"/>
              <a:t>15-09-2020</a:t>
            </a:fld>
            <a:endParaRPr lang="en-IN"/>
          </a:p>
        </p:txBody>
      </p:sp>
      <p:sp>
        <p:nvSpPr>
          <p:cNvPr id="5" name="Footer Placeholder 4">
            <a:extLst>
              <a:ext uri="{FF2B5EF4-FFF2-40B4-BE49-F238E27FC236}">
                <a16:creationId xmlns:a16="http://schemas.microsoft.com/office/drawing/2014/main" id="{41D3F199-F568-43B5-AB5C-907250B782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84BBED-61DC-44E3-8ADF-5D47D8767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B81ED-8739-4FF3-8D02-744A3C178CCC}" type="slidenum">
              <a:rPr lang="en-IN" smtClean="0"/>
              <a:t>‹#›</a:t>
            </a:fld>
            <a:endParaRPr lang="en-IN"/>
          </a:p>
        </p:txBody>
      </p:sp>
    </p:spTree>
    <p:extLst>
      <p:ext uri="{BB962C8B-B14F-4D97-AF65-F5344CB8AC3E}">
        <p14:creationId xmlns:p14="http://schemas.microsoft.com/office/powerpoint/2010/main" val="1307866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4400" b="1" dirty="0">
                <a:latin typeface="+mj-lt"/>
                <a:ea typeface="+mj-ea"/>
                <a:cs typeface="+mj-cs"/>
              </a:rPr>
              <a:t>CSB4202 - DATABASE MANAGEMENT SYSTEMS</a:t>
            </a:r>
          </a:p>
          <a:p>
            <a:pPr algn="ctr">
              <a:lnSpc>
                <a:spcPct val="90000"/>
              </a:lnSpc>
              <a:spcBef>
                <a:spcPct val="0"/>
              </a:spcBef>
              <a:spcAft>
                <a:spcPts val="600"/>
              </a:spcAft>
            </a:pPr>
            <a:r>
              <a:rPr lang="en-US" sz="3600" b="1" dirty="0">
                <a:latin typeface="+mj-lt"/>
                <a:ea typeface="+mj-ea"/>
                <a:cs typeface="+mj-cs"/>
              </a:rPr>
              <a:t>B.Tech – III Semester</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A. </a:t>
            </a:r>
            <a:r>
              <a:rPr lang="en-US" sz="4400" b="1" dirty="0" err="1">
                <a:latin typeface="+mj-lt"/>
                <a:ea typeface="+mj-ea"/>
                <a:cs typeface="+mj-cs"/>
              </a:rPr>
              <a:t>Antonidoss</a:t>
            </a:r>
            <a:r>
              <a:rPr lang="en-US" sz="4400" b="1" dirty="0">
                <a:latin typeface="+mj-lt"/>
                <a:ea typeface="+mj-ea"/>
                <a:cs typeface="+mj-cs"/>
              </a:rPr>
              <a:t>/</a:t>
            </a:r>
            <a:r>
              <a:rPr lang="en-US" sz="4400" b="1" dirty="0" err="1">
                <a:latin typeface="+mj-lt"/>
                <a:ea typeface="+mj-ea"/>
                <a:cs typeface="+mj-cs"/>
              </a:rPr>
              <a:t>Dr.Sathya</a:t>
            </a:r>
            <a:r>
              <a:rPr lang="en-US" sz="4400" b="1" dirty="0">
                <a:latin typeface="+mj-lt"/>
                <a:ea typeface="+mj-ea"/>
                <a:cs typeface="+mj-cs"/>
              </a:rPr>
              <a:t> </a:t>
            </a:r>
            <a:r>
              <a:rPr lang="en-US" sz="4400" b="1" dirty="0" err="1">
                <a:latin typeface="+mj-lt"/>
                <a:ea typeface="+mj-ea"/>
                <a:cs typeface="+mj-cs"/>
              </a:rPr>
              <a:t>Priya.S</a:t>
            </a:r>
            <a:endParaRPr lang="en-US" sz="4400" b="1" dirty="0">
              <a:latin typeface="+mj-lt"/>
              <a:ea typeface="+mj-ea"/>
              <a:cs typeface="+mj-cs"/>
            </a:endParaRP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
        <p:nvSpPr>
          <p:cNvPr id="2" name="Title 1">
            <a:extLst>
              <a:ext uri="{FF2B5EF4-FFF2-40B4-BE49-F238E27FC236}">
                <a16:creationId xmlns:a16="http://schemas.microsoft.com/office/drawing/2014/main" id="{D1CC8F71-28C2-4D6A-B5C9-3A06A25C4E0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A84F8-6D1F-4D07-9588-38237F805AB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PLACING FILE RECORDS ON DISK</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10</a:t>
            </a:fld>
            <a:endParaRPr lang="en-US"/>
          </a:p>
        </p:txBody>
      </p:sp>
      <p:sp>
        <p:nvSpPr>
          <p:cNvPr id="6" name="Content Placeholder 5"/>
          <p:cNvSpPr>
            <a:spLocks noGrp="1"/>
          </p:cNvSpPr>
          <p:nvPr>
            <p:ph sz="quarter" idx="1"/>
          </p:nvPr>
        </p:nvSpPr>
        <p:spPr/>
        <p:txBody>
          <a:bodyPr>
            <a:normAutofit/>
          </a:bodyPr>
          <a:lstStyle/>
          <a:p>
            <a:pPr algn="just"/>
            <a:r>
              <a:rPr lang="en-US" dirty="0"/>
              <a:t>A file may have variable-length records for several reasons:</a:t>
            </a:r>
          </a:p>
          <a:p>
            <a:pPr lvl="1" algn="just"/>
            <a:r>
              <a:rPr lang="en-US" sz="2300" dirty="0"/>
              <a:t>The file records are of the same record type, but one or more of the fields are of varying size (</a:t>
            </a:r>
            <a:r>
              <a:rPr lang="en-US" sz="2300" b="1" dirty="0"/>
              <a:t>variable-length fields</a:t>
            </a:r>
            <a:r>
              <a:rPr lang="en-US" sz="2300" dirty="0"/>
              <a:t>). </a:t>
            </a:r>
          </a:p>
          <a:p>
            <a:pPr lvl="1" algn="just"/>
            <a:r>
              <a:rPr lang="en-US" sz="2300" dirty="0"/>
              <a:t>The file records are of the same record type, but one or more of the fields may have multiple values for individual records; such a field is called a </a:t>
            </a:r>
            <a:r>
              <a:rPr lang="en-US" sz="2300" b="1" dirty="0"/>
              <a:t>repeating field </a:t>
            </a:r>
            <a:r>
              <a:rPr lang="en-US" sz="2300" dirty="0"/>
              <a:t>and a group of values for the field is often called a </a:t>
            </a:r>
            <a:r>
              <a:rPr lang="en-US" sz="2300" b="1" dirty="0"/>
              <a:t>repeating group</a:t>
            </a:r>
            <a:r>
              <a:rPr lang="en-US" sz="2300" dirty="0"/>
              <a:t>.</a:t>
            </a:r>
          </a:p>
          <a:p>
            <a:pPr lvl="1" algn="just"/>
            <a:r>
              <a:rPr lang="en-US" sz="2300" dirty="0"/>
              <a:t>The file records are of the same record type, but one or more of the fields are optional; that is, they may have values for some but not all of the file records (</a:t>
            </a:r>
            <a:r>
              <a:rPr lang="en-US" sz="2300" b="1" dirty="0"/>
              <a:t>optional fields</a:t>
            </a:r>
            <a:r>
              <a:rPr lang="en-US" sz="2300" dirty="0"/>
              <a:t>).</a:t>
            </a:r>
          </a:p>
          <a:p>
            <a:pPr lvl="1" algn="just"/>
            <a:r>
              <a:rPr lang="en-US" sz="2300" dirty="0"/>
              <a:t>The file contains records of different record types and hence of varying size (</a:t>
            </a:r>
            <a:r>
              <a:rPr lang="en-US" sz="2300" b="1" dirty="0"/>
              <a:t>mixed file</a:t>
            </a:r>
            <a:r>
              <a:rPr lang="en-US" sz="2300" dirty="0"/>
              <a:t>).</a:t>
            </a:r>
          </a:p>
          <a:p>
            <a:pPr lvl="1" algn="just"/>
            <a:endParaRPr lang="en-US" dirty="0">
              <a:solidFill>
                <a:schemeClr val="tx1"/>
              </a:solidFill>
            </a:endParaRPr>
          </a:p>
          <a:p>
            <a:pPr lvl="1" algn="just"/>
            <a:endParaRPr lang="en-US" dirty="0">
              <a:solidFill>
                <a:schemeClr val="tx1"/>
              </a:solidFill>
            </a:endParaRPr>
          </a:p>
        </p:txBody>
      </p:sp>
    </p:spTree>
    <p:extLst>
      <p:ext uri="{BB962C8B-B14F-4D97-AF65-F5344CB8AC3E}">
        <p14:creationId xmlns:p14="http://schemas.microsoft.com/office/powerpoint/2010/main" val="390918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PLACING FILE RECORDS ON DISK</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11</a:t>
            </a:fld>
            <a:endParaRPr lang="en-US"/>
          </a:p>
        </p:txBody>
      </p:sp>
      <p:sp>
        <p:nvSpPr>
          <p:cNvPr id="6" name="Content Placeholder 5"/>
          <p:cNvSpPr>
            <a:spLocks noGrp="1"/>
          </p:cNvSpPr>
          <p:nvPr>
            <p:ph sz="quarter" idx="1"/>
          </p:nvPr>
        </p:nvSpPr>
        <p:spPr/>
        <p:txBody>
          <a:bodyPr/>
          <a:lstStyle/>
          <a:p>
            <a:pPr algn="just"/>
            <a:r>
              <a:rPr lang="en-US" b="1" dirty="0"/>
              <a:t>Files, Fixed-length Records, and Variable-length Records</a:t>
            </a:r>
            <a:endParaRPr lang="en-US" dirty="0"/>
          </a:p>
          <a:p>
            <a:pPr lvl="1" algn="just"/>
            <a:r>
              <a:rPr lang="en-US" dirty="0"/>
              <a:t>The fixed-length record has the same fields, and field lengths are fixed, so the system can identify the starting byte position of each field relative to the starting position of the record. </a:t>
            </a:r>
          </a:p>
          <a:p>
            <a:pPr lvl="1" algn="just"/>
            <a:r>
              <a:rPr lang="en-US" dirty="0"/>
              <a:t>This facilitates locating field values by programs that access such files.</a:t>
            </a:r>
          </a:p>
        </p:txBody>
      </p:sp>
    </p:spTree>
    <p:extLst>
      <p:ext uri="{BB962C8B-B14F-4D97-AF65-F5344CB8AC3E}">
        <p14:creationId xmlns:p14="http://schemas.microsoft.com/office/powerpoint/2010/main" val="345072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PLACING FILE RECORDS ON DISK</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12</a:t>
            </a:fld>
            <a:endParaRPr lang="en-US"/>
          </a:p>
        </p:txBody>
      </p:sp>
      <p:sp>
        <p:nvSpPr>
          <p:cNvPr id="6" name="Content Placeholder 5"/>
          <p:cNvSpPr>
            <a:spLocks noGrp="1"/>
          </p:cNvSpPr>
          <p:nvPr>
            <p:ph sz="quarter" idx="1"/>
          </p:nvPr>
        </p:nvSpPr>
        <p:spPr/>
        <p:txBody>
          <a:bodyPr>
            <a:normAutofit/>
          </a:bodyPr>
          <a:lstStyle/>
          <a:p>
            <a:pPr algn="just"/>
            <a:r>
              <a:rPr lang="en-US" b="1" dirty="0"/>
              <a:t>Record Blocking and Spanned Versus Unspanned Records</a:t>
            </a:r>
          </a:p>
          <a:p>
            <a:pPr lvl="1" algn="just"/>
            <a:r>
              <a:rPr lang="en-US" dirty="0">
                <a:solidFill>
                  <a:schemeClr val="tx1"/>
                </a:solidFill>
              </a:rPr>
              <a:t>The records of a file must be allocated to disk blocks because a block is the </a:t>
            </a:r>
            <a:r>
              <a:rPr lang="en-US" i="1" dirty="0">
                <a:solidFill>
                  <a:schemeClr val="tx1"/>
                </a:solidFill>
              </a:rPr>
              <a:t>unit of data transfer </a:t>
            </a:r>
            <a:r>
              <a:rPr lang="en-US" dirty="0">
                <a:solidFill>
                  <a:schemeClr val="tx1"/>
                </a:solidFill>
              </a:rPr>
              <a:t>between disk and memory. </a:t>
            </a:r>
          </a:p>
          <a:p>
            <a:pPr lvl="1" algn="just"/>
            <a:r>
              <a:rPr lang="en-US" dirty="0">
                <a:solidFill>
                  <a:schemeClr val="tx1"/>
                </a:solidFill>
              </a:rPr>
              <a:t>When the block size is larger than the record size, each block will contain numerous records, although some files may have unusually large records that cannot fit in one block. </a:t>
            </a:r>
          </a:p>
          <a:p>
            <a:pPr lvl="1" algn="just"/>
            <a:r>
              <a:rPr lang="en-US" dirty="0">
                <a:solidFill>
                  <a:schemeClr val="tx1"/>
                </a:solidFill>
              </a:rPr>
              <a:t>Suppose that the block size is B bytes for a file of fixed-length records of size R bytes, with B ≥R, we can fit</a:t>
            </a:r>
            <a:r>
              <a:rPr lang="en-US" b="1" dirty="0">
                <a:solidFill>
                  <a:schemeClr val="tx1"/>
                </a:solidFill>
              </a:rPr>
              <a:t> </a:t>
            </a:r>
            <a:r>
              <a:rPr lang="en-US" b="1" i="1" dirty="0" err="1">
                <a:solidFill>
                  <a:schemeClr val="tx1"/>
                </a:solidFill>
              </a:rPr>
              <a:t>bfr</a:t>
            </a:r>
            <a:r>
              <a:rPr lang="en-US" b="1" i="1" dirty="0">
                <a:solidFill>
                  <a:schemeClr val="tx1"/>
                </a:solidFill>
              </a:rPr>
              <a:t> </a:t>
            </a:r>
            <a:r>
              <a:rPr lang="en-US" b="1" dirty="0">
                <a:solidFill>
                  <a:schemeClr val="tx1"/>
                </a:solidFill>
              </a:rPr>
              <a:t>= |B/R |</a:t>
            </a:r>
            <a:r>
              <a:rPr lang="en-US" dirty="0">
                <a:solidFill>
                  <a:schemeClr val="tx1"/>
                </a:solidFill>
              </a:rPr>
              <a:t>records per block, where the |(x)| </a:t>
            </a:r>
            <a:r>
              <a:rPr lang="en-US" i="1" dirty="0">
                <a:solidFill>
                  <a:schemeClr val="tx1"/>
                </a:solidFill>
              </a:rPr>
              <a:t>(floor function) rounds down </a:t>
            </a:r>
            <a:r>
              <a:rPr lang="en-US" dirty="0">
                <a:solidFill>
                  <a:schemeClr val="tx1"/>
                </a:solidFill>
              </a:rPr>
              <a:t>the number x to an integer. The value </a:t>
            </a:r>
            <a:r>
              <a:rPr lang="en-US" i="1" dirty="0" err="1">
                <a:solidFill>
                  <a:schemeClr val="tx1"/>
                </a:solidFill>
              </a:rPr>
              <a:t>bfr</a:t>
            </a:r>
            <a:r>
              <a:rPr lang="en-US" i="1" dirty="0">
                <a:solidFill>
                  <a:schemeClr val="tx1"/>
                </a:solidFill>
              </a:rPr>
              <a:t> </a:t>
            </a:r>
            <a:r>
              <a:rPr lang="en-US" dirty="0">
                <a:solidFill>
                  <a:schemeClr val="tx1"/>
                </a:solidFill>
              </a:rPr>
              <a:t>is called the </a:t>
            </a:r>
            <a:r>
              <a:rPr lang="en-US" b="1" dirty="0">
                <a:solidFill>
                  <a:schemeClr val="tx1"/>
                </a:solidFill>
              </a:rPr>
              <a:t>blocking factor</a:t>
            </a:r>
            <a:r>
              <a:rPr lang="en-US" dirty="0">
                <a:solidFill>
                  <a:schemeClr val="tx1"/>
                </a:solidFill>
              </a:rPr>
              <a:t> for the file. </a:t>
            </a:r>
            <a:endParaRPr lang="en-US" b="1" dirty="0">
              <a:solidFill>
                <a:schemeClr val="tx1"/>
              </a:solidFill>
            </a:endParaRPr>
          </a:p>
          <a:p>
            <a:pPr algn="just"/>
            <a:endParaRPr lang="en-US" dirty="0"/>
          </a:p>
        </p:txBody>
      </p:sp>
    </p:spTree>
    <p:extLst>
      <p:ext uri="{BB962C8B-B14F-4D97-AF65-F5344CB8AC3E}">
        <p14:creationId xmlns:p14="http://schemas.microsoft.com/office/powerpoint/2010/main" val="183167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PLACING FILE RECORDS ON DISK</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a:t>Sahaj Computer Solutions</a:t>
            </a:r>
          </a:p>
        </p:txBody>
      </p:sp>
      <p:sp>
        <p:nvSpPr>
          <p:cNvPr id="5" name="Slide Number Placeholder 4"/>
          <p:cNvSpPr>
            <a:spLocks noGrp="1"/>
          </p:cNvSpPr>
          <p:nvPr>
            <p:ph type="sldNum" sz="quarter" idx="12"/>
          </p:nvPr>
        </p:nvSpPr>
        <p:spPr/>
        <p:txBody>
          <a:bodyPr/>
          <a:lstStyle/>
          <a:p>
            <a:fld id="{5026778A-7381-4DF5-8486-964F1715A89E}" type="slidenum">
              <a:rPr lang="en-US" smtClean="0"/>
              <a:pPr/>
              <a:t>13</a:t>
            </a:fld>
            <a:endParaRPr lang="en-US"/>
          </a:p>
        </p:txBody>
      </p:sp>
      <p:sp>
        <p:nvSpPr>
          <p:cNvPr id="6" name="Content Placeholder 5"/>
          <p:cNvSpPr>
            <a:spLocks noGrp="1"/>
          </p:cNvSpPr>
          <p:nvPr>
            <p:ph sz="quarter" idx="1"/>
          </p:nvPr>
        </p:nvSpPr>
        <p:spPr/>
        <p:txBody>
          <a:bodyPr>
            <a:normAutofit/>
          </a:bodyPr>
          <a:lstStyle/>
          <a:p>
            <a:pPr algn="just"/>
            <a:r>
              <a:rPr lang="en-US" b="1" dirty="0"/>
              <a:t>Record Blocking and Spanned Versus Unspanned Records</a:t>
            </a:r>
          </a:p>
          <a:p>
            <a:pPr lvl="1" algn="just"/>
            <a:r>
              <a:rPr lang="en-US" dirty="0">
                <a:solidFill>
                  <a:schemeClr val="tx1"/>
                </a:solidFill>
              </a:rPr>
              <a:t>To utilize this unused space, we can store part of a record on one block and the rest on another. </a:t>
            </a:r>
          </a:p>
          <a:p>
            <a:pPr lvl="1" algn="just"/>
            <a:r>
              <a:rPr lang="en-US" dirty="0">
                <a:solidFill>
                  <a:schemeClr val="tx1"/>
                </a:solidFill>
              </a:rPr>
              <a:t>A pointer at the end of the first block points to the block containing the remainder of the record in case it is not the next consecutive block on disk. </a:t>
            </a:r>
          </a:p>
          <a:p>
            <a:pPr lvl="1" algn="just"/>
            <a:r>
              <a:rPr lang="en-US" dirty="0">
                <a:solidFill>
                  <a:schemeClr val="tx1"/>
                </a:solidFill>
              </a:rPr>
              <a:t>This organization is called </a:t>
            </a:r>
            <a:r>
              <a:rPr lang="en-US" b="1" dirty="0">
                <a:solidFill>
                  <a:schemeClr val="tx1"/>
                </a:solidFill>
              </a:rPr>
              <a:t>spanned</a:t>
            </a:r>
            <a:r>
              <a:rPr lang="en-US" dirty="0">
                <a:solidFill>
                  <a:schemeClr val="tx1"/>
                </a:solidFill>
              </a:rPr>
              <a:t>, because records can span more than one block. </a:t>
            </a:r>
          </a:p>
          <a:p>
            <a:pPr lvl="1" algn="just"/>
            <a:r>
              <a:rPr lang="en-US" dirty="0">
                <a:solidFill>
                  <a:schemeClr val="tx1"/>
                </a:solidFill>
              </a:rPr>
              <a:t>Whenever a record is larger than a block, we </a:t>
            </a:r>
            <a:r>
              <a:rPr lang="en-US" i="1" dirty="0">
                <a:solidFill>
                  <a:schemeClr val="tx1"/>
                </a:solidFill>
              </a:rPr>
              <a:t>must </a:t>
            </a:r>
            <a:r>
              <a:rPr lang="en-US" dirty="0">
                <a:solidFill>
                  <a:schemeClr val="tx1"/>
                </a:solidFill>
              </a:rPr>
              <a:t>use a spanned organization. If records are not allowed to cross block boundaries, the organization is called </a:t>
            </a:r>
            <a:r>
              <a:rPr lang="en-US" b="1" dirty="0" err="1">
                <a:solidFill>
                  <a:schemeClr val="tx1"/>
                </a:solidFill>
              </a:rPr>
              <a:t>unspanned</a:t>
            </a:r>
            <a:r>
              <a:rPr lang="en-US" dirty="0">
                <a:solidFill>
                  <a:schemeClr val="tx1"/>
                </a:solidFill>
              </a:rPr>
              <a:t>. </a:t>
            </a:r>
          </a:p>
        </p:txBody>
      </p:sp>
    </p:spTree>
    <p:extLst>
      <p:ext uri="{BB962C8B-B14F-4D97-AF65-F5344CB8AC3E}">
        <p14:creationId xmlns:p14="http://schemas.microsoft.com/office/powerpoint/2010/main" val="10288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PLACING FILE RECORDS ON DISK</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14</a:t>
            </a:fld>
            <a:endParaRPr lang="en-US"/>
          </a:p>
        </p:txBody>
      </p:sp>
      <p:sp>
        <p:nvSpPr>
          <p:cNvPr id="6" name="Content Placeholder 5"/>
          <p:cNvSpPr>
            <a:spLocks noGrp="1"/>
          </p:cNvSpPr>
          <p:nvPr>
            <p:ph sz="quarter" idx="1"/>
          </p:nvPr>
        </p:nvSpPr>
        <p:spPr/>
        <p:txBody>
          <a:bodyPr>
            <a:normAutofit/>
          </a:bodyPr>
          <a:lstStyle/>
          <a:p>
            <a:pPr algn="just"/>
            <a:r>
              <a:rPr lang="en-US" b="1" dirty="0"/>
              <a:t>Allocating File Blocks on Disk</a:t>
            </a:r>
          </a:p>
          <a:p>
            <a:pPr lvl="1" algn="just"/>
            <a:r>
              <a:rPr lang="en-US" dirty="0">
                <a:solidFill>
                  <a:schemeClr val="tx1"/>
                </a:solidFill>
              </a:rPr>
              <a:t>There are several standard techniques for allocating the blocks of a file on disk. </a:t>
            </a:r>
          </a:p>
          <a:p>
            <a:pPr lvl="1" algn="just"/>
            <a:r>
              <a:rPr lang="en-US" dirty="0">
                <a:solidFill>
                  <a:schemeClr val="tx1"/>
                </a:solidFill>
              </a:rPr>
              <a:t>In </a:t>
            </a:r>
            <a:r>
              <a:rPr lang="en-US" b="1" dirty="0">
                <a:solidFill>
                  <a:schemeClr val="tx1"/>
                </a:solidFill>
              </a:rPr>
              <a:t>contiguous allocation</a:t>
            </a:r>
            <a:r>
              <a:rPr lang="en-US" dirty="0">
                <a:solidFill>
                  <a:schemeClr val="tx1"/>
                </a:solidFill>
              </a:rPr>
              <a:t> the file blocks are allocated to consecutive disk blocks. This makes reading the whole file very fast using double buffering, but it makes expanding the file difficult. </a:t>
            </a:r>
          </a:p>
          <a:p>
            <a:pPr lvl="1" algn="just"/>
            <a:r>
              <a:rPr lang="en-US" dirty="0">
                <a:solidFill>
                  <a:schemeClr val="tx1"/>
                </a:solidFill>
              </a:rPr>
              <a:t>In </a:t>
            </a:r>
            <a:r>
              <a:rPr lang="en-US" b="1" dirty="0">
                <a:solidFill>
                  <a:schemeClr val="tx1"/>
                </a:solidFill>
              </a:rPr>
              <a:t>linked allocation </a:t>
            </a:r>
            <a:r>
              <a:rPr lang="en-US" dirty="0">
                <a:solidFill>
                  <a:schemeClr val="tx1"/>
                </a:solidFill>
              </a:rPr>
              <a:t>each file block contains a pointer to the next file block. This makes it easy to expand the file but makes it slow to read the whole file. </a:t>
            </a:r>
          </a:p>
          <a:p>
            <a:pPr lvl="1" algn="just"/>
            <a:r>
              <a:rPr lang="en-US" dirty="0">
                <a:solidFill>
                  <a:schemeClr val="tx1"/>
                </a:solidFill>
              </a:rPr>
              <a:t>Another possibility is to use </a:t>
            </a:r>
            <a:r>
              <a:rPr lang="en-US" b="1" dirty="0">
                <a:solidFill>
                  <a:schemeClr val="tx1"/>
                </a:solidFill>
              </a:rPr>
              <a:t>indexed allocation</a:t>
            </a:r>
            <a:r>
              <a:rPr lang="en-US" dirty="0">
                <a:solidFill>
                  <a:schemeClr val="tx1"/>
                </a:solidFill>
              </a:rPr>
              <a:t>, where one or more index blocks contain pointers to the actual file blocks. It is also common to use combinations of these techniques.</a:t>
            </a:r>
          </a:p>
          <a:p>
            <a:pPr lvl="1" algn="just"/>
            <a:endParaRPr lang="en-US" b="1" dirty="0">
              <a:solidFill>
                <a:schemeClr val="tx1"/>
              </a:solidFill>
            </a:endParaRPr>
          </a:p>
          <a:p>
            <a:pPr lvl="1" algn="just"/>
            <a:endParaRPr lang="en-US" dirty="0">
              <a:solidFill>
                <a:schemeClr val="tx1"/>
              </a:solidFill>
            </a:endParaRPr>
          </a:p>
        </p:txBody>
      </p:sp>
    </p:spTree>
    <p:extLst>
      <p:ext uri="{BB962C8B-B14F-4D97-AF65-F5344CB8AC3E}">
        <p14:creationId xmlns:p14="http://schemas.microsoft.com/office/powerpoint/2010/main" val="313449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PLACING FILE RECORDS ON DISK</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15</a:t>
            </a:fld>
            <a:endParaRPr lang="en-US"/>
          </a:p>
        </p:txBody>
      </p:sp>
      <p:sp>
        <p:nvSpPr>
          <p:cNvPr id="6" name="Content Placeholder 5"/>
          <p:cNvSpPr>
            <a:spLocks noGrp="1"/>
          </p:cNvSpPr>
          <p:nvPr>
            <p:ph sz="quarter" idx="1"/>
          </p:nvPr>
        </p:nvSpPr>
        <p:spPr/>
        <p:txBody>
          <a:bodyPr/>
          <a:lstStyle/>
          <a:p>
            <a:pPr algn="just"/>
            <a:r>
              <a:rPr lang="en-US" b="1" dirty="0"/>
              <a:t>File Headers</a:t>
            </a:r>
          </a:p>
          <a:p>
            <a:pPr lvl="1" algn="just"/>
            <a:r>
              <a:rPr lang="en-US" dirty="0">
                <a:solidFill>
                  <a:schemeClr val="tx1"/>
                </a:solidFill>
              </a:rPr>
              <a:t>A file header or file descriptor contains information about a file that is needed by the system programs that access the file records. </a:t>
            </a:r>
          </a:p>
          <a:p>
            <a:pPr lvl="1" algn="just"/>
            <a:r>
              <a:rPr lang="en-US" dirty="0">
                <a:solidFill>
                  <a:schemeClr val="tx1"/>
                </a:solidFill>
              </a:rPr>
              <a:t>The header includes information to determine the disk addresses of the file blocks as well as to record format descriptions.</a:t>
            </a:r>
          </a:p>
          <a:p>
            <a:pPr algn="just"/>
            <a:endParaRPr lang="en-US" dirty="0"/>
          </a:p>
        </p:txBody>
      </p:sp>
    </p:spTree>
    <p:extLst>
      <p:ext uri="{BB962C8B-B14F-4D97-AF65-F5344CB8AC3E}">
        <p14:creationId xmlns:p14="http://schemas.microsoft.com/office/powerpoint/2010/main" val="404310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OPERATIONS ON FILES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16</a:t>
            </a:fld>
            <a:endParaRPr lang="en-US"/>
          </a:p>
        </p:txBody>
      </p:sp>
      <p:sp>
        <p:nvSpPr>
          <p:cNvPr id="6" name="Content Placeholder 5"/>
          <p:cNvSpPr>
            <a:spLocks noGrp="1"/>
          </p:cNvSpPr>
          <p:nvPr>
            <p:ph sz="quarter" idx="1"/>
          </p:nvPr>
        </p:nvSpPr>
        <p:spPr/>
        <p:txBody>
          <a:bodyPr>
            <a:normAutofit/>
          </a:bodyPr>
          <a:lstStyle/>
          <a:p>
            <a:pPr algn="just"/>
            <a:r>
              <a:rPr lang="en-US" dirty="0"/>
              <a:t>Operations on files are usually grouped into </a:t>
            </a:r>
            <a:r>
              <a:rPr lang="en-US" b="1" dirty="0"/>
              <a:t>retrieval operations and update operations. </a:t>
            </a:r>
          </a:p>
          <a:p>
            <a:pPr algn="just"/>
            <a:r>
              <a:rPr lang="en-US" dirty="0"/>
              <a:t>The former do not change any data in the file, but only locate certain records so that their field values can be examined and processed. </a:t>
            </a:r>
          </a:p>
          <a:p>
            <a:pPr algn="just"/>
            <a:r>
              <a:rPr lang="en-US" dirty="0"/>
              <a:t>The latter change the file by insertion or deletion of records or by modification of field values.</a:t>
            </a:r>
          </a:p>
          <a:p>
            <a:pPr algn="just"/>
            <a:r>
              <a:rPr lang="en-US" dirty="0"/>
              <a:t> In either case, we may have to select one or more records for retrieval, deletion, or modification based on a </a:t>
            </a:r>
            <a:r>
              <a:rPr lang="en-US" b="1" dirty="0"/>
              <a:t>selection condition (or filtering condition).</a:t>
            </a:r>
          </a:p>
          <a:p>
            <a:pPr algn="just"/>
            <a:endParaRPr lang="en-US" b="1" dirty="0"/>
          </a:p>
        </p:txBody>
      </p:sp>
    </p:spTree>
    <p:extLst>
      <p:ext uri="{BB962C8B-B14F-4D97-AF65-F5344CB8AC3E}">
        <p14:creationId xmlns:p14="http://schemas.microsoft.com/office/powerpoint/2010/main" val="79367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OPERATIONS ON FILES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17</a:t>
            </a:fld>
            <a:endParaRPr lang="en-US"/>
          </a:p>
        </p:txBody>
      </p:sp>
      <p:sp>
        <p:nvSpPr>
          <p:cNvPr id="6" name="Content Placeholder 5"/>
          <p:cNvSpPr>
            <a:spLocks noGrp="1"/>
          </p:cNvSpPr>
          <p:nvPr>
            <p:ph sz="quarter" idx="1"/>
          </p:nvPr>
        </p:nvSpPr>
        <p:spPr/>
        <p:txBody>
          <a:bodyPr>
            <a:normAutofit/>
          </a:bodyPr>
          <a:lstStyle/>
          <a:p>
            <a:pPr lvl="0" algn="just"/>
            <a:r>
              <a:rPr lang="en-US" b="1" i="1" dirty="0"/>
              <a:t>Open:</a:t>
            </a:r>
            <a:r>
              <a:rPr lang="en-US" i="1" dirty="0"/>
              <a:t> </a:t>
            </a:r>
            <a:r>
              <a:rPr lang="en-US" dirty="0"/>
              <a:t>Prepares the file for reading or writing. Allocates appropriate buffers  to hold file blocks from disk, and retrieves the file header. Sets the file pointer to the beginning of the file.</a:t>
            </a:r>
          </a:p>
          <a:p>
            <a:pPr lvl="0" algn="just"/>
            <a:r>
              <a:rPr lang="en-US" b="1" i="1" dirty="0"/>
              <a:t>Reset:</a:t>
            </a:r>
            <a:r>
              <a:rPr lang="en-US" i="1" dirty="0"/>
              <a:t> </a:t>
            </a:r>
            <a:r>
              <a:rPr lang="en-US" dirty="0"/>
              <a:t>Sets the file pointer of an open file to the beginning of the file.</a:t>
            </a:r>
          </a:p>
          <a:p>
            <a:pPr lvl="0" algn="just"/>
            <a:r>
              <a:rPr lang="en-US" b="1" i="1" dirty="0"/>
              <a:t>Find</a:t>
            </a:r>
            <a:r>
              <a:rPr lang="en-US" b="1" dirty="0"/>
              <a:t> (or </a:t>
            </a:r>
            <a:r>
              <a:rPr lang="en-US" b="1" i="1" dirty="0"/>
              <a:t>Locate):</a:t>
            </a:r>
            <a:r>
              <a:rPr lang="en-US" i="1" dirty="0"/>
              <a:t> </a:t>
            </a:r>
            <a:r>
              <a:rPr lang="en-US" dirty="0"/>
              <a:t>Searches for the first record that satisfies a search condition. Transfers the block containing that record into a main memory buffer .</a:t>
            </a:r>
          </a:p>
          <a:p>
            <a:pPr algn="just"/>
            <a:r>
              <a:rPr lang="en-US" b="1" i="1" dirty="0"/>
              <a:t>Read (or Get):</a:t>
            </a:r>
            <a:r>
              <a:rPr lang="en-US" i="1" dirty="0"/>
              <a:t> </a:t>
            </a:r>
            <a:r>
              <a:rPr lang="en-US" dirty="0"/>
              <a:t>Copies the current record from the buffer to a program variable in the user program. </a:t>
            </a:r>
          </a:p>
        </p:txBody>
      </p:sp>
    </p:spTree>
    <p:extLst>
      <p:ext uri="{BB962C8B-B14F-4D97-AF65-F5344CB8AC3E}">
        <p14:creationId xmlns:p14="http://schemas.microsoft.com/office/powerpoint/2010/main" val="333884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OPERATIONS ON FILES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18</a:t>
            </a:fld>
            <a:endParaRPr lang="en-US"/>
          </a:p>
        </p:txBody>
      </p:sp>
      <p:sp>
        <p:nvSpPr>
          <p:cNvPr id="6" name="Content Placeholder 5"/>
          <p:cNvSpPr>
            <a:spLocks noGrp="1"/>
          </p:cNvSpPr>
          <p:nvPr>
            <p:ph sz="quarter" idx="1"/>
          </p:nvPr>
        </p:nvSpPr>
        <p:spPr/>
        <p:txBody>
          <a:bodyPr>
            <a:normAutofit fontScale="92500" lnSpcReduction="20000"/>
          </a:bodyPr>
          <a:lstStyle/>
          <a:p>
            <a:pPr lvl="0" algn="just"/>
            <a:r>
              <a:rPr lang="en-US" b="1" i="1" dirty="0" err="1"/>
              <a:t>FindNext</a:t>
            </a:r>
            <a:r>
              <a:rPr lang="en-US" b="1" i="1" dirty="0"/>
              <a:t>:</a:t>
            </a:r>
            <a:r>
              <a:rPr lang="en-US" dirty="0"/>
              <a:t> Searches for the next record in the file that satisfies the search condition. Transfers the block containing that record into a main memory buffer. </a:t>
            </a:r>
          </a:p>
          <a:p>
            <a:pPr lvl="0" algn="just"/>
            <a:r>
              <a:rPr lang="en-US" b="1" i="1" dirty="0"/>
              <a:t>Delete:</a:t>
            </a:r>
            <a:r>
              <a:rPr lang="en-US" i="1" dirty="0"/>
              <a:t> </a:t>
            </a:r>
            <a:r>
              <a:rPr lang="en-US" dirty="0"/>
              <a:t>Deletes the current record and (eventually) updates the file on disk to reflect the deletion.</a:t>
            </a:r>
          </a:p>
          <a:p>
            <a:pPr lvl="0" algn="just"/>
            <a:r>
              <a:rPr lang="en-US" b="1" i="1" dirty="0"/>
              <a:t>Modify:</a:t>
            </a:r>
            <a:r>
              <a:rPr lang="en-US" dirty="0"/>
              <a:t> Modifies some field values for the current record and (eventually) updates the file on disk to reflect the modification.</a:t>
            </a:r>
          </a:p>
          <a:p>
            <a:pPr lvl="0" algn="just"/>
            <a:r>
              <a:rPr lang="en-US" b="1" i="1" dirty="0"/>
              <a:t>Insert:</a:t>
            </a:r>
            <a:r>
              <a:rPr lang="en-US" i="1" dirty="0"/>
              <a:t> </a:t>
            </a:r>
            <a:r>
              <a:rPr lang="en-US" dirty="0"/>
              <a:t>Inserts a new record in the file by locating the block where the record is to be inserted, transferring that block into a main memory buffer, writing the record into the buffer, and (eventually) writing the buffer to disk to reflect the insertion.</a:t>
            </a:r>
          </a:p>
          <a:p>
            <a:pPr lvl="0" algn="just"/>
            <a:r>
              <a:rPr lang="en-US" b="1" i="1" dirty="0"/>
              <a:t>Close:</a:t>
            </a:r>
            <a:r>
              <a:rPr lang="en-US" i="1" dirty="0"/>
              <a:t> </a:t>
            </a:r>
            <a:r>
              <a:rPr lang="en-US" dirty="0"/>
              <a:t>Completes the file access by releasing the buffers and performing any other needed cleanup operations. </a:t>
            </a:r>
          </a:p>
        </p:txBody>
      </p:sp>
    </p:spTree>
    <p:extLst>
      <p:ext uri="{BB962C8B-B14F-4D97-AF65-F5344CB8AC3E}">
        <p14:creationId xmlns:p14="http://schemas.microsoft.com/office/powerpoint/2010/main" val="230639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OPERATIONS ON FILES</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19</a:t>
            </a:fld>
            <a:endParaRPr lang="en-US"/>
          </a:p>
        </p:txBody>
      </p:sp>
      <p:sp>
        <p:nvSpPr>
          <p:cNvPr id="6" name="Content Placeholder 5"/>
          <p:cNvSpPr>
            <a:spLocks noGrp="1"/>
          </p:cNvSpPr>
          <p:nvPr>
            <p:ph sz="quarter" idx="1"/>
          </p:nvPr>
        </p:nvSpPr>
        <p:spPr/>
        <p:txBody>
          <a:bodyPr>
            <a:normAutofit/>
          </a:bodyPr>
          <a:lstStyle/>
          <a:p>
            <a:pPr lvl="0" algn="just"/>
            <a:r>
              <a:rPr lang="en-US" b="1" i="1" dirty="0" err="1"/>
              <a:t>FindAll</a:t>
            </a:r>
            <a:r>
              <a:rPr lang="en-US" b="1" i="1" dirty="0"/>
              <a:t>:</a:t>
            </a:r>
            <a:r>
              <a:rPr lang="en-US" i="1" dirty="0"/>
              <a:t> </a:t>
            </a:r>
            <a:r>
              <a:rPr lang="en-US" dirty="0"/>
              <a:t>Locates </a:t>
            </a:r>
            <a:r>
              <a:rPr lang="en-US" i="1" dirty="0"/>
              <a:t>all </a:t>
            </a:r>
            <a:r>
              <a:rPr lang="en-US" dirty="0"/>
              <a:t>the records in the file that satisfy a search condition. </a:t>
            </a:r>
          </a:p>
          <a:p>
            <a:pPr lvl="0" algn="just"/>
            <a:r>
              <a:rPr lang="en-US" b="1" i="1" dirty="0"/>
              <a:t>Find </a:t>
            </a:r>
            <a:r>
              <a:rPr lang="en-US" b="1" dirty="0"/>
              <a:t>(or </a:t>
            </a:r>
            <a:r>
              <a:rPr lang="en-US" b="1" i="1" dirty="0"/>
              <a:t>Locate) n:</a:t>
            </a:r>
            <a:r>
              <a:rPr lang="en-US" i="1" dirty="0"/>
              <a:t> </a:t>
            </a:r>
            <a:r>
              <a:rPr lang="en-US" dirty="0"/>
              <a:t>Searches for the first record that satisfies a search condition and then continues to locate the next n - 1 records satisfying the same condition.</a:t>
            </a:r>
          </a:p>
          <a:p>
            <a:pPr lvl="0" algn="just"/>
            <a:r>
              <a:rPr lang="en-US" b="1" i="1" dirty="0" err="1"/>
              <a:t>FindOrdered</a:t>
            </a:r>
            <a:r>
              <a:rPr lang="en-US" b="1" i="1" dirty="0"/>
              <a:t>:</a:t>
            </a:r>
            <a:r>
              <a:rPr lang="en-US" i="1" dirty="0"/>
              <a:t> </a:t>
            </a:r>
            <a:r>
              <a:rPr lang="en-US" dirty="0"/>
              <a:t>Retrieves all the records in the file in some specified order.</a:t>
            </a:r>
          </a:p>
          <a:p>
            <a:pPr lvl="0" algn="just"/>
            <a:r>
              <a:rPr lang="en-US" b="1" i="1" dirty="0"/>
              <a:t>Reorganize:</a:t>
            </a:r>
            <a:r>
              <a:rPr lang="en-US" i="1" dirty="0"/>
              <a:t> </a:t>
            </a:r>
            <a:r>
              <a:rPr lang="en-US" dirty="0"/>
              <a:t>Starts the reorganization process.</a:t>
            </a:r>
          </a:p>
          <a:p>
            <a:pPr algn="just"/>
            <a:endParaRPr lang="en-US" dirty="0"/>
          </a:p>
        </p:txBody>
      </p:sp>
    </p:spTree>
    <p:extLst>
      <p:ext uri="{BB962C8B-B14F-4D97-AF65-F5344CB8AC3E}">
        <p14:creationId xmlns:p14="http://schemas.microsoft.com/office/powerpoint/2010/main" val="166435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4" name="Rectangle 2"/>
          <p:cNvSpPr>
            <a:spLocks noGrp="1" noChangeArrowheads="1"/>
          </p:cNvSpPr>
          <p:nvPr>
            <p:ph type="title"/>
          </p:nvPr>
        </p:nvSpPr>
        <p:spPr>
          <a:xfrm>
            <a:off x="327350" y="153193"/>
            <a:ext cx="10950250" cy="609600"/>
          </a:xfrm>
        </p:spPr>
        <p:txBody>
          <a:bodyPr>
            <a:normAutofit fontScale="90000"/>
          </a:bodyPr>
          <a:lstStyle/>
          <a:p>
            <a:r>
              <a:rPr lang="en-US" b="1" dirty="0"/>
              <a:t>MODULE 3: DATA STORAGE AND QUERY PROCESSING </a:t>
            </a:r>
            <a:endParaRPr lang="en-US" dirty="0"/>
          </a:p>
        </p:txBody>
      </p:sp>
      <p:sp>
        <p:nvSpPr>
          <p:cNvPr id="16" name="Rectangle 3"/>
          <p:cNvSpPr txBox="1">
            <a:spLocks noChangeArrowheads="1"/>
          </p:cNvSpPr>
          <p:nvPr/>
        </p:nvSpPr>
        <p:spPr>
          <a:xfrm>
            <a:off x="543697" y="1458912"/>
            <a:ext cx="11061981" cy="1787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Record storage and Primary file organization- </a:t>
            </a:r>
            <a:r>
              <a:rPr lang="en-US" b="1" dirty="0">
                <a:solidFill>
                  <a:srgbClr val="FF0000"/>
                </a:solidFill>
              </a:rPr>
              <a:t>Secondary storage Devices- Operations on Files- Heap File- Sorted Files- Hashing Techniques</a:t>
            </a:r>
            <a:r>
              <a:rPr lang="en-US" dirty="0"/>
              <a:t> – Index Structure for files –Different types of Indexes- B-Tree - </a:t>
            </a:r>
            <a:r>
              <a:rPr lang="en-US" dirty="0" err="1"/>
              <a:t>B+Tree</a:t>
            </a:r>
            <a:r>
              <a:rPr lang="en-US" dirty="0"/>
              <a:t> – Query Processing.</a:t>
            </a:r>
          </a:p>
        </p:txBody>
      </p:sp>
    </p:spTree>
    <p:extLst>
      <p:ext uri="{BB962C8B-B14F-4D97-AF65-F5344CB8AC3E}">
        <p14:creationId xmlns:p14="http://schemas.microsoft.com/office/powerpoint/2010/main" val="293938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FILES OF UNORDERED RECORDS (HEAP FILES)</a:t>
            </a:r>
          </a:p>
        </p:txBody>
      </p:sp>
      <p:sp>
        <p:nvSpPr>
          <p:cNvPr id="5" name="Slide Number Placeholder 4"/>
          <p:cNvSpPr>
            <a:spLocks noGrp="1"/>
          </p:cNvSpPr>
          <p:nvPr>
            <p:ph type="sldNum" sz="quarter" idx="12"/>
          </p:nvPr>
        </p:nvSpPr>
        <p:spPr/>
        <p:txBody>
          <a:bodyPr/>
          <a:lstStyle/>
          <a:p>
            <a:fld id="{5026778A-7381-4DF5-8486-964F1715A89E}" type="slidenum">
              <a:rPr lang="en-US" smtClean="0"/>
              <a:pPr/>
              <a:t>20</a:t>
            </a:fld>
            <a:endParaRPr lang="en-US"/>
          </a:p>
        </p:txBody>
      </p:sp>
      <p:sp>
        <p:nvSpPr>
          <p:cNvPr id="6" name="Content Placeholder 5"/>
          <p:cNvSpPr>
            <a:spLocks noGrp="1"/>
          </p:cNvSpPr>
          <p:nvPr>
            <p:ph sz="quarter" idx="1"/>
          </p:nvPr>
        </p:nvSpPr>
        <p:spPr/>
        <p:txBody>
          <a:bodyPr>
            <a:normAutofit/>
          </a:bodyPr>
          <a:lstStyle/>
          <a:p>
            <a:pPr algn="just"/>
            <a:r>
              <a:rPr lang="en-US" dirty="0"/>
              <a:t>In this simplest and most basic type of organization, records are placed in the file in the order in which they are inserted, so new records are inserted at the end of the file. </a:t>
            </a:r>
          </a:p>
          <a:p>
            <a:pPr algn="just"/>
            <a:r>
              <a:rPr lang="en-US" dirty="0"/>
              <a:t>Such an organization is called a </a:t>
            </a:r>
            <a:r>
              <a:rPr lang="en-US" b="1" dirty="0"/>
              <a:t>heap or pile file</a:t>
            </a:r>
            <a:r>
              <a:rPr lang="en-US" dirty="0"/>
              <a:t>. </a:t>
            </a:r>
          </a:p>
          <a:p>
            <a:pPr algn="just"/>
            <a:r>
              <a:rPr lang="en-US" dirty="0"/>
              <a:t>Inserting a new record is </a:t>
            </a:r>
            <a:r>
              <a:rPr lang="en-US" i="1" dirty="0"/>
              <a:t>very efficient: </a:t>
            </a:r>
            <a:r>
              <a:rPr lang="en-US" dirty="0"/>
              <a:t>the last disk block of the file is copied into a buffer; the new record is added; and the block is then rewritten back to disk.</a:t>
            </a:r>
          </a:p>
        </p:txBody>
      </p:sp>
    </p:spTree>
    <p:extLst>
      <p:ext uri="{BB962C8B-B14F-4D97-AF65-F5344CB8AC3E}">
        <p14:creationId xmlns:p14="http://schemas.microsoft.com/office/powerpoint/2010/main" val="1993572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FILES OF UNORDERED RECORDS (HEAP FILES)</a:t>
            </a:r>
          </a:p>
        </p:txBody>
      </p:sp>
      <p:sp>
        <p:nvSpPr>
          <p:cNvPr id="5" name="Slide Number Placeholder 4"/>
          <p:cNvSpPr>
            <a:spLocks noGrp="1"/>
          </p:cNvSpPr>
          <p:nvPr>
            <p:ph type="sldNum" sz="quarter" idx="12"/>
          </p:nvPr>
        </p:nvSpPr>
        <p:spPr/>
        <p:txBody>
          <a:bodyPr/>
          <a:lstStyle/>
          <a:p>
            <a:fld id="{5026778A-7381-4DF5-8486-964F1715A89E}" type="slidenum">
              <a:rPr lang="en-US" smtClean="0"/>
              <a:pPr/>
              <a:t>21</a:t>
            </a:fld>
            <a:endParaRPr lang="en-US"/>
          </a:p>
        </p:txBody>
      </p:sp>
      <p:sp>
        <p:nvSpPr>
          <p:cNvPr id="6" name="Content Placeholder 5"/>
          <p:cNvSpPr>
            <a:spLocks noGrp="1"/>
          </p:cNvSpPr>
          <p:nvPr>
            <p:ph sz="quarter" idx="1"/>
          </p:nvPr>
        </p:nvSpPr>
        <p:spPr/>
        <p:txBody>
          <a:bodyPr>
            <a:normAutofit/>
          </a:bodyPr>
          <a:lstStyle/>
          <a:p>
            <a:pPr algn="just"/>
            <a:r>
              <a:rPr lang="en-US" dirty="0"/>
              <a:t>To delete a record, a program must first find its block, copy the block into a buffer, then delete the record from the buffer, and finally rewrite the block back to the disk. </a:t>
            </a:r>
          </a:p>
          <a:p>
            <a:pPr algn="just"/>
            <a:r>
              <a:rPr lang="en-US" dirty="0"/>
              <a:t>This leaves unused space in the disk block. </a:t>
            </a:r>
          </a:p>
          <a:p>
            <a:pPr algn="just"/>
            <a:r>
              <a:rPr lang="en-US" dirty="0"/>
              <a:t>During reorganization, the file blocks are accessed consecutively, and records are packed by removing deleted records.</a:t>
            </a:r>
          </a:p>
          <a:p>
            <a:pPr algn="just"/>
            <a:r>
              <a:rPr lang="en-US" dirty="0"/>
              <a:t>To read all records in order of the values of some field, we create a sorted copy of the file.</a:t>
            </a:r>
          </a:p>
        </p:txBody>
      </p:sp>
    </p:spTree>
    <p:extLst>
      <p:ext uri="{BB962C8B-B14F-4D97-AF65-F5344CB8AC3E}">
        <p14:creationId xmlns:p14="http://schemas.microsoft.com/office/powerpoint/2010/main" val="1349106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81000"/>
            <a:ext cx="8839200" cy="758952"/>
          </a:xfrm>
        </p:spPr>
        <p:txBody>
          <a:bodyPr>
            <a:normAutofit/>
          </a:bodyPr>
          <a:lstStyle/>
          <a:p>
            <a:r>
              <a:rPr lang="en-US" sz="3100" b="1" dirty="0"/>
              <a:t>	FILES OF ORDERED RECORDS 	(SORTED FILES)</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22</a:t>
            </a:fld>
            <a:endParaRPr lang="en-US"/>
          </a:p>
        </p:txBody>
      </p:sp>
      <p:sp>
        <p:nvSpPr>
          <p:cNvPr id="6" name="Content Placeholder 5"/>
          <p:cNvSpPr>
            <a:spLocks noGrp="1"/>
          </p:cNvSpPr>
          <p:nvPr>
            <p:ph sz="quarter" idx="1"/>
          </p:nvPr>
        </p:nvSpPr>
        <p:spPr/>
        <p:txBody>
          <a:bodyPr>
            <a:normAutofit/>
          </a:bodyPr>
          <a:lstStyle/>
          <a:p>
            <a:pPr algn="just"/>
            <a:r>
              <a:rPr lang="en-US" dirty="0"/>
              <a:t>We can physically order the records of a file on disk based on the values of one of their fields-called the </a:t>
            </a:r>
            <a:r>
              <a:rPr lang="en-US" b="1" dirty="0"/>
              <a:t>ordering field</a:t>
            </a:r>
            <a:r>
              <a:rPr lang="en-US" dirty="0"/>
              <a:t>.</a:t>
            </a:r>
          </a:p>
          <a:p>
            <a:pPr algn="just"/>
            <a:r>
              <a:rPr lang="en-US" dirty="0"/>
              <a:t> This leads to an </a:t>
            </a:r>
            <a:r>
              <a:rPr lang="en-US" b="1" dirty="0"/>
              <a:t>ordered or sequential file. </a:t>
            </a:r>
          </a:p>
          <a:p>
            <a:pPr algn="just"/>
            <a:r>
              <a:rPr lang="en-US" dirty="0"/>
              <a:t>If the ordering field is also a key field of the file-a field guaranteed to have a unique value in each record-then the field is called the ordering key for the file.</a:t>
            </a:r>
          </a:p>
          <a:p>
            <a:pPr algn="just"/>
            <a:r>
              <a:rPr lang="en-US" dirty="0"/>
              <a:t>Ordered records have some advantages over unordered files. </a:t>
            </a:r>
          </a:p>
        </p:txBody>
      </p:sp>
    </p:spTree>
    <p:extLst>
      <p:ext uri="{BB962C8B-B14F-4D97-AF65-F5344CB8AC3E}">
        <p14:creationId xmlns:p14="http://schemas.microsoft.com/office/powerpoint/2010/main" val="4245364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FILES OF ORDERED RECORDS (SORTED FILES)</a:t>
            </a:r>
          </a:p>
        </p:txBody>
      </p:sp>
      <p:sp>
        <p:nvSpPr>
          <p:cNvPr id="5" name="Slide Number Placeholder 4"/>
          <p:cNvSpPr>
            <a:spLocks noGrp="1"/>
          </p:cNvSpPr>
          <p:nvPr>
            <p:ph type="sldNum" sz="quarter" idx="12"/>
          </p:nvPr>
        </p:nvSpPr>
        <p:spPr/>
        <p:txBody>
          <a:bodyPr/>
          <a:lstStyle/>
          <a:p>
            <a:fld id="{5026778A-7381-4DF5-8486-964F1715A89E}" type="slidenum">
              <a:rPr lang="en-US" smtClean="0"/>
              <a:pPr/>
              <a:t>23</a:t>
            </a:fld>
            <a:endParaRPr lang="en-US"/>
          </a:p>
        </p:txBody>
      </p:sp>
      <p:sp>
        <p:nvSpPr>
          <p:cNvPr id="6" name="Content Placeholder 5"/>
          <p:cNvSpPr>
            <a:spLocks noGrp="1"/>
          </p:cNvSpPr>
          <p:nvPr>
            <p:ph sz="quarter" idx="1"/>
          </p:nvPr>
        </p:nvSpPr>
        <p:spPr/>
        <p:txBody>
          <a:bodyPr>
            <a:normAutofit/>
          </a:bodyPr>
          <a:lstStyle/>
          <a:p>
            <a:pPr algn="just"/>
            <a:r>
              <a:rPr lang="en-US" dirty="0"/>
              <a:t>First, reading the records in order of the ordering key values becomes extremely efficient, because no sorting is required. </a:t>
            </a:r>
          </a:p>
          <a:p>
            <a:pPr algn="just"/>
            <a:r>
              <a:rPr lang="en-US" dirty="0"/>
              <a:t>Second, finding the next record from the current one in order of the ordering key usually requires no additional block accesses, because the next record is in the same block as the current one (unless the current record is the last one in the block). </a:t>
            </a:r>
          </a:p>
          <a:p>
            <a:pPr algn="just"/>
            <a:r>
              <a:rPr lang="en-US" dirty="0"/>
              <a:t>Third, using a search condition based on the value of an ordering key field results in faster access when the binary search technique is used, which constitutes an improvement over linear searches, although it is not often used for disk files.</a:t>
            </a:r>
          </a:p>
          <a:p>
            <a:pPr algn="just"/>
            <a:endParaRPr lang="en-US" dirty="0"/>
          </a:p>
        </p:txBody>
      </p:sp>
    </p:spTree>
    <p:extLst>
      <p:ext uri="{BB962C8B-B14F-4D97-AF65-F5344CB8AC3E}">
        <p14:creationId xmlns:p14="http://schemas.microsoft.com/office/powerpoint/2010/main" val="1991467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Organization of Records in Files</a:t>
            </a:r>
          </a:p>
        </p:txBody>
      </p:sp>
      <p:sp>
        <p:nvSpPr>
          <p:cNvPr id="11" name="Rectangle 3"/>
          <p:cNvSpPr txBox="1">
            <a:spLocks noChangeArrowheads="1"/>
          </p:cNvSpPr>
          <p:nvPr/>
        </p:nvSpPr>
        <p:spPr>
          <a:xfrm>
            <a:off x="571499" y="1114425"/>
            <a:ext cx="10656673"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solidFill>
                  <a:schemeClr val="tx2"/>
                </a:solidFill>
              </a:rPr>
              <a:t>Heap</a:t>
            </a:r>
            <a:r>
              <a:rPr lang="en-US" b="1" dirty="0"/>
              <a:t> </a:t>
            </a:r>
            <a:r>
              <a:rPr lang="en-US" dirty="0"/>
              <a:t>– a record can be placed anywhere in the file where there is space</a:t>
            </a:r>
          </a:p>
          <a:p>
            <a:pPr algn="just"/>
            <a:r>
              <a:rPr lang="en-US" b="1" dirty="0">
                <a:solidFill>
                  <a:schemeClr val="tx2"/>
                </a:solidFill>
              </a:rPr>
              <a:t>Sequential </a:t>
            </a:r>
            <a:r>
              <a:rPr lang="en-US" dirty="0"/>
              <a:t>– store records in sequential order, based on the value of the search key of each record</a:t>
            </a:r>
          </a:p>
          <a:p>
            <a:pPr algn="just"/>
            <a:r>
              <a:rPr lang="en-US" b="1" dirty="0">
                <a:solidFill>
                  <a:schemeClr val="tx2"/>
                </a:solidFill>
              </a:rPr>
              <a:t>Hashing</a:t>
            </a:r>
            <a:r>
              <a:rPr lang="en-US" dirty="0"/>
              <a:t> – a hash function computed on some attribute of each record; the result specifies in which block of the file the record should be placed</a:t>
            </a:r>
          </a:p>
          <a:p>
            <a:pPr algn="just"/>
            <a:r>
              <a:rPr lang="en-US" dirty="0"/>
              <a:t>Records of each relation may be stored in a separate file. In a  </a:t>
            </a:r>
            <a:r>
              <a:rPr lang="en-US" b="1" dirty="0">
                <a:solidFill>
                  <a:schemeClr val="tx2"/>
                </a:solidFill>
              </a:rPr>
              <a:t>clustering file organization </a:t>
            </a:r>
            <a:r>
              <a:rPr lang="en-US" dirty="0"/>
              <a:t> records of several different relations can be stored in the same file</a:t>
            </a:r>
          </a:p>
          <a:p>
            <a:pPr lvl="1" algn="just"/>
            <a:r>
              <a:rPr lang="en-US" dirty="0"/>
              <a:t>Motivation: store related records on the same block to minimize I/O</a:t>
            </a:r>
          </a:p>
        </p:txBody>
      </p:sp>
    </p:spTree>
    <p:extLst>
      <p:ext uri="{BB962C8B-B14F-4D97-AF65-F5344CB8AC3E}">
        <p14:creationId xmlns:p14="http://schemas.microsoft.com/office/powerpoint/2010/main" val="1675773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Data Dictionary Storage</a:t>
            </a:r>
          </a:p>
        </p:txBody>
      </p:sp>
      <p:sp>
        <p:nvSpPr>
          <p:cNvPr id="11" name="Rectangle 3"/>
          <p:cNvSpPr txBox="1">
            <a:spLocks noChangeArrowheads="1"/>
          </p:cNvSpPr>
          <p:nvPr/>
        </p:nvSpPr>
        <p:spPr>
          <a:xfrm>
            <a:off x="1049338" y="1779588"/>
            <a:ext cx="10187073" cy="4527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Information about relations</a:t>
            </a:r>
          </a:p>
          <a:p>
            <a:pPr lvl="1"/>
            <a:r>
              <a:rPr lang="en-US" sz="1600" dirty="0"/>
              <a:t>names of relations</a:t>
            </a:r>
          </a:p>
          <a:p>
            <a:pPr lvl="1"/>
            <a:r>
              <a:rPr lang="en-US" sz="1600" dirty="0"/>
              <a:t>names and types of attributes of each relation</a:t>
            </a:r>
          </a:p>
          <a:p>
            <a:pPr lvl="1"/>
            <a:r>
              <a:rPr lang="en-US" sz="1600" dirty="0"/>
              <a:t>names and definitions of views</a:t>
            </a:r>
          </a:p>
          <a:p>
            <a:pPr lvl="1"/>
            <a:r>
              <a:rPr lang="en-US" sz="1600" dirty="0"/>
              <a:t>integrity constraints</a:t>
            </a:r>
          </a:p>
          <a:p>
            <a:r>
              <a:rPr lang="en-US" sz="1800" dirty="0"/>
              <a:t>User and accounting information, including passwords</a:t>
            </a:r>
          </a:p>
          <a:p>
            <a:r>
              <a:rPr lang="en-US" sz="1800" dirty="0"/>
              <a:t>Statistical and descriptive data</a:t>
            </a:r>
          </a:p>
          <a:p>
            <a:pPr lvl="1"/>
            <a:r>
              <a:rPr lang="en-US" sz="1600" dirty="0"/>
              <a:t>number of tuples in each relation</a:t>
            </a:r>
          </a:p>
          <a:p>
            <a:r>
              <a:rPr lang="en-US" sz="1800" dirty="0"/>
              <a:t>Physical file organization information</a:t>
            </a:r>
          </a:p>
          <a:p>
            <a:pPr lvl="1"/>
            <a:r>
              <a:rPr lang="en-US" sz="1600" dirty="0"/>
              <a:t>How relation is stored (sequential/hash/…)</a:t>
            </a:r>
          </a:p>
          <a:p>
            <a:pPr lvl="1"/>
            <a:r>
              <a:rPr lang="en-US" sz="1600" dirty="0"/>
              <a:t>Physical location of relation </a:t>
            </a:r>
          </a:p>
          <a:p>
            <a:pPr lvl="2"/>
            <a:r>
              <a:rPr lang="en-US" sz="1600" dirty="0"/>
              <a:t>operating system file name or </a:t>
            </a:r>
          </a:p>
          <a:p>
            <a:pPr lvl="2"/>
            <a:r>
              <a:rPr lang="en-US" sz="1600" dirty="0"/>
              <a:t>disk addresses of blocks containing records of the relation </a:t>
            </a:r>
          </a:p>
          <a:p>
            <a:r>
              <a:rPr lang="en-US" sz="1800" dirty="0"/>
              <a:t>Information about indices. </a:t>
            </a:r>
          </a:p>
        </p:txBody>
      </p:sp>
      <p:sp>
        <p:nvSpPr>
          <p:cNvPr id="12" name="Text Box 6"/>
          <p:cNvSpPr txBox="1">
            <a:spLocks noChangeArrowheads="1"/>
          </p:cNvSpPr>
          <p:nvPr/>
        </p:nvSpPr>
        <p:spPr bwMode="auto">
          <a:xfrm>
            <a:off x="792163" y="1006475"/>
            <a:ext cx="71723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sz="2000">
                <a:solidFill>
                  <a:schemeClr val="tx2"/>
                </a:solidFill>
              </a:rPr>
              <a:t>Data dictionary</a:t>
            </a:r>
            <a:r>
              <a:rPr lang="en-US" sz="2000"/>
              <a:t> (also called </a:t>
            </a:r>
            <a:r>
              <a:rPr lang="en-US" sz="2000">
                <a:solidFill>
                  <a:schemeClr val="tx2"/>
                </a:solidFill>
              </a:rPr>
              <a:t>system catalog</a:t>
            </a:r>
            <a:r>
              <a:rPr lang="en-US" sz="2000"/>
              <a:t>) stores </a:t>
            </a:r>
            <a:r>
              <a:rPr lang="en-US" sz="2000">
                <a:solidFill>
                  <a:schemeClr val="tx2"/>
                </a:solidFill>
              </a:rPr>
              <a:t>metadata</a:t>
            </a:r>
            <a:r>
              <a:rPr lang="en-US" sz="2000"/>
              <a:t>:  that is, data about data, such as</a:t>
            </a:r>
          </a:p>
        </p:txBody>
      </p:sp>
    </p:spTree>
    <p:extLst>
      <p:ext uri="{BB962C8B-B14F-4D97-AF65-F5344CB8AC3E}">
        <p14:creationId xmlns:p14="http://schemas.microsoft.com/office/powerpoint/2010/main" val="354876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Data Dictionary Storage (Cont.)</a:t>
            </a:r>
          </a:p>
        </p:txBody>
      </p:sp>
      <p:sp>
        <p:nvSpPr>
          <p:cNvPr id="11" name="Rectangle 3"/>
          <p:cNvSpPr txBox="1">
            <a:spLocks noChangeArrowheads="1"/>
          </p:cNvSpPr>
          <p:nvPr/>
        </p:nvSpPr>
        <p:spPr>
          <a:xfrm>
            <a:off x="571499" y="1114425"/>
            <a:ext cx="10047073" cy="23923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Catalog structure:  can use either</a:t>
            </a:r>
          </a:p>
          <a:p>
            <a:pPr lvl="1"/>
            <a:r>
              <a:rPr lang="en-US" dirty="0"/>
              <a:t>specialized data structures designed for efficient access </a:t>
            </a:r>
          </a:p>
          <a:p>
            <a:pPr lvl="1"/>
            <a:r>
              <a:rPr lang="en-US" dirty="0"/>
              <a:t>a set of relations, with existing system features used to ensure efficient access</a:t>
            </a:r>
          </a:p>
          <a:p>
            <a:pPr lvl="1">
              <a:buFont typeface="Monotype Sorts" pitchFamily="2" charset="2"/>
              <a:buNone/>
            </a:pPr>
            <a:r>
              <a:rPr lang="en-US" dirty="0"/>
              <a:t>The latter alternative is usually preferred</a:t>
            </a:r>
          </a:p>
          <a:p>
            <a:r>
              <a:rPr lang="en-US" dirty="0"/>
              <a:t>A possible catalog representation:</a:t>
            </a:r>
          </a:p>
          <a:p>
            <a:pPr>
              <a:buFont typeface="Monotype Sorts" pitchFamily="2" charset="2"/>
              <a:buNone/>
            </a:pPr>
            <a:r>
              <a:rPr lang="en-US" i="1" dirty="0"/>
              <a:t>	</a:t>
            </a:r>
            <a:endParaRPr lang="en-US" dirty="0"/>
          </a:p>
        </p:txBody>
      </p:sp>
      <p:sp>
        <p:nvSpPr>
          <p:cNvPr id="12" name="Text Box 5"/>
          <p:cNvSpPr txBox="1">
            <a:spLocks noChangeArrowheads="1"/>
          </p:cNvSpPr>
          <p:nvPr/>
        </p:nvSpPr>
        <p:spPr bwMode="auto">
          <a:xfrm>
            <a:off x="831850" y="3363913"/>
            <a:ext cx="10087118" cy="2701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2795588" algn="l"/>
              </a:tabLst>
              <a:defRPr sz="2400">
                <a:solidFill>
                  <a:schemeClr val="tx1"/>
                </a:solidFill>
                <a:latin typeface="Times New Roman" panose="02020603050405020304" pitchFamily="18" charset="0"/>
              </a:defRPr>
            </a:lvl1pPr>
            <a:lvl2pPr>
              <a:tabLst>
                <a:tab pos="2795588" algn="l"/>
              </a:tabLst>
              <a:defRPr sz="2400">
                <a:solidFill>
                  <a:schemeClr val="tx1"/>
                </a:solidFill>
                <a:latin typeface="Times New Roman" panose="02020603050405020304" pitchFamily="18" charset="0"/>
              </a:defRPr>
            </a:lvl2pPr>
            <a:lvl3pPr>
              <a:tabLst>
                <a:tab pos="2795588" algn="l"/>
              </a:tabLst>
              <a:defRPr sz="2400">
                <a:solidFill>
                  <a:schemeClr val="tx1"/>
                </a:solidFill>
                <a:latin typeface="Times New Roman" panose="02020603050405020304" pitchFamily="18" charset="0"/>
              </a:defRPr>
            </a:lvl3pPr>
            <a:lvl4pPr>
              <a:tabLst>
                <a:tab pos="2795588" algn="l"/>
              </a:tabLst>
              <a:defRPr sz="2400">
                <a:solidFill>
                  <a:schemeClr val="tx1"/>
                </a:solidFill>
                <a:latin typeface="Times New Roman" panose="02020603050405020304" pitchFamily="18" charset="0"/>
              </a:defRPr>
            </a:lvl4pPr>
            <a:lvl5pPr>
              <a:tabLst>
                <a:tab pos="279558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79558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79558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79558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795588" algn="l"/>
              </a:tabLst>
              <a:defRPr sz="2400">
                <a:solidFill>
                  <a:schemeClr val="tx1"/>
                </a:solidFill>
                <a:latin typeface="Times New Roman" panose="02020603050405020304" pitchFamily="18" charset="0"/>
              </a:defRPr>
            </a:lvl9pPr>
          </a:lstStyle>
          <a:p>
            <a:r>
              <a:rPr lang="en-US" sz="1800" i="1" dirty="0">
                <a:latin typeface="Helvetica" panose="020B0604020202020204" pitchFamily="34" charset="0"/>
              </a:rPr>
              <a:t>Relation-metadata = (</a:t>
            </a:r>
            <a:r>
              <a:rPr lang="en-US" sz="1800" i="1" u="sng" dirty="0">
                <a:latin typeface="Helvetica" panose="020B0604020202020204" pitchFamily="34" charset="0"/>
              </a:rPr>
              <a:t>relation-name</a:t>
            </a:r>
            <a:r>
              <a:rPr lang="en-US" sz="1800" i="1" dirty="0">
                <a:latin typeface="Helvetica" panose="020B0604020202020204" pitchFamily="34" charset="0"/>
              </a:rPr>
              <a:t>, number-of-attributes, </a:t>
            </a:r>
            <a:br>
              <a:rPr lang="en-US" sz="1800" i="1" dirty="0">
                <a:latin typeface="Helvetica" panose="020B0604020202020204" pitchFamily="34" charset="0"/>
              </a:rPr>
            </a:br>
            <a:r>
              <a:rPr lang="en-US" sz="1800" i="1" dirty="0">
                <a:latin typeface="Helvetica" panose="020B0604020202020204" pitchFamily="34" charset="0"/>
              </a:rPr>
              <a:t>                                   storage-organization, location)</a:t>
            </a:r>
            <a:br>
              <a:rPr lang="en-US" sz="1800" i="1" dirty="0">
                <a:latin typeface="Helvetica" panose="020B0604020202020204" pitchFamily="34" charset="0"/>
              </a:rPr>
            </a:br>
            <a:r>
              <a:rPr lang="en-US" sz="1800" i="1" dirty="0">
                <a:latin typeface="Helvetica" panose="020B0604020202020204" pitchFamily="34" charset="0"/>
              </a:rPr>
              <a:t>Attribute-metadata = (</a:t>
            </a:r>
            <a:r>
              <a:rPr lang="en-US" sz="1800" i="1" u="sng" dirty="0">
                <a:latin typeface="Helvetica" panose="020B0604020202020204" pitchFamily="34" charset="0"/>
              </a:rPr>
              <a:t>attribute-name, relation-name</a:t>
            </a:r>
            <a:r>
              <a:rPr lang="en-US" sz="1800" i="1" dirty="0">
                <a:latin typeface="Helvetica" panose="020B0604020202020204" pitchFamily="34" charset="0"/>
              </a:rPr>
              <a:t>, domain-type, </a:t>
            </a:r>
            <a:br>
              <a:rPr lang="en-US" sz="1800" i="1" dirty="0">
                <a:latin typeface="Helvetica" panose="020B0604020202020204" pitchFamily="34" charset="0"/>
              </a:rPr>
            </a:br>
            <a:r>
              <a:rPr lang="en-US" sz="1800" i="1" dirty="0">
                <a:latin typeface="Helvetica" panose="020B0604020202020204" pitchFamily="34" charset="0"/>
              </a:rPr>
              <a:t>	position, length)</a:t>
            </a:r>
          </a:p>
          <a:p>
            <a:r>
              <a:rPr lang="en-US" sz="1800" i="1" dirty="0">
                <a:latin typeface="Helvetica" panose="020B0604020202020204" pitchFamily="34" charset="0"/>
              </a:rPr>
              <a:t>User-metadata = (</a:t>
            </a:r>
            <a:r>
              <a:rPr lang="en-US" sz="1800" i="1" u="sng" dirty="0">
                <a:latin typeface="Helvetica" panose="020B0604020202020204" pitchFamily="34" charset="0"/>
              </a:rPr>
              <a:t>user-name</a:t>
            </a:r>
            <a:r>
              <a:rPr lang="en-US" sz="1800" i="1" dirty="0">
                <a:latin typeface="Helvetica" panose="020B0604020202020204" pitchFamily="34" charset="0"/>
              </a:rPr>
              <a:t>, encrypted-password, group)</a:t>
            </a:r>
          </a:p>
          <a:p>
            <a:r>
              <a:rPr lang="en-US" sz="1800" i="1" dirty="0">
                <a:latin typeface="Helvetica" panose="020B0604020202020204" pitchFamily="34" charset="0"/>
              </a:rPr>
              <a:t>Index-metadata = (</a:t>
            </a:r>
            <a:r>
              <a:rPr lang="en-US" sz="1800" i="1" u="sng" dirty="0">
                <a:latin typeface="Helvetica" panose="020B0604020202020204" pitchFamily="34" charset="0"/>
              </a:rPr>
              <a:t>index-name, relation-name</a:t>
            </a:r>
            <a:r>
              <a:rPr lang="en-US" sz="1800" i="1" dirty="0">
                <a:latin typeface="Helvetica" panose="020B0604020202020204" pitchFamily="34" charset="0"/>
              </a:rPr>
              <a:t>, index-type, </a:t>
            </a:r>
            <a:br>
              <a:rPr lang="en-US" sz="1800" i="1" dirty="0">
                <a:latin typeface="Helvetica" panose="020B0604020202020204" pitchFamily="34" charset="0"/>
              </a:rPr>
            </a:br>
            <a:r>
              <a:rPr lang="en-US" sz="1800" i="1" dirty="0">
                <a:latin typeface="Helvetica" panose="020B0604020202020204" pitchFamily="34" charset="0"/>
              </a:rPr>
              <a:t>	index-attributes)</a:t>
            </a:r>
          </a:p>
          <a:p>
            <a:r>
              <a:rPr lang="en-US" sz="1800" i="1" dirty="0">
                <a:latin typeface="Helvetica" panose="020B0604020202020204" pitchFamily="34" charset="0"/>
              </a:rPr>
              <a:t>View-metadata = (</a:t>
            </a:r>
            <a:r>
              <a:rPr lang="en-US" sz="1800" i="1" u="sng" dirty="0">
                <a:latin typeface="Helvetica" panose="020B0604020202020204" pitchFamily="34" charset="0"/>
              </a:rPr>
              <a:t>view-name</a:t>
            </a:r>
            <a:r>
              <a:rPr lang="en-US" sz="1800" i="1" dirty="0">
                <a:latin typeface="Helvetica" panose="020B0604020202020204" pitchFamily="34" charset="0"/>
              </a:rPr>
              <a:t>, definition) </a:t>
            </a:r>
            <a:endParaRPr lang="en-US" sz="1800" dirty="0">
              <a:latin typeface="Helvetica" panose="020B0604020202020204" pitchFamily="34" charset="0"/>
            </a:endParaRPr>
          </a:p>
          <a:p>
            <a:pPr>
              <a:spcBef>
                <a:spcPct val="50000"/>
              </a:spcBef>
            </a:pPr>
            <a:endParaRPr lang="en-US" sz="1800" dirty="0">
              <a:latin typeface="Helvetica" panose="020B0604020202020204" pitchFamily="34" charset="0"/>
            </a:endParaRPr>
          </a:p>
        </p:txBody>
      </p:sp>
    </p:spTree>
    <p:extLst>
      <p:ext uri="{BB962C8B-B14F-4D97-AF65-F5344CB8AC3E}">
        <p14:creationId xmlns:p14="http://schemas.microsoft.com/office/powerpoint/2010/main" val="2220301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Hashing Technique</a:t>
            </a:r>
          </a:p>
        </p:txBody>
      </p:sp>
      <p:sp>
        <p:nvSpPr>
          <p:cNvPr id="5" name="Slide Number Placeholder 4"/>
          <p:cNvSpPr>
            <a:spLocks noGrp="1"/>
          </p:cNvSpPr>
          <p:nvPr>
            <p:ph type="sldNum" sz="quarter" idx="12"/>
          </p:nvPr>
        </p:nvSpPr>
        <p:spPr/>
        <p:txBody>
          <a:bodyPr/>
          <a:lstStyle/>
          <a:p>
            <a:fld id="{5026778A-7381-4DF5-8486-964F1715A89E}" type="slidenum">
              <a:rPr lang="en-US" smtClean="0"/>
              <a:pPr/>
              <a:t>27</a:t>
            </a:fld>
            <a:endParaRPr lang="en-US"/>
          </a:p>
        </p:txBody>
      </p:sp>
      <p:sp>
        <p:nvSpPr>
          <p:cNvPr id="6" name="Content Placeholder 5"/>
          <p:cNvSpPr>
            <a:spLocks noGrp="1"/>
          </p:cNvSpPr>
          <p:nvPr>
            <p:ph sz="quarter" idx="1"/>
          </p:nvPr>
        </p:nvSpPr>
        <p:spPr/>
        <p:txBody>
          <a:bodyPr>
            <a:normAutofit fontScale="92500"/>
          </a:bodyPr>
          <a:lstStyle/>
          <a:p>
            <a:pPr algn="just"/>
            <a:r>
              <a:rPr lang="en-US" dirty="0"/>
              <a:t>Another type of primary file organization is based on hashing, which provides very fast access to records on certain search conditions</a:t>
            </a:r>
            <a:r>
              <a:rPr lang="en-US"/>
              <a:t>. </a:t>
            </a:r>
          </a:p>
          <a:p>
            <a:pPr algn="just"/>
            <a:r>
              <a:rPr lang="en-US"/>
              <a:t>This </a:t>
            </a:r>
            <a:r>
              <a:rPr lang="en-US" dirty="0"/>
              <a:t>organization is usually called a </a:t>
            </a:r>
            <a:r>
              <a:rPr lang="en-US" b="1" dirty="0"/>
              <a:t>hash file</a:t>
            </a:r>
            <a:r>
              <a:rPr lang="en-US" dirty="0"/>
              <a:t>.</a:t>
            </a:r>
          </a:p>
          <a:p>
            <a:pPr algn="just"/>
            <a:r>
              <a:rPr lang="en-US" dirty="0"/>
              <a:t>The search condition must be an equality condition on a single field, called the </a:t>
            </a:r>
            <a:r>
              <a:rPr lang="en-US" b="1" dirty="0"/>
              <a:t>hash field</a:t>
            </a:r>
            <a:r>
              <a:rPr lang="en-US" dirty="0"/>
              <a:t> of the file.</a:t>
            </a:r>
          </a:p>
          <a:p>
            <a:pPr algn="just"/>
            <a:r>
              <a:rPr lang="en-US" dirty="0"/>
              <a:t>In most cases, the hash field is also a key field of the file, in which case it is called the </a:t>
            </a:r>
            <a:r>
              <a:rPr lang="en-US" b="1" dirty="0"/>
              <a:t>hash key. </a:t>
            </a:r>
          </a:p>
          <a:p>
            <a:pPr algn="just"/>
            <a:r>
              <a:rPr lang="en-US" dirty="0"/>
              <a:t>The idea behind hashing is to provide a function </a:t>
            </a:r>
            <a:r>
              <a:rPr lang="en-US" i="1" dirty="0"/>
              <a:t>h, </a:t>
            </a:r>
            <a:r>
              <a:rPr lang="en-US" dirty="0"/>
              <a:t>called a </a:t>
            </a:r>
            <a:r>
              <a:rPr lang="en-US" b="1" dirty="0"/>
              <a:t>hash function</a:t>
            </a:r>
            <a:r>
              <a:rPr lang="en-US" dirty="0"/>
              <a:t> or randomizing function, which is applied to the hash field value of a record and yields the </a:t>
            </a:r>
            <a:r>
              <a:rPr lang="en-US" i="1" dirty="0"/>
              <a:t>address </a:t>
            </a:r>
            <a:r>
              <a:rPr lang="en-US" dirty="0"/>
              <a:t>of the disk block in which the record is stored.</a:t>
            </a:r>
          </a:p>
        </p:txBody>
      </p:sp>
    </p:spTree>
    <p:extLst>
      <p:ext uri="{BB962C8B-B14F-4D97-AF65-F5344CB8AC3E}">
        <p14:creationId xmlns:p14="http://schemas.microsoft.com/office/powerpoint/2010/main" val="891309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475735" y="55259"/>
            <a:ext cx="10515600" cy="718623"/>
          </a:xfrm>
        </p:spPr>
        <p:txBody>
          <a:bodyPr/>
          <a:lstStyle/>
          <a:p>
            <a:r>
              <a:rPr lang="en-US" dirty="0"/>
              <a:t>Static Hashing</a:t>
            </a:r>
          </a:p>
        </p:txBody>
      </p:sp>
      <p:sp>
        <p:nvSpPr>
          <p:cNvPr id="274435" name="Rectangle 3"/>
          <p:cNvSpPr>
            <a:spLocks noGrp="1" noChangeArrowheads="1"/>
          </p:cNvSpPr>
          <p:nvPr>
            <p:ph type="body" idx="1"/>
          </p:nvPr>
        </p:nvSpPr>
        <p:spPr>
          <a:xfrm>
            <a:off x="1103871" y="1136650"/>
            <a:ext cx="10445578" cy="4114800"/>
          </a:xfrm>
        </p:spPr>
        <p:txBody>
          <a:bodyPr>
            <a:normAutofit fontScale="92500" lnSpcReduction="10000"/>
          </a:bodyPr>
          <a:lstStyle/>
          <a:p>
            <a:r>
              <a:rPr lang="en-US" dirty="0"/>
              <a:t>A </a:t>
            </a:r>
            <a:r>
              <a:rPr lang="en-US" b="1" dirty="0">
                <a:solidFill>
                  <a:schemeClr val="tx2"/>
                </a:solidFill>
              </a:rPr>
              <a:t>bucket</a:t>
            </a:r>
            <a:r>
              <a:rPr lang="en-US" dirty="0"/>
              <a:t> is a unit of storage containing one or more records (a bucket is typically a disk block). </a:t>
            </a:r>
          </a:p>
          <a:p>
            <a:r>
              <a:rPr lang="en-US" dirty="0"/>
              <a:t>In a </a:t>
            </a:r>
            <a:r>
              <a:rPr lang="en-US" b="1" dirty="0">
                <a:solidFill>
                  <a:schemeClr val="tx2"/>
                </a:solidFill>
              </a:rPr>
              <a:t>hash file organization</a:t>
            </a:r>
            <a:r>
              <a:rPr lang="en-US" dirty="0"/>
              <a:t> we obtain the bucket of a record directly from its search-key value using a </a:t>
            </a:r>
            <a:r>
              <a:rPr lang="en-US" b="1" dirty="0">
                <a:solidFill>
                  <a:schemeClr val="tx2"/>
                </a:solidFill>
              </a:rPr>
              <a:t>hash</a:t>
            </a:r>
            <a:r>
              <a:rPr lang="en-US" dirty="0">
                <a:solidFill>
                  <a:schemeClr val="tx2"/>
                </a:solidFill>
              </a:rPr>
              <a:t> </a:t>
            </a:r>
            <a:r>
              <a:rPr lang="en-US" b="1" dirty="0">
                <a:solidFill>
                  <a:schemeClr val="tx2"/>
                </a:solidFill>
              </a:rPr>
              <a:t>function.</a:t>
            </a:r>
            <a:endParaRPr lang="en-US" dirty="0">
              <a:solidFill>
                <a:schemeClr val="tx2"/>
              </a:solidFill>
            </a:endParaRPr>
          </a:p>
          <a:p>
            <a:r>
              <a:rPr lang="en-US" dirty="0"/>
              <a:t>Hash function </a:t>
            </a:r>
            <a:r>
              <a:rPr lang="en-US" i="1" dirty="0"/>
              <a:t>h</a:t>
            </a:r>
            <a:r>
              <a:rPr lang="en-US" dirty="0"/>
              <a:t> is a function from the set of all search-key values </a:t>
            </a:r>
            <a:r>
              <a:rPr lang="en-US" i="1" dirty="0"/>
              <a:t>K</a:t>
            </a:r>
            <a:r>
              <a:rPr lang="en-US" dirty="0"/>
              <a:t> to the set of all bucket addresses </a:t>
            </a:r>
            <a:r>
              <a:rPr lang="en-US" i="1" dirty="0"/>
              <a:t>B.</a:t>
            </a:r>
          </a:p>
          <a:p>
            <a:r>
              <a:rPr lang="en-US" dirty="0"/>
              <a:t>Hash function is used to locate records for access, insertion as well as deletion.</a:t>
            </a:r>
          </a:p>
          <a:p>
            <a:r>
              <a:rPr lang="en-US" dirty="0"/>
              <a:t>Records with different search-key values may be mapped to the same bucket; thus entire bucket has to be searched sequentially to locate a record. </a:t>
            </a:r>
          </a:p>
        </p:txBody>
      </p:sp>
      <p:sp>
        <p:nvSpPr>
          <p:cNvPr id="3" name="Slide Number Placeholder 2"/>
          <p:cNvSpPr>
            <a:spLocks noGrp="1"/>
          </p:cNvSpPr>
          <p:nvPr>
            <p:ph type="sldNum" sz="quarter" idx="12"/>
          </p:nvPr>
        </p:nvSpPr>
        <p:spPr/>
        <p:txBody>
          <a:bodyPr/>
          <a:lstStyle/>
          <a:p>
            <a:fld id="{8BA4E876-1E2A-41C4-BFA0-7D60E841BEBF}" type="slidenum">
              <a:rPr lang="en-IN" smtClean="0"/>
              <a:t>28</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221441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715535" y="339613"/>
            <a:ext cx="10150173" cy="457200"/>
          </a:xfrm>
        </p:spPr>
        <p:txBody>
          <a:bodyPr>
            <a:normAutofit fontScale="90000"/>
          </a:bodyPr>
          <a:lstStyle/>
          <a:p>
            <a:r>
              <a:rPr lang="en-US" dirty="0"/>
              <a:t>Example of Hash File Organization (Cont.)</a:t>
            </a:r>
          </a:p>
        </p:txBody>
      </p:sp>
      <p:sp>
        <p:nvSpPr>
          <p:cNvPr id="277507" name="Rectangle 3"/>
          <p:cNvSpPr>
            <a:spLocks noGrp="1" noChangeArrowheads="1"/>
          </p:cNvSpPr>
          <p:nvPr>
            <p:ph type="body" idx="1"/>
          </p:nvPr>
        </p:nvSpPr>
        <p:spPr>
          <a:xfrm>
            <a:off x="2628901" y="2271713"/>
            <a:ext cx="7466013" cy="4114800"/>
          </a:xfrm>
        </p:spPr>
        <p:txBody>
          <a:bodyPr/>
          <a:lstStyle/>
          <a:p>
            <a:r>
              <a:rPr lang="en-US" dirty="0"/>
              <a:t>There are 10 buckets,</a:t>
            </a:r>
          </a:p>
          <a:p>
            <a:r>
              <a:rPr lang="en-US" dirty="0"/>
              <a:t>The binary representation of the </a:t>
            </a:r>
            <a:r>
              <a:rPr lang="en-US" i="1" dirty="0" err="1"/>
              <a:t>i</a:t>
            </a:r>
            <a:r>
              <a:rPr lang="en-US" dirty="0" err="1"/>
              <a:t>th</a:t>
            </a:r>
            <a:r>
              <a:rPr lang="en-US" dirty="0"/>
              <a:t> character is assumed to be the integer </a:t>
            </a:r>
            <a:r>
              <a:rPr lang="en-US" i="1" dirty="0" err="1"/>
              <a:t>i</a:t>
            </a:r>
            <a:r>
              <a:rPr lang="en-US" i="1" dirty="0"/>
              <a:t>.</a:t>
            </a:r>
            <a:endParaRPr lang="en-US" dirty="0"/>
          </a:p>
          <a:p>
            <a:r>
              <a:rPr lang="en-US" dirty="0"/>
              <a:t>The hash function returns the sum of the binary representations of the characters modulo 10</a:t>
            </a:r>
          </a:p>
          <a:p>
            <a:pPr lvl="1"/>
            <a:r>
              <a:rPr lang="en-US" dirty="0"/>
              <a:t>E.g. h(</a:t>
            </a:r>
            <a:r>
              <a:rPr lang="en-US" dirty="0" err="1"/>
              <a:t>Perryridge</a:t>
            </a:r>
            <a:r>
              <a:rPr lang="en-US" dirty="0"/>
              <a:t>) = 5    h(Round Hill) = 3   h(Brighton) = 3</a:t>
            </a:r>
          </a:p>
        </p:txBody>
      </p:sp>
      <p:sp>
        <p:nvSpPr>
          <p:cNvPr id="277508" name="Text Box 4"/>
          <p:cNvSpPr txBox="1">
            <a:spLocks noChangeArrowheads="1"/>
          </p:cNvSpPr>
          <p:nvPr/>
        </p:nvSpPr>
        <p:spPr bwMode="auto">
          <a:xfrm>
            <a:off x="2122488" y="1028870"/>
            <a:ext cx="6771854" cy="1015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br>
              <a:rPr lang="en-US" sz="2000"/>
            </a:br>
            <a:r>
              <a:rPr lang="en-US" sz="2000"/>
              <a:t>Hash file organization of </a:t>
            </a:r>
            <a:r>
              <a:rPr lang="en-US" sz="2000" i="1"/>
              <a:t>account</a:t>
            </a:r>
            <a:r>
              <a:rPr lang="en-US" sz="2000"/>
              <a:t> file, using </a:t>
            </a:r>
            <a:r>
              <a:rPr lang="en-US" sz="2000" i="1"/>
              <a:t>branch-name </a:t>
            </a:r>
            <a:r>
              <a:rPr lang="en-US" sz="2000"/>
              <a:t>as key</a:t>
            </a:r>
            <a:br>
              <a:rPr lang="en-US" sz="2000"/>
            </a:br>
            <a:r>
              <a:rPr lang="en-US" sz="2000"/>
              <a:t> (See figure in next slide.)</a:t>
            </a:r>
          </a:p>
        </p:txBody>
      </p:sp>
      <p:sp>
        <p:nvSpPr>
          <p:cNvPr id="3" name="Slide Number Placeholder 2"/>
          <p:cNvSpPr>
            <a:spLocks noGrp="1"/>
          </p:cNvSpPr>
          <p:nvPr>
            <p:ph type="sldNum" sz="quarter" idx="12"/>
          </p:nvPr>
        </p:nvSpPr>
        <p:spPr/>
        <p:txBody>
          <a:bodyPr/>
          <a:lstStyle/>
          <a:p>
            <a:fld id="{8BA4E876-1E2A-41C4-BFA0-7D60E841BEBF}" type="slidenum">
              <a:rPr lang="en-IN" smtClean="0"/>
              <a:t>29</a:t>
            </a:fld>
            <a:endParaRPr lang="en-IN"/>
          </a:p>
        </p:txBody>
      </p:sp>
      <p:pic>
        <p:nvPicPr>
          <p:cNvPr id="7" name="Picture 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94598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2"/>
          <p:cNvSpPr>
            <a:spLocks noGrp="1" noChangeArrowheads="1"/>
          </p:cNvSpPr>
          <p:nvPr>
            <p:ph type="title"/>
          </p:nvPr>
        </p:nvSpPr>
        <p:spPr>
          <a:xfrm>
            <a:off x="717550" y="0"/>
            <a:ext cx="8077200" cy="609600"/>
          </a:xfrm>
        </p:spPr>
        <p:txBody>
          <a:bodyPr>
            <a:normAutofit fontScale="90000"/>
          </a:bodyPr>
          <a:lstStyle/>
          <a:p>
            <a:r>
              <a:rPr lang="en-US"/>
              <a:t>Storage Access</a:t>
            </a:r>
          </a:p>
        </p:txBody>
      </p:sp>
      <p:sp>
        <p:nvSpPr>
          <p:cNvPr id="13" name="Rectangle 3"/>
          <p:cNvSpPr txBox="1">
            <a:spLocks noChangeArrowheads="1"/>
          </p:cNvSpPr>
          <p:nvPr/>
        </p:nvSpPr>
        <p:spPr>
          <a:xfrm>
            <a:off x="571500" y="1114425"/>
            <a:ext cx="10681386" cy="4096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database file is partitioned into fixed-length storage units called </a:t>
            </a:r>
            <a:r>
              <a:rPr lang="en-US" b="1" dirty="0">
                <a:solidFill>
                  <a:schemeClr val="tx2"/>
                </a:solidFill>
              </a:rPr>
              <a:t>blocks</a:t>
            </a:r>
            <a:r>
              <a:rPr lang="en-US" dirty="0"/>
              <a:t>.  Blocks are units of both storage allocation and data transfer.</a:t>
            </a:r>
          </a:p>
          <a:p>
            <a:r>
              <a:rPr lang="en-US" dirty="0"/>
              <a:t>Database system seeks to minimize the number of block transfers between the disk and memory.  We can reduce the number of disk accesses by keeping as many blocks as possible in main memory.</a:t>
            </a:r>
          </a:p>
          <a:p>
            <a:r>
              <a:rPr lang="en-US" b="1" dirty="0">
                <a:solidFill>
                  <a:schemeClr val="tx2"/>
                </a:solidFill>
              </a:rPr>
              <a:t>Buffer</a:t>
            </a:r>
            <a:r>
              <a:rPr lang="en-US" b="1" dirty="0"/>
              <a:t> </a:t>
            </a:r>
            <a:r>
              <a:rPr lang="en-US" dirty="0"/>
              <a:t>– portion of main memory available to store copies of disk blocks.</a:t>
            </a:r>
          </a:p>
          <a:p>
            <a:r>
              <a:rPr lang="en-US" b="1" dirty="0">
                <a:solidFill>
                  <a:schemeClr val="tx2"/>
                </a:solidFill>
              </a:rPr>
              <a:t>Buffer manager</a:t>
            </a:r>
            <a:r>
              <a:rPr lang="en-US" dirty="0"/>
              <a:t> – subsystem responsible for allocating buffer space in main memory.</a:t>
            </a:r>
          </a:p>
        </p:txBody>
      </p:sp>
    </p:spTree>
    <p:extLst>
      <p:ext uri="{BB962C8B-B14F-4D97-AF65-F5344CB8AC3E}">
        <p14:creationId xmlns:p14="http://schemas.microsoft.com/office/powerpoint/2010/main" val="1118783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516924" y="96065"/>
            <a:ext cx="10515600" cy="529153"/>
          </a:xfrm>
        </p:spPr>
        <p:txBody>
          <a:bodyPr>
            <a:normAutofit fontScale="90000"/>
          </a:bodyPr>
          <a:lstStyle/>
          <a:p>
            <a:r>
              <a:rPr lang="en-US" dirty="0"/>
              <a:t>Example of Hash File Organization </a:t>
            </a:r>
          </a:p>
        </p:txBody>
      </p:sp>
      <p:pic>
        <p:nvPicPr>
          <p:cNvPr id="276485" name="Picture 5"/>
          <p:cNvPicPr>
            <a:picLocks noChangeAspect="1" noChangeArrowheads="1"/>
          </p:cNvPicPr>
          <p:nvPr/>
        </p:nvPicPr>
        <p:blipFill>
          <a:blip r:embed="rId2">
            <a:extLst>
              <a:ext uri="{28A0092B-C50C-407E-A947-70E740481C1C}">
                <a14:useLocalDpi xmlns:a14="http://schemas.microsoft.com/office/drawing/2010/main" val="0"/>
              </a:ext>
            </a:extLst>
          </a:blip>
          <a:srcRect l="15797" t="1109" r="15631" b="887"/>
          <a:stretch>
            <a:fillRect/>
          </a:stretch>
        </p:blipFill>
        <p:spPr bwMode="auto">
          <a:xfrm>
            <a:off x="3420270" y="1021326"/>
            <a:ext cx="4983163" cy="5341938"/>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486" name="Text Box 6"/>
          <p:cNvSpPr txBox="1">
            <a:spLocks noChangeArrowheads="1"/>
          </p:cNvSpPr>
          <p:nvPr/>
        </p:nvSpPr>
        <p:spPr bwMode="auto">
          <a:xfrm>
            <a:off x="516924" y="538163"/>
            <a:ext cx="110901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Hash file organization of </a:t>
            </a:r>
            <a:r>
              <a:rPr lang="en-US" sz="2000" i="1" dirty="0"/>
              <a:t>account</a:t>
            </a:r>
            <a:r>
              <a:rPr lang="en-US" sz="2000" dirty="0"/>
              <a:t> file, using </a:t>
            </a:r>
            <a:r>
              <a:rPr lang="en-US" sz="2000" i="1" dirty="0"/>
              <a:t>branch-name </a:t>
            </a:r>
            <a:r>
              <a:rPr lang="en-US" sz="2000" dirty="0"/>
              <a:t>as key.</a:t>
            </a:r>
          </a:p>
        </p:txBody>
      </p:sp>
      <p:sp>
        <p:nvSpPr>
          <p:cNvPr id="3" name="Slide Number Placeholder 2"/>
          <p:cNvSpPr>
            <a:spLocks noGrp="1"/>
          </p:cNvSpPr>
          <p:nvPr>
            <p:ph type="sldNum" sz="quarter" idx="12"/>
          </p:nvPr>
        </p:nvSpPr>
        <p:spPr/>
        <p:txBody>
          <a:bodyPr/>
          <a:lstStyle/>
          <a:p>
            <a:fld id="{8BA4E876-1E2A-41C4-BFA0-7D60E841BEBF}" type="slidenum">
              <a:rPr lang="en-IN" smtClean="0"/>
              <a:t>30</a:t>
            </a:fld>
            <a:endParaRPr lang="en-IN"/>
          </a:p>
        </p:txBody>
      </p:sp>
      <p:pic>
        <p:nvPicPr>
          <p:cNvPr id="7" name="Picture 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2136777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360406" y="100012"/>
            <a:ext cx="10515600" cy="795338"/>
          </a:xfrm>
        </p:spPr>
        <p:txBody>
          <a:bodyPr/>
          <a:lstStyle/>
          <a:p>
            <a:r>
              <a:rPr lang="en-US" dirty="0"/>
              <a:t>Hash Functions</a:t>
            </a:r>
          </a:p>
        </p:txBody>
      </p:sp>
      <p:sp>
        <p:nvSpPr>
          <p:cNvPr id="275459" name="Rectangle 3"/>
          <p:cNvSpPr>
            <a:spLocks noGrp="1" noChangeArrowheads="1"/>
          </p:cNvSpPr>
          <p:nvPr>
            <p:ph type="body" idx="1"/>
          </p:nvPr>
        </p:nvSpPr>
        <p:spPr>
          <a:xfrm>
            <a:off x="1243914" y="895350"/>
            <a:ext cx="10247869" cy="4884738"/>
          </a:xfrm>
        </p:spPr>
        <p:txBody>
          <a:bodyPr>
            <a:normAutofit fontScale="92500" lnSpcReduction="10000"/>
          </a:bodyPr>
          <a:lstStyle/>
          <a:p>
            <a:r>
              <a:rPr lang="en-US" dirty="0"/>
              <a:t>Worst hash function maps all search-key values to the same bucket; this makes access time proportional to the number of search-key values in the file.</a:t>
            </a:r>
          </a:p>
          <a:p>
            <a:r>
              <a:rPr lang="en-US" dirty="0"/>
              <a:t>An ideal hash function is </a:t>
            </a:r>
            <a:r>
              <a:rPr lang="en-US" b="1" dirty="0">
                <a:solidFill>
                  <a:schemeClr val="tx2"/>
                </a:solidFill>
              </a:rPr>
              <a:t>uniform</a:t>
            </a:r>
            <a:r>
              <a:rPr lang="en-US" i="1" dirty="0"/>
              <a:t>,</a:t>
            </a:r>
            <a:r>
              <a:rPr lang="en-US" dirty="0"/>
              <a:t> i.e., each bucket is assigned the same number of search-key values from the set of </a:t>
            </a:r>
            <a:r>
              <a:rPr lang="en-US" i="1" dirty="0"/>
              <a:t>all</a:t>
            </a:r>
            <a:r>
              <a:rPr lang="en-US" dirty="0"/>
              <a:t> possible values.</a:t>
            </a:r>
          </a:p>
          <a:p>
            <a:r>
              <a:rPr lang="en-US" dirty="0"/>
              <a:t>Ideal hash function is </a:t>
            </a:r>
            <a:r>
              <a:rPr lang="en-US" b="1" dirty="0">
                <a:solidFill>
                  <a:schemeClr val="tx2"/>
                </a:solidFill>
              </a:rPr>
              <a:t>random</a:t>
            </a:r>
            <a:r>
              <a:rPr lang="en-US" dirty="0"/>
              <a:t>, so each bucket will have the same number of records assigned to it irrespective of the </a:t>
            </a:r>
            <a:r>
              <a:rPr lang="en-US" i="1" dirty="0"/>
              <a:t>actual distribution</a:t>
            </a:r>
            <a:r>
              <a:rPr lang="en-US" dirty="0"/>
              <a:t> of search-key values in the file.</a:t>
            </a:r>
          </a:p>
          <a:p>
            <a:r>
              <a:rPr lang="en-US" dirty="0"/>
              <a:t>Typical hash functions perform computation on the internal binary representation of the search-key. </a:t>
            </a:r>
          </a:p>
          <a:p>
            <a:pPr lvl="1"/>
            <a:r>
              <a:rPr lang="en-US" dirty="0"/>
              <a:t> For example, for a string search-key, the binary representations of all the characters in the string could be added and the sum modulo the number of buckets could be returned. .</a:t>
            </a:r>
          </a:p>
        </p:txBody>
      </p:sp>
      <p:sp>
        <p:nvSpPr>
          <p:cNvPr id="3" name="Slide Number Placeholder 2"/>
          <p:cNvSpPr>
            <a:spLocks noGrp="1"/>
          </p:cNvSpPr>
          <p:nvPr>
            <p:ph type="sldNum" sz="quarter" idx="12"/>
          </p:nvPr>
        </p:nvSpPr>
        <p:spPr/>
        <p:txBody>
          <a:bodyPr/>
          <a:lstStyle/>
          <a:p>
            <a:fld id="{8BA4E876-1E2A-41C4-BFA0-7D60E841BEBF}" type="slidenum">
              <a:rPr lang="en-IN" smtClean="0"/>
              <a:t>31</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3514481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335692" y="0"/>
            <a:ext cx="10515600" cy="924569"/>
          </a:xfrm>
        </p:spPr>
        <p:txBody>
          <a:bodyPr/>
          <a:lstStyle/>
          <a:p>
            <a:r>
              <a:rPr lang="en-US" dirty="0"/>
              <a:t>Handling of Bucket Overflows</a:t>
            </a:r>
          </a:p>
        </p:txBody>
      </p:sp>
      <p:sp>
        <p:nvSpPr>
          <p:cNvPr id="278531" name="Rectangle 3"/>
          <p:cNvSpPr>
            <a:spLocks noGrp="1" noChangeArrowheads="1"/>
          </p:cNvSpPr>
          <p:nvPr>
            <p:ph type="body" idx="1"/>
          </p:nvPr>
        </p:nvSpPr>
        <p:spPr>
          <a:xfrm>
            <a:off x="1194486" y="868363"/>
            <a:ext cx="10050163" cy="3102275"/>
          </a:xfrm>
        </p:spPr>
        <p:txBody>
          <a:bodyPr/>
          <a:lstStyle/>
          <a:p>
            <a:r>
              <a:rPr lang="en-US" dirty="0"/>
              <a:t>Bucket overflow can occur because of </a:t>
            </a:r>
          </a:p>
          <a:p>
            <a:pPr lvl="1"/>
            <a:r>
              <a:rPr lang="en-US" dirty="0"/>
              <a:t>Insufficient buckets </a:t>
            </a:r>
          </a:p>
          <a:p>
            <a:pPr lvl="1"/>
            <a:r>
              <a:rPr lang="en-US" dirty="0"/>
              <a:t>Skew in distribution of records.  This can occur due to two reasons:</a:t>
            </a:r>
          </a:p>
          <a:p>
            <a:pPr lvl="2"/>
            <a:r>
              <a:rPr lang="en-US" dirty="0"/>
              <a:t>multiple records have same search-key value</a:t>
            </a:r>
          </a:p>
          <a:p>
            <a:pPr lvl="2"/>
            <a:r>
              <a:rPr lang="en-US" dirty="0"/>
              <a:t>chosen hash function produces non-uniform distribution of key values</a:t>
            </a:r>
          </a:p>
          <a:p>
            <a:r>
              <a:rPr lang="en-US" dirty="0"/>
              <a:t>Although the probability of bucket overflow can be reduced, it cannot be eliminated; it is handled by using </a:t>
            </a:r>
            <a:r>
              <a:rPr lang="en-US" i="1" dirty="0">
                <a:solidFill>
                  <a:schemeClr val="tx2"/>
                </a:solidFill>
              </a:rPr>
              <a:t>overflow buckets</a:t>
            </a:r>
            <a:r>
              <a:rPr lang="en-US" i="1" dirty="0"/>
              <a:t>.</a:t>
            </a:r>
            <a:endParaRPr lang="en-US" dirty="0"/>
          </a:p>
        </p:txBody>
      </p:sp>
      <p:sp>
        <p:nvSpPr>
          <p:cNvPr id="3" name="Slide Number Placeholder 2"/>
          <p:cNvSpPr>
            <a:spLocks noGrp="1"/>
          </p:cNvSpPr>
          <p:nvPr>
            <p:ph type="sldNum" sz="quarter" idx="12"/>
          </p:nvPr>
        </p:nvSpPr>
        <p:spPr/>
        <p:txBody>
          <a:bodyPr/>
          <a:lstStyle/>
          <a:p>
            <a:fld id="{8BA4E876-1E2A-41C4-BFA0-7D60E841BEBF}" type="slidenum">
              <a:rPr lang="en-IN" smtClean="0"/>
              <a:t>32</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1382287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533400" y="105437"/>
            <a:ext cx="8077200" cy="609600"/>
          </a:xfrm>
        </p:spPr>
        <p:txBody>
          <a:bodyPr>
            <a:normAutofit fontScale="90000"/>
          </a:bodyPr>
          <a:lstStyle/>
          <a:p>
            <a:r>
              <a:rPr lang="en-US" dirty="0"/>
              <a:t>Handling of Bucket Overflows (Cont.)</a:t>
            </a:r>
          </a:p>
        </p:txBody>
      </p:sp>
      <p:sp>
        <p:nvSpPr>
          <p:cNvPr id="346115" name="Rectangle 3"/>
          <p:cNvSpPr>
            <a:spLocks noGrp="1" noChangeArrowheads="1"/>
          </p:cNvSpPr>
          <p:nvPr>
            <p:ph type="body" idx="1"/>
          </p:nvPr>
        </p:nvSpPr>
        <p:spPr>
          <a:xfrm>
            <a:off x="1087395" y="844550"/>
            <a:ext cx="10536194" cy="4876800"/>
          </a:xfrm>
        </p:spPr>
        <p:txBody>
          <a:bodyPr/>
          <a:lstStyle/>
          <a:p>
            <a:r>
              <a:rPr lang="en-US" dirty="0">
                <a:solidFill>
                  <a:schemeClr val="tx2"/>
                </a:solidFill>
              </a:rPr>
              <a:t>Overflow chaining</a:t>
            </a:r>
            <a:r>
              <a:rPr lang="en-US" dirty="0"/>
              <a:t> – the overflow buckets of a given bucket are chained together in a linked list.</a:t>
            </a:r>
          </a:p>
          <a:p>
            <a:r>
              <a:rPr lang="en-US" dirty="0"/>
              <a:t>Above scheme is called </a:t>
            </a:r>
            <a:r>
              <a:rPr lang="en-US" dirty="0">
                <a:solidFill>
                  <a:schemeClr val="tx2"/>
                </a:solidFill>
              </a:rPr>
              <a:t>closed hashing</a:t>
            </a:r>
            <a:r>
              <a:rPr lang="en-US" b="1" dirty="0"/>
              <a:t>.</a:t>
            </a:r>
            <a:r>
              <a:rPr lang="en-US" dirty="0"/>
              <a:t>  </a:t>
            </a:r>
          </a:p>
          <a:p>
            <a:pPr lvl="1"/>
            <a:r>
              <a:rPr lang="en-US" dirty="0"/>
              <a:t>An alternative, called </a:t>
            </a:r>
            <a:r>
              <a:rPr lang="en-US" dirty="0">
                <a:solidFill>
                  <a:schemeClr val="tx2"/>
                </a:solidFill>
              </a:rPr>
              <a:t>open hashing</a:t>
            </a:r>
            <a:r>
              <a:rPr lang="en-US" dirty="0"/>
              <a:t>, which does not use overflow buckets,  is not suitable for database applications.</a:t>
            </a:r>
          </a:p>
          <a:p>
            <a:endParaRPr lang="en-US" dirty="0"/>
          </a:p>
        </p:txBody>
      </p:sp>
      <p:pic>
        <p:nvPicPr>
          <p:cNvPr id="346116" name="Picture 4"/>
          <p:cNvPicPr>
            <a:picLocks noChangeAspect="1" noChangeArrowheads="1"/>
          </p:cNvPicPr>
          <p:nvPr/>
        </p:nvPicPr>
        <p:blipFill>
          <a:blip r:embed="rId2">
            <a:extLst>
              <a:ext uri="{28A0092B-C50C-407E-A947-70E740481C1C}">
                <a14:useLocalDpi xmlns:a14="http://schemas.microsoft.com/office/drawing/2010/main" val="0"/>
              </a:ext>
            </a:extLst>
          </a:blip>
          <a:srcRect l="867" t="12933" r="2078" b="12009"/>
          <a:stretch>
            <a:fillRect/>
          </a:stretch>
        </p:blipFill>
        <p:spPr bwMode="auto">
          <a:xfrm>
            <a:off x="2920099" y="3100220"/>
            <a:ext cx="6246812" cy="3004018"/>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33</a:t>
            </a:fld>
            <a:endParaRPr lang="en-IN"/>
          </a:p>
        </p:txBody>
      </p:sp>
      <p:pic>
        <p:nvPicPr>
          <p:cNvPr id="7" name="Picture 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2679140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459260" y="255372"/>
            <a:ext cx="10515600" cy="801002"/>
          </a:xfrm>
        </p:spPr>
        <p:txBody>
          <a:bodyPr/>
          <a:lstStyle/>
          <a:p>
            <a:r>
              <a:rPr lang="en-US" dirty="0"/>
              <a:t>Hash Indices</a:t>
            </a:r>
          </a:p>
        </p:txBody>
      </p:sp>
      <p:sp>
        <p:nvSpPr>
          <p:cNvPr id="279555" name="Rectangle 3"/>
          <p:cNvSpPr>
            <a:spLocks noGrp="1" noChangeArrowheads="1"/>
          </p:cNvSpPr>
          <p:nvPr>
            <p:ph type="body" idx="1"/>
          </p:nvPr>
        </p:nvSpPr>
        <p:spPr>
          <a:xfrm>
            <a:off x="838200" y="1158361"/>
            <a:ext cx="10515600" cy="4351338"/>
          </a:xfrm>
        </p:spPr>
        <p:txBody>
          <a:bodyPr/>
          <a:lstStyle/>
          <a:p>
            <a:r>
              <a:rPr lang="en-US" dirty="0"/>
              <a:t>Hashing can be used not only for file organization, but also for index-structure creation.  </a:t>
            </a:r>
          </a:p>
          <a:p>
            <a:r>
              <a:rPr lang="en-US" dirty="0"/>
              <a:t>A </a:t>
            </a:r>
            <a:r>
              <a:rPr lang="en-US" b="1" dirty="0">
                <a:solidFill>
                  <a:schemeClr val="tx2"/>
                </a:solidFill>
              </a:rPr>
              <a:t>hash index</a:t>
            </a:r>
            <a:r>
              <a:rPr lang="en-US" dirty="0"/>
              <a:t> organizes the search keys, with their associated record pointers, into a hash file structure.</a:t>
            </a:r>
          </a:p>
          <a:p>
            <a:r>
              <a:rPr lang="en-US" dirty="0"/>
              <a:t>Strictly speaking, hash indices are always secondary indices </a:t>
            </a:r>
          </a:p>
          <a:p>
            <a:pPr lvl="1"/>
            <a:r>
              <a:rPr lang="en-US" dirty="0"/>
              <a:t>if the file itself is organized using hashing, a separate primary hash index on it using the same search-key is unnecessary.  </a:t>
            </a:r>
          </a:p>
          <a:p>
            <a:pPr lvl="1"/>
            <a:r>
              <a:rPr lang="en-US" dirty="0"/>
              <a:t>However, we use the term hash index to refer to both secondary index structures and hash organized files. </a:t>
            </a:r>
          </a:p>
        </p:txBody>
      </p:sp>
      <p:sp>
        <p:nvSpPr>
          <p:cNvPr id="3" name="Slide Number Placeholder 2"/>
          <p:cNvSpPr>
            <a:spLocks noGrp="1"/>
          </p:cNvSpPr>
          <p:nvPr>
            <p:ph type="sldNum" sz="quarter" idx="12"/>
          </p:nvPr>
        </p:nvSpPr>
        <p:spPr/>
        <p:txBody>
          <a:bodyPr/>
          <a:lstStyle/>
          <a:p>
            <a:fld id="{8BA4E876-1E2A-41C4-BFA0-7D60E841BEBF}" type="slidenum">
              <a:rPr lang="en-IN" smtClean="0"/>
              <a:t>34</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116416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01594" y="179619"/>
            <a:ext cx="10515600" cy="604839"/>
          </a:xfrm>
        </p:spPr>
        <p:txBody>
          <a:bodyPr>
            <a:normAutofit fontScale="90000"/>
          </a:bodyPr>
          <a:lstStyle/>
          <a:p>
            <a:r>
              <a:rPr lang="en-US" dirty="0"/>
              <a:t>Example of Hash Index</a:t>
            </a:r>
          </a:p>
        </p:txBody>
      </p:sp>
      <p:pic>
        <p:nvPicPr>
          <p:cNvPr id="280581" name="Picture 5"/>
          <p:cNvPicPr>
            <a:picLocks noChangeAspect="1" noChangeArrowheads="1"/>
          </p:cNvPicPr>
          <p:nvPr/>
        </p:nvPicPr>
        <p:blipFill>
          <a:blip r:embed="rId2">
            <a:extLst>
              <a:ext uri="{28A0092B-C50C-407E-A947-70E740481C1C}">
                <a14:useLocalDpi xmlns:a14="http://schemas.microsoft.com/office/drawing/2010/main" val="0"/>
              </a:ext>
            </a:extLst>
          </a:blip>
          <a:srcRect l="11179" t="961" r="11359" b="961"/>
          <a:stretch>
            <a:fillRect/>
          </a:stretch>
        </p:blipFill>
        <p:spPr bwMode="auto">
          <a:xfrm>
            <a:off x="3581400" y="969964"/>
            <a:ext cx="5164138" cy="490537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35</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1781049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302740" y="70488"/>
            <a:ext cx="10515600" cy="738752"/>
          </a:xfrm>
        </p:spPr>
        <p:txBody>
          <a:bodyPr/>
          <a:lstStyle/>
          <a:p>
            <a:r>
              <a:rPr lang="en-US" dirty="0"/>
              <a:t>Deficiencies of Static Hashing</a:t>
            </a:r>
          </a:p>
        </p:txBody>
      </p:sp>
      <p:sp>
        <p:nvSpPr>
          <p:cNvPr id="281603" name="Rectangle 3"/>
          <p:cNvSpPr>
            <a:spLocks noGrp="1" noChangeArrowheads="1"/>
          </p:cNvSpPr>
          <p:nvPr>
            <p:ph type="body" idx="1"/>
          </p:nvPr>
        </p:nvSpPr>
        <p:spPr>
          <a:xfrm>
            <a:off x="1482811" y="958850"/>
            <a:ext cx="10058400" cy="4114800"/>
          </a:xfrm>
        </p:spPr>
        <p:txBody>
          <a:bodyPr>
            <a:normAutofit lnSpcReduction="10000"/>
          </a:bodyPr>
          <a:lstStyle/>
          <a:p>
            <a:r>
              <a:rPr lang="en-US" dirty="0"/>
              <a:t>In static hashing, function </a:t>
            </a:r>
            <a:r>
              <a:rPr lang="en-US" i="1" dirty="0"/>
              <a:t>h</a:t>
            </a:r>
            <a:r>
              <a:rPr lang="en-US" dirty="0"/>
              <a:t> maps search-key values to a fixed set of </a:t>
            </a:r>
            <a:r>
              <a:rPr lang="en-US" i="1" dirty="0"/>
              <a:t>B</a:t>
            </a:r>
            <a:r>
              <a:rPr lang="en-US" dirty="0"/>
              <a:t> of bucket addresses.</a:t>
            </a:r>
          </a:p>
          <a:p>
            <a:pPr lvl="1"/>
            <a:r>
              <a:rPr lang="en-US" dirty="0"/>
              <a:t>Databases grow with time.  If initial number of buckets is too small, performance will degrade due to too much overflows.</a:t>
            </a:r>
          </a:p>
          <a:p>
            <a:pPr lvl="1"/>
            <a:r>
              <a:rPr lang="en-US" dirty="0"/>
              <a:t>If file size at some point in the future is anticipated and number of buckets allocated accordingly, significant amount of space will be wasted initially.</a:t>
            </a:r>
          </a:p>
          <a:p>
            <a:pPr lvl="1"/>
            <a:r>
              <a:rPr lang="en-US" dirty="0"/>
              <a:t>If database shrinks, again space will be wasted.</a:t>
            </a:r>
          </a:p>
          <a:p>
            <a:pPr lvl="1"/>
            <a:r>
              <a:rPr lang="en-US" dirty="0"/>
              <a:t>One option is periodic re-organization of the file with a new hash function, but it is very expensive.</a:t>
            </a:r>
          </a:p>
          <a:p>
            <a:r>
              <a:rPr lang="en-US" dirty="0"/>
              <a:t>These problems can be avoided by using techniques that allow the number of buckets to be modified dynamically. </a:t>
            </a:r>
          </a:p>
        </p:txBody>
      </p:sp>
      <p:sp>
        <p:nvSpPr>
          <p:cNvPr id="3" name="Slide Number Placeholder 2"/>
          <p:cNvSpPr>
            <a:spLocks noGrp="1"/>
          </p:cNvSpPr>
          <p:nvPr>
            <p:ph type="sldNum" sz="quarter" idx="12"/>
          </p:nvPr>
        </p:nvSpPr>
        <p:spPr/>
        <p:txBody>
          <a:bodyPr/>
          <a:lstStyle/>
          <a:p>
            <a:fld id="{8BA4E876-1E2A-41C4-BFA0-7D60E841BEBF}" type="slidenum">
              <a:rPr lang="en-IN" smtClean="0"/>
              <a:t>36</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150937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352167" y="98854"/>
            <a:ext cx="10515600" cy="710385"/>
          </a:xfrm>
        </p:spPr>
        <p:txBody>
          <a:bodyPr/>
          <a:lstStyle/>
          <a:p>
            <a:r>
              <a:rPr lang="en-US" dirty="0"/>
              <a:t>Dynamic Hashing</a:t>
            </a:r>
          </a:p>
        </p:txBody>
      </p:sp>
      <p:sp>
        <p:nvSpPr>
          <p:cNvPr id="282627" name="Rectangle 3"/>
          <p:cNvSpPr>
            <a:spLocks noGrp="1" noChangeArrowheads="1"/>
          </p:cNvSpPr>
          <p:nvPr>
            <p:ph type="body" idx="1"/>
          </p:nvPr>
        </p:nvSpPr>
        <p:spPr>
          <a:xfrm>
            <a:off x="840259" y="904875"/>
            <a:ext cx="10857471" cy="5422900"/>
          </a:xfrm>
        </p:spPr>
        <p:txBody>
          <a:bodyPr>
            <a:normAutofit/>
          </a:bodyPr>
          <a:lstStyle/>
          <a:p>
            <a:pPr>
              <a:lnSpc>
                <a:spcPct val="90000"/>
              </a:lnSpc>
            </a:pPr>
            <a:r>
              <a:rPr lang="en-US" dirty="0"/>
              <a:t>Good for database that grows and shrinks in size</a:t>
            </a:r>
          </a:p>
          <a:p>
            <a:pPr>
              <a:lnSpc>
                <a:spcPct val="90000"/>
              </a:lnSpc>
            </a:pPr>
            <a:r>
              <a:rPr lang="en-US" dirty="0"/>
              <a:t>Allows the hash function to be modified dynamically</a:t>
            </a:r>
          </a:p>
          <a:p>
            <a:pPr>
              <a:lnSpc>
                <a:spcPct val="90000"/>
              </a:lnSpc>
            </a:pPr>
            <a:r>
              <a:rPr lang="en-US" b="1" dirty="0">
                <a:solidFill>
                  <a:schemeClr val="tx2"/>
                </a:solidFill>
              </a:rPr>
              <a:t>Extendable hashing</a:t>
            </a:r>
            <a:r>
              <a:rPr lang="en-US" dirty="0"/>
              <a:t> – one form of dynamic hashing </a:t>
            </a:r>
          </a:p>
          <a:p>
            <a:pPr lvl="1">
              <a:lnSpc>
                <a:spcPct val="90000"/>
              </a:lnSpc>
            </a:pPr>
            <a:r>
              <a:rPr lang="en-US" dirty="0"/>
              <a:t>Hash function generates values over a large range — typically </a:t>
            </a:r>
            <a:r>
              <a:rPr lang="en-US" i="1" dirty="0"/>
              <a:t>b</a:t>
            </a:r>
            <a:r>
              <a:rPr lang="en-US" dirty="0"/>
              <a:t>-bit integers, with </a:t>
            </a:r>
            <a:r>
              <a:rPr lang="en-US" i="1" dirty="0"/>
              <a:t>b</a:t>
            </a:r>
            <a:r>
              <a:rPr lang="en-US" dirty="0"/>
              <a:t> = 32.</a:t>
            </a:r>
          </a:p>
          <a:p>
            <a:pPr lvl="1">
              <a:lnSpc>
                <a:spcPct val="90000"/>
              </a:lnSpc>
            </a:pPr>
            <a:r>
              <a:rPr lang="en-US" dirty="0"/>
              <a:t>At any time use only a prefix of the hash function to index into a table of bucket addresses.   </a:t>
            </a:r>
          </a:p>
          <a:p>
            <a:pPr lvl="1">
              <a:lnSpc>
                <a:spcPct val="90000"/>
              </a:lnSpc>
            </a:pPr>
            <a:r>
              <a:rPr lang="en-US" dirty="0"/>
              <a:t>Let the length of the prefix be </a:t>
            </a:r>
            <a:r>
              <a:rPr lang="en-US" i="1" dirty="0" err="1"/>
              <a:t>i</a:t>
            </a:r>
            <a:r>
              <a:rPr lang="en-US" dirty="0"/>
              <a:t> bits,  0 </a:t>
            </a:r>
            <a:r>
              <a:rPr lang="en-US" dirty="0">
                <a:sym typeface="Symbol" panose="05050102010706020507" pitchFamily="18" charset="2"/>
              </a:rPr>
              <a:t> </a:t>
            </a:r>
            <a:r>
              <a:rPr lang="en-US" i="1" dirty="0" err="1">
                <a:sym typeface="Symbol" panose="05050102010706020507" pitchFamily="18" charset="2"/>
              </a:rPr>
              <a:t>i</a:t>
            </a:r>
            <a:r>
              <a:rPr lang="en-US" dirty="0">
                <a:sym typeface="Symbol" panose="05050102010706020507" pitchFamily="18" charset="2"/>
              </a:rPr>
              <a:t>  32.  </a:t>
            </a:r>
          </a:p>
          <a:p>
            <a:pPr lvl="1">
              <a:lnSpc>
                <a:spcPct val="90000"/>
              </a:lnSpc>
            </a:pPr>
            <a:r>
              <a:rPr lang="en-US" dirty="0">
                <a:sym typeface="Symbol" panose="05050102010706020507" pitchFamily="18" charset="2"/>
              </a:rPr>
              <a:t>Bucket address table size = 2</a:t>
            </a:r>
            <a:r>
              <a:rPr lang="en-US" baseline="30000" dirty="0">
                <a:sym typeface="Symbol" panose="05050102010706020507" pitchFamily="18" charset="2"/>
              </a:rPr>
              <a:t>i.</a:t>
            </a:r>
            <a:r>
              <a:rPr lang="en-US" dirty="0">
                <a:sym typeface="Symbol" panose="05050102010706020507" pitchFamily="18" charset="2"/>
              </a:rPr>
              <a:t>  Initially </a:t>
            </a:r>
            <a:r>
              <a:rPr lang="en-US" i="1" dirty="0" err="1">
                <a:sym typeface="Symbol" panose="05050102010706020507" pitchFamily="18" charset="2"/>
              </a:rPr>
              <a:t>i</a:t>
            </a:r>
            <a:r>
              <a:rPr lang="en-US" dirty="0">
                <a:sym typeface="Symbol" panose="05050102010706020507" pitchFamily="18" charset="2"/>
              </a:rPr>
              <a:t> = 0</a:t>
            </a:r>
          </a:p>
          <a:p>
            <a:pPr lvl="1">
              <a:lnSpc>
                <a:spcPct val="90000"/>
              </a:lnSpc>
            </a:pPr>
            <a:r>
              <a:rPr lang="en-US" dirty="0">
                <a:sym typeface="Symbol" panose="05050102010706020507" pitchFamily="18" charset="2"/>
              </a:rPr>
              <a:t>Value of </a:t>
            </a:r>
            <a:r>
              <a:rPr lang="en-US" i="1" dirty="0" err="1">
                <a:sym typeface="Symbol" panose="05050102010706020507" pitchFamily="18" charset="2"/>
              </a:rPr>
              <a:t>i</a:t>
            </a:r>
            <a:r>
              <a:rPr lang="en-US" dirty="0">
                <a:sym typeface="Symbol" panose="05050102010706020507" pitchFamily="18" charset="2"/>
              </a:rPr>
              <a:t> grows and shrinks as the size of the database grows and shrinks.</a:t>
            </a:r>
          </a:p>
          <a:p>
            <a:pPr lvl="1">
              <a:lnSpc>
                <a:spcPct val="90000"/>
              </a:lnSpc>
            </a:pPr>
            <a:r>
              <a:rPr lang="en-US" dirty="0"/>
              <a:t>Multiple entries in the bucket address table may point to a bucket. </a:t>
            </a:r>
          </a:p>
          <a:p>
            <a:pPr lvl="1">
              <a:lnSpc>
                <a:spcPct val="90000"/>
              </a:lnSpc>
            </a:pPr>
            <a:r>
              <a:rPr lang="en-US" dirty="0"/>
              <a:t>Thus, a</a:t>
            </a:r>
            <a:r>
              <a:rPr lang="en-US" dirty="0">
                <a:sym typeface="Symbol" panose="05050102010706020507" pitchFamily="18" charset="2"/>
              </a:rPr>
              <a:t>ctual number of buckets is &lt; 2</a:t>
            </a:r>
            <a:r>
              <a:rPr lang="en-US" i="1" baseline="30000" dirty="0">
                <a:sym typeface="Symbol" panose="05050102010706020507" pitchFamily="18" charset="2"/>
              </a:rPr>
              <a:t>i</a:t>
            </a:r>
            <a:endParaRPr lang="en-US" dirty="0">
              <a:sym typeface="Symbol" panose="05050102010706020507" pitchFamily="18" charset="2"/>
            </a:endParaRPr>
          </a:p>
          <a:p>
            <a:pPr lvl="2">
              <a:lnSpc>
                <a:spcPct val="90000"/>
              </a:lnSpc>
            </a:pPr>
            <a:r>
              <a:rPr lang="en-US" dirty="0">
                <a:sym typeface="Symbol" panose="05050102010706020507" pitchFamily="18" charset="2"/>
              </a:rPr>
              <a:t>The number of buckets also changes dynamically due to coalescing and splitting of buckets. </a:t>
            </a:r>
          </a:p>
        </p:txBody>
      </p:sp>
      <p:sp>
        <p:nvSpPr>
          <p:cNvPr id="3" name="Slide Number Placeholder 2"/>
          <p:cNvSpPr>
            <a:spLocks noGrp="1"/>
          </p:cNvSpPr>
          <p:nvPr>
            <p:ph type="sldNum" sz="quarter" idx="12"/>
          </p:nvPr>
        </p:nvSpPr>
        <p:spPr/>
        <p:txBody>
          <a:bodyPr/>
          <a:lstStyle/>
          <a:p>
            <a:fld id="{8BA4E876-1E2A-41C4-BFA0-7D60E841BEBF}" type="slidenum">
              <a:rPr lang="en-IN" smtClean="0"/>
              <a:t>37</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3048519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286265" y="107092"/>
            <a:ext cx="10515600" cy="916331"/>
          </a:xfrm>
        </p:spPr>
        <p:txBody>
          <a:bodyPr/>
          <a:lstStyle/>
          <a:p>
            <a:r>
              <a:rPr lang="en-US" dirty="0"/>
              <a:t>General Extendable Hash Structure </a:t>
            </a:r>
          </a:p>
        </p:txBody>
      </p:sp>
      <p:pic>
        <p:nvPicPr>
          <p:cNvPr id="283653" name="Picture 5"/>
          <p:cNvPicPr>
            <a:picLocks noChangeAspect="1" noChangeArrowheads="1"/>
          </p:cNvPicPr>
          <p:nvPr/>
        </p:nvPicPr>
        <p:blipFill>
          <a:blip r:embed="rId2">
            <a:extLst>
              <a:ext uri="{28A0092B-C50C-407E-A947-70E740481C1C}">
                <a14:useLocalDpi xmlns:a14="http://schemas.microsoft.com/office/drawing/2010/main" val="0"/>
              </a:ext>
            </a:extLst>
          </a:blip>
          <a:srcRect l="2132" t="7236" r="1938" b="8269"/>
          <a:stretch>
            <a:fillRect/>
          </a:stretch>
        </p:blipFill>
        <p:spPr bwMode="auto">
          <a:xfrm>
            <a:off x="2324788" y="1361174"/>
            <a:ext cx="6767513" cy="371951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3654" name="Text Box 6"/>
          <p:cNvSpPr txBox="1">
            <a:spLocks noChangeArrowheads="1"/>
          </p:cNvSpPr>
          <p:nvPr/>
        </p:nvSpPr>
        <p:spPr bwMode="auto">
          <a:xfrm>
            <a:off x="2067697" y="5418437"/>
            <a:ext cx="779985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spcBef>
                <a:spcPct val="50000"/>
              </a:spcBef>
            </a:pPr>
            <a:r>
              <a:rPr lang="en-US" sz="2000"/>
              <a:t>In this structure, </a:t>
            </a:r>
            <a:r>
              <a:rPr lang="en-US" sz="2000" i="1"/>
              <a:t>i</a:t>
            </a:r>
            <a:r>
              <a:rPr lang="en-US" sz="2000" baseline="-25000"/>
              <a:t>2</a:t>
            </a:r>
            <a:r>
              <a:rPr lang="en-US" sz="2000"/>
              <a:t> = </a:t>
            </a:r>
            <a:r>
              <a:rPr lang="en-US" sz="2000" i="1"/>
              <a:t>i</a:t>
            </a:r>
            <a:r>
              <a:rPr lang="en-US" sz="2000" baseline="-25000"/>
              <a:t>3</a:t>
            </a:r>
            <a:r>
              <a:rPr lang="en-US" sz="2000"/>
              <a:t> = </a:t>
            </a:r>
            <a:r>
              <a:rPr lang="en-US" sz="2000" i="1"/>
              <a:t>i</a:t>
            </a:r>
            <a:r>
              <a:rPr lang="en-US" sz="2000"/>
              <a:t>, whereas </a:t>
            </a:r>
            <a:r>
              <a:rPr lang="en-US" sz="2000" i="1"/>
              <a:t>i</a:t>
            </a:r>
            <a:r>
              <a:rPr lang="en-US" sz="2000" baseline="-25000"/>
              <a:t>1</a:t>
            </a:r>
            <a:r>
              <a:rPr lang="en-US" sz="2000"/>
              <a:t> = </a:t>
            </a:r>
            <a:r>
              <a:rPr lang="en-US" sz="2000" i="1"/>
              <a:t>i </a:t>
            </a:r>
            <a:r>
              <a:rPr lang="en-US" sz="2000"/>
              <a:t>– 1 (see next slide for details)</a:t>
            </a:r>
          </a:p>
        </p:txBody>
      </p:sp>
      <p:sp>
        <p:nvSpPr>
          <p:cNvPr id="3" name="Slide Number Placeholder 2"/>
          <p:cNvSpPr>
            <a:spLocks noGrp="1"/>
          </p:cNvSpPr>
          <p:nvPr>
            <p:ph type="sldNum" sz="quarter" idx="12"/>
          </p:nvPr>
        </p:nvSpPr>
        <p:spPr/>
        <p:txBody>
          <a:bodyPr/>
          <a:lstStyle/>
          <a:p>
            <a:fld id="{8BA4E876-1E2A-41C4-BFA0-7D60E841BEBF}" type="slidenum">
              <a:rPr lang="en-IN" smtClean="0"/>
              <a:t>38</a:t>
            </a:fld>
            <a:endParaRPr lang="en-IN"/>
          </a:p>
        </p:txBody>
      </p:sp>
      <p:pic>
        <p:nvPicPr>
          <p:cNvPr id="7" name="Picture 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3976581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75735" y="67273"/>
            <a:ext cx="10515600" cy="631653"/>
          </a:xfrm>
        </p:spPr>
        <p:txBody>
          <a:bodyPr>
            <a:normAutofit fontScale="90000"/>
          </a:bodyPr>
          <a:lstStyle/>
          <a:p>
            <a:r>
              <a:rPr lang="en-US" dirty="0"/>
              <a:t>Use of Extendable Hash Structure</a:t>
            </a:r>
          </a:p>
        </p:txBody>
      </p:sp>
      <p:sp>
        <p:nvSpPr>
          <p:cNvPr id="284675" name="Rectangle 3"/>
          <p:cNvSpPr>
            <a:spLocks noGrp="1" noChangeArrowheads="1"/>
          </p:cNvSpPr>
          <p:nvPr>
            <p:ph type="body" idx="1"/>
          </p:nvPr>
        </p:nvSpPr>
        <p:spPr>
          <a:xfrm>
            <a:off x="930875" y="815975"/>
            <a:ext cx="9716243" cy="4681538"/>
          </a:xfrm>
        </p:spPr>
        <p:txBody>
          <a:bodyPr>
            <a:normAutofit fontScale="92500" lnSpcReduction="10000"/>
          </a:bodyPr>
          <a:lstStyle/>
          <a:p>
            <a:r>
              <a:rPr lang="en-US" dirty="0"/>
              <a:t>Each bucket </a:t>
            </a:r>
            <a:r>
              <a:rPr lang="en-US" i="1" dirty="0"/>
              <a:t>j</a:t>
            </a:r>
            <a:r>
              <a:rPr lang="en-US" dirty="0"/>
              <a:t> stores a value </a:t>
            </a:r>
            <a:r>
              <a:rPr lang="en-US" i="1" dirty="0" err="1"/>
              <a:t>i</a:t>
            </a:r>
            <a:r>
              <a:rPr lang="en-US" i="1" baseline="-25000" dirty="0" err="1"/>
              <a:t>j</a:t>
            </a:r>
            <a:r>
              <a:rPr lang="en-US" i="1" dirty="0"/>
              <a:t>; </a:t>
            </a:r>
            <a:r>
              <a:rPr lang="en-US" dirty="0"/>
              <a:t>all the entries that point to the same bucket have the same values on the first </a:t>
            </a:r>
            <a:r>
              <a:rPr lang="en-US" i="1" dirty="0" err="1"/>
              <a:t>i</a:t>
            </a:r>
            <a:r>
              <a:rPr lang="en-US" i="1" baseline="-25000" dirty="0" err="1"/>
              <a:t>j</a:t>
            </a:r>
            <a:r>
              <a:rPr lang="en-US" dirty="0"/>
              <a:t> bits.</a:t>
            </a:r>
            <a:r>
              <a:rPr lang="en-US" i="1" dirty="0"/>
              <a:t> </a:t>
            </a:r>
          </a:p>
          <a:p>
            <a:r>
              <a:rPr lang="en-US" dirty="0"/>
              <a:t>To locate the bucket containing search-key </a:t>
            </a:r>
            <a:r>
              <a:rPr lang="en-US" i="1" dirty="0" err="1"/>
              <a:t>K</a:t>
            </a:r>
            <a:r>
              <a:rPr lang="en-US" i="1" baseline="-25000" dirty="0" err="1"/>
              <a:t>j</a:t>
            </a:r>
            <a:r>
              <a:rPr lang="en-US" dirty="0"/>
              <a:t>:</a:t>
            </a:r>
          </a:p>
          <a:p>
            <a:pPr lvl="1">
              <a:buFont typeface="Wingdings" panose="05000000000000000000" pitchFamily="2" charset="2"/>
              <a:buNone/>
            </a:pPr>
            <a:r>
              <a:rPr lang="en-US" dirty="0"/>
              <a:t>1.	Compute </a:t>
            </a:r>
            <a:r>
              <a:rPr lang="en-US" i="1" dirty="0"/>
              <a:t>h(</a:t>
            </a:r>
            <a:r>
              <a:rPr lang="en-US" i="1" dirty="0" err="1"/>
              <a:t>K</a:t>
            </a:r>
            <a:r>
              <a:rPr lang="en-US" i="1" baseline="-25000" dirty="0" err="1"/>
              <a:t>j</a:t>
            </a:r>
            <a:r>
              <a:rPr lang="en-US" i="1" dirty="0"/>
              <a:t>) = X</a:t>
            </a:r>
            <a:endParaRPr lang="en-US" dirty="0"/>
          </a:p>
          <a:p>
            <a:pPr lvl="1">
              <a:buFont typeface="Wingdings" panose="05000000000000000000" pitchFamily="2" charset="2"/>
              <a:buNone/>
            </a:pPr>
            <a:r>
              <a:rPr lang="en-US" dirty="0"/>
              <a:t>2.	Use the first </a:t>
            </a:r>
            <a:r>
              <a:rPr lang="en-US" i="1" dirty="0" err="1"/>
              <a:t>i</a:t>
            </a:r>
            <a:r>
              <a:rPr lang="en-US" dirty="0"/>
              <a:t> high order bits of </a:t>
            </a:r>
            <a:r>
              <a:rPr lang="en-US" i="1" dirty="0"/>
              <a:t>X</a:t>
            </a:r>
            <a:r>
              <a:rPr lang="en-US" dirty="0"/>
              <a:t> as a displacement into bucket address table, and follow the pointer to appropriate bucket</a:t>
            </a:r>
          </a:p>
          <a:p>
            <a:r>
              <a:rPr lang="en-US" dirty="0"/>
              <a:t>To insert a record with search-key value </a:t>
            </a:r>
            <a:r>
              <a:rPr lang="en-US" i="1" dirty="0" err="1"/>
              <a:t>K</a:t>
            </a:r>
            <a:r>
              <a:rPr lang="en-US" i="1" baseline="-25000" dirty="0" err="1"/>
              <a:t>j</a:t>
            </a:r>
            <a:r>
              <a:rPr lang="en-US" dirty="0"/>
              <a:t> </a:t>
            </a:r>
          </a:p>
          <a:p>
            <a:pPr lvl="1"/>
            <a:r>
              <a:rPr lang="en-US" dirty="0"/>
              <a:t>follow same procedure as look-up and locate the bucket, say </a:t>
            </a:r>
            <a:r>
              <a:rPr lang="en-US" i="1" dirty="0"/>
              <a:t>j</a:t>
            </a:r>
            <a:r>
              <a:rPr lang="en-US" dirty="0"/>
              <a:t>.  </a:t>
            </a:r>
          </a:p>
          <a:p>
            <a:pPr lvl="1"/>
            <a:r>
              <a:rPr lang="en-US" dirty="0"/>
              <a:t>If there is room in the bucket </a:t>
            </a:r>
            <a:r>
              <a:rPr lang="en-US" i="1" dirty="0"/>
              <a:t>j</a:t>
            </a:r>
            <a:r>
              <a:rPr lang="en-US" dirty="0"/>
              <a:t> insert record in the bucket.  </a:t>
            </a:r>
          </a:p>
          <a:p>
            <a:pPr lvl="1"/>
            <a:r>
              <a:rPr lang="en-US" dirty="0"/>
              <a:t>Else the bucket must be split and insertion re-attempted (next slide.)</a:t>
            </a:r>
          </a:p>
          <a:p>
            <a:pPr lvl="2"/>
            <a:r>
              <a:rPr lang="en-US" dirty="0"/>
              <a:t>Overflow buckets used instead in some cases (will see shortly)</a:t>
            </a:r>
          </a:p>
          <a:p>
            <a:pPr>
              <a:buFont typeface="Monotype Sorts" pitchFamily="2" charset="2"/>
              <a:buNone/>
            </a:pPr>
            <a:r>
              <a:rPr lang="en-US" dirty="0"/>
              <a:t>		</a:t>
            </a:r>
          </a:p>
        </p:txBody>
      </p:sp>
      <p:sp>
        <p:nvSpPr>
          <p:cNvPr id="3" name="Slide Number Placeholder 2"/>
          <p:cNvSpPr>
            <a:spLocks noGrp="1"/>
          </p:cNvSpPr>
          <p:nvPr>
            <p:ph type="sldNum" sz="quarter" idx="12"/>
          </p:nvPr>
        </p:nvSpPr>
        <p:spPr/>
        <p:txBody>
          <a:bodyPr/>
          <a:lstStyle/>
          <a:p>
            <a:fld id="{8BA4E876-1E2A-41C4-BFA0-7D60E841BEBF}" type="slidenum">
              <a:rPr lang="en-IN" smtClean="0"/>
              <a:t>39</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205135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Buffer Manager</a:t>
            </a:r>
          </a:p>
        </p:txBody>
      </p:sp>
      <p:sp>
        <p:nvSpPr>
          <p:cNvPr id="11" name="Rectangle 3"/>
          <p:cNvSpPr txBox="1">
            <a:spLocks noChangeArrowheads="1"/>
          </p:cNvSpPr>
          <p:nvPr/>
        </p:nvSpPr>
        <p:spPr>
          <a:xfrm>
            <a:off x="539750" y="969963"/>
            <a:ext cx="10713136" cy="4153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r>
              <a:rPr lang="en-US" dirty="0"/>
              <a:t>Programs call on the buffer manager when they need a block from disk.</a:t>
            </a:r>
          </a:p>
          <a:p>
            <a:pPr marL="800100" lvl="1" indent="-342900">
              <a:buFont typeface="Monotype Sorts" pitchFamily="2" charset="2"/>
              <a:buAutoNum type="arabicPeriod"/>
            </a:pPr>
            <a:r>
              <a:rPr lang="en-US" dirty="0"/>
              <a:t>If the block is already in the buffer, the requesting program is given the address of the block in main memory</a:t>
            </a:r>
          </a:p>
          <a:p>
            <a:pPr marL="800100" lvl="1" indent="-342900">
              <a:buFont typeface="Monotype Sorts" pitchFamily="2" charset="2"/>
              <a:buAutoNum type="arabicPeriod"/>
            </a:pPr>
            <a:r>
              <a:rPr lang="en-US" dirty="0"/>
              <a:t>If the block is not in the buffer,</a:t>
            </a:r>
          </a:p>
          <a:p>
            <a:pPr marL="1200150" lvl="2" indent="-342900">
              <a:buFont typeface="Monotype Sorts" pitchFamily="2" charset="2"/>
              <a:buAutoNum type="arabicPeriod"/>
            </a:pPr>
            <a:r>
              <a:rPr lang="en-US" dirty="0"/>
              <a:t> the buffer manager allocates space in the buffer for the block, replacing (throwing out) some other block, if required, to make space for the new block.</a:t>
            </a:r>
          </a:p>
          <a:p>
            <a:pPr marL="1200150" lvl="2" indent="-342900">
              <a:buFont typeface="Monotype Sorts" pitchFamily="2" charset="2"/>
              <a:buAutoNum type="arabicPeriod"/>
            </a:pPr>
            <a:r>
              <a:rPr lang="en-US" dirty="0"/>
              <a:t>The block that is thrown out is written back to disk only if it was modified since the most recent time that it was written to/fetched from the disk.</a:t>
            </a:r>
          </a:p>
          <a:p>
            <a:pPr marL="1200150" lvl="2" indent="-342900">
              <a:buFont typeface="Monotype Sorts" pitchFamily="2" charset="2"/>
              <a:buAutoNum type="arabicPeriod"/>
            </a:pPr>
            <a:r>
              <a:rPr lang="en-US" dirty="0"/>
              <a:t>Once space is allocated in the buffer, the buffer manager reads the block from the disk to the buffer, and passes the address of the block in main memory to requester. </a:t>
            </a:r>
          </a:p>
        </p:txBody>
      </p:sp>
    </p:spTree>
    <p:extLst>
      <p:ext uri="{BB962C8B-B14F-4D97-AF65-F5344CB8AC3E}">
        <p14:creationId xmlns:p14="http://schemas.microsoft.com/office/powerpoint/2010/main" val="3451961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376881" y="196851"/>
            <a:ext cx="10515600" cy="517524"/>
          </a:xfrm>
        </p:spPr>
        <p:txBody>
          <a:bodyPr>
            <a:normAutofit fontScale="90000"/>
          </a:bodyPr>
          <a:lstStyle/>
          <a:p>
            <a:r>
              <a:rPr lang="en-US" dirty="0"/>
              <a:t>Updates in Extendable Hash Structure </a:t>
            </a:r>
          </a:p>
        </p:txBody>
      </p:sp>
      <p:sp>
        <p:nvSpPr>
          <p:cNvPr id="285699" name="Rectangle 3"/>
          <p:cNvSpPr>
            <a:spLocks noGrp="1" noChangeArrowheads="1"/>
          </p:cNvSpPr>
          <p:nvPr>
            <p:ph type="body" idx="1"/>
          </p:nvPr>
        </p:nvSpPr>
        <p:spPr>
          <a:xfrm>
            <a:off x="1161535" y="1187451"/>
            <a:ext cx="10272584" cy="5000625"/>
          </a:xfrm>
        </p:spPr>
        <p:txBody>
          <a:bodyPr>
            <a:normAutofit lnSpcReduction="10000"/>
          </a:bodyPr>
          <a:lstStyle/>
          <a:p>
            <a:pPr algn="just"/>
            <a:r>
              <a:rPr lang="en-US" dirty="0"/>
              <a:t>If </a:t>
            </a:r>
            <a:r>
              <a:rPr lang="en-US" i="1" dirty="0" err="1"/>
              <a:t>i</a:t>
            </a:r>
            <a:r>
              <a:rPr lang="en-US" dirty="0"/>
              <a:t> &gt; </a:t>
            </a:r>
            <a:r>
              <a:rPr lang="en-US" i="1" dirty="0" err="1"/>
              <a:t>i</a:t>
            </a:r>
            <a:r>
              <a:rPr lang="en-US" i="1" baseline="-25000" dirty="0" err="1"/>
              <a:t>j</a:t>
            </a:r>
            <a:r>
              <a:rPr lang="en-US" dirty="0"/>
              <a:t> (more than one pointer to bucket </a:t>
            </a:r>
            <a:r>
              <a:rPr lang="en-US" i="1" dirty="0"/>
              <a:t>j</a:t>
            </a:r>
            <a:r>
              <a:rPr lang="en-US" dirty="0"/>
              <a:t>)</a:t>
            </a:r>
          </a:p>
          <a:p>
            <a:pPr lvl="1" algn="just"/>
            <a:r>
              <a:rPr lang="en-US" dirty="0"/>
              <a:t>allocate a new bucket </a:t>
            </a:r>
            <a:r>
              <a:rPr lang="en-US" i="1" dirty="0"/>
              <a:t>z</a:t>
            </a:r>
            <a:r>
              <a:rPr lang="en-US" dirty="0"/>
              <a:t>, and set </a:t>
            </a:r>
            <a:r>
              <a:rPr lang="en-US" i="1" dirty="0" err="1"/>
              <a:t>i</a:t>
            </a:r>
            <a:r>
              <a:rPr lang="en-US" i="1" baseline="-25000" dirty="0" err="1"/>
              <a:t>j</a:t>
            </a:r>
            <a:r>
              <a:rPr lang="en-US" i="1" dirty="0"/>
              <a:t> </a:t>
            </a:r>
            <a:r>
              <a:rPr lang="en-US" dirty="0"/>
              <a:t>and </a:t>
            </a:r>
            <a:r>
              <a:rPr lang="en-US" i="1" dirty="0" err="1"/>
              <a:t>i</a:t>
            </a:r>
            <a:r>
              <a:rPr lang="en-US" i="1" baseline="-25000" dirty="0" err="1"/>
              <a:t>z</a:t>
            </a:r>
            <a:r>
              <a:rPr lang="en-US" dirty="0"/>
              <a:t> to the old </a:t>
            </a:r>
            <a:r>
              <a:rPr lang="en-US" i="1" dirty="0" err="1"/>
              <a:t>i</a:t>
            </a:r>
            <a:r>
              <a:rPr lang="en-US" i="1" baseline="-25000" dirty="0" err="1"/>
              <a:t>j</a:t>
            </a:r>
            <a:r>
              <a:rPr lang="en-US" dirty="0"/>
              <a:t> -+ 1.</a:t>
            </a:r>
          </a:p>
          <a:p>
            <a:pPr lvl="1" algn="just"/>
            <a:r>
              <a:rPr lang="en-US" dirty="0"/>
              <a:t>make the second half of the bucket address table entries pointing to </a:t>
            </a:r>
            <a:r>
              <a:rPr lang="en-US" i="1" dirty="0"/>
              <a:t>j</a:t>
            </a:r>
            <a:r>
              <a:rPr lang="en-US" dirty="0"/>
              <a:t> to point to </a:t>
            </a:r>
            <a:r>
              <a:rPr lang="en-US" i="1" dirty="0"/>
              <a:t>z</a:t>
            </a:r>
          </a:p>
          <a:p>
            <a:pPr lvl="1" algn="just"/>
            <a:r>
              <a:rPr lang="en-US" dirty="0"/>
              <a:t>remove and reinsert each record in bucket </a:t>
            </a:r>
            <a:r>
              <a:rPr lang="en-US" i="1" dirty="0"/>
              <a:t>j.</a:t>
            </a:r>
          </a:p>
          <a:p>
            <a:pPr lvl="1" algn="just"/>
            <a:r>
              <a:rPr lang="en-US" dirty="0" err="1"/>
              <a:t>recompute</a:t>
            </a:r>
            <a:r>
              <a:rPr lang="en-US" dirty="0"/>
              <a:t> new bucket for </a:t>
            </a:r>
            <a:r>
              <a:rPr lang="en-US" i="1" dirty="0" err="1"/>
              <a:t>K</a:t>
            </a:r>
            <a:r>
              <a:rPr lang="en-US" i="1" baseline="-25000" dirty="0" err="1"/>
              <a:t>j</a:t>
            </a:r>
            <a:r>
              <a:rPr lang="en-US" i="1" dirty="0"/>
              <a:t> </a:t>
            </a:r>
            <a:r>
              <a:rPr lang="en-US" dirty="0"/>
              <a:t>and insert record in the bucket (further splitting is required if the bucket is still full)</a:t>
            </a:r>
          </a:p>
          <a:p>
            <a:pPr algn="just"/>
            <a:r>
              <a:rPr lang="en-US" dirty="0"/>
              <a:t>If </a:t>
            </a:r>
            <a:r>
              <a:rPr lang="en-US" i="1" dirty="0" err="1"/>
              <a:t>i</a:t>
            </a:r>
            <a:r>
              <a:rPr lang="en-US" i="1" dirty="0"/>
              <a:t> = </a:t>
            </a:r>
            <a:r>
              <a:rPr lang="en-US" i="1" dirty="0" err="1"/>
              <a:t>i</a:t>
            </a:r>
            <a:r>
              <a:rPr lang="en-US" i="1" baseline="-25000" dirty="0" err="1"/>
              <a:t>j</a:t>
            </a:r>
            <a:r>
              <a:rPr lang="en-US" i="1" dirty="0"/>
              <a:t> </a:t>
            </a:r>
            <a:r>
              <a:rPr lang="en-US" dirty="0"/>
              <a:t>(only one pointer to bucket </a:t>
            </a:r>
            <a:r>
              <a:rPr lang="en-US" i="1" dirty="0"/>
              <a:t>j</a:t>
            </a:r>
            <a:r>
              <a:rPr lang="en-US" dirty="0"/>
              <a:t>)</a:t>
            </a:r>
          </a:p>
          <a:p>
            <a:pPr lvl="1" algn="just"/>
            <a:r>
              <a:rPr lang="en-US" dirty="0"/>
              <a:t>increment </a:t>
            </a:r>
            <a:r>
              <a:rPr lang="en-US" i="1" dirty="0" err="1"/>
              <a:t>i</a:t>
            </a:r>
            <a:r>
              <a:rPr lang="en-US" dirty="0"/>
              <a:t> and double the size of the bucket address table.</a:t>
            </a:r>
          </a:p>
          <a:p>
            <a:pPr lvl="1" algn="just"/>
            <a:r>
              <a:rPr lang="en-US" dirty="0"/>
              <a:t>replace each entry in the table by two entries that point to the same bucket.</a:t>
            </a:r>
          </a:p>
          <a:p>
            <a:pPr lvl="1" algn="just"/>
            <a:r>
              <a:rPr lang="en-US" dirty="0" err="1"/>
              <a:t>recompute</a:t>
            </a:r>
            <a:r>
              <a:rPr lang="en-US" dirty="0"/>
              <a:t> new bucket address table entry for </a:t>
            </a:r>
            <a:r>
              <a:rPr lang="en-US" i="1" dirty="0" err="1"/>
              <a:t>K</a:t>
            </a:r>
            <a:r>
              <a:rPr lang="en-US" i="1" baseline="-25000" dirty="0" err="1"/>
              <a:t>j</a:t>
            </a:r>
            <a:br>
              <a:rPr lang="en-US" dirty="0"/>
            </a:br>
            <a:r>
              <a:rPr lang="en-US" dirty="0"/>
              <a:t>Now </a:t>
            </a:r>
            <a:r>
              <a:rPr lang="en-US" i="1" dirty="0" err="1"/>
              <a:t>i</a:t>
            </a:r>
            <a:r>
              <a:rPr lang="en-US" i="1" dirty="0"/>
              <a:t> </a:t>
            </a:r>
            <a:r>
              <a:rPr lang="en-US" dirty="0"/>
              <a:t>&gt; </a:t>
            </a:r>
            <a:r>
              <a:rPr lang="en-US" i="1" dirty="0" err="1"/>
              <a:t>i</a:t>
            </a:r>
            <a:r>
              <a:rPr lang="en-US" i="1" baseline="-25000" dirty="0" err="1"/>
              <a:t>j</a:t>
            </a:r>
            <a:r>
              <a:rPr lang="en-US" dirty="0"/>
              <a:t>  so use the first case above.   </a:t>
            </a:r>
          </a:p>
        </p:txBody>
      </p:sp>
      <p:sp>
        <p:nvSpPr>
          <p:cNvPr id="285700" name="Text Box 4"/>
          <p:cNvSpPr txBox="1">
            <a:spLocks noChangeArrowheads="1"/>
          </p:cNvSpPr>
          <p:nvPr/>
        </p:nvSpPr>
        <p:spPr bwMode="auto">
          <a:xfrm>
            <a:off x="1161535" y="714375"/>
            <a:ext cx="692894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2000" dirty="0"/>
              <a:t>To split a bucket </a:t>
            </a:r>
            <a:r>
              <a:rPr lang="en-US" sz="2000" i="1" dirty="0"/>
              <a:t>j</a:t>
            </a:r>
            <a:r>
              <a:rPr lang="en-US" sz="2000" dirty="0"/>
              <a:t> when inserting record with search-key value </a:t>
            </a:r>
            <a:r>
              <a:rPr lang="en-US" sz="2000" i="1" dirty="0" err="1"/>
              <a:t>K</a:t>
            </a:r>
            <a:r>
              <a:rPr lang="en-US" sz="2000" i="1" baseline="-25000" dirty="0" err="1"/>
              <a:t>j</a:t>
            </a:r>
            <a:r>
              <a:rPr lang="en-US" sz="2000" dirty="0"/>
              <a:t>:</a:t>
            </a:r>
          </a:p>
        </p:txBody>
      </p:sp>
      <p:sp>
        <p:nvSpPr>
          <p:cNvPr id="3" name="Slide Number Placeholder 2"/>
          <p:cNvSpPr>
            <a:spLocks noGrp="1"/>
          </p:cNvSpPr>
          <p:nvPr>
            <p:ph type="sldNum" sz="quarter" idx="12"/>
          </p:nvPr>
        </p:nvSpPr>
        <p:spPr/>
        <p:txBody>
          <a:bodyPr/>
          <a:lstStyle/>
          <a:p>
            <a:fld id="{8BA4E876-1E2A-41C4-BFA0-7D60E841BEBF}" type="slidenum">
              <a:rPr lang="en-IN" smtClean="0"/>
              <a:t>40</a:t>
            </a:fld>
            <a:endParaRPr lang="en-IN"/>
          </a:p>
        </p:txBody>
      </p:sp>
      <p:pic>
        <p:nvPicPr>
          <p:cNvPr id="7" name="Picture 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4747951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01362" y="349762"/>
            <a:ext cx="10676238" cy="457200"/>
          </a:xfrm>
        </p:spPr>
        <p:txBody>
          <a:bodyPr>
            <a:normAutofit fontScale="90000"/>
          </a:bodyPr>
          <a:lstStyle/>
          <a:p>
            <a:r>
              <a:rPr lang="en-US" dirty="0"/>
              <a:t>Updates in Extendable Hash Structure (Cont.)</a:t>
            </a:r>
          </a:p>
        </p:txBody>
      </p:sp>
      <p:sp>
        <p:nvSpPr>
          <p:cNvPr id="286723" name="Rectangle 3"/>
          <p:cNvSpPr>
            <a:spLocks noGrp="1" noChangeArrowheads="1"/>
          </p:cNvSpPr>
          <p:nvPr>
            <p:ph type="body" idx="1"/>
          </p:nvPr>
        </p:nvSpPr>
        <p:spPr>
          <a:xfrm>
            <a:off x="601362" y="1314450"/>
            <a:ext cx="11162270" cy="4491038"/>
          </a:xfrm>
        </p:spPr>
        <p:txBody>
          <a:bodyPr>
            <a:normAutofit lnSpcReduction="10000"/>
          </a:bodyPr>
          <a:lstStyle/>
          <a:p>
            <a:pPr>
              <a:lnSpc>
                <a:spcPct val="90000"/>
              </a:lnSpc>
            </a:pPr>
            <a:r>
              <a:rPr lang="en-US" dirty="0"/>
              <a:t>When inserting a value, if the bucket is full after several splits (that is, </a:t>
            </a:r>
            <a:r>
              <a:rPr lang="en-US" i="1" dirty="0" err="1"/>
              <a:t>i</a:t>
            </a:r>
            <a:r>
              <a:rPr lang="en-US" dirty="0"/>
              <a:t> reaches some limit </a:t>
            </a:r>
            <a:r>
              <a:rPr lang="en-US" i="1" dirty="0"/>
              <a:t>b</a:t>
            </a:r>
            <a:r>
              <a:rPr lang="en-US" dirty="0"/>
              <a:t>) create an overflow bucket instead of splitting bucket entry table further.</a:t>
            </a:r>
          </a:p>
          <a:p>
            <a:pPr>
              <a:lnSpc>
                <a:spcPct val="90000"/>
              </a:lnSpc>
            </a:pPr>
            <a:r>
              <a:rPr lang="en-US" dirty="0"/>
              <a:t>To delete a key value, </a:t>
            </a:r>
          </a:p>
          <a:p>
            <a:pPr lvl="1">
              <a:lnSpc>
                <a:spcPct val="90000"/>
              </a:lnSpc>
            </a:pPr>
            <a:r>
              <a:rPr lang="en-US" dirty="0"/>
              <a:t>locate it in its bucket and remove it. </a:t>
            </a:r>
          </a:p>
          <a:p>
            <a:pPr lvl="1">
              <a:lnSpc>
                <a:spcPct val="90000"/>
              </a:lnSpc>
            </a:pPr>
            <a:r>
              <a:rPr lang="en-US" dirty="0"/>
              <a:t>The bucket itself can be removed if it becomes empty (with appropriate updates to the bucket address table). </a:t>
            </a:r>
          </a:p>
          <a:p>
            <a:pPr lvl="1">
              <a:lnSpc>
                <a:spcPct val="90000"/>
              </a:lnSpc>
            </a:pPr>
            <a:r>
              <a:rPr lang="en-US" dirty="0"/>
              <a:t>Coalescing of buckets can be done (can coalesce only with a “buddy” bucket having same value of </a:t>
            </a:r>
            <a:r>
              <a:rPr lang="en-US" dirty="0" err="1"/>
              <a:t>i</a:t>
            </a:r>
            <a:r>
              <a:rPr lang="en-US" baseline="-25000" dirty="0" err="1"/>
              <a:t>j</a:t>
            </a:r>
            <a:r>
              <a:rPr lang="en-US" dirty="0"/>
              <a:t> and same </a:t>
            </a:r>
            <a:r>
              <a:rPr lang="en-US" dirty="0" err="1"/>
              <a:t>i</a:t>
            </a:r>
            <a:r>
              <a:rPr lang="en-US" sz="2800" baseline="-25000" dirty="0" err="1"/>
              <a:t>j</a:t>
            </a:r>
            <a:r>
              <a:rPr lang="en-US" sz="2800" baseline="-25000" dirty="0"/>
              <a:t> </a:t>
            </a:r>
            <a:r>
              <a:rPr lang="en-US" dirty="0"/>
              <a:t>–1 prefix, if it is present) </a:t>
            </a:r>
          </a:p>
          <a:p>
            <a:pPr lvl="1">
              <a:lnSpc>
                <a:spcPct val="90000"/>
              </a:lnSpc>
            </a:pPr>
            <a:r>
              <a:rPr lang="en-US" dirty="0"/>
              <a:t>Decreasing bucket address table size is also possible</a:t>
            </a:r>
          </a:p>
          <a:p>
            <a:pPr lvl="2">
              <a:lnSpc>
                <a:spcPct val="90000"/>
              </a:lnSpc>
            </a:pPr>
            <a:r>
              <a:rPr lang="en-US" dirty="0"/>
              <a:t>Note: decreasing bucket address table size is an expensive operation and should be done only if number of buckets becomes much smaller than the size of the table </a:t>
            </a:r>
          </a:p>
        </p:txBody>
      </p:sp>
      <p:sp>
        <p:nvSpPr>
          <p:cNvPr id="3" name="Slide Number Placeholder 2"/>
          <p:cNvSpPr>
            <a:spLocks noGrp="1"/>
          </p:cNvSpPr>
          <p:nvPr>
            <p:ph type="sldNum" sz="quarter" idx="12"/>
          </p:nvPr>
        </p:nvSpPr>
        <p:spPr/>
        <p:txBody>
          <a:bodyPr/>
          <a:lstStyle/>
          <a:p>
            <a:fld id="{8BA4E876-1E2A-41C4-BFA0-7D60E841BEBF}" type="slidenum">
              <a:rPr lang="en-IN" smtClean="0"/>
              <a:t>41</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1044853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67265" y="122238"/>
            <a:ext cx="9634281" cy="457200"/>
          </a:xfrm>
        </p:spPr>
        <p:txBody>
          <a:bodyPr>
            <a:normAutofit fontScale="90000"/>
          </a:bodyPr>
          <a:lstStyle/>
          <a:p>
            <a:r>
              <a:rPr lang="en-US" dirty="0"/>
              <a:t>Use of Extendable Hash Structure:  Example </a:t>
            </a:r>
          </a:p>
        </p:txBody>
      </p:sp>
      <p:sp>
        <p:nvSpPr>
          <p:cNvPr id="287750" name="Text Box 6"/>
          <p:cNvSpPr txBox="1">
            <a:spLocks noChangeArrowheads="1"/>
          </p:cNvSpPr>
          <p:nvPr/>
        </p:nvSpPr>
        <p:spPr bwMode="auto">
          <a:xfrm>
            <a:off x="3772668" y="5934046"/>
            <a:ext cx="3997376"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2000"/>
              <a:t>Initial Hash structure, bucket size = 2</a:t>
            </a:r>
          </a:p>
        </p:txBody>
      </p:sp>
      <p:pic>
        <p:nvPicPr>
          <p:cNvPr id="287751" name="Picture 7"/>
          <p:cNvPicPr>
            <a:picLocks noChangeAspect="1" noChangeArrowheads="1"/>
          </p:cNvPicPr>
          <p:nvPr/>
        </p:nvPicPr>
        <p:blipFill>
          <a:blip r:embed="rId2">
            <a:extLst>
              <a:ext uri="{28A0092B-C50C-407E-A947-70E740481C1C}">
                <a14:useLocalDpi xmlns:a14="http://schemas.microsoft.com/office/drawing/2010/main" val="0"/>
              </a:ext>
            </a:extLst>
          </a:blip>
          <a:srcRect l="1396" t="35373" r="1994" b="36702"/>
          <a:stretch>
            <a:fillRect/>
          </a:stretch>
        </p:blipFill>
        <p:spPr bwMode="auto">
          <a:xfrm>
            <a:off x="2516189" y="4175125"/>
            <a:ext cx="7616825" cy="16510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7752" name="Picture 8"/>
          <p:cNvPicPr>
            <a:picLocks noChangeAspect="1" noChangeArrowheads="1"/>
          </p:cNvPicPr>
          <p:nvPr/>
        </p:nvPicPr>
        <p:blipFill>
          <a:blip r:embed="rId3">
            <a:extLst>
              <a:ext uri="{28A0092B-C50C-407E-A947-70E740481C1C}">
                <a14:useLocalDpi xmlns:a14="http://schemas.microsoft.com/office/drawing/2010/main" val="0"/>
              </a:ext>
            </a:extLst>
          </a:blip>
          <a:srcRect l="1988" t="25542" r="4880" b="26506"/>
          <a:stretch>
            <a:fillRect/>
          </a:stretch>
        </p:blipFill>
        <p:spPr bwMode="auto">
          <a:xfrm>
            <a:off x="2505075" y="965200"/>
            <a:ext cx="7499350" cy="2895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42</a:t>
            </a:fld>
            <a:endParaRPr lang="en-IN"/>
          </a:p>
        </p:txBody>
      </p:sp>
      <p:pic>
        <p:nvPicPr>
          <p:cNvPr id="8" name="Picture 7"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9"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2677149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439395" y="117862"/>
            <a:ext cx="10515600" cy="842191"/>
          </a:xfrm>
        </p:spPr>
        <p:txBody>
          <a:bodyPr/>
          <a:lstStyle/>
          <a:p>
            <a:r>
              <a:rPr lang="en-US" dirty="0"/>
              <a:t>Example (Cont.)</a:t>
            </a:r>
          </a:p>
        </p:txBody>
      </p:sp>
      <p:sp>
        <p:nvSpPr>
          <p:cNvPr id="347139" name="Rectangle 3"/>
          <p:cNvSpPr>
            <a:spLocks noGrp="1" noChangeArrowheads="1"/>
          </p:cNvSpPr>
          <p:nvPr>
            <p:ph type="body" idx="1"/>
          </p:nvPr>
        </p:nvSpPr>
        <p:spPr>
          <a:xfrm>
            <a:off x="948016" y="1096770"/>
            <a:ext cx="10295968" cy="773219"/>
          </a:xfrm>
        </p:spPr>
        <p:txBody>
          <a:bodyPr>
            <a:normAutofit fontScale="92500" lnSpcReduction="10000"/>
          </a:bodyPr>
          <a:lstStyle/>
          <a:p>
            <a:r>
              <a:rPr lang="en-US" dirty="0"/>
              <a:t>Hash structure after  insertion of one Brighton and two Downtown records</a:t>
            </a:r>
          </a:p>
        </p:txBody>
      </p:sp>
      <p:pic>
        <p:nvPicPr>
          <p:cNvPr id="347140" name="Picture 4"/>
          <p:cNvPicPr>
            <a:picLocks noChangeAspect="1" noChangeArrowheads="1"/>
          </p:cNvPicPr>
          <p:nvPr/>
        </p:nvPicPr>
        <p:blipFill>
          <a:blip r:embed="rId2">
            <a:extLst>
              <a:ext uri="{28A0092B-C50C-407E-A947-70E740481C1C}">
                <a14:useLocalDpi xmlns:a14="http://schemas.microsoft.com/office/drawing/2010/main" val="0"/>
              </a:ext>
            </a:extLst>
          </a:blip>
          <a:srcRect l="1416" t="25250" r="2655" b="25250"/>
          <a:stretch>
            <a:fillRect/>
          </a:stretch>
        </p:blipFill>
        <p:spPr bwMode="auto">
          <a:xfrm>
            <a:off x="2404268" y="1869989"/>
            <a:ext cx="7383463" cy="28575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43</a:t>
            </a:fld>
            <a:endParaRPr lang="en-IN"/>
          </a:p>
        </p:txBody>
      </p:sp>
      <p:pic>
        <p:nvPicPr>
          <p:cNvPr id="7" name="Picture 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3819339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67498" y="361950"/>
            <a:ext cx="10515600" cy="417470"/>
          </a:xfrm>
        </p:spPr>
        <p:txBody>
          <a:bodyPr>
            <a:normAutofit fontScale="90000"/>
          </a:bodyPr>
          <a:lstStyle/>
          <a:p>
            <a:r>
              <a:rPr lang="en-US" dirty="0"/>
              <a:t>Example (Cont.)</a:t>
            </a:r>
          </a:p>
        </p:txBody>
      </p:sp>
      <p:sp>
        <p:nvSpPr>
          <p:cNvPr id="288772" name="Text Box 4"/>
          <p:cNvSpPr txBox="1">
            <a:spLocks noChangeArrowheads="1"/>
          </p:cNvSpPr>
          <p:nvPr/>
        </p:nvSpPr>
        <p:spPr bwMode="auto">
          <a:xfrm>
            <a:off x="3144795" y="890558"/>
            <a:ext cx="509754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2000"/>
              <a:t>Hash structure after insertion of Mianus record</a:t>
            </a:r>
          </a:p>
        </p:txBody>
      </p:sp>
      <p:pic>
        <p:nvPicPr>
          <p:cNvPr id="288773" name="Picture 5"/>
          <p:cNvPicPr>
            <a:picLocks noChangeAspect="1" noChangeArrowheads="1"/>
          </p:cNvPicPr>
          <p:nvPr/>
        </p:nvPicPr>
        <p:blipFill>
          <a:blip r:embed="rId2">
            <a:extLst>
              <a:ext uri="{28A0092B-C50C-407E-A947-70E740481C1C}">
                <a14:useLocalDpi xmlns:a14="http://schemas.microsoft.com/office/drawing/2010/main" val="0"/>
              </a:ext>
            </a:extLst>
          </a:blip>
          <a:srcRect l="1584" t="15024" r="2113" b="15024"/>
          <a:stretch>
            <a:fillRect/>
          </a:stretch>
        </p:blipFill>
        <p:spPr bwMode="auto">
          <a:xfrm>
            <a:off x="2805113" y="1819276"/>
            <a:ext cx="6977062" cy="380047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44</a:t>
            </a:fld>
            <a:endParaRPr lang="en-IN"/>
          </a:p>
        </p:txBody>
      </p:sp>
      <p:pic>
        <p:nvPicPr>
          <p:cNvPr id="7" name="Picture 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3119814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483972" y="149307"/>
            <a:ext cx="10515600" cy="528586"/>
          </a:xfrm>
        </p:spPr>
        <p:txBody>
          <a:bodyPr>
            <a:normAutofit fontScale="90000"/>
          </a:bodyPr>
          <a:lstStyle/>
          <a:p>
            <a:r>
              <a:rPr lang="en-US" dirty="0"/>
              <a:t>Example (Cont.)</a:t>
            </a:r>
          </a:p>
        </p:txBody>
      </p:sp>
      <p:sp>
        <p:nvSpPr>
          <p:cNvPr id="294916" name="Text Box 4"/>
          <p:cNvSpPr txBox="1">
            <a:spLocks noChangeArrowheads="1"/>
          </p:cNvSpPr>
          <p:nvPr/>
        </p:nvSpPr>
        <p:spPr bwMode="auto">
          <a:xfrm>
            <a:off x="2960007" y="5722908"/>
            <a:ext cx="618784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2000"/>
              <a:t>Hash structure after insertion of  three Perryridge records</a:t>
            </a:r>
          </a:p>
        </p:txBody>
      </p:sp>
      <p:pic>
        <p:nvPicPr>
          <p:cNvPr id="294917" name="Picture 5"/>
          <p:cNvPicPr>
            <a:picLocks noChangeAspect="1" noChangeArrowheads="1"/>
          </p:cNvPicPr>
          <p:nvPr/>
        </p:nvPicPr>
        <p:blipFill>
          <a:blip r:embed="rId2">
            <a:extLst>
              <a:ext uri="{28A0092B-C50C-407E-A947-70E740481C1C}">
                <a14:useLocalDpi xmlns:a14="http://schemas.microsoft.com/office/drawing/2010/main" val="0"/>
              </a:ext>
            </a:extLst>
          </a:blip>
          <a:srcRect l="9326" t="7599" r="1555" b="15199"/>
          <a:stretch>
            <a:fillRect/>
          </a:stretch>
        </p:blipFill>
        <p:spPr bwMode="auto">
          <a:xfrm>
            <a:off x="2794001" y="911225"/>
            <a:ext cx="6537325" cy="424815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45</a:t>
            </a:fld>
            <a:endParaRPr lang="en-IN"/>
          </a:p>
        </p:txBody>
      </p:sp>
      <p:pic>
        <p:nvPicPr>
          <p:cNvPr id="7" name="Picture 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3124974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385119" y="233320"/>
            <a:ext cx="10515600" cy="697556"/>
          </a:xfrm>
        </p:spPr>
        <p:txBody>
          <a:bodyPr/>
          <a:lstStyle/>
          <a:p>
            <a:r>
              <a:rPr lang="en-US" dirty="0"/>
              <a:t>Example (Cont.)</a:t>
            </a:r>
          </a:p>
        </p:txBody>
      </p:sp>
      <p:sp>
        <p:nvSpPr>
          <p:cNvPr id="348163" name="Rectangle 3"/>
          <p:cNvSpPr>
            <a:spLocks noGrp="1" noChangeArrowheads="1"/>
          </p:cNvSpPr>
          <p:nvPr>
            <p:ph type="body" idx="1"/>
          </p:nvPr>
        </p:nvSpPr>
        <p:spPr>
          <a:xfrm>
            <a:off x="838200" y="1070577"/>
            <a:ext cx="10515600" cy="560516"/>
          </a:xfrm>
        </p:spPr>
        <p:txBody>
          <a:bodyPr/>
          <a:lstStyle/>
          <a:p>
            <a:r>
              <a:rPr lang="en-US" dirty="0"/>
              <a:t>Hash structure after insertion of Redwood and Round Hill records</a:t>
            </a:r>
          </a:p>
        </p:txBody>
      </p:sp>
      <p:pic>
        <p:nvPicPr>
          <p:cNvPr id="348164" name="Picture 4"/>
          <p:cNvPicPr>
            <a:picLocks noChangeAspect="1" noChangeArrowheads="1"/>
          </p:cNvPicPr>
          <p:nvPr/>
        </p:nvPicPr>
        <p:blipFill>
          <a:blip r:embed="rId2">
            <a:extLst>
              <a:ext uri="{28A0092B-C50C-407E-A947-70E740481C1C}">
                <a14:useLocalDpi xmlns:a14="http://schemas.microsoft.com/office/drawing/2010/main" val="0"/>
              </a:ext>
            </a:extLst>
          </a:blip>
          <a:srcRect l="3021" t="4028" r="1422" b="15877"/>
          <a:stretch>
            <a:fillRect/>
          </a:stretch>
        </p:blipFill>
        <p:spPr bwMode="auto">
          <a:xfrm>
            <a:off x="2395196" y="1709866"/>
            <a:ext cx="6827837" cy="42926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46</a:t>
            </a:fld>
            <a:endParaRPr lang="en-IN"/>
          </a:p>
        </p:txBody>
      </p:sp>
      <p:pic>
        <p:nvPicPr>
          <p:cNvPr id="7" name="Picture 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8"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2667714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302741" y="164757"/>
            <a:ext cx="10515600" cy="883380"/>
          </a:xfrm>
        </p:spPr>
        <p:txBody>
          <a:bodyPr/>
          <a:lstStyle/>
          <a:p>
            <a:r>
              <a:rPr lang="en-US" dirty="0"/>
              <a:t>Extendable Hashing vs. Other Schemes</a:t>
            </a:r>
          </a:p>
        </p:txBody>
      </p:sp>
      <p:sp>
        <p:nvSpPr>
          <p:cNvPr id="349187" name="Rectangle 3"/>
          <p:cNvSpPr>
            <a:spLocks noGrp="1" noChangeArrowheads="1"/>
          </p:cNvSpPr>
          <p:nvPr>
            <p:ph type="body" idx="1"/>
          </p:nvPr>
        </p:nvSpPr>
        <p:spPr>
          <a:xfrm>
            <a:off x="838199" y="1150122"/>
            <a:ext cx="10810103" cy="4351338"/>
          </a:xfrm>
        </p:spPr>
        <p:txBody>
          <a:bodyPr/>
          <a:lstStyle/>
          <a:p>
            <a:r>
              <a:rPr lang="en-US" dirty="0"/>
              <a:t>Benefits of extendable hashing:  </a:t>
            </a:r>
          </a:p>
          <a:p>
            <a:pPr lvl="1"/>
            <a:r>
              <a:rPr lang="en-US" dirty="0"/>
              <a:t>Hash performance does not degrade with growth of file</a:t>
            </a:r>
          </a:p>
          <a:p>
            <a:pPr lvl="1"/>
            <a:r>
              <a:rPr lang="en-US" dirty="0"/>
              <a:t>Minimal space overhead</a:t>
            </a:r>
          </a:p>
          <a:p>
            <a:r>
              <a:rPr lang="en-US" dirty="0"/>
              <a:t>Disadvantages of extendable hashing</a:t>
            </a:r>
          </a:p>
          <a:p>
            <a:pPr lvl="1"/>
            <a:r>
              <a:rPr lang="en-US" dirty="0"/>
              <a:t>Extra level of indirection to find desired record</a:t>
            </a:r>
          </a:p>
          <a:p>
            <a:pPr lvl="1"/>
            <a:r>
              <a:rPr lang="en-US" dirty="0"/>
              <a:t>Bucket address table may itself become very big (larger than memory)</a:t>
            </a:r>
          </a:p>
          <a:p>
            <a:pPr lvl="2"/>
            <a:r>
              <a:rPr lang="en-US" dirty="0"/>
              <a:t>Need a tree structure to locate desired record in the structure!</a:t>
            </a:r>
          </a:p>
          <a:p>
            <a:pPr lvl="1"/>
            <a:r>
              <a:rPr lang="en-US" dirty="0"/>
              <a:t>Changing size of bucket address table is an expensive operation</a:t>
            </a:r>
          </a:p>
          <a:p>
            <a:r>
              <a:rPr lang="en-US" dirty="0">
                <a:solidFill>
                  <a:schemeClr val="tx2"/>
                </a:solidFill>
              </a:rPr>
              <a:t>Linear hashing </a:t>
            </a:r>
            <a:r>
              <a:rPr lang="en-US" dirty="0"/>
              <a:t>is an alternative mechanism which avoids these disadvantages at the possible cost of more bucket overflows</a:t>
            </a:r>
            <a:endParaRPr lang="en-US" dirty="0">
              <a:solidFill>
                <a:schemeClr val="tx2"/>
              </a:solidFill>
            </a:endParaRPr>
          </a:p>
        </p:txBody>
      </p:sp>
      <p:sp>
        <p:nvSpPr>
          <p:cNvPr id="3" name="Slide Number Placeholder 2"/>
          <p:cNvSpPr>
            <a:spLocks noGrp="1"/>
          </p:cNvSpPr>
          <p:nvPr>
            <p:ph type="sldNum" sz="quarter" idx="12"/>
          </p:nvPr>
        </p:nvSpPr>
        <p:spPr/>
        <p:txBody>
          <a:bodyPr/>
          <a:lstStyle/>
          <a:p>
            <a:fld id="{8BA4E876-1E2A-41C4-BFA0-7D60E841BEBF}" type="slidenum">
              <a:rPr lang="en-IN" smtClean="0"/>
              <a:t>47</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183391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1337" y="230660"/>
            <a:ext cx="9086850" cy="457200"/>
          </a:xfrm>
        </p:spPr>
        <p:txBody>
          <a:bodyPr>
            <a:normAutofit fontScale="90000"/>
          </a:bodyPr>
          <a:lstStyle/>
          <a:p>
            <a:r>
              <a:rPr lang="en-US" sz="2800" dirty="0"/>
              <a:t>Comparison of Ordered Indexing and Hashing</a:t>
            </a:r>
          </a:p>
        </p:txBody>
      </p:sp>
      <p:sp>
        <p:nvSpPr>
          <p:cNvPr id="295939" name="Rectangle 3"/>
          <p:cNvSpPr>
            <a:spLocks noGrp="1" noChangeArrowheads="1"/>
          </p:cNvSpPr>
          <p:nvPr>
            <p:ph type="body" idx="1"/>
          </p:nvPr>
        </p:nvSpPr>
        <p:spPr>
          <a:xfrm>
            <a:off x="1027670" y="861799"/>
            <a:ext cx="10515600" cy="4351338"/>
          </a:xfrm>
        </p:spPr>
        <p:txBody>
          <a:bodyPr/>
          <a:lstStyle/>
          <a:p>
            <a:r>
              <a:rPr lang="en-US" dirty="0"/>
              <a:t>Cost of periodic re-organization</a:t>
            </a:r>
          </a:p>
          <a:p>
            <a:r>
              <a:rPr lang="en-US" dirty="0"/>
              <a:t>Relative frequency of insertions and deletions</a:t>
            </a:r>
          </a:p>
          <a:p>
            <a:r>
              <a:rPr lang="en-US" dirty="0"/>
              <a:t>Is it desirable to optimize average access time at the expense of worst-case access time?</a:t>
            </a:r>
          </a:p>
          <a:p>
            <a:r>
              <a:rPr lang="en-US" dirty="0"/>
              <a:t>Expected type of queries:</a:t>
            </a:r>
          </a:p>
          <a:p>
            <a:pPr lvl="1"/>
            <a:r>
              <a:rPr lang="en-US" dirty="0"/>
              <a:t>Hashing is generally better at retrieving records having a specified value of the key.</a:t>
            </a:r>
          </a:p>
          <a:p>
            <a:pPr lvl="1"/>
            <a:r>
              <a:rPr lang="en-US" dirty="0"/>
              <a:t>If range queries are common, ordered indices are to be preferred</a:t>
            </a:r>
          </a:p>
        </p:txBody>
      </p:sp>
      <p:sp>
        <p:nvSpPr>
          <p:cNvPr id="3" name="Slide Number Placeholder 2"/>
          <p:cNvSpPr>
            <a:spLocks noGrp="1"/>
          </p:cNvSpPr>
          <p:nvPr>
            <p:ph type="sldNum" sz="quarter" idx="12"/>
          </p:nvPr>
        </p:nvSpPr>
        <p:spPr/>
        <p:txBody>
          <a:bodyPr/>
          <a:lstStyle/>
          <a:p>
            <a:fld id="{8BA4E876-1E2A-41C4-BFA0-7D60E841BEBF}" type="slidenum">
              <a:rPr lang="en-IN" smtClean="0"/>
              <a:t>48</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2067697" y="6363264"/>
            <a:ext cx="8579422" cy="365125"/>
          </a:xfrm>
        </p:spPr>
        <p:txBody>
          <a:bodyPr vert="horz" lIns="91440" tIns="45720" rIns="91440" bIns="45720" rtlCol="0" anchor="ctr">
            <a:noAutofit/>
          </a:bodyPr>
          <a:lstStyle/>
          <a:p>
            <a:pPr>
              <a:spcAft>
                <a:spcPts val="600"/>
              </a:spcAft>
            </a:pPr>
            <a:r>
              <a:rPr lang="en-US" sz="1400" kern="1200" dirty="0">
                <a:solidFill>
                  <a:schemeClr val="tx1">
                    <a:tint val="75000"/>
                  </a:schemeClr>
                </a:solidFill>
                <a:latin typeface="+mn-lt"/>
                <a:ea typeface="+mn-ea"/>
                <a:cs typeface="+mn-cs"/>
              </a:rPr>
              <a:t>Department of Computer science and Engineering            CSB4202- Database Management Systems</a:t>
            </a:r>
          </a:p>
        </p:txBody>
      </p:sp>
    </p:spTree>
    <p:extLst>
      <p:ext uri="{BB962C8B-B14F-4D97-AF65-F5344CB8AC3E}">
        <p14:creationId xmlns:p14="http://schemas.microsoft.com/office/powerpoint/2010/main" val="231842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Buffer-Replacement Policies</a:t>
            </a:r>
          </a:p>
        </p:txBody>
      </p:sp>
      <p:sp>
        <p:nvSpPr>
          <p:cNvPr id="11" name="Rectangle 3"/>
          <p:cNvSpPr txBox="1">
            <a:spLocks noChangeArrowheads="1"/>
          </p:cNvSpPr>
          <p:nvPr/>
        </p:nvSpPr>
        <p:spPr>
          <a:xfrm>
            <a:off x="571499" y="1114425"/>
            <a:ext cx="10640197" cy="5168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operating systems replace the block </a:t>
            </a:r>
            <a:r>
              <a:rPr lang="en-US" b="1" dirty="0">
                <a:solidFill>
                  <a:schemeClr val="tx2"/>
                </a:solidFill>
              </a:rPr>
              <a:t>least recently used</a:t>
            </a:r>
            <a:r>
              <a:rPr lang="en-US" dirty="0"/>
              <a:t> (</a:t>
            </a:r>
            <a:r>
              <a:rPr lang="en-US" dirty="0">
                <a:solidFill>
                  <a:schemeClr val="tx2"/>
                </a:solidFill>
              </a:rPr>
              <a:t>LRU strategy</a:t>
            </a:r>
            <a:r>
              <a:rPr lang="en-US" dirty="0"/>
              <a:t>)</a:t>
            </a:r>
          </a:p>
          <a:p>
            <a:r>
              <a:rPr lang="en-US" dirty="0"/>
              <a:t>Idea behind LRU – use past pattern of block references as a predictor of future references</a:t>
            </a:r>
          </a:p>
          <a:p>
            <a:r>
              <a:rPr lang="en-US" dirty="0"/>
              <a:t>Queries have well-defined access patterns (such as sequential scans), and a database system can use the information in a user’s query to predict future references</a:t>
            </a:r>
          </a:p>
          <a:p>
            <a:pPr lvl="1"/>
            <a:r>
              <a:rPr lang="en-US" dirty="0"/>
              <a:t>LRU can be a bad strategy for certain access patterns involving repeated scans of data</a:t>
            </a:r>
          </a:p>
          <a:p>
            <a:pPr lvl="1"/>
            <a:r>
              <a:rPr lang="en-US" dirty="0"/>
              <a:t>Mixed strategy with hints on replacement strategy provided</a:t>
            </a:r>
            <a:br>
              <a:rPr lang="en-US" dirty="0"/>
            </a:br>
            <a:r>
              <a:rPr lang="en-US" dirty="0"/>
              <a:t>by the query optimizer is preferable</a:t>
            </a:r>
          </a:p>
        </p:txBody>
      </p:sp>
    </p:spTree>
    <p:extLst>
      <p:ext uri="{BB962C8B-B14F-4D97-AF65-F5344CB8AC3E}">
        <p14:creationId xmlns:p14="http://schemas.microsoft.com/office/powerpoint/2010/main" val="154749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717550" y="0"/>
            <a:ext cx="8077200" cy="609600"/>
          </a:xfrm>
        </p:spPr>
        <p:txBody>
          <a:bodyPr>
            <a:normAutofit fontScale="90000"/>
          </a:bodyPr>
          <a:lstStyle/>
          <a:p>
            <a:r>
              <a:rPr lang="en-US"/>
              <a:t>Buffer-Replacement Policies (Cont.)</a:t>
            </a:r>
          </a:p>
        </p:txBody>
      </p:sp>
      <p:sp>
        <p:nvSpPr>
          <p:cNvPr id="11" name="Rectangle 3"/>
          <p:cNvSpPr txBox="1">
            <a:spLocks noChangeArrowheads="1"/>
          </p:cNvSpPr>
          <p:nvPr/>
        </p:nvSpPr>
        <p:spPr>
          <a:xfrm>
            <a:off x="785812" y="893763"/>
            <a:ext cx="10607117" cy="50053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Pinned block</a:t>
            </a:r>
            <a:r>
              <a:rPr lang="en-US" dirty="0"/>
              <a:t> – memory block that is not allowed to be written back to disk.</a:t>
            </a:r>
          </a:p>
          <a:p>
            <a:r>
              <a:rPr lang="en-US" b="1" dirty="0">
                <a:solidFill>
                  <a:schemeClr val="tx2"/>
                </a:solidFill>
              </a:rPr>
              <a:t>Toss-immediate</a:t>
            </a:r>
            <a:r>
              <a:rPr lang="en-US" dirty="0"/>
              <a:t> strategy – frees the space occupied by a block as soon as the final tuple of that block has been processed</a:t>
            </a:r>
          </a:p>
          <a:p>
            <a:r>
              <a:rPr lang="en-US" dirty="0">
                <a:solidFill>
                  <a:schemeClr val="tx2"/>
                </a:solidFill>
              </a:rPr>
              <a:t>Most recently used (MRU) strategy</a:t>
            </a:r>
            <a:r>
              <a:rPr lang="en-US" dirty="0"/>
              <a:t> –  system must pin the block currently being processed.  After the final tuple of that block has been processed, the block is unpinned, and it becomes the most recently used block.</a:t>
            </a:r>
          </a:p>
          <a:p>
            <a:r>
              <a:rPr lang="en-US" dirty="0"/>
              <a:t>Buffer manager can use statistical information regarding the probability that a request will reference a particular relation</a:t>
            </a:r>
          </a:p>
          <a:p>
            <a:pPr lvl="1"/>
            <a:r>
              <a:rPr lang="en-US" dirty="0"/>
              <a:t>E.g., the data dictionary is frequently accessed.  Heuristic:  keep data-dictionary blocks in main memory buffer</a:t>
            </a:r>
          </a:p>
          <a:p>
            <a:r>
              <a:rPr lang="en-US" dirty="0"/>
              <a:t>Buffer managers also support </a:t>
            </a:r>
            <a:r>
              <a:rPr lang="en-US" dirty="0">
                <a:solidFill>
                  <a:schemeClr val="tx2"/>
                </a:solidFill>
              </a:rPr>
              <a:t>forced output</a:t>
            </a:r>
            <a:r>
              <a:rPr lang="en-US" dirty="0"/>
              <a:t> of blocks for the purpose of recovery</a:t>
            </a:r>
          </a:p>
        </p:txBody>
      </p:sp>
    </p:spTree>
    <p:extLst>
      <p:ext uri="{BB962C8B-B14F-4D97-AF65-F5344CB8AC3E}">
        <p14:creationId xmlns:p14="http://schemas.microsoft.com/office/powerpoint/2010/main" val="164159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defRPr/>
            </a:pPr>
            <a:r>
              <a:rPr lang="en-US"/>
              <a:t>File Organization</a:t>
            </a:r>
          </a:p>
        </p:txBody>
      </p:sp>
      <p:sp>
        <p:nvSpPr>
          <p:cNvPr id="48131" name="Rectangle 3"/>
          <p:cNvSpPr>
            <a:spLocks noGrp="1" noChangeArrowheads="1"/>
          </p:cNvSpPr>
          <p:nvPr>
            <p:ph type="body" idx="1"/>
          </p:nvPr>
        </p:nvSpPr>
        <p:spPr/>
        <p:txBody>
          <a:bodyPr/>
          <a:lstStyle/>
          <a:p>
            <a:r>
              <a:rPr lang="en-US" sz="2000"/>
              <a:t>The database is stored as a collection of </a:t>
            </a:r>
            <a:r>
              <a:rPr lang="en-US" sz="2000" i="1"/>
              <a:t>files</a:t>
            </a:r>
            <a:r>
              <a:rPr lang="en-US" sz="2000"/>
              <a:t>.  Each file is a sequence of </a:t>
            </a:r>
            <a:r>
              <a:rPr lang="en-US" sz="2000" i="1"/>
              <a:t>records.  </a:t>
            </a:r>
            <a:r>
              <a:rPr lang="en-US" sz="2000"/>
              <a:t>A record is a sequence of fields.</a:t>
            </a:r>
          </a:p>
          <a:p>
            <a:r>
              <a:rPr lang="en-US" sz="2000"/>
              <a:t>One approach:</a:t>
            </a:r>
          </a:p>
          <a:p>
            <a:pPr marL="465138" lvl="1" indent="-7938"/>
            <a:r>
              <a:rPr lang="en-US" sz="2000"/>
              <a:t>assume record size is fixed</a:t>
            </a:r>
          </a:p>
          <a:p>
            <a:pPr marL="465138" lvl="1" indent="-7938"/>
            <a:r>
              <a:rPr lang="en-US" sz="2000"/>
              <a:t>each file has records of one particular type only </a:t>
            </a:r>
          </a:p>
          <a:p>
            <a:pPr marL="465138" lvl="1" indent="-7938"/>
            <a:r>
              <a:rPr lang="en-US" sz="2000"/>
              <a:t>different files are used for different relations</a:t>
            </a:r>
          </a:p>
          <a:p>
            <a:pPr marL="465138" lvl="1" indent="-7938">
              <a:buNone/>
            </a:pPr>
            <a:r>
              <a:rPr lang="en-US" sz="2000"/>
              <a:t>This case is easiest to implement; will consider variable length records later.</a:t>
            </a:r>
          </a:p>
        </p:txBody>
      </p:sp>
    </p:spTree>
    <p:extLst>
      <p:ext uri="{BB962C8B-B14F-4D97-AF65-F5344CB8AC3E}">
        <p14:creationId xmlns:p14="http://schemas.microsoft.com/office/powerpoint/2010/main" val="144106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PLACING FILE RECORDS ON DISK</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8</a:t>
            </a:fld>
            <a:endParaRPr lang="en-US"/>
          </a:p>
        </p:txBody>
      </p:sp>
      <p:sp>
        <p:nvSpPr>
          <p:cNvPr id="6" name="Content Placeholder 5"/>
          <p:cNvSpPr>
            <a:spLocks noGrp="1"/>
          </p:cNvSpPr>
          <p:nvPr>
            <p:ph sz="quarter" idx="1"/>
          </p:nvPr>
        </p:nvSpPr>
        <p:spPr/>
        <p:txBody>
          <a:bodyPr>
            <a:normAutofit lnSpcReduction="10000"/>
          </a:bodyPr>
          <a:lstStyle/>
          <a:p>
            <a:pPr algn="just"/>
            <a:r>
              <a:rPr lang="en-US" b="1" dirty="0"/>
              <a:t>Records and Record Types</a:t>
            </a:r>
          </a:p>
          <a:p>
            <a:pPr lvl="1" algn="just"/>
            <a:r>
              <a:rPr lang="en-US" dirty="0">
                <a:solidFill>
                  <a:schemeClr val="tx1"/>
                </a:solidFill>
              </a:rPr>
              <a:t>Data is usually stored in the form of records. </a:t>
            </a:r>
          </a:p>
          <a:p>
            <a:pPr lvl="1" algn="just"/>
            <a:r>
              <a:rPr lang="en-US" dirty="0">
                <a:solidFill>
                  <a:schemeClr val="tx1"/>
                </a:solidFill>
              </a:rPr>
              <a:t>Each record consists of a collection of related data values or items, where each value is formed of one or more bytes and corresponds to a particular field of the record.</a:t>
            </a:r>
          </a:p>
          <a:p>
            <a:pPr lvl="1" algn="just"/>
            <a:r>
              <a:rPr lang="en-US" dirty="0">
                <a:solidFill>
                  <a:schemeClr val="tx1"/>
                </a:solidFill>
              </a:rPr>
              <a:t> Records usually describe entities and their attributes.</a:t>
            </a:r>
          </a:p>
          <a:p>
            <a:pPr lvl="1" algn="just"/>
            <a:r>
              <a:rPr lang="en-US" dirty="0">
                <a:solidFill>
                  <a:schemeClr val="tx1"/>
                </a:solidFill>
              </a:rPr>
              <a:t>A collection of field names and their corresponding data types constitutes a record type or record format definition</a:t>
            </a:r>
          </a:p>
          <a:p>
            <a:pPr lvl="1" algn="just"/>
            <a:r>
              <a:rPr lang="en-US" dirty="0">
                <a:solidFill>
                  <a:schemeClr val="tx1"/>
                </a:solidFill>
              </a:rPr>
              <a:t>A data type, associated with each field, specifies the types of values a field can take.</a:t>
            </a:r>
          </a:p>
          <a:p>
            <a:pPr lvl="1" algn="just"/>
            <a:r>
              <a:rPr lang="en-US" dirty="0">
                <a:solidFill>
                  <a:schemeClr val="tx1"/>
                </a:solidFill>
              </a:rPr>
              <a:t>The data type of a field is usually one of the standard data types used in programming. </a:t>
            </a:r>
          </a:p>
        </p:txBody>
      </p:sp>
    </p:spTree>
    <p:extLst>
      <p:ext uri="{BB962C8B-B14F-4D97-AF65-F5344CB8AC3E}">
        <p14:creationId xmlns:p14="http://schemas.microsoft.com/office/powerpoint/2010/main" val="627961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PLACING FILE RECORDS ON DISK</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5026778A-7381-4DF5-8486-964F1715A89E}" type="slidenum">
              <a:rPr lang="en-US" smtClean="0"/>
              <a:pPr/>
              <a:t>9</a:t>
            </a:fld>
            <a:endParaRPr lang="en-US"/>
          </a:p>
        </p:txBody>
      </p:sp>
      <p:sp>
        <p:nvSpPr>
          <p:cNvPr id="6" name="Content Placeholder 5"/>
          <p:cNvSpPr>
            <a:spLocks noGrp="1"/>
          </p:cNvSpPr>
          <p:nvPr>
            <p:ph sz="quarter" idx="1"/>
          </p:nvPr>
        </p:nvSpPr>
        <p:spPr/>
        <p:txBody>
          <a:bodyPr/>
          <a:lstStyle/>
          <a:p>
            <a:pPr algn="just"/>
            <a:r>
              <a:rPr lang="en-US" b="1" dirty="0"/>
              <a:t>Files, Fixed-length Records, and Variable-length Records</a:t>
            </a:r>
          </a:p>
          <a:p>
            <a:pPr lvl="1" algn="just"/>
            <a:r>
              <a:rPr lang="en-US" dirty="0">
                <a:solidFill>
                  <a:schemeClr val="tx1"/>
                </a:solidFill>
              </a:rPr>
              <a:t>A file is a sequence of records. </a:t>
            </a:r>
          </a:p>
          <a:p>
            <a:pPr lvl="1" algn="just"/>
            <a:r>
              <a:rPr lang="en-US" dirty="0">
                <a:solidFill>
                  <a:schemeClr val="tx1"/>
                </a:solidFill>
              </a:rPr>
              <a:t>If every record in the file has exactly the same size (in bytes), the file is said to be made up of fixed-length records.</a:t>
            </a:r>
          </a:p>
          <a:p>
            <a:pPr lvl="1" algn="just"/>
            <a:r>
              <a:rPr lang="en-US" dirty="0">
                <a:solidFill>
                  <a:schemeClr val="tx1"/>
                </a:solidFill>
              </a:rPr>
              <a:t> If different records in the file have different sizes, the file is said to be made up of variable-length records.</a:t>
            </a:r>
          </a:p>
          <a:p>
            <a:pPr lvl="1" algn="just"/>
            <a:endParaRPr lang="en-US" dirty="0">
              <a:solidFill>
                <a:schemeClr val="tx1"/>
              </a:solidFill>
            </a:endParaRPr>
          </a:p>
        </p:txBody>
      </p:sp>
    </p:spTree>
    <p:extLst>
      <p:ext uri="{BB962C8B-B14F-4D97-AF65-F5344CB8AC3E}">
        <p14:creationId xmlns:p14="http://schemas.microsoft.com/office/powerpoint/2010/main" val="3818393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9970637DF29D48AE5FBCBF153E519F" ma:contentTypeVersion="2" ma:contentTypeDescription="Create a new document." ma:contentTypeScope="" ma:versionID="1f40a616bdf10c0e4e52273ed83b9b6c">
  <xsd:schema xmlns:xsd="http://www.w3.org/2001/XMLSchema" xmlns:xs="http://www.w3.org/2001/XMLSchema" xmlns:p="http://schemas.microsoft.com/office/2006/metadata/properties" xmlns:ns2="f22dfb70-74d2-47e3-8f15-c10f7dca4ae7" targetNamespace="http://schemas.microsoft.com/office/2006/metadata/properties" ma:root="true" ma:fieldsID="6eb7b3e6d833f67f70eaa77fb51832c4" ns2:_="">
    <xsd:import namespace="f22dfb70-74d2-47e3-8f15-c10f7dca4a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dfb70-74d2-47e3-8f15-c10f7dca4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C1015C-516F-4EB3-AA99-145B60A1C3CE}"/>
</file>

<file path=customXml/itemProps2.xml><?xml version="1.0" encoding="utf-8"?>
<ds:datastoreItem xmlns:ds="http://schemas.openxmlformats.org/officeDocument/2006/customXml" ds:itemID="{2122527A-B16E-46B5-B1D6-F0C2DD3F2C52}"/>
</file>

<file path=customXml/itemProps3.xml><?xml version="1.0" encoding="utf-8"?>
<ds:datastoreItem xmlns:ds="http://schemas.openxmlformats.org/officeDocument/2006/customXml" ds:itemID="{DE645A73-1CEC-4437-8CA1-07F8AB9444BC}"/>
</file>

<file path=docProps/app.xml><?xml version="1.0" encoding="utf-8"?>
<Properties xmlns="http://schemas.openxmlformats.org/officeDocument/2006/extended-properties" xmlns:vt="http://schemas.openxmlformats.org/officeDocument/2006/docPropsVTypes">
  <TotalTime>0</TotalTime>
  <Words>4529</Words>
  <Application>Microsoft Office PowerPoint</Application>
  <PresentationFormat>Widescreen</PresentationFormat>
  <Paragraphs>355</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Black</vt:lpstr>
      <vt:lpstr>Calibri</vt:lpstr>
      <vt:lpstr>Calibri Light</vt:lpstr>
      <vt:lpstr>Helvetica</vt:lpstr>
      <vt:lpstr>Monotype Sorts</vt:lpstr>
      <vt:lpstr>Wingdings</vt:lpstr>
      <vt:lpstr>Office Theme</vt:lpstr>
      <vt:lpstr>PowerPoint Presentation</vt:lpstr>
      <vt:lpstr>MODULE 3: DATA STORAGE AND QUERY PROCESSING </vt:lpstr>
      <vt:lpstr>Storage Access</vt:lpstr>
      <vt:lpstr>Buffer Manager</vt:lpstr>
      <vt:lpstr>Buffer-Replacement Policies</vt:lpstr>
      <vt:lpstr>Buffer-Replacement Policies (Cont.)</vt:lpstr>
      <vt:lpstr>File Organization</vt:lpstr>
      <vt:lpstr>PLACING FILE RECORDS ON DISK</vt:lpstr>
      <vt:lpstr>PLACING FILE RECORDS ON DISK</vt:lpstr>
      <vt:lpstr>PLACING FILE RECORDS ON DISK</vt:lpstr>
      <vt:lpstr>PLACING FILE RECORDS ON DISK</vt:lpstr>
      <vt:lpstr>PLACING FILE RECORDS ON DISK</vt:lpstr>
      <vt:lpstr>PLACING FILE RECORDS ON DISK</vt:lpstr>
      <vt:lpstr>PLACING FILE RECORDS ON DISK</vt:lpstr>
      <vt:lpstr>PLACING FILE RECORDS ON DISK</vt:lpstr>
      <vt:lpstr>OPERATIONS ON FILES</vt:lpstr>
      <vt:lpstr>OPERATIONS ON FILES</vt:lpstr>
      <vt:lpstr>OPERATIONS ON FILES</vt:lpstr>
      <vt:lpstr>OPERATIONS ON FILES</vt:lpstr>
      <vt:lpstr>FILES OF UNORDERED RECORDS (HEAP FILES)</vt:lpstr>
      <vt:lpstr>FILES OF UNORDERED RECORDS (HEAP FILES)</vt:lpstr>
      <vt:lpstr> FILES OF ORDERED RECORDS  (SORTED FILES)</vt:lpstr>
      <vt:lpstr>FILES OF ORDERED RECORDS (SORTED FILES)</vt:lpstr>
      <vt:lpstr>Organization of Records in Files</vt:lpstr>
      <vt:lpstr>Data Dictionary Storage</vt:lpstr>
      <vt:lpstr>Data Dictionary Storage (Cont.)</vt:lpstr>
      <vt:lpstr>Hashing Technique</vt:lpstr>
      <vt:lpstr>Static Hashing</vt:lpstr>
      <vt:lpstr>Example of Hash File Organization (Cont.)</vt:lpstr>
      <vt:lpstr>Example of Hash File Organization </vt:lpstr>
      <vt:lpstr>Hash Functions</vt:lpstr>
      <vt:lpstr>Handling of Bucket Overflows</vt:lpstr>
      <vt:lpstr>Handling of Bucket Overflows (Cont.)</vt:lpstr>
      <vt:lpstr>Hash Indices</vt:lpstr>
      <vt:lpstr>Example of Hash Index</vt:lpstr>
      <vt:lpstr>Deficiencies of Static Hashing</vt:lpstr>
      <vt:lpstr>Dynamic Hashing</vt:lpstr>
      <vt:lpstr>General Extendable Hash Structure </vt:lpstr>
      <vt:lpstr>Use of Extendable Hash Structure</vt:lpstr>
      <vt:lpstr>Updates in Extendable Hash Structure </vt:lpstr>
      <vt:lpstr>Updates in Extendable Hash Structure (Cont.)</vt:lpstr>
      <vt:lpstr>Use of Extendable Hash Structure:  Example </vt:lpstr>
      <vt:lpstr>Example (Cont.)</vt:lpstr>
      <vt:lpstr>Example (Cont.)</vt:lpstr>
      <vt:lpstr>Example (Cont.)</vt:lpstr>
      <vt:lpstr>Example (Cont.)</vt:lpstr>
      <vt:lpstr>Extendable Hashing vs. Other Schemes</vt:lpstr>
      <vt:lpstr>Comparison of Ordered Indexing and 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Sathyapriya S</dc:creator>
  <cp:lastModifiedBy>Sathyapriya S</cp:lastModifiedBy>
  <cp:revision>10</cp:revision>
  <dcterms:created xsi:type="dcterms:W3CDTF">2020-09-03T07:49:29Z</dcterms:created>
  <dcterms:modified xsi:type="dcterms:W3CDTF">2020-09-15T07:03:08Z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0x010100B69970637DF29D48AE5FBCBF153E519F</vt:lpwstr>
  </property>
</Properties>
</file>