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6"/>
  </p:notesMasterIdLst>
  <p:handoutMasterIdLst>
    <p:handoutMasterId r:id="rId57"/>
  </p:handoutMasterIdLst>
  <p:sldIdLst>
    <p:sldId id="264" r:id="rId5"/>
    <p:sldId id="349" r:id="rId6"/>
    <p:sldId id="302" r:id="rId7"/>
    <p:sldId id="307" r:id="rId8"/>
    <p:sldId id="308" r:id="rId9"/>
    <p:sldId id="309" r:id="rId10"/>
    <p:sldId id="310" r:id="rId11"/>
    <p:sldId id="311" r:id="rId12"/>
    <p:sldId id="315" r:id="rId13"/>
    <p:sldId id="320" r:id="rId14"/>
    <p:sldId id="321" r:id="rId15"/>
    <p:sldId id="322" r:id="rId16"/>
    <p:sldId id="323" r:id="rId17"/>
    <p:sldId id="324" r:id="rId18"/>
    <p:sldId id="325" r:id="rId19"/>
    <p:sldId id="316" r:id="rId20"/>
    <p:sldId id="317" r:id="rId21"/>
    <p:sldId id="318" r:id="rId22"/>
    <p:sldId id="319" r:id="rId23"/>
    <p:sldId id="312" r:id="rId24"/>
    <p:sldId id="313" r:id="rId25"/>
    <p:sldId id="314" r:id="rId26"/>
    <p:sldId id="328" r:id="rId27"/>
    <p:sldId id="327" r:id="rId28"/>
    <p:sldId id="326" r:id="rId29"/>
    <p:sldId id="329" r:id="rId30"/>
    <p:sldId id="331" r:id="rId31"/>
    <p:sldId id="334" r:id="rId32"/>
    <p:sldId id="335" r:id="rId33"/>
    <p:sldId id="336" r:id="rId34"/>
    <p:sldId id="332" r:id="rId35"/>
    <p:sldId id="333" r:id="rId36"/>
    <p:sldId id="330" r:id="rId37"/>
    <p:sldId id="337" r:id="rId38"/>
    <p:sldId id="338" r:id="rId39"/>
    <p:sldId id="340" r:id="rId40"/>
    <p:sldId id="341" r:id="rId41"/>
    <p:sldId id="342" r:id="rId42"/>
    <p:sldId id="339" r:id="rId43"/>
    <p:sldId id="343" r:id="rId44"/>
    <p:sldId id="344" r:id="rId45"/>
    <p:sldId id="345" r:id="rId46"/>
    <p:sldId id="346" r:id="rId47"/>
    <p:sldId id="347" r:id="rId48"/>
    <p:sldId id="303" r:id="rId49"/>
    <p:sldId id="348" r:id="rId50"/>
    <p:sldId id="304" r:id="rId51"/>
    <p:sldId id="350" r:id="rId52"/>
    <p:sldId id="351" r:id="rId53"/>
    <p:sldId id="305" r:id="rId54"/>
    <p:sldId id="30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xmlns=""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04-12-2020</a:t>
            </a:fld>
            <a:endParaRPr lang="en-IN"/>
          </a:p>
        </p:txBody>
      </p:sp>
      <p:sp>
        <p:nvSpPr>
          <p:cNvPr id="4" name="Footer Placeholder 3">
            <a:extLst>
              <a:ext uri="{FF2B5EF4-FFF2-40B4-BE49-F238E27FC236}">
                <a16:creationId xmlns:a16="http://schemas.microsoft.com/office/drawing/2014/main" xmlns=""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04-12-2020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DCD0204-CEAC-4640-93BC-98E4EA0CC8D6}"/>
              </a:ext>
            </a:extLst>
          </p:cNvPr>
          <p:cNvSpPr>
            <a:spLocks noGrp="1"/>
          </p:cNvSpPr>
          <p:nvPr>
            <p:ph type="dt" sz="half" idx="10"/>
          </p:nvPr>
        </p:nvSpPr>
        <p:spPr/>
        <p:txBody>
          <a:bodyPr/>
          <a:lstStyle/>
          <a:p>
            <a:fld id="{7C120039-0E4D-47D9-824C-9234E14982DD}" type="datetime1">
              <a:rPr lang="en-IN" smtClean="0"/>
              <a:t>04-12-2020</a:t>
            </a:fld>
            <a:endParaRPr lang="en-IN"/>
          </a:p>
        </p:txBody>
      </p:sp>
      <p:sp>
        <p:nvSpPr>
          <p:cNvPr id="5" name="Footer Placeholder 4">
            <a:extLst>
              <a:ext uri="{FF2B5EF4-FFF2-40B4-BE49-F238E27FC236}">
                <a16:creationId xmlns:a16="http://schemas.microsoft.com/office/drawing/2014/main" xmlns=""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xmlns=""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466037A-6358-4B67-ABA6-97BE6C71EC8E}"/>
              </a:ext>
            </a:extLst>
          </p:cNvPr>
          <p:cNvSpPr>
            <a:spLocks noGrp="1"/>
          </p:cNvSpPr>
          <p:nvPr>
            <p:ph type="dt" sz="half" idx="10"/>
          </p:nvPr>
        </p:nvSpPr>
        <p:spPr/>
        <p:txBody>
          <a:bodyPr/>
          <a:lstStyle/>
          <a:p>
            <a:fld id="{DBE0A3B8-4185-43FB-BD25-D23E2BB61C04}" type="datetime1">
              <a:rPr lang="en-IN" smtClean="0"/>
              <a:t>04-12-2020</a:t>
            </a:fld>
            <a:endParaRPr lang="en-IN"/>
          </a:p>
        </p:txBody>
      </p:sp>
      <p:sp>
        <p:nvSpPr>
          <p:cNvPr id="5" name="Footer Placeholder 4">
            <a:extLst>
              <a:ext uri="{FF2B5EF4-FFF2-40B4-BE49-F238E27FC236}">
                <a16:creationId xmlns:a16="http://schemas.microsoft.com/office/drawing/2014/main" xmlns=""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EB8322-1663-4B11-9096-E75398729362}"/>
              </a:ext>
            </a:extLst>
          </p:cNvPr>
          <p:cNvSpPr>
            <a:spLocks noGrp="1"/>
          </p:cNvSpPr>
          <p:nvPr>
            <p:ph type="dt" sz="half" idx="10"/>
          </p:nvPr>
        </p:nvSpPr>
        <p:spPr/>
        <p:txBody>
          <a:bodyPr/>
          <a:lstStyle/>
          <a:p>
            <a:fld id="{E9C1A3D2-A275-4401-BA5A-C00D6B660EE8}" type="datetime1">
              <a:rPr lang="en-IN" smtClean="0"/>
              <a:t>04-12-2020</a:t>
            </a:fld>
            <a:endParaRPr lang="en-IN"/>
          </a:p>
        </p:txBody>
      </p:sp>
      <p:sp>
        <p:nvSpPr>
          <p:cNvPr id="5" name="Footer Placeholder 4">
            <a:extLst>
              <a:ext uri="{FF2B5EF4-FFF2-40B4-BE49-F238E27FC236}">
                <a16:creationId xmlns:a16="http://schemas.microsoft.com/office/drawing/2014/main" xmlns=""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212165-AAA9-4C86-84A5-B0D929014464}"/>
              </a:ext>
            </a:extLst>
          </p:cNvPr>
          <p:cNvSpPr>
            <a:spLocks noGrp="1"/>
          </p:cNvSpPr>
          <p:nvPr>
            <p:ph type="dt" sz="half" idx="10"/>
          </p:nvPr>
        </p:nvSpPr>
        <p:spPr/>
        <p:txBody>
          <a:bodyPr/>
          <a:lstStyle/>
          <a:p>
            <a:fld id="{A4F05684-D59C-44B9-AA43-D90CBA229644}" type="datetime1">
              <a:rPr lang="en-IN" smtClean="0"/>
              <a:t>04-12-2020</a:t>
            </a:fld>
            <a:endParaRPr lang="en-IN"/>
          </a:p>
        </p:txBody>
      </p:sp>
      <p:sp>
        <p:nvSpPr>
          <p:cNvPr id="5" name="Footer Placeholder 4">
            <a:extLst>
              <a:ext uri="{FF2B5EF4-FFF2-40B4-BE49-F238E27FC236}">
                <a16:creationId xmlns:a16="http://schemas.microsoft.com/office/drawing/2014/main" xmlns=""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516BB1E-B163-436B-8187-8864877D92CA}"/>
              </a:ext>
            </a:extLst>
          </p:cNvPr>
          <p:cNvSpPr>
            <a:spLocks noGrp="1"/>
          </p:cNvSpPr>
          <p:nvPr>
            <p:ph type="dt" sz="half" idx="10"/>
          </p:nvPr>
        </p:nvSpPr>
        <p:spPr/>
        <p:txBody>
          <a:bodyPr/>
          <a:lstStyle/>
          <a:p>
            <a:fld id="{FC050117-A86C-4D51-A988-4C0576B5FB27}" type="datetime1">
              <a:rPr lang="en-IN" smtClean="0"/>
              <a:t>04-12-2020</a:t>
            </a:fld>
            <a:endParaRPr lang="en-IN"/>
          </a:p>
        </p:txBody>
      </p:sp>
      <p:sp>
        <p:nvSpPr>
          <p:cNvPr id="5" name="Footer Placeholder 4">
            <a:extLst>
              <a:ext uri="{FF2B5EF4-FFF2-40B4-BE49-F238E27FC236}">
                <a16:creationId xmlns:a16="http://schemas.microsoft.com/office/drawing/2014/main" xmlns=""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C7D1786-B3C3-4A46-B744-CB54D950AC87}"/>
              </a:ext>
            </a:extLst>
          </p:cNvPr>
          <p:cNvSpPr>
            <a:spLocks noGrp="1"/>
          </p:cNvSpPr>
          <p:nvPr>
            <p:ph type="dt" sz="half" idx="10"/>
          </p:nvPr>
        </p:nvSpPr>
        <p:spPr/>
        <p:txBody>
          <a:bodyPr/>
          <a:lstStyle/>
          <a:p>
            <a:fld id="{A4FD22A2-E6C5-45F6-88D8-5E207608B41B}" type="datetime1">
              <a:rPr lang="en-IN" smtClean="0"/>
              <a:t>04-12-2020</a:t>
            </a:fld>
            <a:endParaRPr lang="en-IN"/>
          </a:p>
        </p:txBody>
      </p:sp>
      <p:sp>
        <p:nvSpPr>
          <p:cNvPr id="6" name="Footer Placeholder 5">
            <a:extLst>
              <a:ext uri="{FF2B5EF4-FFF2-40B4-BE49-F238E27FC236}">
                <a16:creationId xmlns:a16="http://schemas.microsoft.com/office/drawing/2014/main" xmlns=""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xmlns=""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6D25CDF-414B-4752-A07F-DFDA29431177}"/>
              </a:ext>
            </a:extLst>
          </p:cNvPr>
          <p:cNvSpPr>
            <a:spLocks noGrp="1"/>
          </p:cNvSpPr>
          <p:nvPr>
            <p:ph type="dt" sz="half" idx="10"/>
          </p:nvPr>
        </p:nvSpPr>
        <p:spPr/>
        <p:txBody>
          <a:bodyPr/>
          <a:lstStyle/>
          <a:p>
            <a:fld id="{282D2D89-9CC3-4F64-85D7-DD29B0EDA417}" type="datetime1">
              <a:rPr lang="en-IN" smtClean="0"/>
              <a:t>04-12-2020</a:t>
            </a:fld>
            <a:endParaRPr lang="en-IN"/>
          </a:p>
        </p:txBody>
      </p:sp>
      <p:sp>
        <p:nvSpPr>
          <p:cNvPr id="8" name="Footer Placeholder 7">
            <a:extLst>
              <a:ext uri="{FF2B5EF4-FFF2-40B4-BE49-F238E27FC236}">
                <a16:creationId xmlns:a16="http://schemas.microsoft.com/office/drawing/2014/main" xmlns=""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a16="http://schemas.microsoft.com/office/drawing/2014/main" xmlns=""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D8B4FDC-BEA0-41AF-B590-D21013D22A3F}"/>
              </a:ext>
            </a:extLst>
          </p:cNvPr>
          <p:cNvSpPr>
            <a:spLocks noGrp="1"/>
          </p:cNvSpPr>
          <p:nvPr>
            <p:ph type="dt" sz="half" idx="10"/>
          </p:nvPr>
        </p:nvSpPr>
        <p:spPr/>
        <p:txBody>
          <a:bodyPr/>
          <a:lstStyle/>
          <a:p>
            <a:fld id="{4FB3A214-AA2B-47E1-BF79-498224FB761C}" type="datetime1">
              <a:rPr lang="en-IN" smtClean="0"/>
              <a:t>04-12-2020</a:t>
            </a:fld>
            <a:endParaRPr lang="en-IN"/>
          </a:p>
        </p:txBody>
      </p:sp>
      <p:sp>
        <p:nvSpPr>
          <p:cNvPr id="4" name="Footer Placeholder 3">
            <a:extLst>
              <a:ext uri="{FF2B5EF4-FFF2-40B4-BE49-F238E27FC236}">
                <a16:creationId xmlns:a16="http://schemas.microsoft.com/office/drawing/2014/main" xmlns=""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xmlns=""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FD9DB21-3289-48FD-89BC-F10B93C3CF30}"/>
              </a:ext>
            </a:extLst>
          </p:cNvPr>
          <p:cNvSpPr>
            <a:spLocks noGrp="1"/>
          </p:cNvSpPr>
          <p:nvPr>
            <p:ph type="dt" sz="half" idx="10"/>
          </p:nvPr>
        </p:nvSpPr>
        <p:spPr/>
        <p:txBody>
          <a:bodyPr/>
          <a:lstStyle/>
          <a:p>
            <a:fld id="{04D6A82D-6E65-4CA0-A5C7-8F3904A5B2FE}" type="datetime1">
              <a:rPr lang="en-IN" smtClean="0"/>
              <a:t>04-12-2020</a:t>
            </a:fld>
            <a:endParaRPr lang="en-IN"/>
          </a:p>
        </p:txBody>
      </p:sp>
      <p:sp>
        <p:nvSpPr>
          <p:cNvPr id="3" name="Footer Placeholder 2">
            <a:extLst>
              <a:ext uri="{FF2B5EF4-FFF2-40B4-BE49-F238E27FC236}">
                <a16:creationId xmlns:a16="http://schemas.microsoft.com/office/drawing/2014/main" xmlns=""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a16="http://schemas.microsoft.com/office/drawing/2014/main" xmlns=""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29597D9-283C-4F97-A323-93AFDC82DD55}"/>
              </a:ext>
            </a:extLst>
          </p:cNvPr>
          <p:cNvSpPr>
            <a:spLocks noGrp="1"/>
          </p:cNvSpPr>
          <p:nvPr>
            <p:ph type="dt" sz="half" idx="10"/>
          </p:nvPr>
        </p:nvSpPr>
        <p:spPr/>
        <p:txBody>
          <a:bodyPr/>
          <a:lstStyle/>
          <a:p>
            <a:fld id="{B0CF8F47-A367-4AAB-9601-0D682D235941}" type="datetime1">
              <a:rPr lang="en-IN" smtClean="0"/>
              <a:t>04-12-2020</a:t>
            </a:fld>
            <a:endParaRPr lang="en-IN"/>
          </a:p>
        </p:txBody>
      </p:sp>
      <p:sp>
        <p:nvSpPr>
          <p:cNvPr id="6" name="Footer Placeholder 5">
            <a:extLst>
              <a:ext uri="{FF2B5EF4-FFF2-40B4-BE49-F238E27FC236}">
                <a16:creationId xmlns:a16="http://schemas.microsoft.com/office/drawing/2014/main" xmlns=""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xmlns=""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291855-09E6-44C8-A445-3D770DE9245A}"/>
              </a:ext>
            </a:extLst>
          </p:cNvPr>
          <p:cNvSpPr>
            <a:spLocks noGrp="1"/>
          </p:cNvSpPr>
          <p:nvPr>
            <p:ph type="dt" sz="half" idx="10"/>
          </p:nvPr>
        </p:nvSpPr>
        <p:spPr/>
        <p:txBody>
          <a:bodyPr/>
          <a:lstStyle/>
          <a:p>
            <a:fld id="{AFF346E1-6DF5-4A9D-B892-AE6FBB1FD873}" type="datetime1">
              <a:rPr lang="en-IN" smtClean="0"/>
              <a:t>04-12-2020</a:t>
            </a:fld>
            <a:endParaRPr lang="en-IN"/>
          </a:p>
        </p:txBody>
      </p:sp>
      <p:sp>
        <p:nvSpPr>
          <p:cNvPr id="6" name="Footer Placeholder 5">
            <a:extLst>
              <a:ext uri="{FF2B5EF4-FFF2-40B4-BE49-F238E27FC236}">
                <a16:creationId xmlns:a16="http://schemas.microsoft.com/office/drawing/2014/main" xmlns=""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xmlns=""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A622-92DE-4A55-BAF5-DB0B9C708A5B}" type="datetime1">
              <a:rPr lang="en-IN" smtClean="0"/>
              <a:t>04-12-2020</a:t>
            </a:fld>
            <a:endParaRPr lang="en-IN"/>
          </a:p>
        </p:txBody>
      </p:sp>
      <p:sp>
        <p:nvSpPr>
          <p:cNvPr id="5" name="Footer Placeholder 4">
            <a:extLst>
              <a:ext uri="{FF2B5EF4-FFF2-40B4-BE49-F238E27FC236}">
                <a16:creationId xmlns:a16="http://schemas.microsoft.com/office/drawing/2014/main" xmlns=""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xmlns=""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4" name="Rectangle 2"/>
          <p:cNvSpPr>
            <a:spLocks noGrp="1" noChangeArrowheads="1"/>
          </p:cNvSpPr>
          <p:nvPr>
            <p:ph type="title"/>
          </p:nvPr>
        </p:nvSpPr>
        <p:spPr>
          <a:xfrm>
            <a:off x="327350" y="153193"/>
            <a:ext cx="10950250" cy="609600"/>
          </a:xfrm>
        </p:spPr>
        <p:txBody>
          <a:bodyPr>
            <a:normAutofit fontScale="90000"/>
          </a:bodyPr>
          <a:lstStyle/>
          <a:p>
            <a:r>
              <a:rPr lang="en-US" b="1" dirty="0"/>
              <a:t>MODULE 3: DATA STORAGE AND QUERY PROCESSING </a:t>
            </a:r>
            <a:endParaRPr lang="en-US" dirty="0"/>
          </a:p>
        </p:txBody>
      </p:sp>
      <p:sp>
        <p:nvSpPr>
          <p:cNvPr id="16" name="Rectangle 3"/>
          <p:cNvSpPr txBox="1">
            <a:spLocks noChangeArrowheads="1"/>
          </p:cNvSpPr>
          <p:nvPr/>
        </p:nvSpPr>
        <p:spPr>
          <a:xfrm>
            <a:off x="543697" y="1458912"/>
            <a:ext cx="11061981" cy="178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Record storage and Primary file organization- </a:t>
            </a:r>
            <a:r>
              <a:rPr lang="en-US" b="1" dirty="0">
                <a:solidFill>
                  <a:srgbClr val="FF0000"/>
                </a:solidFill>
              </a:rPr>
              <a:t>Secondary storage Devices- Operations on Files- Heap File- Sorted Files- Hashing Techniques</a:t>
            </a:r>
            <a:r>
              <a:rPr lang="en-US" dirty="0"/>
              <a:t> – Index Structure for files –Different types of Indexes- B-Tree - </a:t>
            </a:r>
            <a:r>
              <a:rPr lang="en-US" dirty="0" err="1"/>
              <a:t>B+Tree</a:t>
            </a:r>
            <a:r>
              <a:rPr lang="en-US" dirty="0"/>
              <a:t> – Query Processing.</a:t>
            </a:r>
          </a:p>
        </p:txBody>
      </p:sp>
    </p:spTree>
    <p:extLst>
      <p:ext uri="{BB962C8B-B14F-4D97-AF65-F5344CB8AC3E}">
        <p14:creationId xmlns:p14="http://schemas.microsoft.com/office/powerpoint/2010/main" val="293938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Storage Hierarchy (Cont.)</a:t>
            </a:r>
          </a:p>
        </p:txBody>
      </p:sp>
      <p:sp>
        <p:nvSpPr>
          <p:cNvPr id="11" name="Rectangle 3"/>
          <p:cNvSpPr txBox="1">
            <a:spLocks noChangeArrowheads="1"/>
          </p:cNvSpPr>
          <p:nvPr/>
        </p:nvSpPr>
        <p:spPr>
          <a:xfrm>
            <a:off x="571500" y="1114425"/>
            <a:ext cx="1089163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primary storage</a:t>
            </a:r>
            <a:r>
              <a:rPr lang="en-US" b="1" dirty="0"/>
              <a:t>: </a:t>
            </a:r>
            <a:r>
              <a:rPr lang="en-US" dirty="0"/>
              <a:t>Fastest media but volatile (cache, main memory).</a:t>
            </a:r>
          </a:p>
          <a:p>
            <a:r>
              <a:rPr lang="en-US" b="1" dirty="0">
                <a:solidFill>
                  <a:schemeClr val="tx2"/>
                </a:solidFill>
              </a:rPr>
              <a:t>secondary storage</a:t>
            </a:r>
            <a:r>
              <a:rPr lang="en-US" b="1" dirty="0"/>
              <a:t>:</a:t>
            </a:r>
            <a:r>
              <a:rPr lang="en-US" dirty="0"/>
              <a:t> next level in hierarchy, non-volatile, moderately fast access time</a:t>
            </a:r>
          </a:p>
          <a:p>
            <a:pPr lvl="1"/>
            <a:r>
              <a:rPr lang="en-US" dirty="0"/>
              <a:t>also called </a:t>
            </a:r>
            <a:r>
              <a:rPr lang="en-US" b="1" dirty="0">
                <a:solidFill>
                  <a:schemeClr val="tx2"/>
                </a:solidFill>
              </a:rPr>
              <a:t>on-line storage</a:t>
            </a:r>
            <a:r>
              <a:rPr lang="en-US" b="1" dirty="0"/>
              <a:t> </a:t>
            </a:r>
            <a:endParaRPr lang="en-US" dirty="0"/>
          </a:p>
          <a:p>
            <a:pPr lvl="1"/>
            <a:r>
              <a:rPr lang="en-US" dirty="0"/>
              <a:t>E.g. flash memory, magnetic disks</a:t>
            </a:r>
          </a:p>
          <a:p>
            <a:r>
              <a:rPr lang="en-US" b="1" dirty="0">
                <a:solidFill>
                  <a:schemeClr val="tx2"/>
                </a:solidFill>
              </a:rPr>
              <a:t>tertiary storage</a:t>
            </a:r>
            <a:r>
              <a:rPr lang="en-US" b="1" dirty="0"/>
              <a:t>:</a:t>
            </a:r>
            <a:r>
              <a:rPr lang="en-US" dirty="0"/>
              <a:t> lowest level in hierarchy, non-volatile, slow access time</a:t>
            </a:r>
          </a:p>
          <a:p>
            <a:pPr lvl="1"/>
            <a:r>
              <a:rPr lang="en-US" dirty="0"/>
              <a:t>also called </a:t>
            </a:r>
            <a:r>
              <a:rPr lang="en-US" b="1" dirty="0">
                <a:solidFill>
                  <a:schemeClr val="tx2"/>
                </a:solidFill>
              </a:rPr>
              <a:t>off-line storage</a:t>
            </a:r>
            <a:r>
              <a:rPr lang="en-US" dirty="0"/>
              <a:t> </a:t>
            </a:r>
          </a:p>
          <a:p>
            <a:pPr lvl="1"/>
            <a:r>
              <a:rPr lang="en-US" dirty="0"/>
              <a:t>E.g. magnetic tape, optical storage</a:t>
            </a:r>
            <a:endParaRPr lang="en-US" b="1" dirty="0"/>
          </a:p>
        </p:txBody>
      </p:sp>
    </p:spTree>
    <p:extLst>
      <p:ext uri="{BB962C8B-B14F-4D97-AF65-F5344CB8AC3E}">
        <p14:creationId xmlns:p14="http://schemas.microsoft.com/office/powerpoint/2010/main" val="271944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Magnetic Hard Disk Mechanism</a:t>
            </a: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l="2472" t="1099" r="2678" b="1373"/>
          <a:stretch>
            <a:fillRect/>
          </a:stretch>
        </p:blipFill>
        <p:spPr bwMode="auto">
          <a:xfrm>
            <a:off x="2205388" y="884237"/>
            <a:ext cx="6918325" cy="533558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7"/>
          <p:cNvSpPr txBox="1">
            <a:spLocks noChangeArrowheads="1"/>
          </p:cNvSpPr>
          <p:nvPr/>
        </p:nvSpPr>
        <p:spPr bwMode="auto">
          <a:xfrm>
            <a:off x="2279293" y="6021987"/>
            <a:ext cx="774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a:t>NOTE: Diagram is schematic, and simplifies the structure of actual disk drives</a:t>
            </a:r>
          </a:p>
        </p:txBody>
      </p:sp>
    </p:spTree>
    <p:extLst>
      <p:ext uri="{BB962C8B-B14F-4D97-AF65-F5344CB8AC3E}">
        <p14:creationId xmlns:p14="http://schemas.microsoft.com/office/powerpoint/2010/main" val="388006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Magnetic Disks</a:t>
            </a:r>
          </a:p>
        </p:txBody>
      </p:sp>
      <p:sp>
        <p:nvSpPr>
          <p:cNvPr id="11" name="Rectangle 3"/>
          <p:cNvSpPr txBox="1">
            <a:spLocks noChangeArrowheads="1"/>
          </p:cNvSpPr>
          <p:nvPr/>
        </p:nvSpPr>
        <p:spPr>
          <a:xfrm>
            <a:off x="638174" y="965200"/>
            <a:ext cx="10425241" cy="5300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Read-write head</a:t>
            </a:r>
            <a:r>
              <a:rPr lang="en-US" sz="1800" dirty="0"/>
              <a:t> </a:t>
            </a:r>
          </a:p>
          <a:p>
            <a:pPr lvl="1"/>
            <a:r>
              <a:rPr lang="en-US" sz="1600" dirty="0"/>
              <a:t>Positioned very close to the platter surface (almost touching it)</a:t>
            </a:r>
          </a:p>
          <a:p>
            <a:pPr lvl="1"/>
            <a:r>
              <a:rPr lang="en-US" sz="1600" dirty="0"/>
              <a:t>Reads or writes magnetically encoded information.</a:t>
            </a:r>
          </a:p>
          <a:p>
            <a:r>
              <a:rPr lang="en-US" sz="1800" dirty="0"/>
              <a:t>Surface of platter divided into circular </a:t>
            </a:r>
            <a:r>
              <a:rPr lang="en-US" sz="1800" b="1" dirty="0">
                <a:solidFill>
                  <a:schemeClr val="tx2"/>
                </a:solidFill>
              </a:rPr>
              <a:t>tracks</a:t>
            </a:r>
          </a:p>
          <a:p>
            <a:pPr lvl="1"/>
            <a:r>
              <a:rPr lang="en-US" sz="1600" dirty="0"/>
              <a:t>Over 16,000 tracks per platter on typical hard disks</a:t>
            </a:r>
          </a:p>
          <a:p>
            <a:r>
              <a:rPr lang="en-US" sz="1800" dirty="0"/>
              <a:t>Each track is divided into </a:t>
            </a:r>
            <a:r>
              <a:rPr lang="en-US" sz="1800" b="1" dirty="0">
                <a:solidFill>
                  <a:schemeClr val="tx2"/>
                </a:solidFill>
              </a:rPr>
              <a:t>sectors</a:t>
            </a:r>
            <a:r>
              <a:rPr lang="en-US" sz="1800" b="1" dirty="0"/>
              <a:t>.</a:t>
            </a:r>
            <a:r>
              <a:rPr lang="en-US" sz="1800" dirty="0"/>
              <a:t>  </a:t>
            </a:r>
          </a:p>
          <a:p>
            <a:pPr lvl="1"/>
            <a:r>
              <a:rPr lang="en-US" sz="1600" dirty="0"/>
              <a:t>A sector is the smallest unit of data that can be read or written.</a:t>
            </a:r>
          </a:p>
          <a:p>
            <a:pPr lvl="1"/>
            <a:r>
              <a:rPr lang="en-US" sz="1600" dirty="0"/>
              <a:t>Sector size typically 512 bytes</a:t>
            </a:r>
          </a:p>
          <a:p>
            <a:pPr lvl="1"/>
            <a:r>
              <a:rPr lang="en-US" sz="1600" dirty="0"/>
              <a:t>Typical sectors per track: 200 (on inner tracks) to 400 (on outer tracks)</a:t>
            </a:r>
          </a:p>
          <a:p>
            <a:r>
              <a:rPr lang="en-US" sz="1800" dirty="0"/>
              <a:t>To read/write a sector</a:t>
            </a:r>
          </a:p>
          <a:p>
            <a:pPr lvl="1"/>
            <a:r>
              <a:rPr lang="en-US" sz="1600" dirty="0"/>
              <a:t>disk arm swings to position head on right track</a:t>
            </a:r>
          </a:p>
          <a:p>
            <a:pPr lvl="1"/>
            <a:r>
              <a:rPr lang="en-US" sz="1600" dirty="0"/>
              <a:t>platter spins continually; data is read/written as sector passes under head</a:t>
            </a:r>
          </a:p>
          <a:p>
            <a:r>
              <a:rPr lang="en-US" sz="1800" dirty="0"/>
              <a:t>Head-disk assemblies </a:t>
            </a:r>
          </a:p>
          <a:p>
            <a:pPr lvl="1"/>
            <a:r>
              <a:rPr lang="en-US" sz="1600" dirty="0"/>
              <a:t>multiple disk platters on a single spindle (typically 2 to 4)</a:t>
            </a:r>
          </a:p>
          <a:p>
            <a:pPr lvl="1"/>
            <a:r>
              <a:rPr lang="en-US" sz="1600" dirty="0"/>
              <a:t>one head per platter, mounted on a common arm.</a:t>
            </a:r>
          </a:p>
          <a:p>
            <a:r>
              <a:rPr lang="en-US" sz="1800" b="1" dirty="0">
                <a:solidFill>
                  <a:schemeClr val="tx2"/>
                </a:solidFill>
              </a:rPr>
              <a:t>Cylinder</a:t>
            </a:r>
            <a:r>
              <a:rPr lang="en-US" sz="1800" i="1" dirty="0"/>
              <a:t> </a:t>
            </a:r>
            <a:r>
              <a:rPr lang="en-US" sz="1800" i="1" dirty="0" err="1"/>
              <a:t>i</a:t>
            </a:r>
            <a:r>
              <a:rPr lang="en-US" sz="1800" b="1" i="1" dirty="0"/>
              <a:t> </a:t>
            </a:r>
            <a:r>
              <a:rPr lang="en-US" sz="1800" dirty="0"/>
              <a:t>consists of </a:t>
            </a:r>
            <a:r>
              <a:rPr lang="en-US" sz="1800" i="1" dirty="0" err="1"/>
              <a:t>i</a:t>
            </a:r>
            <a:r>
              <a:rPr lang="en-US" sz="1800" baseline="30000" dirty="0" err="1"/>
              <a:t>th</a:t>
            </a:r>
            <a:r>
              <a:rPr lang="en-US" sz="1800" dirty="0"/>
              <a:t> track of all the platters </a:t>
            </a:r>
          </a:p>
        </p:txBody>
      </p:sp>
    </p:spTree>
    <p:extLst>
      <p:ext uri="{BB962C8B-B14F-4D97-AF65-F5344CB8AC3E}">
        <p14:creationId xmlns:p14="http://schemas.microsoft.com/office/powerpoint/2010/main" val="150373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Magnetic Disks (Cont.)</a:t>
            </a:r>
          </a:p>
        </p:txBody>
      </p:sp>
      <p:sp>
        <p:nvSpPr>
          <p:cNvPr id="11" name="Rectangle 3"/>
          <p:cNvSpPr txBox="1">
            <a:spLocks noChangeArrowheads="1"/>
          </p:cNvSpPr>
          <p:nvPr/>
        </p:nvSpPr>
        <p:spPr>
          <a:xfrm>
            <a:off x="571499" y="1114425"/>
            <a:ext cx="10566057" cy="52324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Earlier generation disks were susceptible to head-crashes</a:t>
            </a:r>
          </a:p>
          <a:p>
            <a:pPr lvl="1"/>
            <a:r>
              <a:rPr lang="en-US" dirty="0"/>
              <a:t>Surface of earlier generation disks had metal-oxide coatings which would disintegrate on head crash and damage all data on disk</a:t>
            </a:r>
          </a:p>
          <a:p>
            <a:pPr lvl="1"/>
            <a:r>
              <a:rPr lang="en-US" dirty="0"/>
              <a:t>Current generation disks are less susceptible to such disastrous failures, although individual sectors may get corrupted</a:t>
            </a:r>
          </a:p>
          <a:p>
            <a:r>
              <a:rPr lang="en-US" b="1" dirty="0">
                <a:solidFill>
                  <a:schemeClr val="tx2"/>
                </a:solidFill>
              </a:rPr>
              <a:t>Disk controller</a:t>
            </a:r>
            <a:r>
              <a:rPr lang="en-US" dirty="0"/>
              <a:t> – interfaces between the computer system and the disk drive hardware.</a:t>
            </a:r>
          </a:p>
          <a:p>
            <a:pPr lvl="1"/>
            <a:r>
              <a:rPr lang="en-US" dirty="0"/>
              <a:t>accepts high-level commands to read or write a sector </a:t>
            </a:r>
          </a:p>
          <a:p>
            <a:pPr lvl="1"/>
            <a:r>
              <a:rPr lang="en-US" dirty="0"/>
              <a:t>initiates actions such as moving the disk arm to the right track and actually reading or writing the data</a:t>
            </a:r>
          </a:p>
          <a:p>
            <a:pPr lvl="1"/>
            <a:r>
              <a:rPr lang="en-US" dirty="0"/>
              <a:t>Computes and attaches </a:t>
            </a:r>
            <a:r>
              <a:rPr lang="en-US" b="1" dirty="0">
                <a:solidFill>
                  <a:schemeClr val="tx2"/>
                </a:solidFill>
              </a:rPr>
              <a:t>checksums</a:t>
            </a:r>
            <a:r>
              <a:rPr lang="en-US" dirty="0"/>
              <a:t> to each sector to verify that data is read back correctly</a:t>
            </a:r>
          </a:p>
          <a:p>
            <a:pPr lvl="2"/>
            <a:r>
              <a:rPr lang="en-US" dirty="0"/>
              <a:t>If data is corrupted, with very high probability stored checksum won’t match recomputed checksum</a:t>
            </a:r>
          </a:p>
          <a:p>
            <a:pPr lvl="1"/>
            <a:r>
              <a:rPr lang="en-US" dirty="0"/>
              <a:t>Ensures successful writing by reading back sector after writing it</a:t>
            </a:r>
          </a:p>
          <a:p>
            <a:pPr lvl="1"/>
            <a:r>
              <a:rPr lang="en-US" dirty="0"/>
              <a:t>Performs </a:t>
            </a:r>
            <a:r>
              <a:rPr lang="en-US" dirty="0">
                <a:solidFill>
                  <a:schemeClr val="tx2"/>
                </a:solidFill>
              </a:rPr>
              <a:t>remapping of bad sectors</a:t>
            </a:r>
          </a:p>
        </p:txBody>
      </p:sp>
      <p:sp>
        <p:nvSpPr>
          <p:cNvPr id="12" name="Rectangle 4"/>
          <p:cNvSpPr>
            <a:spLocks noChangeArrowheads="1"/>
          </p:cNvSpPr>
          <p:nvPr/>
        </p:nvSpPr>
        <p:spPr bwMode="auto">
          <a:xfrm>
            <a:off x="987425" y="3744913"/>
            <a:ext cx="6724650" cy="202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kumimoji="1" lang="en-US" sz="1800">
              <a:latin typeface="Helvetica" panose="020B0604020202020204" pitchFamily="34" charset="0"/>
            </a:endParaRPr>
          </a:p>
        </p:txBody>
      </p:sp>
    </p:spTree>
    <p:extLst>
      <p:ext uri="{BB962C8B-B14F-4D97-AF65-F5344CB8AC3E}">
        <p14:creationId xmlns:p14="http://schemas.microsoft.com/office/powerpoint/2010/main" val="305590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Disk Subsystem</a:t>
            </a: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l="708" t="22641" r="943" b="23586"/>
          <a:stretch>
            <a:fillRect/>
          </a:stretch>
        </p:blipFill>
        <p:spPr bwMode="auto">
          <a:xfrm>
            <a:off x="1612900" y="889000"/>
            <a:ext cx="6008688" cy="2183714"/>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7"/>
          <p:cNvSpPr txBox="1">
            <a:spLocks noChangeArrowheads="1"/>
          </p:cNvSpPr>
          <p:nvPr/>
        </p:nvSpPr>
        <p:spPr>
          <a:xfrm>
            <a:off x="1167678" y="3245959"/>
            <a:ext cx="9821598" cy="28829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Multiple disks connected to a computer system through a controller</a:t>
            </a:r>
          </a:p>
          <a:p>
            <a:pPr lvl="1"/>
            <a:r>
              <a:rPr lang="en-US" dirty="0"/>
              <a:t>Controllers functionality (checksum, bad sector remapping) often carried out by individual disks; reduces load on controller</a:t>
            </a:r>
          </a:p>
          <a:p>
            <a:r>
              <a:rPr lang="en-US" dirty="0"/>
              <a:t>Disk interface standards families</a:t>
            </a:r>
          </a:p>
          <a:p>
            <a:pPr lvl="1"/>
            <a:r>
              <a:rPr lang="en-US" dirty="0">
                <a:solidFill>
                  <a:schemeClr val="tx2"/>
                </a:solidFill>
              </a:rPr>
              <a:t>ATA</a:t>
            </a:r>
            <a:r>
              <a:rPr lang="en-US" dirty="0"/>
              <a:t> (AT adaptor) range of standards </a:t>
            </a:r>
          </a:p>
          <a:p>
            <a:pPr lvl="1"/>
            <a:r>
              <a:rPr lang="en-US" dirty="0">
                <a:solidFill>
                  <a:schemeClr val="tx2"/>
                </a:solidFill>
              </a:rPr>
              <a:t>SCSI</a:t>
            </a:r>
            <a:r>
              <a:rPr lang="en-US" dirty="0"/>
              <a:t> (Small Computer System Interconnect) range of standards</a:t>
            </a:r>
          </a:p>
          <a:p>
            <a:pPr lvl="1"/>
            <a:r>
              <a:rPr lang="en-US" dirty="0"/>
              <a:t>Several variants of each standard (different speeds and capabilities)</a:t>
            </a:r>
          </a:p>
        </p:txBody>
      </p:sp>
    </p:spTree>
    <p:extLst>
      <p:ext uri="{BB962C8B-B14F-4D97-AF65-F5344CB8AC3E}">
        <p14:creationId xmlns:p14="http://schemas.microsoft.com/office/powerpoint/2010/main" val="67851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Performance Measures of Disks</a:t>
            </a:r>
          </a:p>
        </p:txBody>
      </p:sp>
      <p:sp>
        <p:nvSpPr>
          <p:cNvPr id="11" name="Rectangle 5"/>
          <p:cNvSpPr txBox="1">
            <a:spLocks noChangeArrowheads="1"/>
          </p:cNvSpPr>
          <p:nvPr/>
        </p:nvSpPr>
        <p:spPr>
          <a:xfrm>
            <a:off x="534988" y="863600"/>
            <a:ext cx="10643758" cy="44250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tx2"/>
                </a:solidFill>
              </a:rPr>
              <a:t>Access time</a:t>
            </a:r>
            <a:r>
              <a:rPr lang="en-US" sz="1800" dirty="0"/>
              <a:t> – the time it takes from when a read or write request is issued to when data transfer begins.  Consists of: </a:t>
            </a:r>
          </a:p>
          <a:p>
            <a:pPr lvl="1"/>
            <a:r>
              <a:rPr lang="en-US" sz="1600" b="1" dirty="0">
                <a:solidFill>
                  <a:schemeClr val="tx2"/>
                </a:solidFill>
              </a:rPr>
              <a:t>Seek time</a:t>
            </a:r>
            <a:r>
              <a:rPr lang="en-US" sz="1600" dirty="0"/>
              <a:t> – time it takes to reposition the arm over the correct track. </a:t>
            </a:r>
          </a:p>
          <a:p>
            <a:pPr lvl="2"/>
            <a:r>
              <a:rPr lang="en-US" sz="1600" dirty="0"/>
              <a:t> Average seek time is 1/2 the worst case seek time.</a:t>
            </a:r>
          </a:p>
          <a:p>
            <a:pPr lvl="3"/>
            <a:r>
              <a:rPr lang="en-US" sz="1600" dirty="0"/>
              <a:t>Would be 1/3 if all tracks had the same number of sectors, and we ignore the time to start and stop arm movement</a:t>
            </a:r>
          </a:p>
          <a:p>
            <a:pPr lvl="2"/>
            <a:r>
              <a:rPr lang="en-US" sz="1600" dirty="0"/>
              <a:t>4 to 10 milliseconds on typical disks</a:t>
            </a:r>
          </a:p>
          <a:p>
            <a:pPr lvl="1"/>
            <a:r>
              <a:rPr lang="en-US" sz="1600" b="1" dirty="0">
                <a:solidFill>
                  <a:schemeClr val="tx2"/>
                </a:solidFill>
              </a:rPr>
              <a:t>Rotational latency</a:t>
            </a:r>
            <a:r>
              <a:rPr lang="en-US" sz="1600" dirty="0"/>
              <a:t> – time it takes for the sector to be accessed to appear under the head. </a:t>
            </a:r>
          </a:p>
          <a:p>
            <a:pPr lvl="2"/>
            <a:r>
              <a:rPr lang="en-US" sz="1600" dirty="0"/>
              <a:t> Average latency is 1/2 of the worst case latency.</a:t>
            </a:r>
          </a:p>
          <a:p>
            <a:pPr lvl="2"/>
            <a:r>
              <a:rPr lang="en-US" sz="1600" dirty="0"/>
              <a:t>4 to 11 milliseconds on typical disks (5400 to 15000 </a:t>
            </a:r>
            <a:r>
              <a:rPr lang="en-US" sz="1600" dirty="0" err="1"/>
              <a:t>r.p.m</a:t>
            </a:r>
            <a:r>
              <a:rPr lang="en-US" sz="1600" dirty="0"/>
              <a:t>.)</a:t>
            </a:r>
          </a:p>
          <a:p>
            <a:r>
              <a:rPr lang="en-US" sz="1800" b="1" dirty="0">
                <a:solidFill>
                  <a:schemeClr val="tx2"/>
                </a:solidFill>
              </a:rPr>
              <a:t>Data-transfer rate</a:t>
            </a:r>
            <a:r>
              <a:rPr lang="en-US" sz="1800" b="1" dirty="0"/>
              <a:t> </a:t>
            </a:r>
            <a:r>
              <a:rPr lang="en-US" sz="1800" dirty="0"/>
              <a:t>– the rate at which data can be retrieved from or stored to the disk.</a:t>
            </a:r>
          </a:p>
          <a:p>
            <a:pPr lvl="1"/>
            <a:r>
              <a:rPr lang="en-US" sz="1600" dirty="0"/>
              <a:t>4 to 8 MB per second is typical</a:t>
            </a:r>
          </a:p>
          <a:p>
            <a:pPr lvl="1"/>
            <a:r>
              <a:rPr lang="en-US" sz="1600" dirty="0"/>
              <a:t>Multiple disks may share a controller, so rate that controller can handle is also important</a:t>
            </a:r>
          </a:p>
          <a:p>
            <a:pPr lvl="2"/>
            <a:r>
              <a:rPr lang="en-US" sz="1600" dirty="0"/>
              <a:t>E.g. ATA-5: 66 MB/second,  SCSI-3: 40 MB/s</a:t>
            </a:r>
          </a:p>
          <a:p>
            <a:pPr lvl="2"/>
            <a:r>
              <a:rPr lang="en-US" sz="1600" dirty="0"/>
              <a:t>Fiber Channel: 256 MB/s</a:t>
            </a:r>
          </a:p>
        </p:txBody>
      </p:sp>
    </p:spTree>
    <p:extLst>
      <p:ext uri="{BB962C8B-B14F-4D97-AF65-F5344CB8AC3E}">
        <p14:creationId xmlns:p14="http://schemas.microsoft.com/office/powerpoint/2010/main" val="178187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Performance Measures (Cont.)</a:t>
            </a:r>
          </a:p>
        </p:txBody>
      </p:sp>
      <p:sp>
        <p:nvSpPr>
          <p:cNvPr id="11" name="Rectangle 3"/>
          <p:cNvSpPr txBox="1">
            <a:spLocks noChangeArrowheads="1"/>
          </p:cNvSpPr>
          <p:nvPr/>
        </p:nvSpPr>
        <p:spPr>
          <a:xfrm>
            <a:off x="571500" y="1114425"/>
            <a:ext cx="10088262" cy="33505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Mean time to failure (MTTF)</a:t>
            </a:r>
            <a:r>
              <a:rPr lang="en-US" dirty="0"/>
              <a:t> – the average time the disk is expected to run continuously without any failure.</a:t>
            </a:r>
          </a:p>
          <a:p>
            <a:pPr lvl="1"/>
            <a:r>
              <a:rPr lang="en-US" dirty="0"/>
              <a:t>Typically 3 to 5 years</a:t>
            </a:r>
          </a:p>
          <a:p>
            <a:pPr lvl="1"/>
            <a:r>
              <a:rPr lang="en-US" dirty="0"/>
              <a:t>Probability of failure of new disks is quite low, corresponding to a</a:t>
            </a:r>
            <a:br>
              <a:rPr lang="en-US" dirty="0"/>
            </a:br>
            <a:r>
              <a:rPr lang="en-US" dirty="0"/>
              <a:t>“theoretical MTTF” of 30,000 to 1,200,000 hours for a new disk</a:t>
            </a:r>
          </a:p>
          <a:p>
            <a:pPr lvl="2"/>
            <a:r>
              <a:rPr lang="en-US" dirty="0"/>
              <a:t>E.g., an MTTF of 1,200,000 hours for a new disk means that given 1000 relatively new disks, on an average one will fail every 1200 hours</a:t>
            </a:r>
          </a:p>
          <a:p>
            <a:pPr lvl="1"/>
            <a:r>
              <a:rPr lang="en-US" dirty="0"/>
              <a:t>MTTF decreases as disk ages</a:t>
            </a:r>
          </a:p>
          <a:p>
            <a:pPr lvl="1">
              <a:buFont typeface="Monotype Sorts" pitchFamily="2" charset="2"/>
              <a:buNone/>
            </a:pPr>
            <a:endParaRPr lang="en-US" dirty="0"/>
          </a:p>
          <a:p>
            <a:endParaRPr lang="en-US" dirty="0"/>
          </a:p>
        </p:txBody>
      </p:sp>
    </p:spTree>
    <p:extLst>
      <p:ext uri="{BB962C8B-B14F-4D97-AF65-F5344CB8AC3E}">
        <p14:creationId xmlns:p14="http://schemas.microsoft.com/office/powerpoint/2010/main" val="175113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Optimization of Disk-Block Access</a:t>
            </a:r>
          </a:p>
        </p:txBody>
      </p:sp>
      <p:sp>
        <p:nvSpPr>
          <p:cNvPr id="11" name="Rectangle 3"/>
          <p:cNvSpPr txBox="1">
            <a:spLocks noChangeArrowheads="1"/>
          </p:cNvSpPr>
          <p:nvPr/>
        </p:nvSpPr>
        <p:spPr>
          <a:xfrm>
            <a:off x="681037" y="881063"/>
            <a:ext cx="10127005" cy="5092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Block </a:t>
            </a:r>
            <a:r>
              <a:rPr lang="en-US" dirty="0"/>
              <a:t>– a contiguous sequence of sectors from a single track </a:t>
            </a:r>
          </a:p>
          <a:p>
            <a:pPr lvl="1"/>
            <a:r>
              <a:rPr lang="en-US" dirty="0"/>
              <a:t>data is transferred between disk and main memory in blocks </a:t>
            </a:r>
          </a:p>
          <a:p>
            <a:pPr lvl="1"/>
            <a:r>
              <a:rPr lang="en-US" dirty="0"/>
              <a:t>sizes range from 512 bytes to several kilobytes</a:t>
            </a:r>
          </a:p>
          <a:p>
            <a:pPr lvl="2"/>
            <a:r>
              <a:rPr lang="en-US" dirty="0"/>
              <a:t>Smaller blocks: more transfers from disk</a:t>
            </a:r>
          </a:p>
          <a:p>
            <a:pPr lvl="2"/>
            <a:r>
              <a:rPr lang="en-US" dirty="0"/>
              <a:t>Larger blocks:  more space wasted due to partially filled blocks</a:t>
            </a:r>
          </a:p>
          <a:p>
            <a:pPr lvl="2"/>
            <a:r>
              <a:rPr lang="en-US" dirty="0"/>
              <a:t>Typical block sizes today range from 4 to 16 kilobytes</a:t>
            </a:r>
          </a:p>
          <a:p>
            <a:r>
              <a:rPr lang="en-US" b="1" dirty="0">
                <a:solidFill>
                  <a:schemeClr val="tx2"/>
                </a:solidFill>
              </a:rPr>
              <a:t>Disk-arm-scheduling</a:t>
            </a:r>
            <a:r>
              <a:rPr lang="en-US" dirty="0"/>
              <a:t> algorithms order pending accesses to tracks so that disk arm movement is minimized </a:t>
            </a:r>
          </a:p>
          <a:p>
            <a:pPr lvl="1"/>
            <a:r>
              <a:rPr lang="en-US" b="1" dirty="0">
                <a:solidFill>
                  <a:schemeClr val="tx2"/>
                </a:solidFill>
              </a:rPr>
              <a:t>elevator algorithm</a:t>
            </a:r>
            <a:r>
              <a:rPr lang="en-US" b="1" dirty="0"/>
              <a:t> </a:t>
            </a:r>
            <a:r>
              <a:rPr lang="en-US" dirty="0"/>
              <a:t>: move disk arm in one direction (from outer to inner tracks or vice versa), processing next request in that direction, till no more requests in that direction, then reverse direction and repeat</a:t>
            </a:r>
          </a:p>
        </p:txBody>
      </p:sp>
    </p:spTree>
    <p:extLst>
      <p:ext uri="{BB962C8B-B14F-4D97-AF65-F5344CB8AC3E}">
        <p14:creationId xmlns:p14="http://schemas.microsoft.com/office/powerpoint/2010/main" val="376755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lstStyle/>
          <a:p>
            <a:r>
              <a:rPr lang="en-US" sz="2800" b="1" dirty="0"/>
              <a:t>Optimization of Disk Block Access (Cont.)</a:t>
            </a:r>
          </a:p>
        </p:txBody>
      </p:sp>
      <p:sp>
        <p:nvSpPr>
          <p:cNvPr id="11" name="Rectangle 3"/>
          <p:cNvSpPr txBox="1">
            <a:spLocks noChangeArrowheads="1"/>
          </p:cNvSpPr>
          <p:nvPr/>
        </p:nvSpPr>
        <p:spPr>
          <a:xfrm>
            <a:off x="571499" y="1114425"/>
            <a:ext cx="10467203" cy="3951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File organization</a:t>
            </a:r>
            <a:r>
              <a:rPr lang="en-US" dirty="0"/>
              <a:t> – optimize block access time by organizing the blocks to correspond to how data will be accessed</a:t>
            </a:r>
          </a:p>
          <a:p>
            <a:pPr lvl="1"/>
            <a:r>
              <a:rPr lang="en-US" dirty="0"/>
              <a:t>E.g.  Store related information on the same or nearby cylinders.</a:t>
            </a:r>
          </a:p>
          <a:p>
            <a:pPr lvl="1"/>
            <a:r>
              <a:rPr lang="en-US" dirty="0"/>
              <a:t>Files may get </a:t>
            </a:r>
            <a:r>
              <a:rPr lang="en-US" b="1" dirty="0">
                <a:solidFill>
                  <a:schemeClr val="tx2"/>
                </a:solidFill>
              </a:rPr>
              <a:t>fragmented</a:t>
            </a:r>
            <a:r>
              <a:rPr lang="en-US" dirty="0"/>
              <a:t> over time</a:t>
            </a:r>
          </a:p>
          <a:p>
            <a:pPr lvl="2"/>
            <a:r>
              <a:rPr lang="en-US" dirty="0"/>
              <a:t>E.g. if data is inserted to/deleted from the file</a:t>
            </a:r>
          </a:p>
          <a:p>
            <a:pPr lvl="2"/>
            <a:r>
              <a:rPr lang="en-US" dirty="0"/>
              <a:t>Or free blocks on disk are scattered, and newly created file has its blocks scattered over the disk</a:t>
            </a:r>
          </a:p>
          <a:p>
            <a:pPr lvl="2"/>
            <a:r>
              <a:rPr lang="en-US" dirty="0"/>
              <a:t>Sequential access to a fragmented file results in increased disk arm movement</a:t>
            </a:r>
          </a:p>
          <a:p>
            <a:pPr lvl="1"/>
            <a:r>
              <a:rPr lang="en-US" dirty="0"/>
              <a:t>Some systems have utilities to </a:t>
            </a:r>
            <a:r>
              <a:rPr lang="en-US" dirty="0">
                <a:solidFill>
                  <a:schemeClr val="tx2"/>
                </a:solidFill>
              </a:rPr>
              <a:t>defragment</a:t>
            </a:r>
            <a:r>
              <a:rPr lang="en-US" dirty="0"/>
              <a:t> the file system, in order to speed up file access</a:t>
            </a:r>
          </a:p>
          <a:p>
            <a:pPr lvl="2"/>
            <a:endParaRPr lang="en-US" dirty="0"/>
          </a:p>
          <a:p>
            <a:endParaRPr lang="en-US" dirty="0"/>
          </a:p>
        </p:txBody>
      </p:sp>
    </p:spTree>
    <p:extLst>
      <p:ext uri="{BB962C8B-B14F-4D97-AF65-F5344CB8AC3E}">
        <p14:creationId xmlns:p14="http://schemas.microsoft.com/office/powerpoint/2010/main" val="32869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3"/>
          <p:cNvSpPr txBox="1">
            <a:spLocks noChangeArrowheads="1"/>
          </p:cNvSpPr>
          <p:nvPr/>
        </p:nvSpPr>
        <p:spPr>
          <a:xfrm>
            <a:off x="368300" y="873125"/>
            <a:ext cx="10810446" cy="4516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tx2"/>
                </a:solidFill>
              </a:rPr>
              <a:t>Nonvolatile write buffers</a:t>
            </a:r>
            <a:r>
              <a:rPr lang="en-US" sz="1800" dirty="0"/>
              <a:t> speed up disk writes by writing blocks to a non-volatile RAM buffer immediately</a:t>
            </a:r>
          </a:p>
          <a:p>
            <a:pPr lvl="1"/>
            <a:r>
              <a:rPr lang="en-US" sz="1600" dirty="0"/>
              <a:t>Non-volatile RAM:  battery backed up RAM or flash memory</a:t>
            </a:r>
          </a:p>
          <a:p>
            <a:pPr lvl="2"/>
            <a:r>
              <a:rPr lang="en-US" sz="1600" dirty="0"/>
              <a:t>Even if power fails, the data is safe and will be written to disk when power returns</a:t>
            </a:r>
          </a:p>
          <a:p>
            <a:pPr lvl="1"/>
            <a:r>
              <a:rPr lang="en-US" sz="1600" dirty="0"/>
              <a:t>Controller then writes to disk whenever the disk has no other requests or request has been pending for some time</a:t>
            </a:r>
          </a:p>
          <a:p>
            <a:pPr lvl="1"/>
            <a:r>
              <a:rPr lang="en-US" sz="1600" dirty="0"/>
              <a:t>Database operations that require data to be safely stored before continuing can continue without waiting for data to be written to disk</a:t>
            </a:r>
          </a:p>
          <a:p>
            <a:pPr lvl="1"/>
            <a:r>
              <a:rPr lang="en-US" sz="1600" i="1" dirty="0"/>
              <a:t>Writes can be reordered to minimize disk arm movement</a:t>
            </a:r>
          </a:p>
          <a:p>
            <a:r>
              <a:rPr lang="en-US" sz="1800" b="1" dirty="0"/>
              <a:t>Log disk</a:t>
            </a:r>
            <a:r>
              <a:rPr lang="en-US" sz="1800" dirty="0"/>
              <a:t> – a disk devoted to writing a sequential log of block updates</a:t>
            </a:r>
          </a:p>
          <a:p>
            <a:pPr lvl="1"/>
            <a:r>
              <a:rPr lang="en-US" sz="1600" dirty="0"/>
              <a:t> Used exactly like nonvolatile RAM</a:t>
            </a:r>
          </a:p>
          <a:p>
            <a:pPr lvl="2"/>
            <a:r>
              <a:rPr lang="en-US" sz="1600" dirty="0"/>
              <a:t>Write to log disk is very fast since no seeks are required</a:t>
            </a:r>
          </a:p>
          <a:p>
            <a:pPr lvl="2"/>
            <a:r>
              <a:rPr lang="en-US" sz="1600" dirty="0"/>
              <a:t>No need for special hardware (NV-RAM)</a:t>
            </a:r>
          </a:p>
          <a:p>
            <a:r>
              <a:rPr lang="en-US" sz="1800" dirty="0"/>
              <a:t>File systems typically reorder writes to disk to improve performance</a:t>
            </a:r>
          </a:p>
          <a:p>
            <a:pPr lvl="1"/>
            <a:r>
              <a:rPr lang="en-US" sz="1600" b="1" dirty="0">
                <a:solidFill>
                  <a:schemeClr val="tx2"/>
                </a:solidFill>
              </a:rPr>
              <a:t>Journaling file systems </a:t>
            </a:r>
            <a:r>
              <a:rPr lang="en-US" sz="1600" dirty="0"/>
              <a:t>write data in safe order to NV-RAM or log disk</a:t>
            </a:r>
            <a:endParaRPr lang="en-US" sz="1600" b="1" dirty="0">
              <a:solidFill>
                <a:schemeClr val="tx2"/>
              </a:solidFill>
            </a:endParaRPr>
          </a:p>
          <a:p>
            <a:pPr lvl="1"/>
            <a:r>
              <a:rPr lang="en-US" sz="1600" dirty="0"/>
              <a:t>Reordering without journaling: risk of corruption of file system data</a:t>
            </a:r>
          </a:p>
        </p:txBody>
      </p:sp>
      <p:sp>
        <p:nvSpPr>
          <p:cNvPr id="11" name="Rectangle 4"/>
          <p:cNvSpPr>
            <a:spLocks noGrp="1" noChangeArrowheads="1"/>
          </p:cNvSpPr>
          <p:nvPr>
            <p:ph type="title"/>
          </p:nvPr>
        </p:nvSpPr>
        <p:spPr>
          <a:xfrm>
            <a:off x="717550" y="0"/>
            <a:ext cx="8077200" cy="609600"/>
          </a:xfrm>
          <a:noFill/>
          <a:ln/>
        </p:spPr>
        <p:txBody>
          <a:bodyPr/>
          <a:lstStyle/>
          <a:p>
            <a:r>
              <a:rPr lang="en-US" sz="2800"/>
              <a:t>Optimization of Disk Block Access (Cont.)</a:t>
            </a:r>
          </a:p>
        </p:txBody>
      </p:sp>
    </p:spTree>
    <p:extLst>
      <p:ext uri="{BB962C8B-B14F-4D97-AF65-F5344CB8AC3E}">
        <p14:creationId xmlns:p14="http://schemas.microsoft.com/office/powerpoint/2010/main" val="408634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4" name="Rectangle 2"/>
          <p:cNvSpPr>
            <a:spLocks noGrp="1" noChangeArrowheads="1"/>
          </p:cNvSpPr>
          <p:nvPr>
            <p:ph type="title"/>
          </p:nvPr>
        </p:nvSpPr>
        <p:spPr>
          <a:xfrm>
            <a:off x="1412402" y="588943"/>
            <a:ext cx="6289976" cy="579606"/>
          </a:xfrm>
        </p:spPr>
        <p:txBody>
          <a:bodyPr>
            <a:normAutofit fontScale="90000"/>
          </a:bodyPr>
          <a:lstStyle/>
          <a:p>
            <a:r>
              <a:rPr lang="en-US" b="1" dirty="0"/>
              <a:t>Agenda</a:t>
            </a:r>
          </a:p>
        </p:txBody>
      </p:sp>
      <p:sp>
        <p:nvSpPr>
          <p:cNvPr id="16" name="Rectangle 3"/>
          <p:cNvSpPr txBox="1">
            <a:spLocks noChangeArrowheads="1"/>
          </p:cNvSpPr>
          <p:nvPr/>
        </p:nvSpPr>
        <p:spPr>
          <a:xfrm>
            <a:off x="2462442" y="1461809"/>
            <a:ext cx="7274011" cy="34673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Overview of Physical Storage Media</a:t>
            </a:r>
          </a:p>
          <a:p>
            <a:r>
              <a:rPr lang="en-US" sz="2400" dirty="0"/>
              <a:t>Magnetic Disks</a:t>
            </a:r>
          </a:p>
          <a:p>
            <a:r>
              <a:rPr lang="en-US" sz="2400" dirty="0"/>
              <a:t>Storage Access</a:t>
            </a:r>
          </a:p>
          <a:p>
            <a:r>
              <a:rPr lang="en-US" sz="2400" dirty="0"/>
              <a:t>File Organization</a:t>
            </a:r>
          </a:p>
          <a:p>
            <a:r>
              <a:rPr lang="en-US" sz="2400" dirty="0"/>
              <a:t>Organization of Records in Files</a:t>
            </a:r>
          </a:p>
          <a:p>
            <a:r>
              <a:rPr lang="en-US" sz="2400" dirty="0"/>
              <a:t>Data-Dictionary Storage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457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Optical Disks</a:t>
            </a:r>
          </a:p>
        </p:txBody>
      </p:sp>
      <p:sp>
        <p:nvSpPr>
          <p:cNvPr id="11" name="Rectangle 3"/>
          <p:cNvSpPr txBox="1">
            <a:spLocks noChangeArrowheads="1"/>
          </p:cNvSpPr>
          <p:nvPr/>
        </p:nvSpPr>
        <p:spPr>
          <a:xfrm>
            <a:off x="368299" y="962025"/>
            <a:ext cx="10835159" cy="52647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Compact disk-read only memory (CD-ROM)</a:t>
            </a:r>
          </a:p>
          <a:p>
            <a:pPr lvl="1"/>
            <a:r>
              <a:rPr lang="en-US" dirty="0"/>
              <a:t>Disks can be loaded into or removed from a drive </a:t>
            </a:r>
          </a:p>
          <a:p>
            <a:pPr lvl="1"/>
            <a:r>
              <a:rPr lang="en-US" dirty="0"/>
              <a:t>High storage capacity (640 MB per disk)</a:t>
            </a:r>
          </a:p>
          <a:p>
            <a:pPr lvl="1"/>
            <a:r>
              <a:rPr lang="en-US" dirty="0"/>
              <a:t>High seek times or about 100 </a:t>
            </a:r>
            <a:r>
              <a:rPr lang="en-US" dirty="0" err="1"/>
              <a:t>msec</a:t>
            </a:r>
            <a:r>
              <a:rPr lang="en-US" dirty="0"/>
              <a:t> (optical read head is heavier and slower)</a:t>
            </a:r>
          </a:p>
          <a:p>
            <a:pPr lvl="1"/>
            <a:r>
              <a:rPr lang="en-US" dirty="0"/>
              <a:t>Higher latency (3000 RPM) and lower data-transfer rates (3-6 MB/s) compared to magnetic disks</a:t>
            </a:r>
          </a:p>
          <a:p>
            <a:r>
              <a:rPr lang="en-US" dirty="0"/>
              <a:t>Digital Video Disk (DVD) </a:t>
            </a:r>
          </a:p>
          <a:p>
            <a:pPr lvl="1"/>
            <a:r>
              <a:rPr lang="en-US" dirty="0"/>
              <a:t>DVD-5  holds 4.7 GB , and DVD-9 holds 8.5 GB </a:t>
            </a:r>
          </a:p>
          <a:p>
            <a:pPr lvl="1"/>
            <a:r>
              <a:rPr lang="en-US" dirty="0"/>
              <a:t>DVD-10 and DVD-18 are double sided formats with capacities of 9.4 GB and 17 GB</a:t>
            </a:r>
          </a:p>
          <a:p>
            <a:pPr lvl="1"/>
            <a:r>
              <a:rPr lang="en-US" dirty="0"/>
              <a:t>Other characteristics similar to CD-ROM </a:t>
            </a:r>
          </a:p>
          <a:p>
            <a:r>
              <a:rPr lang="en-US" dirty="0"/>
              <a:t>Record once versions (CD-R and DVD-R) are becoming popular</a:t>
            </a:r>
          </a:p>
          <a:p>
            <a:pPr lvl="1"/>
            <a:r>
              <a:rPr lang="en-US" dirty="0"/>
              <a:t>data can only be written once, and cannot be erased.</a:t>
            </a:r>
          </a:p>
          <a:p>
            <a:pPr lvl="1"/>
            <a:r>
              <a:rPr lang="en-US" dirty="0"/>
              <a:t>high capacity and long lifetime; used for archival storage </a:t>
            </a:r>
          </a:p>
          <a:p>
            <a:pPr lvl="1"/>
            <a:r>
              <a:rPr lang="en-US" dirty="0"/>
              <a:t>Multi-write versions (CD-RW, DVD-RW and DVD-RAM) also available</a:t>
            </a:r>
          </a:p>
        </p:txBody>
      </p:sp>
    </p:spTree>
    <p:extLst>
      <p:ext uri="{BB962C8B-B14F-4D97-AF65-F5344CB8AC3E}">
        <p14:creationId xmlns:p14="http://schemas.microsoft.com/office/powerpoint/2010/main" val="182768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717550" y="0"/>
            <a:ext cx="8077200" cy="609600"/>
          </a:xfrm>
        </p:spPr>
        <p:txBody>
          <a:bodyPr>
            <a:normAutofit fontScale="90000"/>
          </a:bodyPr>
          <a:lstStyle/>
          <a:p>
            <a:r>
              <a:rPr lang="en-US"/>
              <a:t>Magnetic Tapes</a:t>
            </a:r>
          </a:p>
        </p:txBody>
      </p:sp>
      <p:sp>
        <p:nvSpPr>
          <p:cNvPr id="11" name="Rectangle 1027"/>
          <p:cNvSpPr txBox="1">
            <a:spLocks noChangeArrowheads="1"/>
          </p:cNvSpPr>
          <p:nvPr/>
        </p:nvSpPr>
        <p:spPr>
          <a:xfrm>
            <a:off x="571500" y="1114425"/>
            <a:ext cx="10347468"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Hold large volumes of data and provide high transfer rates</a:t>
            </a:r>
          </a:p>
          <a:p>
            <a:pPr lvl="1"/>
            <a:r>
              <a:rPr lang="en-US" sz="1600" dirty="0"/>
              <a:t>Few GB for DAT (Digital Audio Tape) format, 10-40 GB with DLT (Digital Linear Tape) format, 100 GB+ with Ultrium format, and 330 GB with </a:t>
            </a:r>
            <a:r>
              <a:rPr lang="en-US" sz="1600" dirty="0" err="1"/>
              <a:t>Ampex</a:t>
            </a:r>
            <a:r>
              <a:rPr lang="en-US" sz="1600" dirty="0"/>
              <a:t> helical scan format</a:t>
            </a:r>
          </a:p>
          <a:p>
            <a:pPr lvl="1"/>
            <a:r>
              <a:rPr lang="en-US" sz="1600" dirty="0"/>
              <a:t>Transfer rates from few to 10s of MB/s</a:t>
            </a:r>
          </a:p>
          <a:p>
            <a:r>
              <a:rPr lang="en-US" sz="1800" dirty="0"/>
              <a:t>Currently the cheapest storage medium </a:t>
            </a:r>
          </a:p>
          <a:p>
            <a:pPr lvl="1"/>
            <a:r>
              <a:rPr lang="en-US" sz="1600" dirty="0"/>
              <a:t>Tapes are cheap, but cost of drives is very high</a:t>
            </a:r>
          </a:p>
          <a:p>
            <a:r>
              <a:rPr lang="en-US" sz="1800" dirty="0"/>
              <a:t>Very slow access time in comparison to magnetic disks and optical disks</a:t>
            </a:r>
          </a:p>
          <a:p>
            <a:pPr lvl="1"/>
            <a:r>
              <a:rPr lang="en-US" sz="1600" dirty="0"/>
              <a:t> limited to sequential access.</a:t>
            </a:r>
          </a:p>
          <a:p>
            <a:pPr lvl="1"/>
            <a:r>
              <a:rPr lang="en-US" sz="1600" dirty="0"/>
              <a:t>Some formats (</a:t>
            </a:r>
            <a:r>
              <a:rPr lang="en-US" sz="1600" dirty="0" err="1"/>
              <a:t>Accelis</a:t>
            </a:r>
            <a:r>
              <a:rPr lang="en-US" sz="1600" dirty="0"/>
              <a:t>) provide faster seek (10s of seconds) at cost of lower capacity</a:t>
            </a:r>
          </a:p>
          <a:p>
            <a:r>
              <a:rPr lang="en-US" sz="1800" dirty="0"/>
              <a:t>Used mainly for backup, for storage of infrequently used information, and as an off-line medium for transferring information from one system to another.</a:t>
            </a:r>
          </a:p>
          <a:p>
            <a:r>
              <a:rPr lang="en-US" sz="1800" dirty="0"/>
              <a:t>Tape jukeboxes used for very large capacity storage</a:t>
            </a:r>
          </a:p>
          <a:p>
            <a:pPr lvl="1"/>
            <a:r>
              <a:rPr lang="en-US" sz="1600" dirty="0"/>
              <a:t>(terabyte (10</a:t>
            </a:r>
            <a:r>
              <a:rPr lang="en-US" sz="1600" baseline="30000" dirty="0"/>
              <a:t>12 </a:t>
            </a:r>
            <a:r>
              <a:rPr lang="en-US" sz="1600" dirty="0"/>
              <a:t>bytes) to </a:t>
            </a:r>
            <a:r>
              <a:rPr lang="en-US" sz="1600" dirty="0" err="1"/>
              <a:t>petabye</a:t>
            </a:r>
            <a:r>
              <a:rPr lang="en-US" sz="1600" dirty="0"/>
              <a:t> (10</a:t>
            </a:r>
            <a:r>
              <a:rPr lang="en-US" sz="1600" baseline="30000" dirty="0"/>
              <a:t>15 </a:t>
            </a:r>
            <a:r>
              <a:rPr lang="en-US" sz="1600" dirty="0"/>
              <a:t>bytes)</a:t>
            </a:r>
          </a:p>
        </p:txBody>
      </p:sp>
    </p:spTree>
    <p:extLst>
      <p:ext uri="{BB962C8B-B14F-4D97-AF65-F5344CB8AC3E}">
        <p14:creationId xmlns:p14="http://schemas.microsoft.com/office/powerpoint/2010/main" val="2952858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2"/>
          <p:cNvSpPr>
            <a:spLocks noGrp="1" noChangeArrowheads="1"/>
          </p:cNvSpPr>
          <p:nvPr>
            <p:ph type="title"/>
          </p:nvPr>
        </p:nvSpPr>
        <p:spPr>
          <a:xfrm>
            <a:off x="717550" y="0"/>
            <a:ext cx="8077200" cy="609600"/>
          </a:xfrm>
        </p:spPr>
        <p:txBody>
          <a:bodyPr>
            <a:normAutofit fontScale="90000"/>
          </a:bodyPr>
          <a:lstStyle/>
          <a:p>
            <a:r>
              <a:rPr lang="en-US"/>
              <a:t>Storage Access</a:t>
            </a:r>
          </a:p>
        </p:txBody>
      </p:sp>
      <p:sp>
        <p:nvSpPr>
          <p:cNvPr id="13" name="Rectangle 3"/>
          <p:cNvSpPr txBox="1">
            <a:spLocks noChangeArrowheads="1"/>
          </p:cNvSpPr>
          <p:nvPr/>
        </p:nvSpPr>
        <p:spPr>
          <a:xfrm>
            <a:off x="571500" y="1114425"/>
            <a:ext cx="10681386" cy="4096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database file is partitioned into fixed-length storage units called </a:t>
            </a:r>
            <a:r>
              <a:rPr lang="en-US" b="1" dirty="0">
                <a:solidFill>
                  <a:schemeClr val="tx2"/>
                </a:solidFill>
              </a:rPr>
              <a:t>blocks</a:t>
            </a:r>
            <a:r>
              <a:rPr lang="en-US" dirty="0"/>
              <a:t>.  Blocks are units of both storage allocation and data transfer.</a:t>
            </a:r>
          </a:p>
          <a:p>
            <a:r>
              <a:rPr lang="en-US" dirty="0"/>
              <a:t>Database system seeks to minimize the number of block transfers between the disk and memory.  We can reduce the number of disk accesses by keeping as many blocks as possible in main memory.</a:t>
            </a:r>
          </a:p>
          <a:p>
            <a:r>
              <a:rPr lang="en-US" b="1" dirty="0">
                <a:solidFill>
                  <a:schemeClr val="tx2"/>
                </a:solidFill>
              </a:rPr>
              <a:t>Buffer</a:t>
            </a:r>
            <a:r>
              <a:rPr lang="en-US" b="1" dirty="0"/>
              <a:t> </a:t>
            </a:r>
            <a:r>
              <a:rPr lang="en-US" dirty="0"/>
              <a:t>– portion of main memory available to store copies of disk blocks.</a:t>
            </a:r>
          </a:p>
          <a:p>
            <a:r>
              <a:rPr lang="en-US" b="1" dirty="0">
                <a:solidFill>
                  <a:schemeClr val="tx2"/>
                </a:solidFill>
              </a:rPr>
              <a:t>Buffer manager</a:t>
            </a:r>
            <a:r>
              <a:rPr lang="en-US" dirty="0"/>
              <a:t> – subsystem responsible for allocating buffer space in main memory.</a:t>
            </a:r>
          </a:p>
        </p:txBody>
      </p:sp>
    </p:spTree>
    <p:extLst>
      <p:ext uri="{BB962C8B-B14F-4D97-AF65-F5344CB8AC3E}">
        <p14:creationId xmlns:p14="http://schemas.microsoft.com/office/powerpoint/2010/main" val="1118783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Buffer Manager</a:t>
            </a:r>
          </a:p>
        </p:txBody>
      </p:sp>
      <p:sp>
        <p:nvSpPr>
          <p:cNvPr id="11" name="Rectangle 3"/>
          <p:cNvSpPr txBox="1">
            <a:spLocks noChangeArrowheads="1"/>
          </p:cNvSpPr>
          <p:nvPr/>
        </p:nvSpPr>
        <p:spPr>
          <a:xfrm>
            <a:off x="539750" y="969963"/>
            <a:ext cx="10713136" cy="4153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r>
              <a:rPr lang="en-US" dirty="0"/>
              <a:t>Programs call on the buffer manager when they need a block from disk.</a:t>
            </a:r>
          </a:p>
          <a:p>
            <a:pPr marL="800100" lvl="1" indent="-342900">
              <a:buFont typeface="Monotype Sorts" pitchFamily="2" charset="2"/>
              <a:buAutoNum type="arabicPeriod"/>
            </a:pPr>
            <a:r>
              <a:rPr lang="en-US" dirty="0"/>
              <a:t>If the block is already in the buffer, the requesting program is given the address of the block in main memory</a:t>
            </a:r>
          </a:p>
          <a:p>
            <a:pPr marL="800100" lvl="1" indent="-342900">
              <a:buFont typeface="Monotype Sorts" pitchFamily="2" charset="2"/>
              <a:buAutoNum type="arabicPeriod"/>
            </a:pPr>
            <a:r>
              <a:rPr lang="en-US" dirty="0"/>
              <a:t>If the block is not in the buffer,</a:t>
            </a:r>
          </a:p>
          <a:p>
            <a:pPr marL="1200150" lvl="2" indent="-342900">
              <a:buFont typeface="Monotype Sorts" pitchFamily="2" charset="2"/>
              <a:buAutoNum type="arabicPeriod"/>
            </a:pPr>
            <a:r>
              <a:rPr lang="en-US" dirty="0"/>
              <a:t> the buffer manager allocates space in the buffer for the block, replacing (throwing out) some other block, if required, to make space for the new block.</a:t>
            </a:r>
          </a:p>
          <a:p>
            <a:pPr marL="1200150" lvl="2" indent="-342900">
              <a:buFont typeface="Monotype Sorts" pitchFamily="2" charset="2"/>
              <a:buAutoNum type="arabicPeriod"/>
            </a:pPr>
            <a:r>
              <a:rPr lang="en-US" dirty="0"/>
              <a:t>The block that is thrown out is written back to disk only if it was modified since the most recent time that it was written to/fetched from the disk.</a:t>
            </a:r>
          </a:p>
          <a:p>
            <a:pPr marL="1200150" lvl="2" indent="-342900">
              <a:buFont typeface="Monotype Sorts" pitchFamily="2" charset="2"/>
              <a:buAutoNum type="arabicPeriod"/>
            </a:pPr>
            <a:r>
              <a:rPr lang="en-US" dirty="0"/>
              <a:t>Once space is allocated in the buffer, the buffer manager reads the block from the disk to the buffer, and passes the address of the block in main memory to requester. </a:t>
            </a:r>
          </a:p>
        </p:txBody>
      </p:sp>
    </p:spTree>
    <p:extLst>
      <p:ext uri="{BB962C8B-B14F-4D97-AF65-F5344CB8AC3E}">
        <p14:creationId xmlns:p14="http://schemas.microsoft.com/office/powerpoint/2010/main" val="3451961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Buffer-Replacement Policies</a:t>
            </a:r>
          </a:p>
        </p:txBody>
      </p:sp>
      <p:sp>
        <p:nvSpPr>
          <p:cNvPr id="11" name="Rectangle 3"/>
          <p:cNvSpPr txBox="1">
            <a:spLocks noChangeArrowheads="1"/>
          </p:cNvSpPr>
          <p:nvPr/>
        </p:nvSpPr>
        <p:spPr>
          <a:xfrm>
            <a:off x="571499" y="1114425"/>
            <a:ext cx="10640197" cy="51689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operating systems replace the block </a:t>
            </a:r>
            <a:r>
              <a:rPr lang="en-US" b="1" dirty="0">
                <a:solidFill>
                  <a:schemeClr val="tx2"/>
                </a:solidFill>
              </a:rPr>
              <a:t>least recently used</a:t>
            </a:r>
            <a:r>
              <a:rPr lang="en-US" dirty="0"/>
              <a:t> (</a:t>
            </a:r>
            <a:r>
              <a:rPr lang="en-US" dirty="0">
                <a:solidFill>
                  <a:schemeClr val="tx2"/>
                </a:solidFill>
              </a:rPr>
              <a:t>LRU strategy</a:t>
            </a:r>
            <a:r>
              <a:rPr lang="en-US" dirty="0"/>
              <a:t>)</a:t>
            </a:r>
          </a:p>
          <a:p>
            <a:r>
              <a:rPr lang="en-US" dirty="0"/>
              <a:t>Idea behind LRU – use past pattern of block references as a predictor of future references</a:t>
            </a:r>
          </a:p>
          <a:p>
            <a:r>
              <a:rPr lang="en-US" dirty="0"/>
              <a:t>Queries have well-defined access patterns (such as sequential scans), and a database system can use the information in a user’s query to predict future references</a:t>
            </a:r>
          </a:p>
          <a:p>
            <a:pPr lvl="1"/>
            <a:r>
              <a:rPr lang="en-US" dirty="0"/>
              <a:t>LRU can be a bad strategy for certain access patterns involving repeated scans of data</a:t>
            </a:r>
          </a:p>
          <a:p>
            <a:pPr lvl="2"/>
            <a:r>
              <a:rPr lang="en-US" dirty="0"/>
              <a:t> e.g. when computing the join of 2 relations r and s by a nested loops </a:t>
            </a:r>
            <a:br>
              <a:rPr lang="en-US" dirty="0"/>
            </a:br>
            <a:r>
              <a:rPr lang="en-US" dirty="0"/>
              <a:t>  for each tuple </a:t>
            </a:r>
            <a:r>
              <a:rPr lang="en-US" i="1" dirty="0" err="1"/>
              <a:t>tr</a:t>
            </a:r>
            <a:r>
              <a:rPr lang="en-US" dirty="0"/>
              <a:t> of </a:t>
            </a:r>
            <a:r>
              <a:rPr lang="en-US" i="1" dirty="0"/>
              <a:t>r</a:t>
            </a:r>
            <a:r>
              <a:rPr lang="en-US" dirty="0"/>
              <a:t> do </a:t>
            </a:r>
            <a:br>
              <a:rPr lang="en-US" dirty="0"/>
            </a:br>
            <a:r>
              <a:rPr lang="en-US" dirty="0"/>
              <a:t>     for each tuple </a:t>
            </a:r>
            <a:r>
              <a:rPr lang="en-US" i="1" dirty="0" err="1"/>
              <a:t>ts</a:t>
            </a:r>
            <a:r>
              <a:rPr lang="en-US" dirty="0"/>
              <a:t> of </a:t>
            </a:r>
            <a:r>
              <a:rPr lang="en-US" i="1" dirty="0"/>
              <a:t>s</a:t>
            </a:r>
            <a:r>
              <a:rPr lang="en-US" dirty="0"/>
              <a:t> do </a:t>
            </a:r>
            <a:br>
              <a:rPr lang="en-US" dirty="0"/>
            </a:br>
            <a:r>
              <a:rPr lang="en-US" dirty="0"/>
              <a:t>       if the tuples </a:t>
            </a:r>
            <a:r>
              <a:rPr lang="en-US" i="1" dirty="0" err="1"/>
              <a:t>tr</a:t>
            </a:r>
            <a:r>
              <a:rPr lang="en-US" dirty="0"/>
              <a:t> and </a:t>
            </a:r>
            <a:r>
              <a:rPr lang="en-US" i="1" dirty="0" err="1"/>
              <a:t>ts</a:t>
            </a:r>
            <a:r>
              <a:rPr lang="en-US" dirty="0"/>
              <a:t> match …</a:t>
            </a:r>
          </a:p>
          <a:p>
            <a:pPr lvl="1"/>
            <a:r>
              <a:rPr lang="en-US" dirty="0"/>
              <a:t>Mixed strategy with hints on replacement strategy provided</a:t>
            </a:r>
            <a:br>
              <a:rPr lang="en-US" dirty="0"/>
            </a:br>
            <a:r>
              <a:rPr lang="en-US" dirty="0"/>
              <a:t>by the query optimizer is preferable</a:t>
            </a:r>
          </a:p>
        </p:txBody>
      </p:sp>
    </p:spTree>
    <p:extLst>
      <p:ext uri="{BB962C8B-B14F-4D97-AF65-F5344CB8AC3E}">
        <p14:creationId xmlns:p14="http://schemas.microsoft.com/office/powerpoint/2010/main" val="154749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Buffer-Replacement Policies (Cont.)</a:t>
            </a:r>
          </a:p>
        </p:txBody>
      </p:sp>
      <p:sp>
        <p:nvSpPr>
          <p:cNvPr id="11" name="Rectangle 3"/>
          <p:cNvSpPr txBox="1">
            <a:spLocks noChangeArrowheads="1"/>
          </p:cNvSpPr>
          <p:nvPr/>
        </p:nvSpPr>
        <p:spPr>
          <a:xfrm>
            <a:off x="785812" y="893763"/>
            <a:ext cx="10607117" cy="50053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Pinned block</a:t>
            </a:r>
            <a:r>
              <a:rPr lang="en-US" dirty="0"/>
              <a:t> – memory block that is not allowed to be written back to disk.</a:t>
            </a:r>
          </a:p>
          <a:p>
            <a:r>
              <a:rPr lang="en-US" b="1" dirty="0">
                <a:solidFill>
                  <a:schemeClr val="tx2"/>
                </a:solidFill>
              </a:rPr>
              <a:t>Toss-immediate</a:t>
            </a:r>
            <a:r>
              <a:rPr lang="en-US" dirty="0"/>
              <a:t> strategy – frees the space occupied by a block as soon as the final tuple of that block has been processed</a:t>
            </a:r>
          </a:p>
          <a:p>
            <a:r>
              <a:rPr lang="en-US" dirty="0">
                <a:solidFill>
                  <a:schemeClr val="tx2"/>
                </a:solidFill>
              </a:rPr>
              <a:t>Most recently used (MRU) strategy</a:t>
            </a:r>
            <a:r>
              <a:rPr lang="en-US" dirty="0"/>
              <a:t> –  system must pin the block currently being processed.  After the final tuple of that block has been processed, the block is unpinned, and it becomes the most recently used block.</a:t>
            </a:r>
          </a:p>
          <a:p>
            <a:r>
              <a:rPr lang="en-US" dirty="0"/>
              <a:t>Buffer manager can use statistical information regarding the probability that a request will reference a particular relation</a:t>
            </a:r>
          </a:p>
          <a:p>
            <a:pPr lvl="1"/>
            <a:r>
              <a:rPr lang="en-US" dirty="0"/>
              <a:t>E.g., the data dictionary is frequently accessed.  Heuristic:  keep data-dictionary blocks in main memory buffer</a:t>
            </a:r>
          </a:p>
          <a:p>
            <a:r>
              <a:rPr lang="en-US" dirty="0"/>
              <a:t>Buffer managers also support </a:t>
            </a:r>
            <a:r>
              <a:rPr lang="en-US" dirty="0">
                <a:solidFill>
                  <a:schemeClr val="tx2"/>
                </a:solidFill>
              </a:rPr>
              <a:t>forced output</a:t>
            </a:r>
            <a:r>
              <a:rPr lang="en-US" dirty="0"/>
              <a:t> of blocks for the purpose of recovery</a:t>
            </a:r>
          </a:p>
        </p:txBody>
      </p:sp>
    </p:spTree>
    <p:extLst>
      <p:ext uri="{BB962C8B-B14F-4D97-AF65-F5344CB8AC3E}">
        <p14:creationId xmlns:p14="http://schemas.microsoft.com/office/powerpoint/2010/main" val="1641595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File Organization</a:t>
            </a:r>
          </a:p>
        </p:txBody>
      </p:sp>
      <p:sp>
        <p:nvSpPr>
          <p:cNvPr id="11" name="Rectangle 3"/>
          <p:cNvSpPr txBox="1">
            <a:spLocks noChangeArrowheads="1"/>
          </p:cNvSpPr>
          <p:nvPr/>
        </p:nvSpPr>
        <p:spPr>
          <a:xfrm>
            <a:off x="571499" y="1114425"/>
            <a:ext cx="10631959"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database is stored as a collection of </a:t>
            </a:r>
            <a:r>
              <a:rPr lang="en-US" i="1" dirty="0"/>
              <a:t>files</a:t>
            </a:r>
            <a:r>
              <a:rPr lang="en-US" dirty="0"/>
              <a:t>.  Each file is a sequence of </a:t>
            </a:r>
            <a:r>
              <a:rPr lang="en-US" i="1" dirty="0"/>
              <a:t>records.  </a:t>
            </a:r>
            <a:r>
              <a:rPr lang="en-US" dirty="0"/>
              <a:t>A record is a sequence of fields.</a:t>
            </a:r>
          </a:p>
          <a:p>
            <a:r>
              <a:rPr lang="en-US" dirty="0"/>
              <a:t>One approach:</a:t>
            </a:r>
          </a:p>
          <a:p>
            <a:pPr lvl="1"/>
            <a:r>
              <a:rPr lang="en-US" dirty="0"/>
              <a:t>assume record size is fixed</a:t>
            </a:r>
          </a:p>
          <a:p>
            <a:pPr lvl="1"/>
            <a:r>
              <a:rPr lang="en-US" dirty="0"/>
              <a:t>each file has records of one particular type only </a:t>
            </a:r>
          </a:p>
          <a:p>
            <a:pPr lvl="1"/>
            <a:r>
              <a:rPr lang="en-US" dirty="0"/>
              <a:t>different files are used for different relations</a:t>
            </a:r>
          </a:p>
          <a:p>
            <a:pPr lvl="1">
              <a:buFont typeface="Monotype Sorts" pitchFamily="2" charset="2"/>
              <a:buNone/>
            </a:pPr>
            <a:r>
              <a:rPr lang="en-US" dirty="0"/>
              <a:t>This case is easiest to implement; will consider variable length records</a:t>
            </a:r>
          </a:p>
          <a:p>
            <a:pPr lvl="1">
              <a:buFont typeface="Monotype Sorts" pitchFamily="2" charset="2"/>
              <a:buNone/>
            </a:pPr>
            <a:r>
              <a:rPr lang="en-US" dirty="0"/>
              <a:t>later.</a:t>
            </a:r>
          </a:p>
        </p:txBody>
      </p:sp>
    </p:spTree>
    <p:extLst>
      <p:ext uri="{BB962C8B-B14F-4D97-AF65-F5344CB8AC3E}">
        <p14:creationId xmlns:p14="http://schemas.microsoft.com/office/powerpoint/2010/main" val="2655173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1080015" y="124103"/>
            <a:ext cx="8077200" cy="609600"/>
          </a:xfrm>
        </p:spPr>
        <p:txBody>
          <a:bodyPr>
            <a:normAutofit fontScale="90000"/>
          </a:bodyPr>
          <a:lstStyle/>
          <a:p>
            <a:r>
              <a:rPr lang="en-US"/>
              <a:t>Fixed-Length Records</a:t>
            </a:r>
          </a:p>
        </p:txBody>
      </p:sp>
      <p:sp>
        <p:nvSpPr>
          <p:cNvPr id="11" name="Rectangle 3"/>
          <p:cNvSpPr txBox="1">
            <a:spLocks noChangeArrowheads="1"/>
          </p:cNvSpPr>
          <p:nvPr/>
        </p:nvSpPr>
        <p:spPr>
          <a:xfrm>
            <a:off x="538678" y="971828"/>
            <a:ext cx="10648306"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Simple approach:</a:t>
            </a:r>
          </a:p>
          <a:p>
            <a:pPr lvl="1"/>
            <a:r>
              <a:rPr lang="en-US" dirty="0"/>
              <a:t>Store record </a:t>
            </a:r>
            <a:r>
              <a:rPr lang="en-US" i="1" dirty="0" err="1"/>
              <a:t>i</a:t>
            </a:r>
            <a:r>
              <a:rPr lang="en-US" dirty="0"/>
              <a:t> starting from byte </a:t>
            </a:r>
            <a:r>
              <a:rPr lang="en-US" i="1" dirty="0">
                <a:sym typeface="Greek Symbols" pitchFamily="18" charset="2"/>
              </a:rPr>
              <a:t>n </a:t>
            </a:r>
            <a:r>
              <a:rPr lang="en-US" i="1" dirty="0">
                <a:sym typeface="Symbol" panose="05050102010706020507" pitchFamily="18" charset="2"/>
              </a:rPr>
              <a:t> (</a:t>
            </a:r>
            <a:r>
              <a:rPr lang="en-US" i="1" dirty="0" err="1">
                <a:sym typeface="Symbol" panose="05050102010706020507" pitchFamily="18" charset="2"/>
              </a:rPr>
              <a:t>i</a:t>
            </a:r>
            <a:r>
              <a:rPr lang="en-US" i="1" dirty="0">
                <a:sym typeface="Symbol" panose="05050102010706020507" pitchFamily="18" charset="2"/>
              </a:rPr>
              <a:t> – </a:t>
            </a:r>
            <a:r>
              <a:rPr lang="en-US" dirty="0">
                <a:sym typeface="Symbol" panose="05050102010706020507" pitchFamily="18" charset="2"/>
              </a:rPr>
              <a:t>1), where </a:t>
            </a:r>
            <a:r>
              <a:rPr lang="en-US" i="1" dirty="0">
                <a:sym typeface="Symbol" panose="05050102010706020507" pitchFamily="18" charset="2"/>
              </a:rPr>
              <a:t>n </a:t>
            </a:r>
            <a:r>
              <a:rPr lang="en-US" dirty="0">
                <a:sym typeface="Symbol" panose="05050102010706020507" pitchFamily="18" charset="2"/>
              </a:rPr>
              <a:t>is the size of each record.</a:t>
            </a:r>
          </a:p>
          <a:p>
            <a:pPr lvl="1"/>
            <a:r>
              <a:rPr lang="en-US" dirty="0">
                <a:sym typeface="Symbol" panose="05050102010706020507" pitchFamily="18" charset="2"/>
              </a:rPr>
              <a:t>Record access is simple but records may cross blocks</a:t>
            </a:r>
          </a:p>
          <a:p>
            <a:pPr lvl="2"/>
            <a:r>
              <a:rPr lang="en-US" dirty="0">
                <a:sym typeface="Symbol" panose="05050102010706020507" pitchFamily="18" charset="2"/>
              </a:rPr>
              <a:t>Modification: do not allow records to cross block boundaries</a:t>
            </a:r>
          </a:p>
          <a:p>
            <a:r>
              <a:rPr lang="en-US" dirty="0"/>
              <a:t>Deletion of record </a:t>
            </a:r>
            <a:r>
              <a:rPr lang="en-US" i="1" dirty="0"/>
              <a:t>I: </a:t>
            </a:r>
            <a:br>
              <a:rPr lang="en-US" i="1" dirty="0"/>
            </a:br>
            <a:r>
              <a:rPr lang="en-US" dirty="0"/>
              <a:t>alternatives</a:t>
            </a:r>
            <a:r>
              <a:rPr lang="en-US" i="1" dirty="0"/>
              <a:t>:</a:t>
            </a:r>
          </a:p>
          <a:p>
            <a:pPr lvl="1"/>
            <a:r>
              <a:rPr lang="en-US" dirty="0"/>
              <a:t>move records </a:t>
            </a:r>
            <a:r>
              <a:rPr lang="en-US" i="1" dirty="0" err="1"/>
              <a:t>i</a:t>
            </a:r>
            <a:r>
              <a:rPr lang="en-US" dirty="0"/>
              <a:t> + 1, . . ., </a:t>
            </a:r>
            <a:r>
              <a:rPr lang="en-US" i="1" dirty="0"/>
              <a:t>n</a:t>
            </a:r>
            <a:r>
              <a:rPr lang="en-US" dirty="0"/>
              <a:t> </a:t>
            </a:r>
            <a:br>
              <a:rPr lang="en-US" dirty="0"/>
            </a:br>
            <a:r>
              <a:rPr lang="en-US" dirty="0"/>
              <a:t>to </a:t>
            </a:r>
            <a:r>
              <a:rPr lang="en-US" i="1" dirty="0" err="1"/>
              <a:t>i</a:t>
            </a:r>
            <a:r>
              <a:rPr lang="en-US" i="1" dirty="0"/>
              <a:t>, . . . , n </a:t>
            </a:r>
            <a:r>
              <a:rPr lang="en-US" i="1" dirty="0">
                <a:sym typeface="Symbol" panose="05050102010706020507" pitchFamily="18" charset="2"/>
              </a:rPr>
              <a:t>– </a:t>
            </a:r>
            <a:r>
              <a:rPr lang="en-US" dirty="0">
                <a:sym typeface="Symbol" panose="05050102010706020507" pitchFamily="18" charset="2"/>
              </a:rPr>
              <a:t>1</a:t>
            </a:r>
          </a:p>
          <a:p>
            <a:pPr lvl="1"/>
            <a:r>
              <a:rPr lang="en-US" dirty="0">
                <a:sym typeface="Symbol" panose="05050102010706020507" pitchFamily="18" charset="2"/>
              </a:rPr>
              <a:t>move record </a:t>
            </a:r>
            <a:r>
              <a:rPr lang="en-US" i="1" dirty="0">
                <a:sym typeface="Symbol" panose="05050102010706020507" pitchFamily="18" charset="2"/>
              </a:rPr>
              <a:t>n </a:t>
            </a:r>
            <a:r>
              <a:rPr lang="en-US" dirty="0">
                <a:sym typeface="Symbol" panose="05050102010706020507" pitchFamily="18" charset="2"/>
              </a:rPr>
              <a:t> to </a:t>
            </a:r>
            <a:r>
              <a:rPr lang="en-US" i="1" dirty="0" err="1">
                <a:sym typeface="Symbol" panose="05050102010706020507" pitchFamily="18" charset="2"/>
              </a:rPr>
              <a:t>i</a:t>
            </a:r>
            <a:endParaRPr lang="en-US" dirty="0">
              <a:sym typeface="Symbol" panose="05050102010706020507" pitchFamily="18" charset="2"/>
            </a:endParaRPr>
          </a:p>
          <a:p>
            <a:pPr lvl="1"/>
            <a:r>
              <a:rPr lang="en-US" dirty="0">
                <a:sym typeface="Symbol" panose="05050102010706020507" pitchFamily="18" charset="2"/>
              </a:rPr>
              <a:t>do not move records, but </a:t>
            </a:r>
            <a:br>
              <a:rPr lang="en-US" dirty="0">
                <a:sym typeface="Symbol" panose="05050102010706020507" pitchFamily="18" charset="2"/>
              </a:rPr>
            </a:br>
            <a:r>
              <a:rPr lang="en-US" dirty="0">
                <a:sym typeface="Symbol" panose="05050102010706020507" pitchFamily="18" charset="2"/>
              </a:rPr>
              <a:t>link all free records on a</a:t>
            </a:r>
            <a:br>
              <a:rPr lang="en-US" dirty="0">
                <a:sym typeface="Symbol" panose="05050102010706020507" pitchFamily="18" charset="2"/>
              </a:rPr>
            </a:br>
            <a:r>
              <a:rPr lang="en-US" i="1" dirty="0">
                <a:sym typeface="Symbol" panose="05050102010706020507" pitchFamily="18" charset="2"/>
              </a:rPr>
              <a:t>free list</a:t>
            </a:r>
            <a:endParaRPr lang="en-US" dirty="0">
              <a:sym typeface="Symbol" panose="05050102010706020507" pitchFamily="18" charset="2"/>
            </a:endParaRPr>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l="2934" t="1505" r="2934" b="2107"/>
          <a:stretch>
            <a:fillRect/>
          </a:stretch>
        </p:blipFill>
        <p:spPr bwMode="auto">
          <a:xfrm>
            <a:off x="6374674" y="2657253"/>
            <a:ext cx="4760912" cy="3657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749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Free Lists</a:t>
            </a:r>
          </a:p>
        </p:txBody>
      </p:sp>
      <p:sp>
        <p:nvSpPr>
          <p:cNvPr id="11" name="Rectangle 3"/>
          <p:cNvSpPr txBox="1">
            <a:spLocks noChangeArrowheads="1"/>
          </p:cNvSpPr>
          <p:nvPr/>
        </p:nvSpPr>
        <p:spPr>
          <a:xfrm>
            <a:off x="685800" y="830263"/>
            <a:ext cx="9990438" cy="1838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Store the address of the first deleted record in the file header.</a:t>
            </a:r>
          </a:p>
          <a:p>
            <a:r>
              <a:rPr lang="en-US" sz="1800" dirty="0"/>
              <a:t>Use this first record to store the address of the second deleted record, and so on</a:t>
            </a:r>
          </a:p>
          <a:p>
            <a:r>
              <a:rPr lang="en-US" sz="1800" dirty="0"/>
              <a:t>Can think of these stored addresses as </a:t>
            </a:r>
            <a:r>
              <a:rPr lang="en-US" sz="1800" dirty="0">
                <a:solidFill>
                  <a:schemeClr val="tx2"/>
                </a:solidFill>
              </a:rPr>
              <a:t>pointers</a:t>
            </a:r>
            <a:r>
              <a:rPr lang="en-US" sz="1800" i="1" dirty="0"/>
              <a:t> </a:t>
            </a:r>
            <a:r>
              <a:rPr lang="en-US" sz="1800" dirty="0"/>
              <a:t>since they “point” to the location of a record.</a:t>
            </a:r>
          </a:p>
          <a:p>
            <a:r>
              <a:rPr lang="en-US" sz="1800" dirty="0"/>
              <a:t>More space efficient representation:  reuse space for normal attributes of free records to store pointers.  (No pointers stored in in-use records.)</a:t>
            </a:r>
          </a:p>
          <a:p>
            <a:endParaRPr lang="en-US" sz="1800" dirty="0"/>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l="1495" t="6313" r="1993" b="6645"/>
          <a:stretch>
            <a:fillRect/>
          </a:stretch>
        </p:blipFill>
        <p:spPr bwMode="auto">
          <a:xfrm>
            <a:off x="2500571" y="2852931"/>
            <a:ext cx="4838700" cy="32734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866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Variable-Length Records</a:t>
            </a:r>
          </a:p>
        </p:txBody>
      </p:sp>
      <p:sp>
        <p:nvSpPr>
          <p:cNvPr id="11" name="Rectangle 3"/>
          <p:cNvSpPr txBox="1">
            <a:spLocks noChangeArrowheads="1"/>
          </p:cNvSpPr>
          <p:nvPr/>
        </p:nvSpPr>
        <p:spPr>
          <a:xfrm>
            <a:off x="1090613" y="1022350"/>
            <a:ext cx="10013992" cy="4926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Variable-length records arise in database systems in several ways:</a:t>
            </a:r>
          </a:p>
          <a:p>
            <a:pPr lvl="1"/>
            <a:r>
              <a:rPr lang="en-US" dirty="0"/>
              <a:t>Storage of multiple record types in a file.</a:t>
            </a:r>
          </a:p>
          <a:p>
            <a:pPr lvl="1"/>
            <a:r>
              <a:rPr lang="en-US" dirty="0"/>
              <a:t>Record types that allow variable lengths for one or more fields.</a:t>
            </a:r>
          </a:p>
          <a:p>
            <a:pPr lvl="1"/>
            <a:r>
              <a:rPr lang="en-US" dirty="0"/>
              <a:t>Record types that allow repeating fields (used in some older data models).</a:t>
            </a:r>
          </a:p>
          <a:p>
            <a:r>
              <a:rPr lang="en-US" dirty="0">
                <a:solidFill>
                  <a:schemeClr val="tx2"/>
                </a:solidFill>
              </a:rPr>
              <a:t>Byte string representation</a:t>
            </a:r>
          </a:p>
          <a:p>
            <a:pPr lvl="1"/>
            <a:r>
              <a:rPr lang="en-US" dirty="0"/>
              <a:t>Attach an </a:t>
            </a:r>
            <a:r>
              <a:rPr lang="en-US" i="1" dirty="0"/>
              <a:t>end-of-record</a:t>
            </a:r>
            <a:r>
              <a:rPr lang="en-US" dirty="0"/>
              <a:t> (</a:t>
            </a:r>
            <a:r>
              <a:rPr lang="en-US" dirty="0">
                <a:sym typeface="Symbol" panose="05050102010706020507" pitchFamily="18" charset="2"/>
              </a:rPr>
              <a:t>) control character to the end of each record</a:t>
            </a:r>
          </a:p>
          <a:p>
            <a:pPr lvl="1"/>
            <a:r>
              <a:rPr lang="en-US" dirty="0">
                <a:sym typeface="Symbol" panose="05050102010706020507" pitchFamily="18" charset="2"/>
              </a:rPr>
              <a:t>Difficulty with deletion</a:t>
            </a:r>
          </a:p>
          <a:p>
            <a:pPr lvl="1"/>
            <a:r>
              <a:rPr lang="en-US" dirty="0">
                <a:sym typeface="Symbol" panose="05050102010706020507" pitchFamily="18" charset="2"/>
              </a:rPr>
              <a:t>Difficulty with growth</a:t>
            </a:r>
            <a:endParaRPr lang="en-US" dirty="0"/>
          </a:p>
        </p:txBody>
      </p:sp>
    </p:spTree>
    <p:extLst>
      <p:ext uri="{BB962C8B-B14F-4D97-AF65-F5344CB8AC3E}">
        <p14:creationId xmlns:p14="http://schemas.microsoft.com/office/powerpoint/2010/main" val="333609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3" name="Rectangle 2"/>
          <p:cNvSpPr txBox="1">
            <a:spLocks noChangeArrowheads="1"/>
          </p:cNvSpPr>
          <p:nvPr/>
        </p:nvSpPr>
        <p:spPr>
          <a:xfrm>
            <a:off x="717550" y="111125"/>
            <a:ext cx="8340725" cy="4572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Classification of Physical Storage Media</a:t>
            </a:r>
          </a:p>
        </p:txBody>
      </p:sp>
      <p:sp>
        <p:nvSpPr>
          <p:cNvPr id="14" name="Rectangle 3"/>
          <p:cNvSpPr txBox="1">
            <a:spLocks noChangeArrowheads="1"/>
          </p:cNvSpPr>
          <p:nvPr/>
        </p:nvSpPr>
        <p:spPr>
          <a:xfrm>
            <a:off x="1119187" y="946150"/>
            <a:ext cx="10191363" cy="4114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Speed with which data can be accessed</a:t>
            </a:r>
          </a:p>
          <a:p>
            <a:r>
              <a:rPr lang="en-US" dirty="0"/>
              <a:t>Cost per unit of data</a:t>
            </a:r>
          </a:p>
          <a:p>
            <a:r>
              <a:rPr lang="en-US" dirty="0"/>
              <a:t>Reliability</a:t>
            </a:r>
          </a:p>
          <a:p>
            <a:pPr lvl="1"/>
            <a:r>
              <a:rPr lang="en-US" dirty="0"/>
              <a:t>data loss on power failure or system crash</a:t>
            </a:r>
          </a:p>
          <a:p>
            <a:pPr lvl="1"/>
            <a:r>
              <a:rPr lang="en-US" dirty="0"/>
              <a:t>physical failure of the storage device</a:t>
            </a:r>
          </a:p>
          <a:p>
            <a:r>
              <a:rPr lang="en-US" dirty="0"/>
              <a:t>Can differentiate storage into:</a:t>
            </a:r>
          </a:p>
          <a:p>
            <a:pPr lvl="1"/>
            <a:r>
              <a:rPr lang="en-US" b="1" dirty="0">
                <a:solidFill>
                  <a:schemeClr val="tx2"/>
                </a:solidFill>
              </a:rPr>
              <a:t>volatile storage</a:t>
            </a:r>
            <a:r>
              <a:rPr lang="en-US" b="1" dirty="0"/>
              <a:t>: </a:t>
            </a:r>
            <a:r>
              <a:rPr lang="en-US" dirty="0"/>
              <a:t>loses contents when power is switched off</a:t>
            </a:r>
          </a:p>
          <a:p>
            <a:pPr lvl="1"/>
            <a:r>
              <a:rPr lang="en-US" b="1" dirty="0">
                <a:solidFill>
                  <a:schemeClr val="tx2"/>
                </a:solidFill>
              </a:rPr>
              <a:t>non-volatile storage</a:t>
            </a:r>
            <a:r>
              <a:rPr lang="en-US" dirty="0"/>
              <a:t>: </a:t>
            </a:r>
          </a:p>
          <a:p>
            <a:pPr lvl="2"/>
            <a:r>
              <a:rPr lang="en-US" dirty="0"/>
              <a:t> Contents persist even when power is switched off. </a:t>
            </a:r>
          </a:p>
          <a:p>
            <a:pPr lvl="2"/>
            <a:r>
              <a:rPr lang="en-US" dirty="0"/>
              <a:t> Includes secondary and tertiary storage, as well as batter-backed up main-memory.</a:t>
            </a:r>
          </a:p>
        </p:txBody>
      </p:sp>
    </p:spTree>
    <p:extLst>
      <p:ext uri="{BB962C8B-B14F-4D97-AF65-F5344CB8AC3E}">
        <p14:creationId xmlns:p14="http://schemas.microsoft.com/office/powerpoint/2010/main" val="1853953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327349" y="130168"/>
            <a:ext cx="8856662" cy="457200"/>
          </a:xfrm>
        </p:spPr>
        <p:txBody>
          <a:bodyPr>
            <a:normAutofit fontScale="90000"/>
          </a:bodyPr>
          <a:lstStyle/>
          <a:p>
            <a:r>
              <a:rPr lang="en-US" sz="3000"/>
              <a:t>Variable-Length Records: Slotted Page Structure</a:t>
            </a:r>
          </a:p>
        </p:txBody>
      </p:sp>
      <p:sp>
        <p:nvSpPr>
          <p:cNvPr id="11" name="Rectangle 3"/>
          <p:cNvSpPr txBox="1">
            <a:spLocks noChangeArrowheads="1"/>
          </p:cNvSpPr>
          <p:nvPr/>
        </p:nvSpPr>
        <p:spPr>
          <a:xfrm>
            <a:off x="1027436" y="2628893"/>
            <a:ext cx="10068932" cy="34385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Slotted page</a:t>
            </a:r>
            <a:r>
              <a:rPr lang="en-US" dirty="0"/>
              <a:t> header contains:</a:t>
            </a:r>
          </a:p>
          <a:p>
            <a:pPr lvl="1"/>
            <a:r>
              <a:rPr lang="en-US" dirty="0"/>
              <a:t>number of record entries</a:t>
            </a:r>
          </a:p>
          <a:p>
            <a:pPr lvl="1"/>
            <a:r>
              <a:rPr lang="en-US" dirty="0"/>
              <a:t>end of free space in the block</a:t>
            </a:r>
          </a:p>
          <a:p>
            <a:pPr lvl="1"/>
            <a:r>
              <a:rPr lang="en-US" dirty="0"/>
              <a:t>location and size of each record</a:t>
            </a:r>
          </a:p>
          <a:p>
            <a:r>
              <a:rPr lang="en-US" dirty="0"/>
              <a:t>Records can be moved around within a page to keep them contiguous with no empty space between them; entry in the header must be updated.</a:t>
            </a:r>
          </a:p>
          <a:p>
            <a:r>
              <a:rPr lang="en-US" dirty="0"/>
              <a:t>Pointers should not point directly to record — instead they should point to the entry for the record in header.</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l="777" t="31725" r="2586" b="32069"/>
          <a:stretch>
            <a:fillRect/>
          </a:stretch>
        </p:blipFill>
        <p:spPr bwMode="auto">
          <a:xfrm>
            <a:off x="1633861" y="695318"/>
            <a:ext cx="6126163" cy="17208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148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Variable-Length Records (Cont.)</a:t>
            </a:r>
          </a:p>
        </p:txBody>
      </p:sp>
      <p:sp>
        <p:nvSpPr>
          <p:cNvPr id="11" name="Rectangle 3"/>
          <p:cNvSpPr txBox="1">
            <a:spLocks noChangeArrowheads="1"/>
          </p:cNvSpPr>
          <p:nvPr/>
        </p:nvSpPr>
        <p:spPr>
          <a:xfrm>
            <a:off x="1063625" y="787400"/>
            <a:ext cx="10016267" cy="23637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Fixed-length representation: </a:t>
            </a:r>
          </a:p>
          <a:p>
            <a:pPr lvl="1"/>
            <a:r>
              <a:rPr lang="en-US" dirty="0"/>
              <a:t>reserved space</a:t>
            </a:r>
          </a:p>
          <a:p>
            <a:pPr lvl="1"/>
            <a:r>
              <a:rPr lang="en-US" dirty="0"/>
              <a:t>pointers</a:t>
            </a:r>
          </a:p>
          <a:p>
            <a:r>
              <a:rPr lang="en-US" dirty="0">
                <a:solidFill>
                  <a:schemeClr val="tx2"/>
                </a:solidFill>
              </a:rPr>
              <a:t>Reserved space</a:t>
            </a:r>
            <a:r>
              <a:rPr lang="en-US" dirty="0"/>
              <a:t> – can use fixed-length records of a known maximum length; unused space in shorter records filled with a null or end-of-record symbol.</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l="1077" t="29597" r="1077" b="29886"/>
          <a:stretch>
            <a:fillRect/>
          </a:stretch>
        </p:blipFill>
        <p:spPr bwMode="auto">
          <a:xfrm>
            <a:off x="2301102" y="3425546"/>
            <a:ext cx="6869113" cy="2133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185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Pointer Method</a:t>
            </a:r>
          </a:p>
        </p:txBody>
      </p:sp>
      <p:sp>
        <p:nvSpPr>
          <p:cNvPr id="11" name="Rectangle 3"/>
          <p:cNvSpPr txBox="1">
            <a:spLocks noChangeArrowheads="1"/>
          </p:cNvSpPr>
          <p:nvPr/>
        </p:nvSpPr>
        <p:spPr>
          <a:xfrm>
            <a:off x="947738" y="4321175"/>
            <a:ext cx="10515392" cy="15382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Pointer method</a:t>
            </a:r>
            <a:r>
              <a:rPr lang="en-US" dirty="0"/>
              <a:t> </a:t>
            </a:r>
          </a:p>
          <a:p>
            <a:pPr lvl="1"/>
            <a:r>
              <a:rPr lang="en-US" dirty="0"/>
              <a:t>A variable-length record is represented by a list of fixed-length records, chained together via pointers.</a:t>
            </a:r>
          </a:p>
          <a:p>
            <a:pPr lvl="1"/>
            <a:r>
              <a:rPr lang="en-US" dirty="0"/>
              <a:t>Can be used even if the maximum record length is not known</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l="935" t="13718" r="1404" b="14029"/>
          <a:stretch>
            <a:fillRect/>
          </a:stretch>
        </p:blipFill>
        <p:spPr bwMode="auto">
          <a:xfrm>
            <a:off x="1790700" y="752475"/>
            <a:ext cx="5875338" cy="32607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234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190500"/>
            <a:ext cx="8077200" cy="609600"/>
          </a:xfrm>
        </p:spPr>
        <p:txBody>
          <a:bodyPr>
            <a:normAutofit fontScale="90000"/>
          </a:bodyPr>
          <a:lstStyle/>
          <a:p>
            <a:r>
              <a:rPr lang="en-US"/>
              <a:t>Pointer Method (Cont.)</a:t>
            </a:r>
          </a:p>
        </p:txBody>
      </p:sp>
      <p:sp>
        <p:nvSpPr>
          <p:cNvPr id="11" name="Rectangle 3"/>
          <p:cNvSpPr txBox="1">
            <a:spLocks noChangeArrowheads="1"/>
          </p:cNvSpPr>
          <p:nvPr/>
        </p:nvSpPr>
        <p:spPr>
          <a:xfrm>
            <a:off x="1181099" y="911225"/>
            <a:ext cx="9948219" cy="23939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Disadvantage to pointer structure; space is wasted in all records except the first in a </a:t>
            </a:r>
            <a:r>
              <a:rPr lang="en-US" dirty="0" err="1"/>
              <a:t>a</a:t>
            </a:r>
            <a:r>
              <a:rPr lang="en-US" dirty="0"/>
              <a:t> chain.</a:t>
            </a:r>
          </a:p>
          <a:p>
            <a:r>
              <a:rPr lang="en-US" dirty="0"/>
              <a:t>Solution is to allow two kinds of block in file:</a:t>
            </a:r>
          </a:p>
          <a:p>
            <a:pPr lvl="1"/>
            <a:r>
              <a:rPr lang="en-US" dirty="0">
                <a:solidFill>
                  <a:schemeClr val="tx2"/>
                </a:solidFill>
              </a:rPr>
              <a:t>Anchor block</a:t>
            </a:r>
            <a:r>
              <a:rPr lang="en-US" dirty="0"/>
              <a:t> – contains the first records of chain</a:t>
            </a:r>
          </a:p>
          <a:p>
            <a:pPr lvl="1"/>
            <a:r>
              <a:rPr lang="en-US" dirty="0">
                <a:solidFill>
                  <a:schemeClr val="tx2"/>
                </a:solidFill>
              </a:rPr>
              <a:t>Overflow block</a:t>
            </a:r>
            <a:r>
              <a:rPr lang="en-US" dirty="0"/>
              <a:t> – contains records other than those that are the first records of chairs.</a:t>
            </a:r>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l="1631" t="9946" r="2797" b="10257"/>
          <a:stretch>
            <a:fillRect/>
          </a:stretch>
        </p:blipFill>
        <p:spPr bwMode="auto">
          <a:xfrm>
            <a:off x="4605981" y="2928550"/>
            <a:ext cx="4991100" cy="3125787"/>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900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Organization of Records in Files</a:t>
            </a:r>
          </a:p>
        </p:txBody>
      </p:sp>
      <p:sp>
        <p:nvSpPr>
          <p:cNvPr id="11" name="Rectangle 3"/>
          <p:cNvSpPr txBox="1">
            <a:spLocks noChangeArrowheads="1"/>
          </p:cNvSpPr>
          <p:nvPr/>
        </p:nvSpPr>
        <p:spPr>
          <a:xfrm>
            <a:off x="571499" y="1114425"/>
            <a:ext cx="10656673"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solidFill>
                  <a:schemeClr val="tx2"/>
                </a:solidFill>
              </a:rPr>
              <a:t>Heap</a:t>
            </a:r>
            <a:r>
              <a:rPr lang="en-US" b="1" dirty="0"/>
              <a:t> </a:t>
            </a:r>
            <a:r>
              <a:rPr lang="en-US" dirty="0"/>
              <a:t>– a record can be placed anywhere in the file where there is space</a:t>
            </a:r>
          </a:p>
          <a:p>
            <a:pPr algn="just"/>
            <a:r>
              <a:rPr lang="en-US" b="1" dirty="0">
                <a:solidFill>
                  <a:schemeClr val="tx2"/>
                </a:solidFill>
              </a:rPr>
              <a:t>Sequential </a:t>
            </a:r>
            <a:r>
              <a:rPr lang="en-US" dirty="0"/>
              <a:t>– store records in sequential order, based on the value of the search key of each record</a:t>
            </a:r>
          </a:p>
          <a:p>
            <a:pPr algn="just"/>
            <a:r>
              <a:rPr lang="en-US" b="1" dirty="0">
                <a:solidFill>
                  <a:schemeClr val="tx2"/>
                </a:solidFill>
              </a:rPr>
              <a:t>Hashing</a:t>
            </a:r>
            <a:r>
              <a:rPr lang="en-US" dirty="0"/>
              <a:t> – a hash function computed on some attribute of each record; the result specifies in which block of the file the record should be placed</a:t>
            </a:r>
          </a:p>
          <a:p>
            <a:pPr algn="just"/>
            <a:r>
              <a:rPr lang="en-US" dirty="0"/>
              <a:t>Records of each relation may be stored in a separate file. In a  </a:t>
            </a:r>
            <a:r>
              <a:rPr lang="en-US" b="1" dirty="0">
                <a:solidFill>
                  <a:schemeClr val="tx2"/>
                </a:solidFill>
              </a:rPr>
              <a:t>clustering file organization </a:t>
            </a:r>
            <a:r>
              <a:rPr lang="en-US" dirty="0"/>
              <a:t> records of several different relations can be stored in the same file</a:t>
            </a:r>
          </a:p>
          <a:p>
            <a:pPr lvl="1" algn="just"/>
            <a:r>
              <a:rPr lang="en-US" dirty="0"/>
              <a:t>Motivation: store related records on the same block to minimize I/O</a:t>
            </a:r>
          </a:p>
        </p:txBody>
      </p:sp>
    </p:spTree>
    <p:extLst>
      <p:ext uri="{BB962C8B-B14F-4D97-AF65-F5344CB8AC3E}">
        <p14:creationId xmlns:p14="http://schemas.microsoft.com/office/powerpoint/2010/main" val="1675773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Sequential File Organization</a:t>
            </a:r>
          </a:p>
        </p:txBody>
      </p:sp>
      <p:sp>
        <p:nvSpPr>
          <p:cNvPr id="11" name="Rectangle 3"/>
          <p:cNvSpPr txBox="1">
            <a:spLocks noChangeArrowheads="1"/>
          </p:cNvSpPr>
          <p:nvPr/>
        </p:nvSpPr>
        <p:spPr>
          <a:xfrm>
            <a:off x="1108075" y="754063"/>
            <a:ext cx="9699968" cy="13335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Suitable for applications that require sequential processing of the entire file </a:t>
            </a:r>
          </a:p>
          <a:p>
            <a:r>
              <a:rPr lang="en-US" dirty="0"/>
              <a:t>The records in the file are ordered by a </a:t>
            </a:r>
            <a:r>
              <a:rPr lang="en-US" dirty="0">
                <a:solidFill>
                  <a:schemeClr val="tx2"/>
                </a:solidFill>
              </a:rPr>
              <a:t>search-key</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l="1666" t="2777" r="1666" b="2777"/>
          <a:stretch>
            <a:fillRect/>
          </a:stretch>
        </p:blipFill>
        <p:spPr bwMode="auto">
          <a:xfrm>
            <a:off x="1847850" y="2559050"/>
            <a:ext cx="4967288" cy="364013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001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10666398" cy="609600"/>
          </a:xfrm>
        </p:spPr>
        <p:txBody>
          <a:bodyPr>
            <a:normAutofit fontScale="90000"/>
          </a:bodyPr>
          <a:lstStyle/>
          <a:p>
            <a:r>
              <a:rPr lang="en-US"/>
              <a:t>Sequential File Organization (Cont.)</a:t>
            </a:r>
          </a:p>
        </p:txBody>
      </p:sp>
      <p:sp>
        <p:nvSpPr>
          <p:cNvPr id="11" name="Rectangle 3"/>
          <p:cNvSpPr txBox="1">
            <a:spLocks noChangeArrowheads="1"/>
          </p:cNvSpPr>
          <p:nvPr/>
        </p:nvSpPr>
        <p:spPr>
          <a:xfrm>
            <a:off x="503238" y="895350"/>
            <a:ext cx="10959892" cy="397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Deletion – use pointer chains</a:t>
            </a:r>
          </a:p>
          <a:p>
            <a:r>
              <a:rPr lang="en-US" dirty="0"/>
              <a:t>Insertion –locate the position where the record is to be inserted</a:t>
            </a:r>
          </a:p>
          <a:p>
            <a:pPr lvl="1"/>
            <a:r>
              <a:rPr lang="en-US" dirty="0"/>
              <a:t>if there is free space insert there </a:t>
            </a:r>
          </a:p>
          <a:p>
            <a:pPr lvl="1"/>
            <a:r>
              <a:rPr lang="en-US" dirty="0"/>
              <a:t>if no free space, insert the record in an </a:t>
            </a:r>
            <a:r>
              <a:rPr lang="en-US" dirty="0">
                <a:solidFill>
                  <a:schemeClr val="tx2"/>
                </a:solidFill>
              </a:rPr>
              <a:t>overflow block</a:t>
            </a:r>
          </a:p>
          <a:p>
            <a:pPr lvl="1"/>
            <a:r>
              <a:rPr lang="en-US" dirty="0"/>
              <a:t>In either case, pointer chain must be updated</a:t>
            </a:r>
          </a:p>
          <a:p>
            <a:r>
              <a:rPr lang="en-US" dirty="0"/>
              <a:t>Need to reorganize the file</a:t>
            </a:r>
            <a:br>
              <a:rPr lang="en-US" dirty="0"/>
            </a:br>
            <a:r>
              <a:rPr lang="en-US" dirty="0"/>
              <a:t> from time to time to restore</a:t>
            </a:r>
            <a:br>
              <a:rPr lang="en-US" dirty="0"/>
            </a:br>
            <a:r>
              <a:rPr lang="en-US" dirty="0"/>
              <a:t> sequential order</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l="5917" t="1578" r="5522" b="1840"/>
          <a:stretch>
            <a:fillRect/>
          </a:stretch>
        </p:blipFill>
        <p:spPr bwMode="auto">
          <a:xfrm>
            <a:off x="6880797" y="3245959"/>
            <a:ext cx="4674687" cy="289559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528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Clustering File Organization</a:t>
            </a:r>
          </a:p>
        </p:txBody>
      </p:sp>
      <p:sp>
        <p:nvSpPr>
          <p:cNvPr id="11" name="Rectangle 3"/>
          <p:cNvSpPr txBox="1">
            <a:spLocks noChangeArrowheads="1"/>
          </p:cNvSpPr>
          <p:nvPr/>
        </p:nvSpPr>
        <p:spPr>
          <a:xfrm>
            <a:off x="1047750" y="771525"/>
            <a:ext cx="10312228" cy="145256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Simple file structure stores each relation in a separate file </a:t>
            </a:r>
          </a:p>
          <a:p>
            <a:r>
              <a:rPr lang="en-US" dirty="0"/>
              <a:t>Can instead store several relations in one file using a </a:t>
            </a:r>
            <a:r>
              <a:rPr lang="en-US" b="1" dirty="0">
                <a:solidFill>
                  <a:schemeClr val="tx2"/>
                </a:solidFill>
              </a:rPr>
              <a:t>clustering</a:t>
            </a:r>
            <a:r>
              <a:rPr lang="en-US" b="1" dirty="0"/>
              <a:t> </a:t>
            </a:r>
            <a:r>
              <a:rPr lang="en-US" dirty="0"/>
              <a:t>file organization</a:t>
            </a:r>
          </a:p>
          <a:p>
            <a:r>
              <a:rPr lang="en-US" dirty="0"/>
              <a:t>E.g., clustering organization of </a:t>
            </a:r>
            <a:r>
              <a:rPr lang="en-US" i="1" dirty="0"/>
              <a:t>customer </a:t>
            </a:r>
            <a:r>
              <a:rPr lang="en-US" dirty="0"/>
              <a:t>and </a:t>
            </a:r>
            <a:r>
              <a:rPr lang="en-US" i="1" dirty="0"/>
              <a:t>depositor:</a:t>
            </a:r>
            <a:endParaRPr lang="en-US" dirty="0"/>
          </a:p>
        </p:txBody>
      </p:sp>
      <p:sp>
        <p:nvSpPr>
          <p:cNvPr id="12" name="Rectangle 27"/>
          <p:cNvSpPr>
            <a:spLocks noChangeArrowheads="1"/>
          </p:cNvSpPr>
          <p:nvPr/>
        </p:nvSpPr>
        <p:spPr bwMode="auto">
          <a:xfrm>
            <a:off x="619125" y="4710114"/>
            <a:ext cx="11053891" cy="140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800100" indent="-3429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buClr>
                <a:schemeClr val="hlink"/>
              </a:buClr>
              <a:buSzPct val="90000"/>
              <a:buFont typeface="Monotype Sorts" pitchFamily="2" charset="2"/>
              <a:buChar char="H"/>
            </a:pPr>
            <a:r>
              <a:rPr kumimoji="1" lang="en-US" sz="1800" dirty="0">
                <a:latin typeface="Helvetica" panose="020B0604020202020204" pitchFamily="34" charset="0"/>
              </a:rPr>
              <a:t>good for queries involving depositor     customer, and for queries involving one single customer and his accounts</a:t>
            </a:r>
          </a:p>
          <a:p>
            <a:pPr lvl="1">
              <a:buClr>
                <a:schemeClr val="hlink"/>
              </a:buClr>
              <a:buSzPct val="90000"/>
              <a:buFont typeface="Monotype Sorts" pitchFamily="2" charset="2"/>
              <a:buChar char="H"/>
            </a:pPr>
            <a:r>
              <a:rPr kumimoji="1" lang="en-US" sz="1800" dirty="0">
                <a:latin typeface="Helvetica" panose="020B0604020202020204" pitchFamily="34" charset="0"/>
              </a:rPr>
              <a:t>bad for queries involving only customer</a:t>
            </a:r>
          </a:p>
          <a:p>
            <a:pPr lvl="1">
              <a:buClr>
                <a:schemeClr val="hlink"/>
              </a:buClr>
              <a:buSzPct val="90000"/>
              <a:buFont typeface="Monotype Sorts" pitchFamily="2" charset="2"/>
              <a:buChar char="H"/>
            </a:pPr>
            <a:r>
              <a:rPr kumimoji="1" lang="en-US" sz="1800" dirty="0">
                <a:latin typeface="Helvetica" panose="020B0604020202020204" pitchFamily="34" charset="0"/>
              </a:rPr>
              <a:t>results in variable size records</a:t>
            </a:r>
          </a:p>
        </p:txBody>
      </p:sp>
      <p:sp>
        <p:nvSpPr>
          <p:cNvPr id="13" name="AutoShape 28"/>
          <p:cNvSpPr>
            <a:spLocks noChangeArrowheads="1"/>
          </p:cNvSpPr>
          <p:nvPr/>
        </p:nvSpPr>
        <p:spPr bwMode="auto">
          <a:xfrm rot="5400000">
            <a:off x="5196682" y="4814094"/>
            <a:ext cx="158750" cy="192087"/>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14"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l="1695" t="12994" r="1695" b="11864"/>
          <a:stretch>
            <a:fillRect/>
          </a:stretch>
        </p:blipFill>
        <p:spPr bwMode="auto">
          <a:xfrm>
            <a:off x="2370138" y="2332038"/>
            <a:ext cx="3944937" cy="23018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69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Data Dictionary Storage</a:t>
            </a:r>
          </a:p>
        </p:txBody>
      </p:sp>
      <p:sp>
        <p:nvSpPr>
          <p:cNvPr id="11" name="Rectangle 3"/>
          <p:cNvSpPr txBox="1">
            <a:spLocks noChangeArrowheads="1"/>
          </p:cNvSpPr>
          <p:nvPr/>
        </p:nvSpPr>
        <p:spPr>
          <a:xfrm>
            <a:off x="1049338" y="1779588"/>
            <a:ext cx="10187073" cy="452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Information about relations</a:t>
            </a:r>
          </a:p>
          <a:p>
            <a:pPr lvl="1"/>
            <a:r>
              <a:rPr lang="en-US" sz="1600" dirty="0"/>
              <a:t>names of relations</a:t>
            </a:r>
          </a:p>
          <a:p>
            <a:pPr lvl="1"/>
            <a:r>
              <a:rPr lang="en-US" sz="1600" dirty="0"/>
              <a:t>names and types of attributes of each relation</a:t>
            </a:r>
          </a:p>
          <a:p>
            <a:pPr lvl="1"/>
            <a:r>
              <a:rPr lang="en-US" sz="1600" dirty="0"/>
              <a:t>names and definitions of views</a:t>
            </a:r>
          </a:p>
          <a:p>
            <a:pPr lvl="1"/>
            <a:r>
              <a:rPr lang="en-US" sz="1600" dirty="0"/>
              <a:t>integrity constraints</a:t>
            </a:r>
          </a:p>
          <a:p>
            <a:r>
              <a:rPr lang="en-US" sz="1800" dirty="0"/>
              <a:t>User and accounting information, including passwords</a:t>
            </a:r>
          </a:p>
          <a:p>
            <a:r>
              <a:rPr lang="en-US" sz="1800" dirty="0"/>
              <a:t>Statistical and descriptive data</a:t>
            </a:r>
          </a:p>
          <a:p>
            <a:pPr lvl="1"/>
            <a:r>
              <a:rPr lang="en-US" sz="1600" dirty="0"/>
              <a:t>number of tuples in each relation</a:t>
            </a:r>
          </a:p>
          <a:p>
            <a:r>
              <a:rPr lang="en-US" sz="1800" dirty="0"/>
              <a:t>Physical file organization information</a:t>
            </a:r>
          </a:p>
          <a:p>
            <a:pPr lvl="1"/>
            <a:r>
              <a:rPr lang="en-US" sz="1600" dirty="0"/>
              <a:t>How relation is stored (sequential/hash/…)</a:t>
            </a:r>
          </a:p>
          <a:p>
            <a:pPr lvl="1"/>
            <a:r>
              <a:rPr lang="en-US" sz="1600" dirty="0"/>
              <a:t>Physical location of relation </a:t>
            </a:r>
          </a:p>
          <a:p>
            <a:pPr lvl="2"/>
            <a:r>
              <a:rPr lang="en-US" sz="1600" dirty="0"/>
              <a:t>operating system file name or </a:t>
            </a:r>
          </a:p>
          <a:p>
            <a:pPr lvl="2"/>
            <a:r>
              <a:rPr lang="en-US" sz="1600" dirty="0"/>
              <a:t>disk addresses of blocks containing records of the relation </a:t>
            </a:r>
          </a:p>
          <a:p>
            <a:r>
              <a:rPr lang="en-US" sz="1800" dirty="0"/>
              <a:t>Information about indices. </a:t>
            </a:r>
          </a:p>
        </p:txBody>
      </p:sp>
      <p:sp>
        <p:nvSpPr>
          <p:cNvPr id="12" name="Text Box 6"/>
          <p:cNvSpPr txBox="1">
            <a:spLocks noChangeArrowheads="1"/>
          </p:cNvSpPr>
          <p:nvPr/>
        </p:nvSpPr>
        <p:spPr bwMode="auto">
          <a:xfrm>
            <a:off x="792163" y="1006475"/>
            <a:ext cx="7172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2000">
                <a:solidFill>
                  <a:schemeClr val="tx2"/>
                </a:solidFill>
              </a:rPr>
              <a:t>Data dictionary</a:t>
            </a:r>
            <a:r>
              <a:rPr lang="en-US" sz="2000"/>
              <a:t> (also called </a:t>
            </a:r>
            <a:r>
              <a:rPr lang="en-US" sz="2000">
                <a:solidFill>
                  <a:schemeClr val="tx2"/>
                </a:solidFill>
              </a:rPr>
              <a:t>system catalog</a:t>
            </a:r>
            <a:r>
              <a:rPr lang="en-US" sz="2000"/>
              <a:t>) stores </a:t>
            </a:r>
            <a:r>
              <a:rPr lang="en-US" sz="2000">
                <a:solidFill>
                  <a:schemeClr val="tx2"/>
                </a:solidFill>
              </a:rPr>
              <a:t>metadata</a:t>
            </a:r>
            <a:r>
              <a:rPr lang="en-US" sz="2000"/>
              <a:t>:  that is, data about data, such as</a:t>
            </a:r>
          </a:p>
        </p:txBody>
      </p:sp>
    </p:spTree>
    <p:extLst>
      <p:ext uri="{BB962C8B-B14F-4D97-AF65-F5344CB8AC3E}">
        <p14:creationId xmlns:p14="http://schemas.microsoft.com/office/powerpoint/2010/main" val="3548763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Data Dictionary Storage (Cont.)</a:t>
            </a:r>
          </a:p>
        </p:txBody>
      </p:sp>
      <p:sp>
        <p:nvSpPr>
          <p:cNvPr id="11" name="Rectangle 3"/>
          <p:cNvSpPr txBox="1">
            <a:spLocks noChangeArrowheads="1"/>
          </p:cNvSpPr>
          <p:nvPr/>
        </p:nvSpPr>
        <p:spPr>
          <a:xfrm>
            <a:off x="571499" y="1114425"/>
            <a:ext cx="10047073" cy="23923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Catalog structure:  can use either</a:t>
            </a:r>
          </a:p>
          <a:p>
            <a:pPr lvl="1"/>
            <a:r>
              <a:rPr lang="en-US" dirty="0"/>
              <a:t>specialized data structures designed for efficient access </a:t>
            </a:r>
          </a:p>
          <a:p>
            <a:pPr lvl="1"/>
            <a:r>
              <a:rPr lang="en-US" dirty="0"/>
              <a:t>a set of relations, with existing system features used to ensure efficient access</a:t>
            </a:r>
          </a:p>
          <a:p>
            <a:pPr lvl="1">
              <a:buFont typeface="Monotype Sorts" pitchFamily="2" charset="2"/>
              <a:buNone/>
            </a:pPr>
            <a:r>
              <a:rPr lang="en-US" dirty="0"/>
              <a:t>The latter alternative is usually preferred</a:t>
            </a:r>
          </a:p>
          <a:p>
            <a:r>
              <a:rPr lang="en-US" dirty="0"/>
              <a:t>A possible catalog representation:</a:t>
            </a:r>
          </a:p>
          <a:p>
            <a:pPr>
              <a:buFont typeface="Monotype Sorts" pitchFamily="2" charset="2"/>
              <a:buNone/>
            </a:pPr>
            <a:r>
              <a:rPr lang="en-US" i="1" dirty="0"/>
              <a:t>	</a:t>
            </a:r>
            <a:endParaRPr lang="en-US" dirty="0"/>
          </a:p>
        </p:txBody>
      </p:sp>
      <p:sp>
        <p:nvSpPr>
          <p:cNvPr id="12" name="Text Box 5"/>
          <p:cNvSpPr txBox="1">
            <a:spLocks noChangeArrowheads="1"/>
          </p:cNvSpPr>
          <p:nvPr/>
        </p:nvSpPr>
        <p:spPr bwMode="auto">
          <a:xfrm>
            <a:off x="831850" y="3363913"/>
            <a:ext cx="10087118" cy="2701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2795588" algn="l"/>
              </a:tabLst>
              <a:defRPr sz="2400">
                <a:solidFill>
                  <a:schemeClr val="tx1"/>
                </a:solidFill>
                <a:latin typeface="Times New Roman" panose="02020603050405020304" pitchFamily="18" charset="0"/>
              </a:defRPr>
            </a:lvl1pPr>
            <a:lvl2pPr>
              <a:tabLst>
                <a:tab pos="2795588" algn="l"/>
              </a:tabLst>
              <a:defRPr sz="2400">
                <a:solidFill>
                  <a:schemeClr val="tx1"/>
                </a:solidFill>
                <a:latin typeface="Times New Roman" panose="02020603050405020304" pitchFamily="18" charset="0"/>
              </a:defRPr>
            </a:lvl2pPr>
            <a:lvl3pPr>
              <a:tabLst>
                <a:tab pos="2795588" algn="l"/>
              </a:tabLst>
              <a:defRPr sz="2400">
                <a:solidFill>
                  <a:schemeClr val="tx1"/>
                </a:solidFill>
                <a:latin typeface="Times New Roman" panose="02020603050405020304" pitchFamily="18" charset="0"/>
              </a:defRPr>
            </a:lvl3pPr>
            <a:lvl4pPr>
              <a:tabLst>
                <a:tab pos="2795588" algn="l"/>
              </a:tabLst>
              <a:defRPr sz="2400">
                <a:solidFill>
                  <a:schemeClr val="tx1"/>
                </a:solidFill>
                <a:latin typeface="Times New Roman" panose="02020603050405020304" pitchFamily="18" charset="0"/>
              </a:defRPr>
            </a:lvl4pPr>
            <a:lvl5pPr>
              <a:tabLst>
                <a:tab pos="2795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9pPr>
          </a:lstStyle>
          <a:p>
            <a:r>
              <a:rPr lang="en-US" sz="1800" i="1" dirty="0">
                <a:latin typeface="Helvetica" panose="020B0604020202020204" pitchFamily="34" charset="0"/>
              </a:rPr>
              <a:t>Relation-metadata = (</a:t>
            </a:r>
            <a:r>
              <a:rPr lang="en-US" sz="1800" i="1" u="sng" dirty="0">
                <a:latin typeface="Helvetica" panose="020B0604020202020204" pitchFamily="34" charset="0"/>
              </a:rPr>
              <a:t>relation-name</a:t>
            </a:r>
            <a:r>
              <a:rPr lang="en-US" sz="1800" i="1" dirty="0">
                <a:latin typeface="Helvetica" panose="020B0604020202020204" pitchFamily="34" charset="0"/>
              </a:rPr>
              <a:t>, number-of-attributes, </a:t>
            </a:r>
            <a:br>
              <a:rPr lang="en-US" sz="1800" i="1" dirty="0">
                <a:latin typeface="Helvetica" panose="020B0604020202020204" pitchFamily="34" charset="0"/>
              </a:rPr>
            </a:br>
            <a:r>
              <a:rPr lang="en-US" sz="1800" i="1" dirty="0">
                <a:latin typeface="Helvetica" panose="020B0604020202020204" pitchFamily="34" charset="0"/>
              </a:rPr>
              <a:t>                                   storage-organization, location)</a:t>
            </a:r>
            <a:br>
              <a:rPr lang="en-US" sz="1800" i="1" dirty="0">
                <a:latin typeface="Helvetica" panose="020B0604020202020204" pitchFamily="34" charset="0"/>
              </a:rPr>
            </a:br>
            <a:r>
              <a:rPr lang="en-US" sz="1800" i="1" dirty="0">
                <a:latin typeface="Helvetica" panose="020B0604020202020204" pitchFamily="34" charset="0"/>
              </a:rPr>
              <a:t>Attribute-metadata = (</a:t>
            </a:r>
            <a:r>
              <a:rPr lang="en-US" sz="1800" i="1" u="sng" dirty="0">
                <a:latin typeface="Helvetica" panose="020B0604020202020204" pitchFamily="34" charset="0"/>
              </a:rPr>
              <a:t>attribute-name, relation-name</a:t>
            </a:r>
            <a:r>
              <a:rPr lang="en-US" sz="1800" i="1" dirty="0">
                <a:latin typeface="Helvetica" panose="020B0604020202020204" pitchFamily="34" charset="0"/>
              </a:rPr>
              <a:t>, domain-type, </a:t>
            </a:r>
            <a:br>
              <a:rPr lang="en-US" sz="1800" i="1" dirty="0">
                <a:latin typeface="Helvetica" panose="020B0604020202020204" pitchFamily="34" charset="0"/>
              </a:rPr>
            </a:br>
            <a:r>
              <a:rPr lang="en-US" sz="1800" i="1" dirty="0">
                <a:latin typeface="Helvetica" panose="020B0604020202020204" pitchFamily="34" charset="0"/>
              </a:rPr>
              <a:t>	position, length)</a:t>
            </a:r>
          </a:p>
          <a:p>
            <a:r>
              <a:rPr lang="en-US" sz="1800" i="1" dirty="0">
                <a:latin typeface="Helvetica" panose="020B0604020202020204" pitchFamily="34" charset="0"/>
              </a:rPr>
              <a:t>User-metadata = (</a:t>
            </a:r>
            <a:r>
              <a:rPr lang="en-US" sz="1800" i="1" u="sng" dirty="0">
                <a:latin typeface="Helvetica" panose="020B0604020202020204" pitchFamily="34" charset="0"/>
              </a:rPr>
              <a:t>user-name</a:t>
            </a:r>
            <a:r>
              <a:rPr lang="en-US" sz="1800" i="1" dirty="0">
                <a:latin typeface="Helvetica" panose="020B0604020202020204" pitchFamily="34" charset="0"/>
              </a:rPr>
              <a:t>, encrypted-password, group)</a:t>
            </a:r>
          </a:p>
          <a:p>
            <a:r>
              <a:rPr lang="en-US" sz="1800" i="1" dirty="0">
                <a:latin typeface="Helvetica" panose="020B0604020202020204" pitchFamily="34" charset="0"/>
              </a:rPr>
              <a:t>Index-metadata = (</a:t>
            </a:r>
            <a:r>
              <a:rPr lang="en-US" sz="1800" i="1" u="sng" dirty="0">
                <a:latin typeface="Helvetica" panose="020B0604020202020204" pitchFamily="34" charset="0"/>
              </a:rPr>
              <a:t>index-name, relation-name</a:t>
            </a:r>
            <a:r>
              <a:rPr lang="en-US" sz="1800" i="1" dirty="0">
                <a:latin typeface="Helvetica" panose="020B0604020202020204" pitchFamily="34" charset="0"/>
              </a:rPr>
              <a:t>, index-type, </a:t>
            </a:r>
            <a:br>
              <a:rPr lang="en-US" sz="1800" i="1" dirty="0">
                <a:latin typeface="Helvetica" panose="020B0604020202020204" pitchFamily="34" charset="0"/>
              </a:rPr>
            </a:br>
            <a:r>
              <a:rPr lang="en-US" sz="1800" i="1" dirty="0">
                <a:latin typeface="Helvetica" panose="020B0604020202020204" pitchFamily="34" charset="0"/>
              </a:rPr>
              <a:t>	index-attributes)</a:t>
            </a:r>
          </a:p>
          <a:p>
            <a:r>
              <a:rPr lang="en-US" sz="1800" i="1" dirty="0">
                <a:latin typeface="Helvetica" panose="020B0604020202020204" pitchFamily="34" charset="0"/>
              </a:rPr>
              <a:t>View-metadata = (</a:t>
            </a:r>
            <a:r>
              <a:rPr lang="en-US" sz="1800" i="1" u="sng" dirty="0">
                <a:latin typeface="Helvetica" panose="020B0604020202020204" pitchFamily="34" charset="0"/>
              </a:rPr>
              <a:t>view-name</a:t>
            </a:r>
            <a:r>
              <a:rPr lang="en-US" sz="1800" i="1" dirty="0">
                <a:latin typeface="Helvetica" panose="020B0604020202020204" pitchFamily="34" charset="0"/>
              </a:rPr>
              <a:t>, definition) </a:t>
            </a:r>
            <a:endParaRPr lang="en-US" sz="1800" dirty="0">
              <a:latin typeface="Helvetica" panose="020B0604020202020204" pitchFamily="34" charset="0"/>
            </a:endParaRPr>
          </a:p>
          <a:p>
            <a:pPr>
              <a:spcBef>
                <a:spcPct val="50000"/>
              </a:spcBef>
            </a:pPr>
            <a:endParaRPr lang="en-US" sz="1800" dirty="0">
              <a:latin typeface="Helvetica" panose="020B0604020202020204" pitchFamily="34" charset="0"/>
            </a:endParaRPr>
          </a:p>
        </p:txBody>
      </p:sp>
    </p:spTree>
    <p:extLst>
      <p:ext uri="{BB962C8B-B14F-4D97-AF65-F5344CB8AC3E}">
        <p14:creationId xmlns:p14="http://schemas.microsoft.com/office/powerpoint/2010/main" val="222030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2"/>
          <p:cNvSpPr>
            <a:spLocks noGrp="1" noChangeArrowheads="1"/>
          </p:cNvSpPr>
          <p:nvPr>
            <p:ph type="title"/>
          </p:nvPr>
        </p:nvSpPr>
        <p:spPr>
          <a:xfrm>
            <a:off x="717550" y="0"/>
            <a:ext cx="8077200" cy="609600"/>
          </a:xfrm>
        </p:spPr>
        <p:txBody>
          <a:bodyPr>
            <a:normAutofit fontScale="90000"/>
          </a:bodyPr>
          <a:lstStyle/>
          <a:p>
            <a:r>
              <a:rPr lang="en-US"/>
              <a:t>Physical Storage Media</a:t>
            </a:r>
          </a:p>
        </p:txBody>
      </p:sp>
      <p:sp>
        <p:nvSpPr>
          <p:cNvPr id="15" name="Rectangle 3"/>
          <p:cNvSpPr txBox="1">
            <a:spLocks noChangeArrowheads="1"/>
          </p:cNvSpPr>
          <p:nvPr/>
        </p:nvSpPr>
        <p:spPr>
          <a:xfrm>
            <a:off x="571500" y="1114425"/>
            <a:ext cx="10697862"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Cache</a:t>
            </a:r>
            <a:r>
              <a:rPr lang="en-US" dirty="0"/>
              <a:t> – fastest and most costly form of storage; volatile; managed by the computer system hardware.</a:t>
            </a:r>
          </a:p>
          <a:p>
            <a:r>
              <a:rPr lang="en-US" b="1" dirty="0">
                <a:solidFill>
                  <a:schemeClr val="tx2"/>
                </a:solidFill>
              </a:rPr>
              <a:t>Main memory</a:t>
            </a:r>
            <a:r>
              <a:rPr lang="en-US" dirty="0">
                <a:solidFill>
                  <a:schemeClr val="tx2"/>
                </a:solidFill>
              </a:rPr>
              <a:t>:</a:t>
            </a:r>
          </a:p>
          <a:p>
            <a:pPr lvl="1"/>
            <a:r>
              <a:rPr lang="en-US" dirty="0"/>
              <a:t>fast access (10s to 100s of nanoseconds; 1 nanosecond = 10</a:t>
            </a:r>
            <a:r>
              <a:rPr lang="en-US" sz="2000" baseline="30000" dirty="0"/>
              <a:t>–9</a:t>
            </a:r>
            <a:r>
              <a:rPr lang="en-US" dirty="0"/>
              <a:t> seconds)</a:t>
            </a:r>
          </a:p>
          <a:p>
            <a:pPr lvl="1"/>
            <a:r>
              <a:rPr lang="en-US" dirty="0"/>
              <a:t>generally too small (or too expensive) to store the entire database</a:t>
            </a:r>
          </a:p>
          <a:p>
            <a:pPr lvl="2"/>
            <a:r>
              <a:rPr lang="en-US" dirty="0"/>
              <a:t>capacities of up to a few Gigabytes widely used currently</a:t>
            </a:r>
          </a:p>
          <a:p>
            <a:pPr lvl="2"/>
            <a:r>
              <a:rPr lang="en-US" dirty="0"/>
              <a:t>Capacities have gone up and per-byte costs have decreased steadily and rapidly  (roughly factor of 2 every 2 to 3 years)</a:t>
            </a:r>
          </a:p>
          <a:p>
            <a:pPr lvl="1"/>
            <a:r>
              <a:rPr lang="en-US" b="1" dirty="0">
                <a:solidFill>
                  <a:schemeClr val="tx2"/>
                </a:solidFill>
              </a:rPr>
              <a:t>Volatile</a:t>
            </a:r>
            <a:r>
              <a:rPr lang="en-US" dirty="0"/>
              <a:t> — contents of main memory are usually lost if a power failure or system crash occurs.</a:t>
            </a:r>
          </a:p>
        </p:txBody>
      </p:sp>
    </p:spTree>
    <p:extLst>
      <p:ext uri="{BB962C8B-B14F-4D97-AF65-F5344CB8AC3E}">
        <p14:creationId xmlns:p14="http://schemas.microsoft.com/office/powerpoint/2010/main" val="3223758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Mapping of Objects to Files</a:t>
            </a:r>
          </a:p>
        </p:txBody>
      </p:sp>
      <p:sp>
        <p:nvSpPr>
          <p:cNvPr id="11" name="Rectangle 3"/>
          <p:cNvSpPr txBox="1">
            <a:spLocks noChangeArrowheads="1"/>
          </p:cNvSpPr>
          <p:nvPr/>
        </p:nvSpPr>
        <p:spPr>
          <a:xfrm>
            <a:off x="754062" y="1431925"/>
            <a:ext cx="11077595" cy="4381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Mapping objects to files is similar to mapping tuples to files in a relational system; object data can be stored using file structures.</a:t>
            </a:r>
          </a:p>
          <a:p>
            <a:r>
              <a:rPr lang="en-US" dirty="0"/>
              <a:t>Objects in O-O databases may lack uniformity and may be very large; such objects have to managed differently from records in a relational system.</a:t>
            </a:r>
          </a:p>
          <a:p>
            <a:pPr lvl="1"/>
            <a:r>
              <a:rPr lang="en-US" dirty="0"/>
              <a:t>Set fields with a small number of elements may be implemented using data structures such as linked lists.  </a:t>
            </a:r>
          </a:p>
          <a:p>
            <a:pPr lvl="1"/>
            <a:r>
              <a:rPr lang="en-US" dirty="0"/>
              <a:t>Set fields with a larger number of elements may be implemented as separate relations in the database.</a:t>
            </a:r>
          </a:p>
          <a:p>
            <a:pPr lvl="1"/>
            <a:r>
              <a:rPr lang="en-US" dirty="0"/>
              <a:t>Set fields can also be eliminated at the storage level by normalization.</a:t>
            </a:r>
          </a:p>
          <a:p>
            <a:pPr lvl="2"/>
            <a:r>
              <a:rPr lang="en-US" dirty="0"/>
              <a:t>Similar to conversion of multivalued attributes of E-R diagrams to relations</a:t>
            </a:r>
          </a:p>
        </p:txBody>
      </p:sp>
    </p:spTree>
    <p:extLst>
      <p:ext uri="{BB962C8B-B14F-4D97-AF65-F5344CB8AC3E}">
        <p14:creationId xmlns:p14="http://schemas.microsoft.com/office/powerpoint/2010/main" val="3634087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Mapping of Objects to Files (Cont.)</a:t>
            </a:r>
          </a:p>
        </p:txBody>
      </p:sp>
      <p:sp>
        <p:nvSpPr>
          <p:cNvPr id="11" name="Rectangle 3"/>
          <p:cNvSpPr txBox="1">
            <a:spLocks noChangeArrowheads="1"/>
          </p:cNvSpPr>
          <p:nvPr/>
        </p:nvSpPr>
        <p:spPr>
          <a:xfrm>
            <a:off x="571500" y="1114425"/>
            <a:ext cx="10714338" cy="3876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Objects are identified by an object identifier (OID); the storage system needs a mechanism to locate an object given its OID (this action is called </a:t>
            </a:r>
            <a:r>
              <a:rPr lang="en-US" b="1" dirty="0">
                <a:solidFill>
                  <a:schemeClr val="tx2"/>
                </a:solidFill>
              </a:rPr>
              <a:t>dereferencing</a:t>
            </a:r>
            <a:r>
              <a:rPr lang="en-US" dirty="0"/>
              <a:t>).</a:t>
            </a:r>
          </a:p>
          <a:p>
            <a:pPr lvl="1"/>
            <a:r>
              <a:rPr lang="en-US" b="1" dirty="0">
                <a:solidFill>
                  <a:schemeClr val="tx2"/>
                </a:solidFill>
              </a:rPr>
              <a:t>logical identifiers</a:t>
            </a:r>
            <a:r>
              <a:rPr lang="en-US" dirty="0"/>
              <a:t> do not directly specify an object’s physical location; must maintain an index that maps an OID to the object’s actual location.</a:t>
            </a:r>
          </a:p>
          <a:p>
            <a:pPr lvl="1"/>
            <a:r>
              <a:rPr lang="en-US" b="1" dirty="0">
                <a:solidFill>
                  <a:schemeClr val="tx2"/>
                </a:solidFill>
              </a:rPr>
              <a:t>physical identifiers</a:t>
            </a:r>
            <a:r>
              <a:rPr lang="en-US" dirty="0"/>
              <a:t> encode the location of the object so the object can be found directly.  Physical OIDs typically have the following parts:</a:t>
            </a:r>
          </a:p>
          <a:p>
            <a:pPr lvl="1">
              <a:buFont typeface="Monotype Sorts" pitchFamily="2" charset="2"/>
              <a:buNone/>
            </a:pPr>
            <a:r>
              <a:rPr lang="en-US" dirty="0"/>
              <a:t>	1.  a volume or file identifier</a:t>
            </a:r>
          </a:p>
          <a:p>
            <a:pPr lvl="1">
              <a:buFont typeface="Monotype Sorts" pitchFamily="2" charset="2"/>
              <a:buNone/>
            </a:pPr>
            <a:r>
              <a:rPr lang="en-US" dirty="0"/>
              <a:t>	2.  a page identifier within the volume or file</a:t>
            </a:r>
          </a:p>
          <a:p>
            <a:pPr lvl="1">
              <a:buFont typeface="Monotype Sorts" pitchFamily="2" charset="2"/>
              <a:buNone/>
            </a:pPr>
            <a:r>
              <a:rPr lang="en-US" dirty="0"/>
              <a:t>	3.  an offset within the page</a:t>
            </a:r>
          </a:p>
        </p:txBody>
      </p:sp>
    </p:spTree>
    <p:extLst>
      <p:ext uri="{BB962C8B-B14F-4D97-AF65-F5344CB8AC3E}">
        <p14:creationId xmlns:p14="http://schemas.microsoft.com/office/powerpoint/2010/main" val="3169260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Management of Persistent Pointers</a:t>
            </a:r>
          </a:p>
        </p:txBody>
      </p:sp>
      <p:sp>
        <p:nvSpPr>
          <p:cNvPr id="11" name="Rectangle 3"/>
          <p:cNvSpPr txBox="1">
            <a:spLocks noChangeArrowheads="1"/>
          </p:cNvSpPr>
          <p:nvPr/>
        </p:nvSpPr>
        <p:spPr>
          <a:xfrm>
            <a:off x="960438" y="854075"/>
            <a:ext cx="10111216" cy="1071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Physical OIDs may be a </a:t>
            </a:r>
            <a:r>
              <a:rPr lang="en-US" b="1" dirty="0">
                <a:solidFill>
                  <a:schemeClr val="tx2"/>
                </a:solidFill>
              </a:rPr>
              <a:t>unique identifier</a:t>
            </a:r>
            <a:r>
              <a:rPr lang="en-US" dirty="0"/>
              <a:t>.  This identifier is stored in the object also and is used to detect references via dangling pointers. </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l="1068" t="25072" r="1068" b="25356"/>
          <a:stretch>
            <a:fillRect/>
          </a:stretch>
        </p:blipFill>
        <p:spPr bwMode="auto">
          <a:xfrm>
            <a:off x="939800" y="2197100"/>
            <a:ext cx="7421563" cy="28194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275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4" name="Rectangle 2"/>
          <p:cNvSpPr>
            <a:spLocks noGrp="1" noChangeArrowheads="1"/>
          </p:cNvSpPr>
          <p:nvPr>
            <p:ph type="title"/>
          </p:nvPr>
        </p:nvSpPr>
        <p:spPr>
          <a:xfrm>
            <a:off x="426608" y="107668"/>
            <a:ext cx="9821261" cy="457200"/>
          </a:xfrm>
        </p:spPr>
        <p:txBody>
          <a:bodyPr>
            <a:normAutofit fontScale="90000"/>
          </a:bodyPr>
          <a:lstStyle/>
          <a:p>
            <a:r>
              <a:rPr lang="en-US" dirty="0"/>
              <a:t>Management of Persistent Pointers (Cont.)</a:t>
            </a:r>
          </a:p>
        </p:txBody>
      </p:sp>
      <p:sp>
        <p:nvSpPr>
          <p:cNvPr id="15" name="Rectangle 3"/>
          <p:cNvSpPr txBox="1">
            <a:spLocks noChangeArrowheads="1"/>
          </p:cNvSpPr>
          <p:nvPr/>
        </p:nvSpPr>
        <p:spPr>
          <a:xfrm>
            <a:off x="687387" y="914400"/>
            <a:ext cx="10516071" cy="520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Implement persistent pointers using OIDs; persistent pointers are substantially longer than are in-memory pointers </a:t>
            </a:r>
          </a:p>
          <a:p>
            <a:r>
              <a:rPr lang="en-US" dirty="0"/>
              <a:t>Pointer </a:t>
            </a:r>
            <a:r>
              <a:rPr lang="en-US" dirty="0" err="1"/>
              <a:t>swizzling</a:t>
            </a:r>
            <a:r>
              <a:rPr lang="en-US" dirty="0"/>
              <a:t> cuts down on cost of locating persistent objects already in-memory.</a:t>
            </a:r>
          </a:p>
          <a:p>
            <a:r>
              <a:rPr lang="en-US" dirty="0"/>
              <a:t>Software </a:t>
            </a:r>
            <a:r>
              <a:rPr lang="en-US" dirty="0" err="1"/>
              <a:t>swizzling</a:t>
            </a:r>
            <a:r>
              <a:rPr lang="en-US" dirty="0"/>
              <a:t> (</a:t>
            </a:r>
            <a:r>
              <a:rPr lang="en-US" dirty="0" err="1"/>
              <a:t>swizzling</a:t>
            </a:r>
            <a:r>
              <a:rPr lang="en-US" dirty="0"/>
              <a:t> on pointer deference)</a:t>
            </a:r>
          </a:p>
          <a:p>
            <a:pPr lvl="1"/>
            <a:r>
              <a:rPr lang="en-US" dirty="0"/>
              <a:t>When a persistent pointer is first dereferenced, the pointer is </a:t>
            </a:r>
            <a:r>
              <a:rPr lang="en-US" b="1" dirty="0" err="1">
                <a:solidFill>
                  <a:schemeClr val="tx2"/>
                </a:solidFill>
              </a:rPr>
              <a:t>swizzled</a:t>
            </a:r>
            <a:r>
              <a:rPr lang="en-US" dirty="0"/>
              <a:t> (replaced by an in-memory pointer) after the object is located in memory.</a:t>
            </a:r>
          </a:p>
          <a:p>
            <a:pPr lvl="1"/>
            <a:r>
              <a:rPr lang="en-US" dirty="0"/>
              <a:t>Subsequent dereferences of </a:t>
            </a:r>
            <a:r>
              <a:rPr lang="en-US" dirty="0" err="1"/>
              <a:t>of</a:t>
            </a:r>
            <a:r>
              <a:rPr lang="en-US" dirty="0"/>
              <a:t> the same pointer become cheap.</a:t>
            </a:r>
          </a:p>
          <a:p>
            <a:pPr lvl="1"/>
            <a:r>
              <a:rPr lang="en-US" dirty="0"/>
              <a:t>The physical location of an object in memory must not change if </a:t>
            </a:r>
            <a:r>
              <a:rPr lang="en-US" dirty="0" err="1"/>
              <a:t>swizzled</a:t>
            </a:r>
            <a:r>
              <a:rPr lang="en-US" dirty="0"/>
              <a:t> pointers </a:t>
            </a:r>
            <a:r>
              <a:rPr lang="en-US" dirty="0" err="1"/>
              <a:t>pont</a:t>
            </a:r>
            <a:r>
              <a:rPr lang="en-US" dirty="0"/>
              <a:t> to it; the solution is to pin pages in memory</a:t>
            </a:r>
          </a:p>
          <a:p>
            <a:pPr lvl="1"/>
            <a:r>
              <a:rPr lang="en-US" dirty="0"/>
              <a:t>When an object is written back to disk, any </a:t>
            </a:r>
            <a:r>
              <a:rPr lang="en-US" dirty="0" err="1"/>
              <a:t>swizzled</a:t>
            </a:r>
            <a:r>
              <a:rPr lang="en-US" dirty="0"/>
              <a:t> pointers it contains need to be </a:t>
            </a:r>
            <a:r>
              <a:rPr lang="en-US" b="1" dirty="0" err="1">
                <a:solidFill>
                  <a:schemeClr val="tx2"/>
                </a:solidFill>
              </a:rPr>
              <a:t>unswizzled</a:t>
            </a:r>
            <a:r>
              <a:rPr lang="en-US" b="1" dirty="0"/>
              <a:t>.</a:t>
            </a:r>
            <a:endParaRPr lang="en-US" dirty="0"/>
          </a:p>
        </p:txBody>
      </p:sp>
    </p:spTree>
    <p:extLst>
      <p:ext uri="{BB962C8B-B14F-4D97-AF65-F5344CB8AC3E}">
        <p14:creationId xmlns:p14="http://schemas.microsoft.com/office/powerpoint/2010/main" val="2204403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3" name="Rectangle 2"/>
          <p:cNvSpPr>
            <a:spLocks noGrp="1" noChangeArrowheads="1"/>
          </p:cNvSpPr>
          <p:nvPr>
            <p:ph type="title"/>
          </p:nvPr>
        </p:nvSpPr>
        <p:spPr>
          <a:xfrm>
            <a:off x="747713" y="128588"/>
            <a:ext cx="10715417" cy="457200"/>
          </a:xfrm>
        </p:spPr>
        <p:txBody>
          <a:bodyPr>
            <a:normAutofit fontScale="90000"/>
          </a:bodyPr>
          <a:lstStyle/>
          <a:p>
            <a:r>
              <a:rPr lang="en-US" dirty="0"/>
              <a:t>Disk versus Memory Structure of Objects</a:t>
            </a:r>
          </a:p>
        </p:txBody>
      </p:sp>
      <p:sp>
        <p:nvSpPr>
          <p:cNvPr id="16" name="Rectangle 3"/>
          <p:cNvSpPr txBox="1">
            <a:spLocks noChangeArrowheads="1"/>
          </p:cNvSpPr>
          <p:nvPr/>
        </p:nvSpPr>
        <p:spPr>
          <a:xfrm>
            <a:off x="779463" y="1114425"/>
            <a:ext cx="10423996" cy="4868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format in which objects are stored in memory may be different from the formal in which they are stored on disk in the database.  Reasons are:</a:t>
            </a:r>
          </a:p>
          <a:p>
            <a:pPr lvl="1"/>
            <a:r>
              <a:rPr lang="en-US" dirty="0"/>
              <a:t>software </a:t>
            </a:r>
            <a:r>
              <a:rPr lang="en-US" dirty="0" err="1"/>
              <a:t>swizzling</a:t>
            </a:r>
            <a:r>
              <a:rPr lang="en-US" dirty="0"/>
              <a:t> – structure of persistent and in-memory pointers are different</a:t>
            </a:r>
          </a:p>
          <a:p>
            <a:pPr lvl="1"/>
            <a:r>
              <a:rPr lang="en-US" dirty="0"/>
              <a:t>database accessible from different machines, with different data representations</a:t>
            </a:r>
          </a:p>
          <a:p>
            <a:pPr lvl="1"/>
            <a:r>
              <a:rPr lang="en-US" dirty="0"/>
              <a:t>Make the physical representation of objects in the database independent of the machine and the compiler.</a:t>
            </a:r>
          </a:p>
          <a:p>
            <a:pPr lvl="1"/>
            <a:r>
              <a:rPr lang="en-US" dirty="0"/>
              <a:t>Can transparently convert from disk representation to form required on the specific machine, language, and compiler, when the object (or page) is brought into memory. </a:t>
            </a:r>
          </a:p>
        </p:txBody>
      </p:sp>
    </p:spTree>
    <p:extLst>
      <p:ext uri="{BB962C8B-B14F-4D97-AF65-F5344CB8AC3E}">
        <p14:creationId xmlns:p14="http://schemas.microsoft.com/office/powerpoint/2010/main" val="905241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Summary</a:t>
            </a:r>
          </a:p>
        </p:txBody>
      </p:sp>
      <p:sp>
        <p:nvSpPr>
          <p:cNvPr id="12" name="Rectangle 3"/>
          <p:cNvSpPr txBox="1">
            <a:spLocks noChangeArrowheads="1"/>
          </p:cNvSpPr>
          <p:nvPr/>
        </p:nvSpPr>
        <p:spPr>
          <a:xfrm>
            <a:off x="803592" y="843916"/>
            <a:ext cx="11108321" cy="3405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Overview of Physical Storage Media</a:t>
            </a:r>
          </a:p>
          <a:p>
            <a:r>
              <a:rPr lang="en-US" dirty="0"/>
              <a:t>Magnetic Disks</a:t>
            </a:r>
          </a:p>
          <a:p>
            <a:r>
              <a:rPr lang="en-US" dirty="0"/>
              <a:t>Storage Access</a:t>
            </a:r>
          </a:p>
          <a:p>
            <a:r>
              <a:rPr lang="en-US" dirty="0"/>
              <a:t>File Organization</a:t>
            </a:r>
          </a:p>
          <a:p>
            <a:r>
              <a:rPr lang="en-US" dirty="0"/>
              <a:t>Organization of Records in Files</a:t>
            </a:r>
          </a:p>
          <a:p>
            <a:r>
              <a:rPr lang="en-US" dirty="0"/>
              <a:t>Data-Dictionary Storage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13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storage structure which do not survive system crashes are ______</a:t>
            </a:r>
            <a:br>
              <a:rPr lang="en-US" dirty="0"/>
            </a:br>
            <a:r>
              <a:rPr lang="en-US" dirty="0"/>
              <a:t>	a) Volatile storage</a:t>
            </a:r>
            <a:br>
              <a:rPr lang="en-US" dirty="0"/>
            </a:br>
            <a:r>
              <a:rPr lang="en-US" dirty="0"/>
              <a:t>	b) Non-volatile storage</a:t>
            </a:r>
            <a:br>
              <a:rPr lang="en-US" dirty="0"/>
            </a:br>
            <a:r>
              <a:rPr lang="en-US" dirty="0"/>
              <a:t>	c) Stable storage</a:t>
            </a:r>
            <a:br>
              <a:rPr lang="en-US" dirty="0"/>
            </a:br>
            <a:r>
              <a:rPr lang="en-US" dirty="0"/>
              <a:t>	d) Dynamic storage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387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a:solidFill>
                  <a:srgbClr val="FF0000"/>
                </a:solidFill>
              </a:rPr>
              <a:t>Answer                                                a</a:t>
            </a:r>
            <a:endParaRPr lang="en-IN" sz="2400" b="1" dirty="0">
              <a:solidFill>
                <a:srgbClr val="FF0000"/>
              </a:solidFill>
            </a:endParaRPr>
          </a:p>
        </p:txBody>
      </p:sp>
      <p:sp>
        <p:nvSpPr>
          <p:cNvPr id="13"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storage structure which do not survive system crashes are ______</a:t>
            </a:r>
            <a:br>
              <a:rPr lang="en-US" dirty="0"/>
            </a:br>
            <a:r>
              <a:rPr lang="en-US" dirty="0"/>
              <a:t>	a) Volatile storage</a:t>
            </a:r>
            <a:br>
              <a:rPr lang="en-US" dirty="0"/>
            </a:br>
            <a:r>
              <a:rPr lang="en-US" dirty="0"/>
              <a:t>	b) Non-volatile storage</a:t>
            </a:r>
            <a:br>
              <a:rPr lang="en-US" dirty="0"/>
            </a:br>
            <a:r>
              <a:rPr lang="en-US" dirty="0"/>
              <a:t>	c) Stable storage</a:t>
            </a:r>
            <a:br>
              <a:rPr lang="en-US" dirty="0"/>
            </a:br>
            <a:r>
              <a:rPr lang="en-US" dirty="0"/>
              <a:t>	d) Dynamic storage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022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unit of storage that can store one are more records in a hash file organization are</a:t>
            </a:r>
            <a:br>
              <a:rPr lang="en-US" dirty="0"/>
            </a:br>
            <a:r>
              <a:rPr lang="en-US" dirty="0"/>
              <a:t>	a) Buckets</a:t>
            </a:r>
            <a:br>
              <a:rPr lang="en-US" dirty="0"/>
            </a:br>
            <a:r>
              <a:rPr lang="en-US" dirty="0"/>
              <a:t>	b) Disk pages</a:t>
            </a:r>
            <a:br>
              <a:rPr lang="en-US" dirty="0"/>
            </a:br>
            <a:r>
              <a:rPr lang="en-US" dirty="0"/>
              <a:t>	c) Blocks</a:t>
            </a:r>
            <a:br>
              <a:rPr lang="en-US" dirty="0"/>
            </a:br>
            <a:r>
              <a:rPr lang="en-US" dirty="0"/>
              <a:t>	d) Nodes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411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a:solidFill>
                  <a:srgbClr val="FF0000"/>
                </a:solidFill>
              </a:rPr>
              <a:t>Answer                                                a</a:t>
            </a:r>
            <a:endParaRPr lang="en-IN" sz="2400" b="1" dirty="0">
              <a:solidFill>
                <a:srgbClr val="FF0000"/>
              </a:solidFill>
            </a:endParaRPr>
          </a:p>
        </p:txBody>
      </p:sp>
      <p:sp>
        <p:nvSpPr>
          <p:cNvPr id="14"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unit of storage that can store one are more records in a hash file organization are</a:t>
            </a:r>
            <a:br>
              <a:rPr lang="en-US" dirty="0"/>
            </a:br>
            <a:r>
              <a:rPr lang="en-US" dirty="0"/>
              <a:t>	a) Buckets</a:t>
            </a:r>
            <a:br>
              <a:rPr lang="en-US" dirty="0"/>
            </a:br>
            <a:r>
              <a:rPr lang="en-US" dirty="0"/>
              <a:t>	b) Disk pages</a:t>
            </a:r>
            <a:br>
              <a:rPr lang="en-US" dirty="0"/>
            </a:br>
            <a:r>
              <a:rPr lang="en-US" dirty="0"/>
              <a:t>	c) Blocks</a:t>
            </a:r>
            <a:br>
              <a:rPr lang="en-US" dirty="0"/>
            </a:br>
            <a:r>
              <a:rPr lang="en-US" dirty="0"/>
              <a:t>	d) Nodes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76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717550" y="0"/>
            <a:ext cx="8077200" cy="609600"/>
          </a:xfrm>
        </p:spPr>
        <p:txBody>
          <a:bodyPr>
            <a:normAutofit fontScale="90000"/>
          </a:bodyPr>
          <a:lstStyle/>
          <a:p>
            <a:r>
              <a:rPr lang="en-US"/>
              <a:t>Physical Storage Media (Cont.)</a:t>
            </a:r>
          </a:p>
        </p:txBody>
      </p:sp>
      <p:sp>
        <p:nvSpPr>
          <p:cNvPr id="11" name="Rectangle 1027"/>
          <p:cNvSpPr txBox="1">
            <a:spLocks noChangeArrowheads="1"/>
          </p:cNvSpPr>
          <p:nvPr/>
        </p:nvSpPr>
        <p:spPr>
          <a:xfrm>
            <a:off x="571499" y="1114425"/>
            <a:ext cx="10656673"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Flash memory</a:t>
            </a:r>
            <a:r>
              <a:rPr lang="en-US" dirty="0"/>
              <a:t> </a:t>
            </a:r>
          </a:p>
          <a:p>
            <a:pPr lvl="1"/>
            <a:r>
              <a:rPr lang="en-US" dirty="0"/>
              <a:t>Data survives power failure</a:t>
            </a:r>
          </a:p>
          <a:p>
            <a:pPr lvl="1"/>
            <a:r>
              <a:rPr lang="en-US" dirty="0"/>
              <a:t>Data can be written at a location only once, but location can be erased and written to again </a:t>
            </a:r>
          </a:p>
          <a:p>
            <a:pPr lvl="2"/>
            <a:r>
              <a:rPr lang="en-US" dirty="0"/>
              <a:t>Can support only a limited number of write/erase cycles.</a:t>
            </a:r>
          </a:p>
          <a:p>
            <a:pPr lvl="2"/>
            <a:r>
              <a:rPr lang="en-US" dirty="0"/>
              <a:t>Erasing of memory has to be done to an entire  bank of memory </a:t>
            </a:r>
          </a:p>
          <a:p>
            <a:pPr lvl="1"/>
            <a:r>
              <a:rPr lang="en-US" dirty="0"/>
              <a:t>Reads are roughly as fast as main memory</a:t>
            </a:r>
          </a:p>
          <a:p>
            <a:pPr lvl="1"/>
            <a:r>
              <a:rPr lang="en-US" dirty="0"/>
              <a:t>But writes are slow (few microseconds), erase is slower</a:t>
            </a:r>
          </a:p>
          <a:p>
            <a:pPr lvl="1"/>
            <a:r>
              <a:rPr lang="en-US" dirty="0"/>
              <a:t>Cost per unit of storage roughly similar to main memory </a:t>
            </a:r>
          </a:p>
          <a:p>
            <a:pPr lvl="1"/>
            <a:r>
              <a:rPr lang="en-US" dirty="0"/>
              <a:t>Widely used in embedded devices such as digital cameras</a:t>
            </a:r>
          </a:p>
          <a:p>
            <a:pPr lvl="1"/>
            <a:r>
              <a:rPr lang="en-US" dirty="0"/>
              <a:t>also known as EEPROM (Electrically Erasable Programmable Read-Only Memory)</a:t>
            </a:r>
          </a:p>
          <a:p>
            <a:endParaRPr lang="en-US" dirty="0"/>
          </a:p>
        </p:txBody>
      </p:sp>
    </p:spTree>
    <p:extLst>
      <p:ext uri="{BB962C8B-B14F-4D97-AF65-F5344CB8AC3E}">
        <p14:creationId xmlns:p14="http://schemas.microsoft.com/office/powerpoint/2010/main" val="3745195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 name="Picture 1"/>
          <p:cNvPicPr>
            <a:picLocks noChangeAspect="1"/>
          </p:cNvPicPr>
          <p:nvPr/>
        </p:nvPicPr>
        <p:blipFill>
          <a:blip r:embed="rId3"/>
          <a:stretch>
            <a:fillRect/>
          </a:stretch>
        </p:blipFill>
        <p:spPr>
          <a:xfrm>
            <a:off x="2267451" y="515072"/>
            <a:ext cx="7044124" cy="4767961"/>
          </a:xfrm>
          <a:prstGeom prst="rect">
            <a:avLst/>
          </a:prstGeom>
        </p:spPr>
      </p:pic>
    </p:spTree>
    <p:extLst>
      <p:ext uri="{BB962C8B-B14F-4D97-AF65-F5344CB8AC3E}">
        <p14:creationId xmlns:p14="http://schemas.microsoft.com/office/powerpoint/2010/main" val="883119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3"/>
          <p:cNvSpPr txBox="1">
            <a:spLocks noChangeArrowheads="1"/>
          </p:cNvSpPr>
          <p:nvPr/>
        </p:nvSpPr>
        <p:spPr>
          <a:xfrm>
            <a:off x="1816973" y="1385991"/>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3600" dirty="0">
                <a:latin typeface="Algerian" pitchFamily="82" charset="0"/>
              </a:rPr>
              <a:t>The End</a:t>
            </a:r>
          </a:p>
        </p:txBody>
      </p:sp>
    </p:spTree>
    <p:extLst>
      <p:ext uri="{BB962C8B-B14F-4D97-AF65-F5344CB8AC3E}">
        <p14:creationId xmlns:p14="http://schemas.microsoft.com/office/powerpoint/2010/main" val="390342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Physical Storage Media (Cont.)</a:t>
            </a:r>
          </a:p>
        </p:txBody>
      </p:sp>
      <p:sp>
        <p:nvSpPr>
          <p:cNvPr id="11" name="Rectangle 3"/>
          <p:cNvSpPr txBox="1">
            <a:spLocks noChangeArrowheads="1"/>
          </p:cNvSpPr>
          <p:nvPr/>
        </p:nvSpPr>
        <p:spPr>
          <a:xfrm>
            <a:off x="507999" y="936625"/>
            <a:ext cx="10596605" cy="54737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Magnetic-disk</a:t>
            </a:r>
          </a:p>
          <a:p>
            <a:pPr lvl="1"/>
            <a:r>
              <a:rPr lang="en-US" dirty="0"/>
              <a:t>Data is stored on spinning disk, and read/written magnetically</a:t>
            </a:r>
          </a:p>
          <a:p>
            <a:pPr lvl="1"/>
            <a:r>
              <a:rPr lang="en-US" dirty="0"/>
              <a:t>Primary medium for the long-term storage of data; typically stores entire database.</a:t>
            </a:r>
          </a:p>
          <a:p>
            <a:pPr lvl="1"/>
            <a:r>
              <a:rPr lang="en-US" dirty="0"/>
              <a:t>Data must be moved from disk to main memory for access, and written back for storage</a:t>
            </a:r>
          </a:p>
          <a:p>
            <a:pPr lvl="2"/>
            <a:r>
              <a:rPr lang="en-US" dirty="0"/>
              <a:t>Much slower access than main memory.</a:t>
            </a:r>
          </a:p>
          <a:p>
            <a:pPr lvl="1"/>
            <a:r>
              <a:rPr lang="en-US" b="1" dirty="0">
                <a:solidFill>
                  <a:schemeClr val="tx2"/>
                </a:solidFill>
              </a:rPr>
              <a:t>direct-access</a:t>
            </a:r>
            <a:r>
              <a:rPr lang="en-US" dirty="0"/>
              <a:t> –  possible to read data on disk in any order, unlike magnetic tape</a:t>
            </a:r>
          </a:p>
          <a:p>
            <a:pPr lvl="1"/>
            <a:r>
              <a:rPr lang="en-US" dirty="0">
                <a:solidFill>
                  <a:schemeClr val="tx2"/>
                </a:solidFill>
              </a:rPr>
              <a:t>Hard disks</a:t>
            </a:r>
            <a:r>
              <a:rPr lang="en-US" dirty="0"/>
              <a:t>  </a:t>
            </a:r>
            <a:r>
              <a:rPr lang="en-US" dirty="0" err="1"/>
              <a:t>vs</a:t>
            </a:r>
            <a:r>
              <a:rPr lang="en-US" dirty="0"/>
              <a:t>  </a:t>
            </a:r>
            <a:r>
              <a:rPr lang="en-US" dirty="0">
                <a:solidFill>
                  <a:schemeClr val="tx2"/>
                </a:solidFill>
              </a:rPr>
              <a:t>floppy disks</a:t>
            </a:r>
          </a:p>
          <a:p>
            <a:pPr lvl="1"/>
            <a:r>
              <a:rPr lang="en-US" dirty="0"/>
              <a:t>Capacities range up to roughly 100 GB currently</a:t>
            </a:r>
          </a:p>
          <a:p>
            <a:pPr lvl="2"/>
            <a:r>
              <a:rPr lang="en-US" dirty="0"/>
              <a:t>Much larger capacity and cost/byte than main memory/flash memory</a:t>
            </a:r>
          </a:p>
          <a:p>
            <a:pPr lvl="2"/>
            <a:r>
              <a:rPr lang="en-US" dirty="0"/>
              <a:t>Growing constantly and rapidly with technology improvements (factor of 2 to 3 every 2 years)</a:t>
            </a:r>
          </a:p>
          <a:p>
            <a:pPr lvl="1"/>
            <a:r>
              <a:rPr lang="en-US" dirty="0"/>
              <a:t>Survives power failures and system crashes</a:t>
            </a:r>
          </a:p>
          <a:p>
            <a:pPr lvl="2"/>
            <a:r>
              <a:rPr lang="en-US" dirty="0"/>
              <a:t>disk failure can destroy data, but is very rare</a:t>
            </a:r>
          </a:p>
        </p:txBody>
      </p:sp>
    </p:spTree>
    <p:extLst>
      <p:ext uri="{BB962C8B-B14F-4D97-AF65-F5344CB8AC3E}">
        <p14:creationId xmlns:p14="http://schemas.microsoft.com/office/powerpoint/2010/main" val="276148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Physical Storage Media (Cont.)</a:t>
            </a:r>
          </a:p>
        </p:txBody>
      </p:sp>
      <p:sp>
        <p:nvSpPr>
          <p:cNvPr id="11" name="Rectangle 3"/>
          <p:cNvSpPr txBox="1">
            <a:spLocks noChangeArrowheads="1"/>
          </p:cNvSpPr>
          <p:nvPr/>
        </p:nvSpPr>
        <p:spPr>
          <a:xfrm>
            <a:off x="546100" y="1114425"/>
            <a:ext cx="10607932"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Optical storage</a:t>
            </a:r>
            <a:r>
              <a:rPr lang="en-US" dirty="0"/>
              <a:t> </a:t>
            </a:r>
          </a:p>
          <a:p>
            <a:pPr lvl="1"/>
            <a:r>
              <a:rPr lang="en-US" dirty="0"/>
              <a:t>non-volatile, data is read optically from a spinning disk using a laser </a:t>
            </a:r>
          </a:p>
          <a:p>
            <a:pPr lvl="1"/>
            <a:r>
              <a:rPr lang="en-US" dirty="0"/>
              <a:t>CD-ROM (640 MB) and DVD (4.7 to 17 GB) most popular forms</a:t>
            </a:r>
          </a:p>
          <a:p>
            <a:pPr lvl="1"/>
            <a:r>
              <a:rPr lang="en-US" dirty="0"/>
              <a:t>Write-one, read-many (WORM) optical disks used for archival storage (CD-R and DVD-R)</a:t>
            </a:r>
          </a:p>
          <a:p>
            <a:pPr lvl="1"/>
            <a:r>
              <a:rPr lang="en-US" dirty="0"/>
              <a:t>Multiple write versions also available (CD-RW, DVD-RW, and DVD-RAM)</a:t>
            </a:r>
          </a:p>
          <a:p>
            <a:pPr lvl="1"/>
            <a:r>
              <a:rPr lang="en-US" dirty="0"/>
              <a:t>Reads and writes are slower than with magnetic disk </a:t>
            </a:r>
          </a:p>
          <a:p>
            <a:pPr lvl="1"/>
            <a:r>
              <a:rPr lang="en-US" b="1" dirty="0">
                <a:solidFill>
                  <a:schemeClr val="tx2"/>
                </a:solidFill>
              </a:rPr>
              <a:t>Juke-box</a:t>
            </a:r>
            <a:r>
              <a:rPr lang="en-US" dirty="0"/>
              <a:t> systems, with large numbers of removable disks, a few drives, and a mechanism for automatic loading/unloading of disks available for storing large volumes of data</a:t>
            </a:r>
          </a:p>
        </p:txBody>
      </p:sp>
    </p:spTree>
    <p:extLst>
      <p:ext uri="{BB962C8B-B14F-4D97-AF65-F5344CB8AC3E}">
        <p14:creationId xmlns:p14="http://schemas.microsoft.com/office/powerpoint/2010/main" val="37650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1026"/>
          <p:cNvSpPr>
            <a:spLocks noGrp="1" noChangeArrowheads="1"/>
          </p:cNvSpPr>
          <p:nvPr>
            <p:ph type="title"/>
          </p:nvPr>
        </p:nvSpPr>
        <p:spPr>
          <a:xfrm>
            <a:off x="717550" y="0"/>
            <a:ext cx="8077200" cy="609600"/>
          </a:xfrm>
        </p:spPr>
        <p:txBody>
          <a:bodyPr>
            <a:normAutofit fontScale="90000"/>
          </a:bodyPr>
          <a:lstStyle/>
          <a:p>
            <a:r>
              <a:rPr lang="en-US"/>
              <a:t>Physical Storage Media (Cont.)</a:t>
            </a:r>
          </a:p>
        </p:txBody>
      </p:sp>
      <p:sp>
        <p:nvSpPr>
          <p:cNvPr id="11" name="Rectangle 1027"/>
          <p:cNvSpPr txBox="1">
            <a:spLocks noChangeArrowheads="1"/>
          </p:cNvSpPr>
          <p:nvPr/>
        </p:nvSpPr>
        <p:spPr>
          <a:xfrm>
            <a:off x="571500" y="1114425"/>
            <a:ext cx="10796716"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Tape storage</a:t>
            </a:r>
            <a:r>
              <a:rPr lang="en-US" dirty="0">
                <a:solidFill>
                  <a:schemeClr val="tx2"/>
                </a:solidFill>
              </a:rPr>
              <a:t> </a:t>
            </a:r>
          </a:p>
          <a:p>
            <a:pPr lvl="1"/>
            <a:r>
              <a:rPr lang="en-US" dirty="0"/>
              <a:t>non-volatile, used primarily for backup (to recover from disk failure), and for archival data</a:t>
            </a:r>
          </a:p>
          <a:p>
            <a:pPr lvl="1"/>
            <a:r>
              <a:rPr lang="en-US" b="1" dirty="0">
                <a:solidFill>
                  <a:schemeClr val="tx2"/>
                </a:solidFill>
              </a:rPr>
              <a:t>sequential-access</a:t>
            </a:r>
            <a:r>
              <a:rPr lang="en-US" b="1" dirty="0"/>
              <a:t> </a:t>
            </a:r>
            <a:r>
              <a:rPr lang="en-US" dirty="0"/>
              <a:t>– much slower than disk </a:t>
            </a:r>
          </a:p>
          <a:p>
            <a:pPr lvl="1"/>
            <a:r>
              <a:rPr lang="en-US" dirty="0"/>
              <a:t>very high capacity (40 to 300 GB tapes available)</a:t>
            </a:r>
          </a:p>
          <a:p>
            <a:pPr lvl="1"/>
            <a:r>
              <a:rPr lang="en-US" dirty="0"/>
              <a:t>tape can be removed from drive </a:t>
            </a:r>
            <a:r>
              <a:rPr lang="en-US" dirty="0">
                <a:sym typeface="Symbol" panose="05050102010706020507" pitchFamily="18" charset="2"/>
              </a:rPr>
              <a:t> storage costs much cheaper than disk, but drives are expensive</a:t>
            </a:r>
          </a:p>
          <a:p>
            <a:pPr lvl="1"/>
            <a:r>
              <a:rPr lang="en-US" dirty="0"/>
              <a:t>Tape jukeboxes available for storing massive amounts of data </a:t>
            </a:r>
          </a:p>
          <a:p>
            <a:pPr lvl="2"/>
            <a:r>
              <a:rPr lang="en-US" dirty="0"/>
              <a:t>hundreds of terabytes (1 terabyte = 10</a:t>
            </a:r>
            <a:r>
              <a:rPr lang="en-US" baseline="30000" dirty="0"/>
              <a:t>9 </a:t>
            </a:r>
            <a:r>
              <a:rPr lang="en-US" dirty="0"/>
              <a:t>bytes) to even a petabyte (1 petabyte = 10</a:t>
            </a:r>
            <a:r>
              <a:rPr lang="en-US" baseline="30000" dirty="0"/>
              <a:t>12</a:t>
            </a:r>
            <a:r>
              <a:rPr lang="en-US" dirty="0"/>
              <a:t> bytes)</a:t>
            </a:r>
            <a:endParaRPr lang="en-US" baseline="30000" dirty="0"/>
          </a:p>
          <a:p>
            <a:endParaRPr lang="en-US" dirty="0"/>
          </a:p>
        </p:txBody>
      </p:sp>
    </p:spTree>
    <p:extLst>
      <p:ext uri="{BB962C8B-B14F-4D97-AF65-F5344CB8AC3E}">
        <p14:creationId xmlns:p14="http://schemas.microsoft.com/office/powerpoint/2010/main" val="93032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Storage Hierarchy</a:t>
            </a: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l="7327" t="1584" r="7327" b="1320"/>
          <a:stretch>
            <a:fillRect/>
          </a:stretch>
        </p:blipFill>
        <p:spPr bwMode="auto">
          <a:xfrm>
            <a:off x="1905000" y="981075"/>
            <a:ext cx="5473700" cy="46704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475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9970637DF29D48AE5FBCBF153E519F" ma:contentTypeVersion="2" ma:contentTypeDescription="Create a new document." ma:contentTypeScope="" ma:versionID="1f40a616bdf10c0e4e52273ed83b9b6c">
  <xsd:schema xmlns:xsd="http://www.w3.org/2001/XMLSchema" xmlns:xs="http://www.w3.org/2001/XMLSchema" xmlns:p="http://schemas.microsoft.com/office/2006/metadata/properties" xmlns:ns2="f22dfb70-74d2-47e3-8f15-c10f7dca4ae7" targetNamespace="http://schemas.microsoft.com/office/2006/metadata/properties" ma:root="true" ma:fieldsID="6eb7b3e6d833f67f70eaa77fb51832c4" ns2:_="">
    <xsd:import namespace="f22dfb70-74d2-47e3-8f15-c10f7dca4a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dfb70-74d2-47e3-8f15-c10f7dca4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35BF89-DB21-4716-A213-E05571BAD76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20DBA9-581B-429D-9556-D7559E89044E}">
  <ds:schemaRefs>
    <ds:schemaRef ds:uri="http://schemas.microsoft.com/sharepoint/v3/contenttype/forms"/>
  </ds:schemaRefs>
</ds:datastoreItem>
</file>

<file path=customXml/itemProps3.xml><?xml version="1.0" encoding="utf-8"?>
<ds:datastoreItem xmlns:ds="http://schemas.openxmlformats.org/officeDocument/2006/customXml" ds:itemID="{5F1E0EE6-9A38-4F2B-B36E-BC961AD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2dfb70-74d2-47e3-8f15-c10f7dca4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4447</Words>
  <Application>Microsoft Office PowerPoint</Application>
  <PresentationFormat>Custom</PresentationFormat>
  <Paragraphs>469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MODULE 3: DATA STORAGE AND QUERY PROCESSING </vt:lpstr>
      <vt:lpstr>Agenda</vt:lpstr>
      <vt:lpstr>PowerPoint Presentation</vt:lpstr>
      <vt:lpstr>Physical Storage Media</vt:lpstr>
      <vt:lpstr>Physical Storage Media (Cont.)</vt:lpstr>
      <vt:lpstr>Physical Storage Media (Cont.)</vt:lpstr>
      <vt:lpstr>Physical Storage Media (Cont.)</vt:lpstr>
      <vt:lpstr>Physical Storage Media (Cont.)</vt:lpstr>
      <vt:lpstr>Storage Hierarchy</vt:lpstr>
      <vt:lpstr>Storage Hierarchy (Cont.)</vt:lpstr>
      <vt:lpstr>Magnetic Hard Disk Mechanism</vt:lpstr>
      <vt:lpstr>Magnetic Disks</vt:lpstr>
      <vt:lpstr>Magnetic Disks (Cont.)</vt:lpstr>
      <vt:lpstr>Disk Subsystem</vt:lpstr>
      <vt:lpstr>Performance Measures of Disks</vt:lpstr>
      <vt:lpstr>Performance Measures (Cont.)</vt:lpstr>
      <vt:lpstr>Optimization of Disk-Block Access</vt:lpstr>
      <vt:lpstr>Optimization of Disk Block Access (Cont.)</vt:lpstr>
      <vt:lpstr>Optimization of Disk Block Access (Cont.)</vt:lpstr>
      <vt:lpstr>Optical Disks</vt:lpstr>
      <vt:lpstr>Magnetic Tapes</vt:lpstr>
      <vt:lpstr>Storage Access</vt:lpstr>
      <vt:lpstr>Buffer Manager</vt:lpstr>
      <vt:lpstr>Buffer-Replacement Policies</vt:lpstr>
      <vt:lpstr>Buffer-Replacement Policies (Cont.)</vt:lpstr>
      <vt:lpstr>File Organization</vt:lpstr>
      <vt:lpstr>Fixed-Length Records</vt:lpstr>
      <vt:lpstr>Free Lists</vt:lpstr>
      <vt:lpstr>Variable-Length Records</vt:lpstr>
      <vt:lpstr>Variable-Length Records: Slotted Page Structure</vt:lpstr>
      <vt:lpstr>Variable-Length Records (Cont.)</vt:lpstr>
      <vt:lpstr>Pointer Method</vt:lpstr>
      <vt:lpstr>Pointer Method (Cont.)</vt:lpstr>
      <vt:lpstr>Organization of Records in Files</vt:lpstr>
      <vt:lpstr>Sequential File Organization</vt:lpstr>
      <vt:lpstr>Sequential File Organization (Cont.)</vt:lpstr>
      <vt:lpstr>Clustering File Organization</vt:lpstr>
      <vt:lpstr>Data Dictionary Storage</vt:lpstr>
      <vt:lpstr>Data Dictionary Storage (Cont.)</vt:lpstr>
      <vt:lpstr>Mapping of Objects to Files</vt:lpstr>
      <vt:lpstr>Mapping of Objects to Files (Cont.)</vt:lpstr>
      <vt:lpstr>Management of Persistent Pointers</vt:lpstr>
      <vt:lpstr>Management of Persistent Pointers (Cont.)</vt:lpstr>
      <vt:lpstr>Disk versus Memory Structure of Objects</vt:lpstr>
      <vt:lpstr>Summary</vt:lpstr>
      <vt:lpstr>Quiz</vt:lpstr>
      <vt:lpstr>Quiz</vt:lpstr>
      <vt:lpstr>Quiz</vt:lpstr>
      <vt:lpstr>Quiz</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Lenovo</cp:lastModifiedBy>
  <cp:revision>32</cp:revision>
  <dcterms:created xsi:type="dcterms:W3CDTF">2020-06-15T12:13:30Z</dcterms:created>
  <dcterms:modified xsi:type="dcterms:W3CDTF">2020-12-04T05:50:05Z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0x010100B69970637DF29D48AE5FBCBF153E519F</vt:lpwstr>
  </property>
</Properties>
</file>