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2CB60F1-2CF0-4C56-85BE-E2C2C03789EE}" type="datetimeFigureOut">
              <a:rPr lang="en-IN" smtClean="0"/>
              <a:t>05-08-2022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AEB9356-9BAF-45A7-AE75-826F0CDF03D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0293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B60F1-2CF0-4C56-85BE-E2C2C03789EE}" type="datetimeFigureOut">
              <a:rPr lang="en-IN" smtClean="0"/>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B9356-9BAF-45A7-AE75-826F0CDF03D6}" type="slidenum">
              <a:rPr lang="en-IN" smtClean="0"/>
              <a:t>‹#›</a:t>
            </a:fld>
            <a:endParaRPr lang="en-IN"/>
          </a:p>
        </p:txBody>
      </p:sp>
    </p:spTree>
    <p:extLst>
      <p:ext uri="{BB962C8B-B14F-4D97-AF65-F5344CB8AC3E}">
        <p14:creationId xmlns:p14="http://schemas.microsoft.com/office/powerpoint/2010/main" val="2566627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B60F1-2CF0-4C56-85BE-E2C2C03789EE}"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9356-9BAF-45A7-AE75-826F0CDF03D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5542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B60F1-2CF0-4C56-85BE-E2C2C03789EE}"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9356-9BAF-45A7-AE75-826F0CDF03D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2628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B60F1-2CF0-4C56-85BE-E2C2C03789EE}"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9356-9BAF-45A7-AE75-826F0CDF03D6}" type="slidenum">
              <a:rPr lang="en-IN" smtClean="0"/>
              <a:t>‹#›</a:t>
            </a:fld>
            <a:endParaRPr lang="en-IN"/>
          </a:p>
        </p:txBody>
      </p:sp>
    </p:spTree>
    <p:extLst>
      <p:ext uri="{BB962C8B-B14F-4D97-AF65-F5344CB8AC3E}">
        <p14:creationId xmlns:p14="http://schemas.microsoft.com/office/powerpoint/2010/main" val="3455043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B60F1-2CF0-4C56-85BE-E2C2C03789EE}"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9356-9BAF-45A7-AE75-826F0CDF03D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4135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B60F1-2CF0-4C56-85BE-E2C2C03789EE}"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9356-9BAF-45A7-AE75-826F0CDF03D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0152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B60F1-2CF0-4C56-85BE-E2C2C03789EE}"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9356-9BAF-45A7-AE75-826F0CDF03D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7502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B60F1-2CF0-4C56-85BE-E2C2C03789EE}"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9356-9BAF-45A7-AE75-826F0CDF03D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3516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CB60F1-2CF0-4C56-85BE-E2C2C03789EE}"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9356-9BAF-45A7-AE75-826F0CDF03D6}" type="slidenum">
              <a:rPr lang="en-IN" smtClean="0"/>
              <a:t>‹#›</a:t>
            </a:fld>
            <a:endParaRPr lang="en-IN"/>
          </a:p>
        </p:txBody>
      </p:sp>
    </p:spTree>
    <p:extLst>
      <p:ext uri="{BB962C8B-B14F-4D97-AF65-F5344CB8AC3E}">
        <p14:creationId xmlns:p14="http://schemas.microsoft.com/office/powerpoint/2010/main" val="52467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CB60F1-2CF0-4C56-85BE-E2C2C03789EE}" type="datetimeFigureOut">
              <a:rPr lang="en-IN" smtClean="0"/>
              <a:t>05-08-2022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EB9356-9BAF-45A7-AE75-826F0CDF03D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4945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CB60F1-2CF0-4C56-85BE-E2C2C03789EE}" type="datetimeFigureOut">
              <a:rPr lang="en-IN" smtClean="0"/>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B9356-9BAF-45A7-AE75-826F0CDF03D6}" type="slidenum">
              <a:rPr lang="en-IN" smtClean="0"/>
              <a:t>‹#›</a:t>
            </a:fld>
            <a:endParaRPr lang="en-IN"/>
          </a:p>
        </p:txBody>
      </p:sp>
    </p:spTree>
    <p:extLst>
      <p:ext uri="{BB962C8B-B14F-4D97-AF65-F5344CB8AC3E}">
        <p14:creationId xmlns:p14="http://schemas.microsoft.com/office/powerpoint/2010/main" val="426351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CB60F1-2CF0-4C56-85BE-E2C2C03789EE}" type="datetimeFigureOut">
              <a:rPr lang="en-IN" smtClean="0"/>
              <a:t>05-08-2022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EB9356-9BAF-45A7-AE75-826F0CDF03D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90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CB60F1-2CF0-4C56-85BE-E2C2C03789EE}" type="datetimeFigureOut">
              <a:rPr lang="en-IN" smtClean="0"/>
              <a:t>05-08-2022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EB9356-9BAF-45A7-AE75-826F0CDF03D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5411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CB60F1-2CF0-4C56-85BE-E2C2C03789EE}" type="datetimeFigureOut">
              <a:rPr lang="en-IN" smtClean="0"/>
              <a:t>05-08-2022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EB9356-9BAF-45A7-AE75-826F0CDF03D6}" type="slidenum">
              <a:rPr lang="en-IN" smtClean="0"/>
              <a:t>‹#›</a:t>
            </a:fld>
            <a:endParaRPr lang="en-IN"/>
          </a:p>
        </p:txBody>
      </p:sp>
    </p:spTree>
    <p:extLst>
      <p:ext uri="{BB962C8B-B14F-4D97-AF65-F5344CB8AC3E}">
        <p14:creationId xmlns:p14="http://schemas.microsoft.com/office/powerpoint/2010/main" val="56680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B60F1-2CF0-4C56-85BE-E2C2C03789EE}" type="datetimeFigureOut">
              <a:rPr lang="en-IN" smtClean="0"/>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B9356-9BAF-45A7-AE75-826F0CDF03D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661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CB60F1-2CF0-4C56-85BE-E2C2C03789EE}" type="datetimeFigureOut">
              <a:rPr lang="en-IN" smtClean="0"/>
              <a:t>05-08-2022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EB9356-9BAF-45A7-AE75-826F0CDF03D6}" type="slidenum">
              <a:rPr lang="en-IN" smtClean="0"/>
              <a:t>‹#›</a:t>
            </a:fld>
            <a:endParaRPr lang="en-IN"/>
          </a:p>
        </p:txBody>
      </p:sp>
    </p:spTree>
    <p:extLst>
      <p:ext uri="{BB962C8B-B14F-4D97-AF65-F5344CB8AC3E}">
        <p14:creationId xmlns:p14="http://schemas.microsoft.com/office/powerpoint/2010/main" val="2647552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CB60F1-2CF0-4C56-85BE-E2C2C03789EE}" type="datetimeFigureOut">
              <a:rPr lang="en-IN" smtClean="0"/>
              <a:t>05-08-2022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EB9356-9BAF-45A7-AE75-826F0CDF03D6}" type="slidenum">
              <a:rPr lang="en-IN" smtClean="0"/>
              <a:t>‹#›</a:t>
            </a:fld>
            <a:endParaRPr lang="en-IN"/>
          </a:p>
        </p:txBody>
      </p:sp>
    </p:spTree>
    <p:extLst>
      <p:ext uri="{BB962C8B-B14F-4D97-AF65-F5344CB8AC3E}">
        <p14:creationId xmlns:p14="http://schemas.microsoft.com/office/powerpoint/2010/main" val="3707055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Activation Functions</a:t>
            </a:r>
            <a:br>
              <a:rPr lang="en-IN" dirty="0"/>
            </a:br>
            <a:endParaRPr lang="en-IN" dirty="0"/>
          </a:p>
        </p:txBody>
      </p:sp>
    </p:spTree>
    <p:extLst>
      <p:ext uri="{BB962C8B-B14F-4D97-AF65-F5344CB8AC3E}">
        <p14:creationId xmlns:p14="http://schemas.microsoft.com/office/powerpoint/2010/main" val="1570267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95469"/>
            <a:ext cx="10515600" cy="3781493"/>
          </a:xfrm>
        </p:spPr>
        <p:txBody>
          <a:bodyPr>
            <a:normAutofit/>
          </a:bodyPr>
          <a:lstStyle/>
          <a:p>
            <a:r>
              <a:rPr lang="en-IN" dirty="0"/>
              <a:t>why sigmoid/logistic activation function is one of the most widely used functions:</a:t>
            </a:r>
            <a:br>
              <a:rPr lang="en-IN" dirty="0"/>
            </a:br>
            <a:endParaRPr lang="en-IN" dirty="0"/>
          </a:p>
          <a:p>
            <a:r>
              <a:rPr lang="en-IN" dirty="0"/>
              <a:t>It is commonly used for models where we have to predict the probability as an output. Since probability of anything exists only between the range of 0 and 1, sigmoid is the right choice because of its range.</a:t>
            </a:r>
          </a:p>
          <a:p>
            <a:r>
              <a:rPr lang="en-IN" dirty="0"/>
              <a:t>The function is differentiable and provides a smooth gradient, i.e., preventing jumps in output values. This is represented by an S-shape of the sigmoid activation function. </a:t>
            </a:r>
          </a:p>
          <a:p>
            <a:endParaRPr lang="en-IN" dirty="0"/>
          </a:p>
        </p:txBody>
      </p:sp>
      <p:pic>
        <p:nvPicPr>
          <p:cNvPr id="6146" name="Picture 2" descr="Sigmoid/Logistic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747" y="528033"/>
            <a:ext cx="5446735" cy="1867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78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Tanh</a:t>
            </a:r>
            <a:r>
              <a:rPr lang="en-IN" b="1" dirty="0"/>
              <a:t> Function (Hyperbolic Tangent)</a:t>
            </a:r>
            <a:br>
              <a:rPr lang="en-IN" dirty="0"/>
            </a:br>
            <a:endParaRPr lang="en-IN" dirty="0"/>
          </a:p>
        </p:txBody>
      </p:sp>
      <p:sp>
        <p:nvSpPr>
          <p:cNvPr id="3" name="Content Placeholder 2"/>
          <p:cNvSpPr>
            <a:spLocks noGrp="1"/>
          </p:cNvSpPr>
          <p:nvPr>
            <p:ph idx="1"/>
          </p:nvPr>
        </p:nvSpPr>
        <p:spPr>
          <a:xfrm>
            <a:off x="838200" y="1825625"/>
            <a:ext cx="6258059" cy="4351338"/>
          </a:xfrm>
        </p:spPr>
        <p:txBody>
          <a:bodyPr/>
          <a:lstStyle/>
          <a:p>
            <a:r>
              <a:rPr lang="en-IN" dirty="0" err="1"/>
              <a:t>Tanh</a:t>
            </a:r>
            <a:r>
              <a:rPr lang="en-IN" dirty="0"/>
              <a:t> function is very similar to the sigmoid/logistic activation function, and even has the same S-shape with the difference in output range of -1 to 1. </a:t>
            </a:r>
          </a:p>
          <a:p>
            <a:r>
              <a:rPr lang="en-IN" dirty="0"/>
              <a:t>In </a:t>
            </a:r>
            <a:r>
              <a:rPr lang="en-IN" dirty="0" err="1"/>
              <a:t>Tanh</a:t>
            </a:r>
            <a:r>
              <a:rPr lang="en-IN" dirty="0"/>
              <a:t>, the larger the input (more positive), the closer the output value will be to 1.0, whereas the smaller the input (more negative), the closer the output will be to -1.0.</a:t>
            </a:r>
          </a:p>
        </p:txBody>
      </p:sp>
      <p:pic>
        <p:nvPicPr>
          <p:cNvPr id="7170" name="Picture 2" descr="Tanh Function (Hyperbolic Tang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259" y="1994785"/>
            <a:ext cx="3939907" cy="3403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0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27289"/>
            <a:ext cx="10515600" cy="3549673"/>
          </a:xfrm>
        </p:spPr>
        <p:txBody>
          <a:bodyPr/>
          <a:lstStyle/>
          <a:p>
            <a:r>
              <a:rPr lang="en-IN" dirty="0"/>
              <a:t>Advantages of using this activation function are:</a:t>
            </a:r>
          </a:p>
          <a:p>
            <a:r>
              <a:rPr lang="en-IN" dirty="0"/>
              <a:t>The output of the </a:t>
            </a:r>
            <a:r>
              <a:rPr lang="en-IN" dirty="0" err="1"/>
              <a:t>tanh</a:t>
            </a:r>
            <a:r>
              <a:rPr lang="en-IN" dirty="0"/>
              <a:t> activation function is Zero </a:t>
            </a:r>
            <a:r>
              <a:rPr lang="en-IN" dirty="0" err="1"/>
              <a:t>centered</a:t>
            </a:r>
            <a:r>
              <a:rPr lang="en-IN" dirty="0"/>
              <a:t>; hence we can easily map the output values as strongly negative, neutral, or strongly positive.</a:t>
            </a:r>
          </a:p>
          <a:p>
            <a:r>
              <a:rPr lang="en-IN" dirty="0"/>
              <a:t>Usually used in hidden layers of a neural network as its values lie between -1 to; therefore, the mean for the hidden layer comes out to be 0 or very close to it. It helps in </a:t>
            </a:r>
            <a:r>
              <a:rPr lang="en-IN" dirty="0" err="1"/>
              <a:t>centering</a:t>
            </a:r>
            <a:r>
              <a:rPr lang="en-IN" dirty="0"/>
              <a:t> the data and makes learning for the next layer much easier.</a:t>
            </a:r>
          </a:p>
          <a:p>
            <a:endParaRPr lang="en-IN" dirty="0"/>
          </a:p>
        </p:txBody>
      </p:sp>
      <p:pic>
        <p:nvPicPr>
          <p:cNvPr id="8194" name="Picture 2" descr="Tanh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161" y="167426"/>
            <a:ext cx="7277100" cy="297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96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ReLU</a:t>
            </a:r>
            <a:r>
              <a:rPr lang="en-IN" b="1" dirty="0"/>
              <a:t> Function</a:t>
            </a:r>
            <a:br>
              <a:rPr lang="en-IN" dirty="0"/>
            </a:br>
            <a:endParaRPr lang="en-IN" dirty="0"/>
          </a:p>
        </p:txBody>
      </p:sp>
      <p:sp>
        <p:nvSpPr>
          <p:cNvPr id="3" name="Content Placeholder 2"/>
          <p:cNvSpPr>
            <a:spLocks noGrp="1"/>
          </p:cNvSpPr>
          <p:nvPr>
            <p:ph idx="1"/>
          </p:nvPr>
        </p:nvSpPr>
        <p:spPr>
          <a:xfrm>
            <a:off x="838200" y="1825625"/>
            <a:ext cx="6670183" cy="4351338"/>
          </a:xfrm>
        </p:spPr>
        <p:txBody>
          <a:bodyPr>
            <a:normAutofit fontScale="92500" lnSpcReduction="10000"/>
          </a:bodyPr>
          <a:lstStyle/>
          <a:p>
            <a:r>
              <a:rPr lang="en-IN" dirty="0" err="1"/>
              <a:t>ReLU</a:t>
            </a:r>
            <a:r>
              <a:rPr lang="en-IN" dirty="0"/>
              <a:t> stands for Rectified Linear Unit. </a:t>
            </a:r>
            <a:br>
              <a:rPr lang="en-IN" dirty="0"/>
            </a:br>
            <a:endParaRPr lang="en-IN" dirty="0"/>
          </a:p>
          <a:p>
            <a:r>
              <a:rPr lang="en-IN" dirty="0"/>
              <a:t>Although it gives an impression of a linear function, </a:t>
            </a:r>
            <a:r>
              <a:rPr lang="en-IN" dirty="0" err="1"/>
              <a:t>ReLU</a:t>
            </a:r>
            <a:r>
              <a:rPr lang="en-IN" dirty="0"/>
              <a:t> has a derivative function and allows for </a:t>
            </a:r>
            <a:r>
              <a:rPr lang="en-IN" dirty="0" err="1"/>
              <a:t>backpropagation</a:t>
            </a:r>
            <a:r>
              <a:rPr lang="en-IN" dirty="0"/>
              <a:t> while simultaneously making it computationally efficient. </a:t>
            </a:r>
            <a:br>
              <a:rPr lang="en-IN" dirty="0"/>
            </a:br>
            <a:endParaRPr lang="en-IN" dirty="0"/>
          </a:p>
          <a:p>
            <a:r>
              <a:rPr lang="en-IN" dirty="0"/>
              <a:t>The main catch here is that the </a:t>
            </a:r>
            <a:r>
              <a:rPr lang="en-IN" dirty="0" err="1"/>
              <a:t>ReLU</a:t>
            </a:r>
            <a:r>
              <a:rPr lang="en-IN" dirty="0"/>
              <a:t> function does not activate all the neurons at the same time. </a:t>
            </a:r>
            <a:br>
              <a:rPr lang="en-IN" dirty="0"/>
            </a:br>
            <a:endParaRPr lang="en-IN" dirty="0"/>
          </a:p>
          <a:p>
            <a:r>
              <a:rPr lang="en-IN" dirty="0"/>
              <a:t>The neurons will only be deactivated if the output of the linear transformation is less than 0.</a:t>
            </a:r>
          </a:p>
          <a:p>
            <a:endParaRPr lang="en-IN" dirty="0"/>
          </a:p>
        </p:txBody>
      </p:sp>
      <p:pic>
        <p:nvPicPr>
          <p:cNvPr id="9218" name="Picture 2" descr="ReLU Activation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5454" y="2034862"/>
            <a:ext cx="4086895" cy="3503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6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51"/>
            <a:ext cx="10515600" cy="3343611"/>
          </a:xfrm>
        </p:spPr>
        <p:txBody>
          <a:bodyPr>
            <a:normAutofit/>
          </a:bodyPr>
          <a:lstStyle/>
          <a:p>
            <a:r>
              <a:rPr lang="en-IN" dirty="0"/>
              <a:t>The advantages of using </a:t>
            </a:r>
            <a:r>
              <a:rPr lang="en-IN" dirty="0" err="1"/>
              <a:t>ReLU</a:t>
            </a:r>
            <a:r>
              <a:rPr lang="en-IN" dirty="0"/>
              <a:t> as an activation function are as follows:</a:t>
            </a:r>
            <a:br>
              <a:rPr lang="en-IN" dirty="0"/>
            </a:br>
            <a:endParaRPr lang="en-IN" dirty="0"/>
          </a:p>
          <a:p>
            <a:r>
              <a:rPr lang="en-IN" dirty="0"/>
              <a:t>Since only a certain number of neurons are activated, the </a:t>
            </a:r>
            <a:r>
              <a:rPr lang="en-IN" dirty="0" err="1"/>
              <a:t>ReLU</a:t>
            </a:r>
            <a:r>
              <a:rPr lang="en-IN" dirty="0"/>
              <a:t> function is far more computationally efficient when compared to the sigmoid and </a:t>
            </a:r>
            <a:r>
              <a:rPr lang="en-IN" dirty="0" err="1"/>
              <a:t>tanh</a:t>
            </a:r>
            <a:r>
              <a:rPr lang="en-IN" dirty="0"/>
              <a:t> functions.</a:t>
            </a:r>
          </a:p>
          <a:p>
            <a:r>
              <a:rPr lang="en-IN" dirty="0" err="1"/>
              <a:t>ReLU</a:t>
            </a:r>
            <a:r>
              <a:rPr lang="en-IN" dirty="0"/>
              <a:t> accelerates the convergence of gradient descent towards the global minimum of the loss function due to its linear, non-saturating property.</a:t>
            </a:r>
          </a:p>
          <a:p>
            <a:endParaRPr lang="en-IN" dirty="0"/>
          </a:p>
        </p:txBody>
      </p:sp>
      <p:pic>
        <p:nvPicPr>
          <p:cNvPr id="10242" name="Picture 2" descr="ReLU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474" y="515154"/>
            <a:ext cx="4789912" cy="1923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64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Leaky </a:t>
            </a:r>
            <a:r>
              <a:rPr lang="en-IN" b="1" dirty="0" err="1"/>
              <a:t>ReLU</a:t>
            </a:r>
            <a:r>
              <a:rPr lang="en-IN" b="1" dirty="0"/>
              <a:t> Function</a:t>
            </a:r>
            <a:br>
              <a:rPr lang="en-IN" dirty="0"/>
            </a:br>
            <a:endParaRPr lang="en-IN" dirty="0"/>
          </a:p>
        </p:txBody>
      </p:sp>
      <p:sp>
        <p:nvSpPr>
          <p:cNvPr id="3" name="Content Placeholder 2"/>
          <p:cNvSpPr>
            <a:spLocks noGrp="1"/>
          </p:cNvSpPr>
          <p:nvPr>
            <p:ph idx="1"/>
          </p:nvPr>
        </p:nvSpPr>
        <p:spPr>
          <a:xfrm>
            <a:off x="838200" y="1825625"/>
            <a:ext cx="5562600" cy="4351338"/>
          </a:xfrm>
        </p:spPr>
        <p:txBody>
          <a:bodyPr/>
          <a:lstStyle/>
          <a:p>
            <a:r>
              <a:rPr lang="en-IN" dirty="0"/>
              <a:t>Leaky </a:t>
            </a:r>
            <a:r>
              <a:rPr lang="en-IN" dirty="0" err="1"/>
              <a:t>ReLU</a:t>
            </a:r>
            <a:r>
              <a:rPr lang="en-IN" dirty="0"/>
              <a:t> is an improved version of </a:t>
            </a:r>
            <a:r>
              <a:rPr lang="en-IN" dirty="0" err="1"/>
              <a:t>ReLU</a:t>
            </a:r>
            <a:r>
              <a:rPr lang="en-IN" dirty="0"/>
              <a:t> function to solve the Dying </a:t>
            </a:r>
            <a:r>
              <a:rPr lang="en-IN" dirty="0" err="1"/>
              <a:t>ReLU</a:t>
            </a:r>
            <a:r>
              <a:rPr lang="en-IN" dirty="0"/>
              <a:t> problem as it has a small positive slope in the negative area.</a:t>
            </a:r>
          </a:p>
        </p:txBody>
      </p:sp>
      <p:pic>
        <p:nvPicPr>
          <p:cNvPr id="11266" name="Picture 2" descr="Leaky Re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679" y="1825625"/>
            <a:ext cx="4480819" cy="3959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22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87899"/>
            <a:ext cx="10515600" cy="3189064"/>
          </a:xfrm>
        </p:spPr>
        <p:txBody>
          <a:bodyPr>
            <a:normAutofit/>
          </a:bodyPr>
          <a:lstStyle/>
          <a:p>
            <a:r>
              <a:rPr lang="en-IN" dirty="0"/>
              <a:t>The advantages of Leaky </a:t>
            </a:r>
            <a:r>
              <a:rPr lang="en-IN" dirty="0" err="1"/>
              <a:t>ReLU</a:t>
            </a:r>
            <a:r>
              <a:rPr lang="en-IN" dirty="0"/>
              <a:t> are same as that of </a:t>
            </a:r>
            <a:r>
              <a:rPr lang="en-IN" dirty="0" err="1"/>
              <a:t>ReLU</a:t>
            </a:r>
            <a:r>
              <a:rPr lang="en-IN" dirty="0"/>
              <a:t>, in addition to the fact that it does enable </a:t>
            </a:r>
            <a:r>
              <a:rPr lang="en-IN" dirty="0" err="1"/>
              <a:t>backpropagation</a:t>
            </a:r>
            <a:r>
              <a:rPr lang="en-IN" dirty="0"/>
              <a:t>, even for negative input values. </a:t>
            </a:r>
            <a:br>
              <a:rPr lang="en-IN" dirty="0"/>
            </a:br>
            <a:endParaRPr lang="en-IN" dirty="0"/>
          </a:p>
          <a:p>
            <a:r>
              <a:rPr lang="en-IN" dirty="0"/>
              <a:t>By making this minor modification for negative input values, the gradient of the left side of the graph comes out to be a non-zero value. Therefore, we would no longer encounter dead neurons in that region. </a:t>
            </a:r>
          </a:p>
          <a:p>
            <a:endParaRPr lang="en-IN" dirty="0"/>
          </a:p>
        </p:txBody>
      </p:sp>
      <p:pic>
        <p:nvPicPr>
          <p:cNvPr id="12290" name="Picture 2" descr="Leaky ReLU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617" y="257577"/>
            <a:ext cx="7667625" cy="241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6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Parametric </a:t>
            </a:r>
            <a:r>
              <a:rPr lang="en-IN" b="1" dirty="0" err="1"/>
              <a:t>ReLU</a:t>
            </a:r>
            <a:r>
              <a:rPr lang="en-IN" b="1" dirty="0"/>
              <a:t> Function</a:t>
            </a:r>
            <a:br>
              <a:rPr lang="en-IN" dirty="0"/>
            </a:br>
            <a:endParaRPr lang="en-IN" dirty="0"/>
          </a:p>
        </p:txBody>
      </p:sp>
      <p:sp>
        <p:nvSpPr>
          <p:cNvPr id="3" name="Content Placeholder 2"/>
          <p:cNvSpPr>
            <a:spLocks noGrp="1"/>
          </p:cNvSpPr>
          <p:nvPr>
            <p:ph idx="1"/>
          </p:nvPr>
        </p:nvSpPr>
        <p:spPr>
          <a:xfrm>
            <a:off x="838200" y="1825625"/>
            <a:ext cx="6167907" cy="4351338"/>
          </a:xfrm>
        </p:spPr>
        <p:txBody>
          <a:bodyPr/>
          <a:lstStyle/>
          <a:p>
            <a:r>
              <a:rPr lang="en-IN" dirty="0"/>
              <a:t>Parametric </a:t>
            </a:r>
            <a:r>
              <a:rPr lang="en-IN" dirty="0" err="1"/>
              <a:t>ReLU</a:t>
            </a:r>
            <a:r>
              <a:rPr lang="en-IN" dirty="0"/>
              <a:t> is another variant of </a:t>
            </a:r>
            <a:r>
              <a:rPr lang="en-IN" dirty="0" err="1"/>
              <a:t>ReLU</a:t>
            </a:r>
            <a:r>
              <a:rPr lang="en-IN" dirty="0"/>
              <a:t> that aims to solve the problem of gradient’s becoming zero for the left half of the axis. </a:t>
            </a:r>
            <a:br>
              <a:rPr lang="en-IN" dirty="0"/>
            </a:br>
            <a:endParaRPr lang="en-IN" dirty="0"/>
          </a:p>
          <a:p>
            <a:r>
              <a:rPr lang="en-IN" dirty="0"/>
              <a:t>This function provides the slope of the negative part of the function as an argument </a:t>
            </a:r>
            <a:r>
              <a:rPr lang="en-IN" i="1" dirty="0"/>
              <a:t>a</a:t>
            </a:r>
            <a:r>
              <a:rPr lang="en-IN" dirty="0"/>
              <a:t>. By performing </a:t>
            </a:r>
            <a:r>
              <a:rPr lang="en-IN" dirty="0" err="1"/>
              <a:t>backpropagation</a:t>
            </a:r>
            <a:r>
              <a:rPr lang="en-IN" dirty="0"/>
              <a:t>, the most appropriate value of </a:t>
            </a:r>
            <a:r>
              <a:rPr lang="en-IN" i="1" dirty="0"/>
              <a:t>a</a:t>
            </a:r>
            <a:r>
              <a:rPr lang="en-IN" dirty="0"/>
              <a:t> is learnt.</a:t>
            </a:r>
          </a:p>
          <a:p>
            <a:endParaRPr lang="en-IN" dirty="0"/>
          </a:p>
        </p:txBody>
      </p:sp>
      <p:pic>
        <p:nvPicPr>
          <p:cNvPr id="13314" name="Picture 2" descr="Parametric Re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955" y="1690688"/>
            <a:ext cx="4442183" cy="3925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226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09870"/>
            <a:ext cx="10515600" cy="2867093"/>
          </a:xfrm>
        </p:spPr>
        <p:txBody>
          <a:bodyPr>
            <a:normAutofit/>
          </a:bodyPr>
          <a:lstStyle/>
          <a:p>
            <a:r>
              <a:rPr lang="en-IN" dirty="0"/>
              <a:t>The parameterized </a:t>
            </a:r>
            <a:r>
              <a:rPr lang="en-IN" dirty="0" err="1"/>
              <a:t>ReLU</a:t>
            </a:r>
            <a:r>
              <a:rPr lang="en-IN" dirty="0"/>
              <a:t> function is used when the leaky </a:t>
            </a:r>
            <a:r>
              <a:rPr lang="en-IN" dirty="0" err="1"/>
              <a:t>ReLU</a:t>
            </a:r>
            <a:r>
              <a:rPr lang="en-IN" dirty="0"/>
              <a:t> function still fails at solving the problem of dead neurons, and the relevant information is not successfully passed to the next layer. </a:t>
            </a:r>
            <a:br>
              <a:rPr lang="en-IN" dirty="0"/>
            </a:br>
            <a:endParaRPr lang="en-IN" dirty="0"/>
          </a:p>
          <a:p>
            <a:r>
              <a:rPr lang="en-IN" dirty="0"/>
              <a:t>This function’s limitation is that it may perform differently for different problems depending upon the value of slope parameter </a:t>
            </a:r>
            <a:r>
              <a:rPr lang="en-IN" b="1" i="1" dirty="0"/>
              <a:t>a.</a:t>
            </a:r>
            <a:endParaRPr lang="en-IN" dirty="0"/>
          </a:p>
          <a:p>
            <a:endParaRPr lang="en-IN" dirty="0"/>
          </a:p>
        </p:txBody>
      </p:sp>
      <p:pic>
        <p:nvPicPr>
          <p:cNvPr id="14338" name="Picture 2" descr="Parametric Re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6043" y="450761"/>
            <a:ext cx="7143750" cy="23439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32424" y="2680802"/>
            <a:ext cx="5631670" cy="369332"/>
          </a:xfrm>
          <a:prstGeom prst="rect">
            <a:avLst/>
          </a:prstGeom>
        </p:spPr>
        <p:txBody>
          <a:bodyPr wrap="none">
            <a:spAutoFit/>
          </a:bodyPr>
          <a:lstStyle/>
          <a:p>
            <a:r>
              <a:rPr lang="en-IN" b="0" i="0" dirty="0">
                <a:solidFill>
                  <a:srgbClr val="060913"/>
                </a:solidFill>
                <a:effectLst/>
                <a:latin typeface="Inter"/>
              </a:rPr>
              <a:t>Where </a:t>
            </a:r>
            <a:r>
              <a:rPr lang="en-IN" b="0" i="1" dirty="0">
                <a:solidFill>
                  <a:srgbClr val="060913"/>
                </a:solidFill>
                <a:effectLst/>
                <a:latin typeface="Inter"/>
              </a:rPr>
              <a:t>"a" </a:t>
            </a:r>
            <a:r>
              <a:rPr lang="en-IN" b="0" i="0" dirty="0">
                <a:solidFill>
                  <a:srgbClr val="060913"/>
                </a:solidFill>
                <a:effectLst/>
                <a:latin typeface="Inter"/>
              </a:rPr>
              <a:t>is the slope parameter for negative values.</a:t>
            </a:r>
            <a:endParaRPr lang="en-IN" dirty="0"/>
          </a:p>
        </p:txBody>
      </p:sp>
    </p:spTree>
    <p:extLst>
      <p:ext uri="{BB962C8B-B14F-4D97-AF65-F5344CB8AC3E}">
        <p14:creationId xmlns:p14="http://schemas.microsoft.com/office/powerpoint/2010/main" val="2284608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Softmax</a:t>
            </a:r>
            <a:r>
              <a:rPr lang="en-IN" b="1" dirty="0"/>
              <a:t> Function</a:t>
            </a:r>
            <a:endParaRPr lang="en-IN" dirty="0"/>
          </a:p>
        </p:txBody>
      </p:sp>
      <p:sp>
        <p:nvSpPr>
          <p:cNvPr id="3" name="Content Placeholder 2"/>
          <p:cNvSpPr>
            <a:spLocks noGrp="1"/>
          </p:cNvSpPr>
          <p:nvPr>
            <p:ph idx="1"/>
          </p:nvPr>
        </p:nvSpPr>
        <p:spPr>
          <a:xfrm>
            <a:off x="838200" y="1825625"/>
            <a:ext cx="6683062" cy="4351338"/>
          </a:xfrm>
        </p:spPr>
        <p:txBody>
          <a:bodyPr>
            <a:normAutofit/>
          </a:bodyPr>
          <a:lstStyle/>
          <a:p>
            <a:r>
              <a:rPr lang="en-IN" dirty="0"/>
              <a:t>the </a:t>
            </a:r>
            <a:r>
              <a:rPr lang="en-IN" dirty="0" err="1"/>
              <a:t>Softmax</a:t>
            </a:r>
            <a:r>
              <a:rPr lang="en-IN" dirty="0"/>
              <a:t> function is described as a combination of multiple </a:t>
            </a:r>
            <a:r>
              <a:rPr lang="en-IN" dirty="0" err="1"/>
              <a:t>sigmoids</a:t>
            </a:r>
            <a:r>
              <a:rPr lang="en-IN" dirty="0"/>
              <a:t>. </a:t>
            </a:r>
            <a:br>
              <a:rPr lang="en-IN" dirty="0"/>
            </a:br>
            <a:endParaRPr lang="en-IN" dirty="0"/>
          </a:p>
          <a:p>
            <a:r>
              <a:rPr lang="en-IN" dirty="0"/>
              <a:t>It calculates the relative probabilities. Similar to the sigmoid/logistic activation function, the </a:t>
            </a:r>
            <a:r>
              <a:rPr lang="en-IN" dirty="0" err="1"/>
              <a:t>SoftMax</a:t>
            </a:r>
            <a:r>
              <a:rPr lang="en-IN" dirty="0"/>
              <a:t> function returns the probability of each class. </a:t>
            </a:r>
            <a:br>
              <a:rPr lang="en-IN" dirty="0"/>
            </a:br>
            <a:endParaRPr lang="en-IN" dirty="0"/>
          </a:p>
          <a:p>
            <a:r>
              <a:rPr lang="en-IN" dirty="0"/>
              <a:t>It is most commonly used as an activation function for the last layer of the neural network in the case of multi-class classification. </a:t>
            </a:r>
          </a:p>
          <a:p>
            <a:endParaRPr lang="en-IN" dirty="0"/>
          </a:p>
        </p:txBody>
      </p:sp>
      <p:pic>
        <p:nvPicPr>
          <p:cNvPr id="15362" name="Picture 2" descr="Probability in Softmax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22" y="2285999"/>
            <a:ext cx="4038578" cy="348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87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do neural networks need activation function?</a:t>
            </a:r>
          </a:p>
        </p:txBody>
      </p:sp>
      <p:sp>
        <p:nvSpPr>
          <p:cNvPr id="3" name="Content Placeholder 2"/>
          <p:cNvSpPr>
            <a:spLocks noGrp="1"/>
          </p:cNvSpPr>
          <p:nvPr>
            <p:ph idx="1"/>
          </p:nvPr>
        </p:nvSpPr>
        <p:spPr/>
        <p:txBody>
          <a:bodyPr>
            <a:normAutofit lnSpcReduction="10000"/>
          </a:bodyPr>
          <a:lstStyle/>
          <a:p>
            <a:r>
              <a:rPr lang="en-IN" dirty="0"/>
              <a:t>An activation function is a function that is added into an artificial neural network in order </a:t>
            </a:r>
            <a:r>
              <a:rPr lang="en-IN" b="1" dirty="0"/>
              <a:t>to help the network learn complex patterns in the data</a:t>
            </a:r>
            <a:r>
              <a:rPr lang="en-IN" dirty="0"/>
              <a:t>. When comparing with a neuron-based model that is in our brains, the activation function is at the end deciding what is to be fired to the next neuron</a:t>
            </a:r>
          </a:p>
          <a:p>
            <a:r>
              <a:rPr lang="en-IN" dirty="0"/>
              <a:t>A neural network without an activation function is essentially just a linear regression model. </a:t>
            </a:r>
            <a:r>
              <a:rPr lang="en-IN" b="1" dirty="0"/>
              <a:t>The activation function does the non-linear transformation to the input making it capable to learn and perform more complex tasks</a:t>
            </a:r>
            <a:r>
              <a:rPr lang="en-IN" dirty="0"/>
              <a:t>.</a:t>
            </a:r>
          </a:p>
        </p:txBody>
      </p:sp>
    </p:spTree>
    <p:extLst>
      <p:ext uri="{BB962C8B-B14F-4D97-AF65-F5344CB8AC3E}">
        <p14:creationId xmlns:p14="http://schemas.microsoft.com/office/powerpoint/2010/main" val="3537975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6833"/>
            <a:ext cx="10515600" cy="3820129"/>
          </a:xfrm>
        </p:spPr>
        <p:txBody>
          <a:bodyPr>
            <a:normAutofit lnSpcReduction="10000"/>
          </a:bodyPr>
          <a:lstStyle/>
          <a:p>
            <a:r>
              <a:rPr lang="en-IN" dirty="0"/>
              <a:t>simple example together.</a:t>
            </a:r>
          </a:p>
          <a:p>
            <a:r>
              <a:rPr lang="en-IN" dirty="0"/>
              <a:t>Assume that you have three classes, meaning that there would be three neurons in the output layer. Now, suppose that your output from the neurons is [1.8, 0.9, 0.68].</a:t>
            </a:r>
          </a:p>
          <a:p>
            <a:r>
              <a:rPr lang="en-IN" dirty="0"/>
              <a:t>Applying the </a:t>
            </a:r>
            <a:r>
              <a:rPr lang="en-IN" dirty="0" err="1"/>
              <a:t>softmax</a:t>
            </a:r>
            <a:r>
              <a:rPr lang="en-IN" dirty="0"/>
              <a:t> function over these values to give a probabilistic view will result in the following outcome: [0.58, 0.23, 0.19]. </a:t>
            </a:r>
          </a:p>
          <a:p>
            <a:r>
              <a:rPr lang="en-IN" dirty="0"/>
              <a:t>The function returns 1 for the largest probability index while it returns 0 for the other two array indexes. Here, giving full weight to index 0 and no weight to index 1 and index 2. So the output would be the class corresponding to the 1st neuron(index 0) out of three.</a:t>
            </a:r>
          </a:p>
          <a:p>
            <a:endParaRPr lang="en-IN" dirty="0"/>
          </a:p>
        </p:txBody>
      </p:sp>
      <p:pic>
        <p:nvPicPr>
          <p:cNvPr id="16386" name="Picture 2" descr="Softmax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940" y="566669"/>
            <a:ext cx="6458120" cy="179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93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9" y="2837869"/>
            <a:ext cx="10515600" cy="1325563"/>
          </a:xfrm>
        </p:spPr>
        <p:txBody>
          <a:bodyPr/>
          <a:lstStyle/>
          <a:p>
            <a:r>
              <a:rPr lang="en-IN" dirty="0"/>
              <a:t>                                        Thank U</a:t>
            </a:r>
          </a:p>
        </p:txBody>
      </p:sp>
    </p:spTree>
    <p:extLst>
      <p:ext uri="{BB962C8B-B14F-4D97-AF65-F5344CB8AC3E}">
        <p14:creationId xmlns:p14="http://schemas.microsoft.com/office/powerpoint/2010/main" val="113199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fontScale="77500" lnSpcReduction="20000"/>
          </a:bodyPr>
          <a:lstStyle/>
          <a:p>
            <a:r>
              <a:rPr lang="en-IN" b="1" dirty="0"/>
              <a:t>Binary Step Function</a:t>
            </a:r>
          </a:p>
          <a:p>
            <a:r>
              <a:rPr lang="en-IN" b="1" dirty="0"/>
              <a:t>Linear Activation Function</a:t>
            </a:r>
          </a:p>
          <a:p>
            <a:r>
              <a:rPr lang="en-IN" dirty="0"/>
              <a:t>Non-Linear Activation Functions</a:t>
            </a:r>
          </a:p>
          <a:p>
            <a:r>
              <a:rPr lang="en-IN" b="1" dirty="0"/>
              <a:t>Sigmoid / Logistic Activation Function</a:t>
            </a:r>
          </a:p>
          <a:p>
            <a:r>
              <a:rPr lang="en-IN" b="1" dirty="0" err="1"/>
              <a:t>Tanh</a:t>
            </a:r>
            <a:r>
              <a:rPr lang="en-IN" b="1" dirty="0"/>
              <a:t> Function (Hyperbolic Tangent)</a:t>
            </a:r>
          </a:p>
          <a:p>
            <a:r>
              <a:rPr lang="en-IN" b="1" dirty="0" err="1"/>
              <a:t>ReLU</a:t>
            </a:r>
            <a:r>
              <a:rPr lang="en-IN" b="1" dirty="0"/>
              <a:t> Function</a:t>
            </a:r>
          </a:p>
          <a:p>
            <a:r>
              <a:rPr lang="en-IN" b="1" dirty="0"/>
              <a:t>Leaky </a:t>
            </a:r>
            <a:r>
              <a:rPr lang="en-IN" b="1" dirty="0" err="1"/>
              <a:t>ReLU</a:t>
            </a:r>
            <a:r>
              <a:rPr lang="en-IN" b="1" dirty="0"/>
              <a:t> Function</a:t>
            </a:r>
            <a:br>
              <a:rPr lang="en-IN" dirty="0"/>
            </a:br>
            <a:br>
              <a:rPr lang="en-IN" dirty="0"/>
            </a:br>
            <a:br>
              <a:rPr lang="en-IN" b="1" dirty="0"/>
            </a:br>
            <a:endParaRPr lang="en-IN" b="1" dirty="0"/>
          </a:p>
          <a:p>
            <a:endParaRPr lang="en-IN" dirty="0"/>
          </a:p>
        </p:txBody>
      </p:sp>
    </p:spTree>
    <p:extLst>
      <p:ext uri="{BB962C8B-B14F-4D97-AF65-F5344CB8AC3E}">
        <p14:creationId xmlns:p14="http://schemas.microsoft.com/office/powerpoint/2010/main" val="404543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Binary Step Function</a:t>
            </a:r>
            <a:br>
              <a:rPr lang="en-IN" b="1" dirty="0"/>
            </a:br>
            <a:endParaRPr lang="en-IN" b="1" dirty="0"/>
          </a:p>
        </p:txBody>
      </p:sp>
      <p:sp>
        <p:nvSpPr>
          <p:cNvPr id="3" name="Content Placeholder 2"/>
          <p:cNvSpPr>
            <a:spLocks noGrp="1"/>
          </p:cNvSpPr>
          <p:nvPr>
            <p:ph idx="1"/>
          </p:nvPr>
        </p:nvSpPr>
        <p:spPr>
          <a:xfrm>
            <a:off x="838200" y="1825625"/>
            <a:ext cx="6322454" cy="4351338"/>
          </a:xfrm>
        </p:spPr>
        <p:txBody>
          <a:bodyPr/>
          <a:lstStyle/>
          <a:p>
            <a:r>
              <a:rPr lang="en-IN" dirty="0"/>
              <a:t>Binary step function depends on a threshold value that decides whether a neuron should be activated or not. </a:t>
            </a:r>
            <a:br>
              <a:rPr lang="en-IN" dirty="0"/>
            </a:br>
            <a:endParaRPr lang="en-IN" dirty="0"/>
          </a:p>
          <a:p>
            <a:r>
              <a:rPr lang="en-IN" dirty="0"/>
              <a:t>The input fed to the activation function is compared to a certain threshold; if the input is greater than it, then the neuron is activated, else it is deactivated, meaning that its output is not passed on to the next hidden layer.</a:t>
            </a:r>
          </a:p>
          <a:p>
            <a:endParaRPr lang="en-IN" dirty="0"/>
          </a:p>
        </p:txBody>
      </p:sp>
      <p:pic>
        <p:nvPicPr>
          <p:cNvPr id="1026" name="Picture 2" descr="Binary Step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0654" y="1185137"/>
            <a:ext cx="4944459" cy="508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08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Binary Step Function</a:t>
            </a:r>
          </a:p>
        </p:txBody>
      </p:sp>
      <p:sp>
        <p:nvSpPr>
          <p:cNvPr id="3" name="Content Placeholder 2"/>
          <p:cNvSpPr>
            <a:spLocks noGrp="1"/>
          </p:cNvSpPr>
          <p:nvPr>
            <p:ph idx="1"/>
          </p:nvPr>
        </p:nvSpPr>
        <p:spPr/>
        <p:txBody>
          <a:bodyPr/>
          <a:lstStyle/>
          <a:p>
            <a:r>
              <a:rPr lang="en-IN" dirty="0"/>
              <a:t>Mathematically it can be represented as:</a:t>
            </a:r>
          </a:p>
        </p:txBody>
      </p:sp>
      <p:pic>
        <p:nvPicPr>
          <p:cNvPr id="2050" name="Picture 2" descr="Binary Step Function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773" y="2556932"/>
            <a:ext cx="4094452" cy="22981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00258" y="4054399"/>
            <a:ext cx="10745273" cy="2246769"/>
          </a:xfrm>
          <a:prstGeom prst="rect">
            <a:avLst/>
          </a:prstGeom>
        </p:spPr>
        <p:txBody>
          <a:bodyPr wrap="square">
            <a:spAutoFit/>
          </a:bodyPr>
          <a:lstStyle/>
          <a:p>
            <a:r>
              <a:rPr lang="en-IN" sz="2800" b="0" i="0" dirty="0">
                <a:solidFill>
                  <a:srgbClr val="060913"/>
                </a:solidFill>
                <a:effectLst/>
              </a:rPr>
              <a:t>limitations of binary step function:</a:t>
            </a:r>
          </a:p>
          <a:p>
            <a:pPr>
              <a:buFont typeface="Arial" panose="020B0604020202020204" pitchFamily="34" charset="0"/>
              <a:buChar char="•"/>
            </a:pPr>
            <a:r>
              <a:rPr lang="en-IN" sz="2800" b="0" i="0" dirty="0">
                <a:solidFill>
                  <a:srgbClr val="080A13"/>
                </a:solidFill>
                <a:effectLst/>
              </a:rPr>
              <a:t>It cannot provide multi-value outputs—for example, it cannot be used for multi-class classification problems. </a:t>
            </a:r>
          </a:p>
          <a:p>
            <a:pPr>
              <a:buFont typeface="Arial" panose="020B0604020202020204" pitchFamily="34" charset="0"/>
              <a:buChar char="•"/>
            </a:pPr>
            <a:r>
              <a:rPr lang="en-IN" sz="2800" b="0" i="0" dirty="0">
                <a:solidFill>
                  <a:srgbClr val="080A13"/>
                </a:solidFill>
                <a:effectLst/>
              </a:rPr>
              <a:t>The gradient of the step function is zero, which causes a hindrance in the </a:t>
            </a:r>
            <a:r>
              <a:rPr lang="en-IN" sz="2800" b="0" i="0" dirty="0" err="1">
                <a:solidFill>
                  <a:srgbClr val="080A13"/>
                </a:solidFill>
                <a:effectLst/>
              </a:rPr>
              <a:t>backpropagation</a:t>
            </a:r>
            <a:r>
              <a:rPr lang="en-IN" sz="2800" b="0" i="0" dirty="0">
                <a:solidFill>
                  <a:srgbClr val="080A13"/>
                </a:solidFill>
                <a:effectLst/>
              </a:rPr>
              <a:t> process</a:t>
            </a:r>
            <a:r>
              <a:rPr lang="en-IN" b="0" i="0" dirty="0">
                <a:solidFill>
                  <a:srgbClr val="080A13"/>
                </a:solidFill>
                <a:effectLst/>
                <a:latin typeface="Inter"/>
              </a:rPr>
              <a:t>.</a:t>
            </a:r>
          </a:p>
        </p:txBody>
      </p:sp>
    </p:spTree>
    <p:extLst>
      <p:ext uri="{BB962C8B-B14F-4D97-AF65-F5344CB8AC3E}">
        <p14:creationId xmlns:p14="http://schemas.microsoft.com/office/powerpoint/2010/main" val="115192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Linear Activation Function</a:t>
            </a:r>
            <a:br>
              <a:rPr lang="en-IN" b="1" dirty="0"/>
            </a:br>
            <a:endParaRPr lang="en-IN" b="1" dirty="0"/>
          </a:p>
        </p:txBody>
      </p:sp>
      <p:sp>
        <p:nvSpPr>
          <p:cNvPr id="3" name="Content Placeholder 2"/>
          <p:cNvSpPr>
            <a:spLocks noGrp="1"/>
          </p:cNvSpPr>
          <p:nvPr>
            <p:ph idx="1"/>
          </p:nvPr>
        </p:nvSpPr>
        <p:spPr>
          <a:xfrm>
            <a:off x="838200" y="1825625"/>
            <a:ext cx="6193665" cy="4351338"/>
          </a:xfrm>
        </p:spPr>
        <p:txBody>
          <a:bodyPr/>
          <a:lstStyle/>
          <a:p>
            <a:r>
              <a:rPr lang="en-IN" dirty="0"/>
              <a:t>The linear activation function, also known as "no activation," or "identity function" (multiplied x1.0), is where the activation is proportional to the input.</a:t>
            </a:r>
          </a:p>
          <a:p>
            <a:r>
              <a:rPr lang="en-IN" dirty="0"/>
              <a:t>The function doesn't do anything to the weighted sum of the input, it simply spits out the value it was given.</a:t>
            </a:r>
          </a:p>
          <a:p>
            <a:endParaRPr lang="en-IN" dirty="0"/>
          </a:p>
        </p:txBody>
      </p:sp>
      <p:pic>
        <p:nvPicPr>
          <p:cNvPr id="3074" name="Picture 2" descr="Linear Activation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4445" y="1634065"/>
            <a:ext cx="4459355" cy="402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22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Linear Activation Function</a:t>
            </a:r>
            <a:endParaRPr lang="en-IN" dirty="0"/>
          </a:p>
        </p:txBody>
      </p:sp>
      <p:sp>
        <p:nvSpPr>
          <p:cNvPr id="3" name="Content Placeholder 2"/>
          <p:cNvSpPr>
            <a:spLocks noGrp="1"/>
          </p:cNvSpPr>
          <p:nvPr>
            <p:ph idx="1"/>
          </p:nvPr>
        </p:nvSpPr>
        <p:spPr>
          <a:xfrm>
            <a:off x="838200" y="3812146"/>
            <a:ext cx="10515600" cy="2820474"/>
          </a:xfrm>
        </p:spPr>
        <p:txBody>
          <a:bodyPr>
            <a:normAutofit fontScale="92500" lnSpcReduction="20000"/>
          </a:bodyPr>
          <a:lstStyle/>
          <a:p>
            <a:r>
              <a:rPr lang="en-IN" dirty="0"/>
              <a:t>linear activation function has two major problems :</a:t>
            </a:r>
            <a:br>
              <a:rPr lang="en-IN" dirty="0"/>
            </a:br>
            <a:endParaRPr lang="en-IN" dirty="0"/>
          </a:p>
          <a:p>
            <a:r>
              <a:rPr lang="en-IN" dirty="0"/>
              <a:t>It’s not possible to use </a:t>
            </a:r>
            <a:r>
              <a:rPr lang="en-IN" dirty="0" err="1"/>
              <a:t>backpropagation</a:t>
            </a:r>
            <a:r>
              <a:rPr lang="en-IN" dirty="0"/>
              <a:t> as the derivative of the function is a constant and has no relation to the input x. </a:t>
            </a:r>
          </a:p>
          <a:p>
            <a:r>
              <a:rPr lang="en-IN" dirty="0"/>
              <a:t>All layers of the neural network will collapse into one if a linear activation function is used. No matter the number of layers in the neural network, the last layer will still be a linear function of the first layer. So, essentially, a linear activation function turns the neural network into just one layer.</a:t>
            </a:r>
          </a:p>
          <a:p>
            <a:endParaRPr lang="en-IN" dirty="0"/>
          </a:p>
        </p:txBody>
      </p:sp>
      <p:sp>
        <p:nvSpPr>
          <p:cNvPr id="4" name="Rectangle 3"/>
          <p:cNvSpPr/>
          <p:nvPr/>
        </p:nvSpPr>
        <p:spPr>
          <a:xfrm>
            <a:off x="691006" y="2085235"/>
            <a:ext cx="6121804" cy="523220"/>
          </a:xfrm>
          <a:prstGeom prst="rect">
            <a:avLst/>
          </a:prstGeom>
        </p:spPr>
        <p:txBody>
          <a:bodyPr wrap="none">
            <a:spAutoFit/>
          </a:bodyPr>
          <a:lstStyle/>
          <a:p>
            <a:r>
              <a:rPr lang="en-IN" sz="2800" dirty="0"/>
              <a:t>Mathematically it can be represented as:</a:t>
            </a:r>
          </a:p>
        </p:txBody>
      </p:sp>
      <p:pic>
        <p:nvPicPr>
          <p:cNvPr id="4098" name="Picture 2" descr="Linear Function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259" y="2234901"/>
            <a:ext cx="4248999" cy="202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99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Non-Linear Activation Functions</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a:t>The linear activation function shown above is simply a linear regression model. </a:t>
            </a:r>
            <a:br>
              <a:rPr lang="en-IN" dirty="0"/>
            </a:br>
            <a:endParaRPr lang="en-IN" dirty="0"/>
          </a:p>
          <a:p>
            <a:r>
              <a:rPr lang="en-IN" dirty="0"/>
              <a:t>Because of its limited power, this does not allow the model to create complex mappings between the network’s inputs and outputs. </a:t>
            </a:r>
            <a:br>
              <a:rPr lang="en-IN" dirty="0"/>
            </a:br>
            <a:endParaRPr lang="en-IN" dirty="0"/>
          </a:p>
          <a:p>
            <a:r>
              <a:rPr lang="en-IN" dirty="0"/>
              <a:t>Non-linear activation functions solve the following limitations of linear activation functions:</a:t>
            </a:r>
          </a:p>
          <a:p>
            <a:r>
              <a:rPr lang="en-IN" dirty="0"/>
              <a:t>They allow </a:t>
            </a:r>
            <a:r>
              <a:rPr lang="en-IN" dirty="0" err="1"/>
              <a:t>backpropagation</a:t>
            </a:r>
            <a:r>
              <a:rPr lang="en-IN" dirty="0"/>
              <a:t> because now the derivative function would be related to the input, and it’s possible to go back and understand which weights in the input neurons can provide a better prediction.</a:t>
            </a:r>
          </a:p>
          <a:p>
            <a:r>
              <a:rPr lang="en-IN" dirty="0"/>
              <a:t>They allow the stacking of multiple layers of neurons as the output would now be a non-linear combination of input passed through multiple layers. Any output can be represented as a functional computation in a neural network.</a:t>
            </a:r>
          </a:p>
          <a:p>
            <a:endParaRPr lang="en-IN" dirty="0"/>
          </a:p>
        </p:txBody>
      </p:sp>
    </p:spTree>
    <p:extLst>
      <p:ext uri="{BB962C8B-B14F-4D97-AF65-F5344CB8AC3E}">
        <p14:creationId xmlns:p14="http://schemas.microsoft.com/office/powerpoint/2010/main" val="4007721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Sigmoid / Logistic Activation Function </a:t>
            </a:r>
            <a:br>
              <a:rPr lang="en-IN" dirty="0"/>
            </a:br>
            <a:endParaRPr lang="en-IN" dirty="0"/>
          </a:p>
        </p:txBody>
      </p:sp>
      <p:sp>
        <p:nvSpPr>
          <p:cNvPr id="3" name="Content Placeholder 2"/>
          <p:cNvSpPr>
            <a:spLocks noGrp="1"/>
          </p:cNvSpPr>
          <p:nvPr>
            <p:ph idx="1"/>
          </p:nvPr>
        </p:nvSpPr>
        <p:spPr>
          <a:xfrm>
            <a:off x="838200" y="1825625"/>
            <a:ext cx="5923208" cy="4351338"/>
          </a:xfrm>
        </p:spPr>
        <p:txBody>
          <a:bodyPr/>
          <a:lstStyle/>
          <a:p>
            <a:r>
              <a:rPr lang="en-IN" dirty="0"/>
              <a:t>This function takes any real value as input and outputs values in the range of 0 to 1. </a:t>
            </a:r>
            <a:br>
              <a:rPr lang="en-IN" dirty="0"/>
            </a:br>
            <a:endParaRPr lang="en-IN" dirty="0"/>
          </a:p>
          <a:p>
            <a:r>
              <a:rPr lang="en-IN" dirty="0"/>
              <a:t>The larger the input (more positive), the closer the output value will be to 1.0, whereas the smaller the input (more negative), the closer the output will be to 0.0, as shown below.</a:t>
            </a:r>
          </a:p>
          <a:p>
            <a:endParaRPr lang="en-IN" dirty="0"/>
          </a:p>
        </p:txBody>
      </p:sp>
      <p:pic>
        <p:nvPicPr>
          <p:cNvPr id="5122" name="Picture 2" descr="Sigmoid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0349" y="1690688"/>
            <a:ext cx="4687910" cy="4099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1592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84</TotalTime>
  <Words>626</Words>
  <Application>Microsoft Office PowerPoint</Application>
  <PresentationFormat>Widescreen</PresentationFormat>
  <Paragraphs>73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Organic</vt:lpstr>
      <vt:lpstr>Activation Functions </vt:lpstr>
      <vt:lpstr>Why do neural networks need activation function?</vt:lpstr>
      <vt:lpstr>Agenda</vt:lpstr>
      <vt:lpstr>Binary Step Function </vt:lpstr>
      <vt:lpstr>Binary Step Function</vt:lpstr>
      <vt:lpstr>Linear Activation Function </vt:lpstr>
      <vt:lpstr>Linear Activation Function</vt:lpstr>
      <vt:lpstr>Non-Linear Activation Functions </vt:lpstr>
      <vt:lpstr>Sigmoid / Logistic Activation Function  </vt:lpstr>
      <vt:lpstr>PowerPoint Presentation</vt:lpstr>
      <vt:lpstr>Tanh Function (Hyperbolic Tangent) </vt:lpstr>
      <vt:lpstr>PowerPoint Presentation</vt:lpstr>
      <vt:lpstr>ReLU Function </vt:lpstr>
      <vt:lpstr>PowerPoint Presentation</vt:lpstr>
      <vt:lpstr>Leaky ReLU Function </vt:lpstr>
      <vt:lpstr>PowerPoint Presentation</vt:lpstr>
      <vt:lpstr>Parametric ReLU Function </vt:lpstr>
      <vt:lpstr>PowerPoint Presentation</vt:lpstr>
      <vt:lpstr>Softmax Function</vt:lpstr>
      <vt:lpstr>PowerPoint Presentation</vt:lpstr>
      <vt:lpstr>                                        Thank 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Activation Functions</dc:title>
  <dc:creator>Microsoft account</dc:creator>
  <cp:lastModifiedBy>deraj yojith</cp:lastModifiedBy>
  <cp:revision>9</cp:revision>
  <dcterms:created xsi:type="dcterms:W3CDTF">2022-06-23T10:03:10Z</dcterms:created>
  <dcterms:modified xsi:type="dcterms:W3CDTF">2022-08-05T04:05:47Z</dcterms:modified>
</cp:coreProperties>
</file>