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83" r:id="rId6"/>
    <p:sldId id="284" r:id="rId7"/>
    <p:sldId id="285" r:id="rId8"/>
    <p:sldId id="260"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61" r:id="rId22"/>
    <p:sldId id="298"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heme" Target="theme/theme1.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668D28-A7EB-4503-8BC2-ACBE28ED24EA}"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42082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668D28-A7EB-4503-8BC2-ACBE28ED24EA}"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322050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668D28-A7EB-4503-8BC2-ACBE28ED24EA}"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103595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668D28-A7EB-4503-8BC2-ACBE28ED24EA}"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316666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68D28-A7EB-4503-8BC2-ACBE28ED24EA}" type="datetimeFigureOut">
              <a:rPr lang="en-IN" smtClean="0"/>
              <a:t>12-07-2022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158985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668D28-A7EB-4503-8BC2-ACBE28ED24EA}"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33097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668D28-A7EB-4503-8BC2-ACBE28ED24EA}" type="datetimeFigureOut">
              <a:rPr lang="en-IN" smtClean="0"/>
              <a:t>12-07-2022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320115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668D28-A7EB-4503-8BC2-ACBE28ED24EA}" type="datetimeFigureOut">
              <a:rPr lang="en-IN" smtClean="0"/>
              <a:t>12-07-2022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104804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68D28-A7EB-4503-8BC2-ACBE28ED24EA}" type="datetimeFigureOut">
              <a:rPr lang="en-IN" smtClean="0"/>
              <a:t>12-07-2022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183747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68D28-A7EB-4503-8BC2-ACBE28ED24EA}"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55855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68D28-A7EB-4503-8BC2-ACBE28ED24EA}" type="datetimeFigureOut">
              <a:rPr lang="en-IN" smtClean="0"/>
              <a:t>12-07-2022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AE62D8-EB35-47A2-A766-8158CF07755D}" type="slidenum">
              <a:rPr lang="en-IN" smtClean="0"/>
              <a:t>‹#›</a:t>
            </a:fld>
            <a:endParaRPr lang="en-IN"/>
          </a:p>
        </p:txBody>
      </p:sp>
    </p:spTree>
    <p:extLst>
      <p:ext uri="{BB962C8B-B14F-4D97-AF65-F5344CB8AC3E}">
        <p14:creationId xmlns:p14="http://schemas.microsoft.com/office/powerpoint/2010/main" val="248696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68D28-A7EB-4503-8BC2-ACBE28ED24EA}" type="datetimeFigureOut">
              <a:rPr lang="en-IN" smtClean="0"/>
              <a:t>12-07-2022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E62D8-EB35-47A2-A766-8158CF07755D}" type="slidenum">
              <a:rPr lang="en-IN" smtClean="0"/>
              <a:t>‹#›</a:t>
            </a:fld>
            <a:endParaRPr lang="en-IN"/>
          </a:p>
        </p:txBody>
      </p:sp>
    </p:spTree>
    <p:extLst>
      <p:ext uri="{BB962C8B-B14F-4D97-AF65-F5344CB8AC3E}">
        <p14:creationId xmlns:p14="http://schemas.microsoft.com/office/powerpoint/2010/main" val="273790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Different Types of CNN Architectures</a:t>
            </a:r>
            <a:br>
              <a:rPr lang="en-IN" b="1" dirty="0"/>
            </a:br>
            <a:endParaRPr lang="en-IN" dirty="0"/>
          </a:p>
        </p:txBody>
      </p:sp>
    </p:spTree>
    <p:extLst>
      <p:ext uri="{BB962C8B-B14F-4D97-AF65-F5344CB8AC3E}">
        <p14:creationId xmlns:p14="http://schemas.microsoft.com/office/powerpoint/2010/main" val="99600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8609"/>
            <a:ext cx="10515600" cy="1478354"/>
          </a:xfrm>
        </p:spPr>
        <p:txBody>
          <a:bodyPr>
            <a:normAutofit lnSpcReduction="10000"/>
          </a:bodyPr>
          <a:lstStyle/>
          <a:p>
            <a:r>
              <a:rPr lang="en-IN" dirty="0"/>
              <a:t>After applying all </a:t>
            </a:r>
            <a:r>
              <a:rPr lang="en-IN" i="1" dirty="0"/>
              <a:t>K </a:t>
            </a:r>
            <a:r>
              <a:rPr lang="en-IN" dirty="0"/>
              <a:t>filters to the input volume, we now have </a:t>
            </a:r>
            <a:r>
              <a:rPr lang="en-IN" i="1" dirty="0"/>
              <a:t>K</a:t>
            </a:r>
            <a:r>
              <a:rPr lang="en-IN" dirty="0"/>
              <a:t>, 2-dimensional activation maps. We then stack our </a:t>
            </a:r>
            <a:r>
              <a:rPr lang="en-IN" i="1" dirty="0"/>
              <a:t>K </a:t>
            </a:r>
            <a:r>
              <a:rPr lang="en-IN" dirty="0"/>
              <a:t>activation maps along the depth dimension of our array to form the final output volume</a:t>
            </a:r>
          </a:p>
        </p:txBody>
      </p:sp>
      <p:pic>
        <p:nvPicPr>
          <p:cNvPr id="8194" name="Picture 2" descr="https://929687.smushcdn.com/2633864/wp-content/uploads/2021/05/activation_map_stacking.png?size=700x322&amp;lossy=1&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38" y="182880"/>
            <a:ext cx="10847362" cy="431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1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Covolution</a:t>
            </a:r>
            <a:r>
              <a:rPr lang="en-IN" dirty="0"/>
              <a:t> Layers</a:t>
            </a:r>
          </a:p>
        </p:txBody>
      </p:sp>
      <p:sp>
        <p:nvSpPr>
          <p:cNvPr id="3" name="Content Placeholder 2"/>
          <p:cNvSpPr>
            <a:spLocks noGrp="1"/>
          </p:cNvSpPr>
          <p:nvPr>
            <p:ph idx="1"/>
          </p:nvPr>
        </p:nvSpPr>
        <p:spPr/>
        <p:txBody>
          <a:bodyPr>
            <a:normAutofit lnSpcReduction="10000"/>
          </a:bodyPr>
          <a:lstStyle/>
          <a:p>
            <a:r>
              <a:rPr lang="en-IN" dirty="0"/>
              <a:t>Every entry in the output volume is thus an output of a neuron that “looks” at only a small region of the input. In this manner, the network “learns” filters that activate when they see a specific type of feature at a </a:t>
            </a:r>
            <a:r>
              <a:rPr lang="en-IN" i="1" dirty="0"/>
              <a:t>given spatial location </a:t>
            </a:r>
            <a:r>
              <a:rPr lang="en-IN" dirty="0"/>
              <a:t>in the input volume. In lower layers of the network, filters may activate when they see edge-like or corner-like regions.</a:t>
            </a:r>
          </a:p>
          <a:p>
            <a:r>
              <a:rPr lang="en-IN" dirty="0"/>
              <a:t>Then, in the deeper layers of the network, filters may activate in the presence of high-level features, such as parts of the face, the paw of a dog, the hood of a car, etc. This activation concept is as if these neurons are becoming “excited” and “activating” when they see a particular pattern in an input image.</a:t>
            </a:r>
          </a:p>
          <a:p>
            <a:endParaRPr lang="en-IN" dirty="0"/>
          </a:p>
        </p:txBody>
      </p:sp>
    </p:spTree>
    <p:extLst>
      <p:ext uri="{BB962C8B-B14F-4D97-AF65-F5344CB8AC3E}">
        <p14:creationId xmlns:p14="http://schemas.microsoft.com/office/powerpoint/2010/main" val="344806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Parameters</a:t>
            </a:r>
          </a:p>
        </p:txBody>
      </p:sp>
      <p:sp>
        <p:nvSpPr>
          <p:cNvPr id="3" name="Content Placeholder 2"/>
          <p:cNvSpPr>
            <a:spLocks noGrp="1"/>
          </p:cNvSpPr>
          <p:nvPr>
            <p:ph idx="1"/>
          </p:nvPr>
        </p:nvSpPr>
        <p:spPr/>
        <p:txBody>
          <a:bodyPr/>
          <a:lstStyle/>
          <a:p>
            <a:r>
              <a:rPr lang="en-IN" dirty="0"/>
              <a:t>There are three parameters that control the size of an output volume: the </a:t>
            </a:r>
            <a:r>
              <a:rPr lang="en-IN" b="1" dirty="0"/>
              <a:t>depth</a:t>
            </a:r>
            <a:r>
              <a:rPr lang="en-IN" dirty="0"/>
              <a:t>, </a:t>
            </a:r>
            <a:r>
              <a:rPr lang="en-IN" b="1" dirty="0"/>
              <a:t>stride</a:t>
            </a:r>
            <a:r>
              <a:rPr lang="en-IN" dirty="0"/>
              <a:t>, and</a:t>
            </a:r>
            <a:r>
              <a:rPr lang="en-IN" b="1" dirty="0"/>
              <a:t> zero-padding</a:t>
            </a:r>
            <a:r>
              <a:rPr lang="en-IN" dirty="0"/>
              <a:t> size, each of which we’ll review below.</a:t>
            </a:r>
          </a:p>
          <a:p>
            <a:pPr marL="0" indent="0">
              <a:buNone/>
            </a:pPr>
            <a:endParaRPr lang="en-IN" dirty="0"/>
          </a:p>
        </p:txBody>
      </p:sp>
    </p:spTree>
    <p:extLst>
      <p:ext uri="{BB962C8B-B14F-4D97-AF65-F5344CB8AC3E}">
        <p14:creationId xmlns:p14="http://schemas.microsoft.com/office/powerpoint/2010/main" val="93098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Depth</a:t>
            </a:r>
            <a:br>
              <a:rPr lang="en-IN" dirty="0"/>
            </a:br>
            <a:endParaRPr lang="en-IN" dirty="0"/>
          </a:p>
        </p:txBody>
      </p:sp>
      <p:sp>
        <p:nvSpPr>
          <p:cNvPr id="3" name="Content Placeholder 2"/>
          <p:cNvSpPr>
            <a:spLocks noGrp="1"/>
          </p:cNvSpPr>
          <p:nvPr>
            <p:ph idx="1"/>
          </p:nvPr>
        </p:nvSpPr>
        <p:spPr/>
        <p:txBody>
          <a:bodyPr>
            <a:normAutofit/>
          </a:bodyPr>
          <a:lstStyle/>
          <a:p>
            <a:r>
              <a:rPr lang="en-IN" dirty="0"/>
              <a:t>The </a:t>
            </a:r>
            <a:r>
              <a:rPr lang="en-IN" i="1" dirty="0"/>
              <a:t>depth </a:t>
            </a:r>
            <a:r>
              <a:rPr lang="en-IN" dirty="0"/>
              <a:t>of an output volume controls the number of neurons (i.e., filters) in the CONV</a:t>
            </a:r>
          </a:p>
          <a:p>
            <a:r>
              <a:rPr lang="en-IN" dirty="0"/>
              <a:t> layer that connect to a local region of the input volume. Each filter produces an activation map that “activates” in the presence of oriented edges or blobs or </a:t>
            </a:r>
            <a:r>
              <a:rPr lang="en-IN" dirty="0" err="1"/>
              <a:t>color</a:t>
            </a:r>
            <a:r>
              <a:rPr lang="en-IN" dirty="0"/>
              <a:t>.</a:t>
            </a:r>
          </a:p>
          <a:p>
            <a:r>
              <a:rPr lang="en-IN" dirty="0"/>
              <a:t>For a given CONV layer, the depth of the activation map will be </a:t>
            </a:r>
            <a:r>
              <a:rPr lang="en-IN" i="1" dirty="0">
                <a:effectLst/>
              </a:rPr>
              <a:t>K</a:t>
            </a:r>
            <a:r>
              <a:rPr lang="en-IN" dirty="0"/>
              <a:t>, or simply the number of filters we are learning in the current layer. </a:t>
            </a:r>
          </a:p>
          <a:p>
            <a:r>
              <a:rPr lang="en-IN" dirty="0"/>
              <a:t>The set of filters that are “looking at” the same (</a:t>
            </a:r>
            <a:r>
              <a:rPr lang="en-IN" i="1" dirty="0">
                <a:effectLst/>
              </a:rPr>
              <a:t>x, y</a:t>
            </a:r>
            <a:r>
              <a:rPr lang="en-IN" dirty="0"/>
              <a:t>) location of the input is called the </a:t>
            </a:r>
            <a:r>
              <a:rPr lang="en-IN" b="1" dirty="0">
                <a:effectLst/>
              </a:rPr>
              <a:t>depth column</a:t>
            </a:r>
            <a:r>
              <a:rPr lang="en-IN" dirty="0"/>
              <a:t>.</a:t>
            </a:r>
          </a:p>
        </p:txBody>
      </p:sp>
    </p:spTree>
    <p:extLst>
      <p:ext uri="{BB962C8B-B14F-4D97-AF65-F5344CB8AC3E}">
        <p14:creationId xmlns:p14="http://schemas.microsoft.com/office/powerpoint/2010/main" val="356398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Stride</a:t>
            </a:r>
            <a:endParaRPr lang="en-IN" dirty="0"/>
          </a:p>
        </p:txBody>
      </p:sp>
      <p:sp>
        <p:nvSpPr>
          <p:cNvPr id="3" name="Content Placeholder 2"/>
          <p:cNvSpPr>
            <a:spLocks noGrp="1"/>
          </p:cNvSpPr>
          <p:nvPr>
            <p:ph idx="1"/>
          </p:nvPr>
        </p:nvSpPr>
        <p:spPr/>
        <p:txBody>
          <a:bodyPr/>
          <a:lstStyle/>
          <a:p>
            <a:r>
              <a:rPr lang="en-IN" dirty="0"/>
              <a:t>Consider where we described a convolution operation as “sliding” a small matrix across a large matrix, stopping at each coordinate, computing an element-wise multiplication and sum, then storing the output. </a:t>
            </a:r>
          </a:p>
          <a:p>
            <a:r>
              <a:rPr lang="en-IN" dirty="0"/>
              <a:t>This description is similar to a sliding window that slides from left-to-right and top-to-bottom across an image.</a:t>
            </a:r>
          </a:p>
        </p:txBody>
      </p:sp>
    </p:spTree>
    <p:extLst>
      <p:ext uri="{BB962C8B-B14F-4D97-AF65-F5344CB8AC3E}">
        <p14:creationId xmlns:p14="http://schemas.microsoft.com/office/powerpoint/2010/main" val="300581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4809" y="2574386"/>
            <a:ext cx="10515600" cy="2167671"/>
          </a:xfrm>
        </p:spPr>
        <p:txBody>
          <a:bodyPr>
            <a:normAutofit lnSpcReduction="10000"/>
          </a:bodyPr>
          <a:lstStyle/>
          <a:p>
            <a:r>
              <a:rPr lang="en-IN" dirty="0"/>
              <a:t>Using </a:t>
            </a:r>
            <a:r>
              <a:rPr lang="en-IN" i="1" dirty="0"/>
              <a:t>S </a:t>
            </a:r>
            <a:r>
              <a:rPr lang="en-IN" dirty="0"/>
              <a:t>= 1, our kernel slides from </a:t>
            </a:r>
            <a:r>
              <a:rPr lang="en-IN" i="1" dirty="0"/>
              <a:t>left-to-right</a:t>
            </a:r>
            <a:r>
              <a:rPr lang="en-IN" dirty="0"/>
              <a:t> and </a:t>
            </a:r>
            <a:r>
              <a:rPr lang="en-IN" i="1" dirty="0"/>
              <a:t>top-to-bottom</a:t>
            </a:r>
            <a:r>
              <a:rPr lang="en-IN" dirty="0"/>
              <a:t>, one pixel at a time, producing the following output (</a:t>
            </a:r>
            <a:r>
              <a:rPr lang="en-IN" b="1" dirty="0"/>
              <a:t>Table 2</a:t>
            </a:r>
            <a:r>
              <a:rPr lang="en-IN" dirty="0"/>
              <a:t>, </a:t>
            </a:r>
            <a:r>
              <a:rPr lang="en-IN" i="1" dirty="0"/>
              <a:t>left</a:t>
            </a:r>
            <a:r>
              <a:rPr lang="en-IN" dirty="0"/>
              <a:t>). However, if we were to apply the same operation, only this time with a stride of </a:t>
            </a:r>
            <a:r>
              <a:rPr lang="en-IN" i="1" dirty="0"/>
              <a:t>S </a:t>
            </a:r>
            <a:r>
              <a:rPr lang="en-IN" dirty="0"/>
              <a:t>= 2, we skip </a:t>
            </a:r>
            <a:r>
              <a:rPr lang="en-IN" i="1" dirty="0"/>
              <a:t>two pixels at a time </a:t>
            </a:r>
            <a:r>
              <a:rPr lang="en-IN" dirty="0"/>
              <a:t>(two pixels along the </a:t>
            </a:r>
            <a:r>
              <a:rPr lang="en-IN" i="1" dirty="0"/>
              <a:t>x</a:t>
            </a:r>
            <a:r>
              <a:rPr lang="en-IN" dirty="0"/>
              <a:t>-axis and two pixels along the </a:t>
            </a:r>
            <a:r>
              <a:rPr lang="en-IN" i="1" dirty="0"/>
              <a:t>y</a:t>
            </a:r>
            <a:r>
              <a:rPr lang="en-IN" dirty="0"/>
              <a:t>-axis), producing a smaller output volume (</a:t>
            </a:r>
            <a:r>
              <a:rPr lang="en-IN" i="1" dirty="0"/>
              <a:t>right</a:t>
            </a:r>
            <a:r>
              <a:rPr lang="en-IN" dirty="0"/>
              <a:t>).</a:t>
            </a:r>
          </a:p>
        </p:txBody>
      </p:sp>
      <p:pic>
        <p:nvPicPr>
          <p:cNvPr id="9218" name="Picture 2" descr="https://929687.smushcdn.com/2633864/wp-content/uploads/2021/05/table2.png?size=400x121&amp;lossy=1&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704" y="515333"/>
            <a:ext cx="5607294" cy="1693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84409" y="5165328"/>
            <a:ext cx="6096000" cy="1477328"/>
          </a:xfrm>
          <a:prstGeom prst="rect">
            <a:avLst/>
          </a:prstGeom>
          <a:solidFill>
            <a:srgbClr val="92D050"/>
          </a:solidFill>
        </p:spPr>
        <p:txBody>
          <a:bodyPr>
            <a:spAutoFit/>
          </a:bodyPr>
          <a:lstStyle/>
          <a:p>
            <a:r>
              <a:rPr lang="en-IN" b="0" i="0" dirty="0">
                <a:solidFill>
                  <a:srgbClr val="051E50"/>
                </a:solidFill>
                <a:effectLst/>
                <a:latin typeface="proxima-nova"/>
              </a:rPr>
              <a:t>Thus, we can see how convolution layers can be used to reduce the spatial dimensions of the input volumes simply by changing the stride of the kernel. Convolutional layers and pooling layers are the primary methods to reduce spatial input size.</a:t>
            </a:r>
            <a:endParaRPr lang="en-IN" dirty="0"/>
          </a:p>
        </p:txBody>
      </p:sp>
    </p:spTree>
    <p:extLst>
      <p:ext uri="{BB962C8B-B14F-4D97-AF65-F5344CB8AC3E}">
        <p14:creationId xmlns:p14="http://schemas.microsoft.com/office/powerpoint/2010/main" val="32156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Zero-padding</a:t>
            </a:r>
            <a:endParaRPr lang="en-IN" dirty="0"/>
          </a:p>
        </p:txBody>
      </p:sp>
      <p:sp>
        <p:nvSpPr>
          <p:cNvPr id="3" name="Content Placeholder 2"/>
          <p:cNvSpPr>
            <a:spLocks noGrp="1"/>
          </p:cNvSpPr>
          <p:nvPr>
            <p:ph idx="1"/>
          </p:nvPr>
        </p:nvSpPr>
        <p:spPr/>
        <p:txBody>
          <a:bodyPr/>
          <a:lstStyle/>
          <a:p>
            <a:r>
              <a:rPr lang="en-IN" dirty="0"/>
              <a:t>We need to “pad” the borders of an image to retain the </a:t>
            </a:r>
            <a:r>
              <a:rPr lang="en-IN" i="1" dirty="0"/>
              <a:t>original image size </a:t>
            </a:r>
            <a:r>
              <a:rPr lang="en-IN" dirty="0"/>
              <a:t>when applying a convolution — the same is true for filters inside of a CNN. </a:t>
            </a:r>
          </a:p>
          <a:p>
            <a:r>
              <a:rPr lang="en-IN" dirty="0"/>
              <a:t>Using zero-padding, we can “pad” our input along the borders such that our output volume size matches our input volume size. The amount of padding we apply is controlled by the parameter </a:t>
            </a:r>
            <a:r>
              <a:rPr lang="en-IN" i="1" dirty="0"/>
              <a:t>P</a:t>
            </a:r>
            <a:r>
              <a:rPr lang="en-IN" dirty="0"/>
              <a:t>.</a:t>
            </a:r>
          </a:p>
        </p:txBody>
      </p:sp>
    </p:spTree>
    <p:extLst>
      <p:ext uri="{BB962C8B-B14F-4D97-AF65-F5344CB8AC3E}">
        <p14:creationId xmlns:p14="http://schemas.microsoft.com/office/powerpoint/2010/main" val="378153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6911"/>
            <a:ext cx="10515600" cy="1000052"/>
          </a:xfrm>
        </p:spPr>
        <p:txBody>
          <a:bodyPr/>
          <a:lstStyle/>
          <a:p>
            <a:r>
              <a:rPr lang="en-IN" dirty="0"/>
              <a:t>To visualize zero-padding, again refer to </a:t>
            </a:r>
            <a:r>
              <a:rPr lang="en-IN" b="1" dirty="0"/>
              <a:t>Table 1</a:t>
            </a:r>
            <a:r>
              <a:rPr lang="en-IN" dirty="0"/>
              <a:t>, where we applied a 3</a:t>
            </a:r>
            <a:r>
              <a:rPr lang="en-IN" i="1" dirty="0"/>
              <a:t>×</a:t>
            </a:r>
            <a:r>
              <a:rPr lang="en-IN" dirty="0"/>
              <a:t>3 </a:t>
            </a:r>
            <a:r>
              <a:rPr lang="en-IN" dirty="0" err="1"/>
              <a:t>Laplacian</a:t>
            </a:r>
            <a:r>
              <a:rPr lang="en-IN" dirty="0"/>
              <a:t> kernel to a 5</a:t>
            </a:r>
            <a:r>
              <a:rPr lang="en-IN" i="1" dirty="0"/>
              <a:t>×</a:t>
            </a:r>
            <a:r>
              <a:rPr lang="en-IN" dirty="0"/>
              <a:t>5 input image with a stride of </a:t>
            </a:r>
            <a:r>
              <a:rPr lang="en-IN" i="1" dirty="0"/>
              <a:t>S </a:t>
            </a:r>
            <a:r>
              <a:rPr lang="en-IN" dirty="0"/>
              <a:t>= 1.</a:t>
            </a:r>
          </a:p>
        </p:txBody>
      </p:sp>
      <p:pic>
        <p:nvPicPr>
          <p:cNvPr id="10242" name="Picture 2" descr="https://929687.smushcdn.com/2633864/wp-content/uploads/2021/05/table3.png?size=600x374&amp;lossy=1&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649" y="351692"/>
            <a:ext cx="7738994" cy="482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Activation Layers</a:t>
            </a:r>
            <a:br>
              <a:rPr lang="en-IN" b="1" dirty="0"/>
            </a:br>
            <a:endParaRPr lang="en-IN" dirty="0"/>
          </a:p>
        </p:txBody>
      </p:sp>
      <p:sp>
        <p:nvSpPr>
          <p:cNvPr id="3" name="Content Placeholder 2"/>
          <p:cNvSpPr>
            <a:spLocks noGrp="1"/>
          </p:cNvSpPr>
          <p:nvPr>
            <p:ph idx="1"/>
          </p:nvPr>
        </p:nvSpPr>
        <p:spPr/>
        <p:txBody>
          <a:bodyPr/>
          <a:lstStyle/>
          <a:p>
            <a:r>
              <a:rPr lang="en-IN" dirty="0"/>
              <a:t>After each CONV layer in a CNN, we apply a nonlinear activation function, such as </a:t>
            </a:r>
            <a:r>
              <a:rPr lang="en-IN" dirty="0" err="1"/>
              <a:t>ReLU</a:t>
            </a:r>
            <a:r>
              <a:rPr lang="en-IN" dirty="0"/>
              <a:t>, ELU, or any of the other Leaky </a:t>
            </a:r>
            <a:r>
              <a:rPr lang="en-IN" dirty="0" err="1"/>
              <a:t>ReLU</a:t>
            </a:r>
            <a:r>
              <a:rPr lang="en-IN" dirty="0"/>
              <a:t> variants</a:t>
            </a:r>
          </a:p>
          <a:p>
            <a:r>
              <a:rPr lang="en-IN" dirty="0"/>
              <a:t>Activation layers are not technically “layers” (due to the fact that no parameters/weights are learned inside an activation layer) and are sometimes omitted from network architecture diagrams as it’s </a:t>
            </a:r>
            <a:r>
              <a:rPr lang="en-IN" i="1" dirty="0"/>
              <a:t>assumed </a:t>
            </a:r>
            <a:r>
              <a:rPr lang="en-IN" dirty="0"/>
              <a:t>that an activation </a:t>
            </a:r>
            <a:r>
              <a:rPr lang="en-IN" i="1" dirty="0"/>
              <a:t>immediately follows </a:t>
            </a:r>
            <a:r>
              <a:rPr lang="en-IN" dirty="0"/>
              <a:t>a convolution.</a:t>
            </a:r>
          </a:p>
        </p:txBody>
      </p:sp>
    </p:spTree>
    <p:extLst>
      <p:ext uri="{BB962C8B-B14F-4D97-AF65-F5344CB8AC3E}">
        <p14:creationId xmlns:p14="http://schemas.microsoft.com/office/powerpoint/2010/main" val="85643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336" y="4873209"/>
            <a:ext cx="10515600" cy="1984791"/>
          </a:xfrm>
        </p:spPr>
        <p:txBody>
          <a:bodyPr>
            <a:normAutofit lnSpcReduction="10000"/>
          </a:bodyPr>
          <a:lstStyle/>
          <a:p>
            <a:r>
              <a:rPr lang="en-IN" dirty="0"/>
              <a:t>An activation layer accepts an input volume of size </a:t>
            </a:r>
            <a:r>
              <a:rPr lang="en-IN" i="1" dirty="0" err="1"/>
              <a:t>W</a:t>
            </a:r>
            <a:r>
              <a:rPr lang="en-IN" i="1" baseline="-25000" dirty="0" err="1"/>
              <a:t>input</a:t>
            </a:r>
            <a:r>
              <a:rPr lang="en-IN" i="1" dirty="0" err="1"/>
              <a:t>×H</a:t>
            </a:r>
            <a:r>
              <a:rPr lang="en-IN" i="1" baseline="-25000" dirty="0" err="1"/>
              <a:t>input</a:t>
            </a:r>
            <a:r>
              <a:rPr lang="en-IN" i="1" dirty="0" err="1"/>
              <a:t>×D</a:t>
            </a:r>
            <a:r>
              <a:rPr lang="en-IN" i="1" baseline="-25000" dirty="0" err="1"/>
              <a:t>input</a:t>
            </a:r>
            <a:r>
              <a:rPr lang="en-IN" i="1" baseline="-25000" dirty="0"/>
              <a:t> </a:t>
            </a:r>
            <a:r>
              <a:rPr lang="en-IN" dirty="0"/>
              <a:t>and then applies the given activation function (</a:t>
            </a:r>
            <a:r>
              <a:rPr lang="en-IN" b="1" dirty="0"/>
              <a:t>Figure 4</a:t>
            </a:r>
            <a:r>
              <a:rPr lang="en-IN" dirty="0"/>
              <a:t>). Since the activation function is applied in an element-wise manner, the output of an activation layer is always the same as the input dimension, </a:t>
            </a:r>
            <a:r>
              <a:rPr lang="en-IN" i="1" dirty="0" err="1"/>
              <a:t>W</a:t>
            </a:r>
            <a:r>
              <a:rPr lang="en-IN" i="1" baseline="-25000" dirty="0" err="1"/>
              <a:t>input</a:t>
            </a:r>
            <a:r>
              <a:rPr lang="en-IN" i="1" baseline="-25000" dirty="0"/>
              <a:t> </a:t>
            </a:r>
            <a:r>
              <a:rPr lang="en-IN" dirty="0"/>
              <a:t>= </a:t>
            </a:r>
            <a:r>
              <a:rPr lang="en-IN" i="1" dirty="0" err="1"/>
              <a:t>W</a:t>
            </a:r>
            <a:r>
              <a:rPr lang="en-IN" i="1" baseline="-25000" dirty="0" err="1"/>
              <a:t>output</a:t>
            </a:r>
            <a:r>
              <a:rPr lang="en-IN" dirty="0"/>
              <a:t>, </a:t>
            </a:r>
            <a:r>
              <a:rPr lang="en-IN" i="1" dirty="0" err="1"/>
              <a:t>H</a:t>
            </a:r>
            <a:r>
              <a:rPr lang="en-IN" i="1" baseline="-25000" dirty="0" err="1"/>
              <a:t>input</a:t>
            </a:r>
            <a:r>
              <a:rPr lang="en-IN" i="1" baseline="-25000" dirty="0"/>
              <a:t> </a:t>
            </a:r>
            <a:r>
              <a:rPr lang="en-IN" dirty="0"/>
              <a:t>= </a:t>
            </a:r>
            <a:r>
              <a:rPr lang="en-IN" i="1" dirty="0" err="1"/>
              <a:t>H</a:t>
            </a:r>
            <a:r>
              <a:rPr lang="en-IN" i="1" baseline="-25000" dirty="0" err="1"/>
              <a:t>output</a:t>
            </a:r>
            <a:r>
              <a:rPr lang="en-IN" dirty="0"/>
              <a:t>, </a:t>
            </a:r>
            <a:r>
              <a:rPr lang="en-IN" i="1" dirty="0" err="1"/>
              <a:t>D</a:t>
            </a:r>
            <a:r>
              <a:rPr lang="en-IN" i="1" baseline="-25000" dirty="0" err="1"/>
              <a:t>input</a:t>
            </a:r>
            <a:r>
              <a:rPr lang="en-IN" i="1" baseline="-25000" dirty="0"/>
              <a:t> </a:t>
            </a:r>
            <a:r>
              <a:rPr lang="en-IN" dirty="0"/>
              <a:t>= </a:t>
            </a:r>
            <a:r>
              <a:rPr lang="en-IN" i="1" dirty="0" err="1"/>
              <a:t>D</a:t>
            </a:r>
            <a:r>
              <a:rPr lang="en-IN" i="1" baseline="-25000" dirty="0" err="1"/>
              <a:t>output</a:t>
            </a:r>
            <a:r>
              <a:rPr lang="en-IN" dirty="0"/>
              <a:t>.</a:t>
            </a:r>
          </a:p>
        </p:txBody>
      </p:sp>
      <p:pic>
        <p:nvPicPr>
          <p:cNvPr id="11268" name="Picture 4" descr="https://929687.smushcdn.com/2633864/wp-content/uploads/2021/05/relu_activation.png?size=700x359&amp;lossy=1&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427" y="84406"/>
            <a:ext cx="89249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10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p:txBody>
          <a:bodyPr/>
          <a:lstStyle/>
          <a:p>
            <a:r>
              <a:rPr lang="en-IN" dirty="0"/>
              <a:t>CNN and Types of Layer?</a:t>
            </a:r>
          </a:p>
          <a:p>
            <a:r>
              <a:rPr lang="en-IN" b="1" dirty="0" err="1"/>
              <a:t>LeNet</a:t>
            </a:r>
            <a:endParaRPr lang="en-IN" dirty="0"/>
          </a:p>
          <a:p>
            <a:endParaRPr lang="en-IN" dirty="0"/>
          </a:p>
          <a:p>
            <a:endParaRPr lang="en-IN" dirty="0"/>
          </a:p>
        </p:txBody>
      </p:sp>
    </p:spTree>
    <p:extLst>
      <p:ext uri="{BB962C8B-B14F-4D97-AF65-F5344CB8AC3E}">
        <p14:creationId xmlns:p14="http://schemas.microsoft.com/office/powerpoint/2010/main" val="1984587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Pooling layer</a:t>
            </a:r>
            <a:endParaRPr lang="en-IN" dirty="0"/>
          </a:p>
        </p:txBody>
      </p:sp>
      <p:sp>
        <p:nvSpPr>
          <p:cNvPr id="3" name="Content Placeholder 2"/>
          <p:cNvSpPr>
            <a:spLocks noGrp="1"/>
          </p:cNvSpPr>
          <p:nvPr>
            <p:ph idx="1"/>
          </p:nvPr>
        </p:nvSpPr>
        <p:spPr/>
        <p:txBody>
          <a:bodyPr>
            <a:normAutofit lnSpcReduction="10000"/>
          </a:bodyPr>
          <a:lstStyle/>
          <a:p>
            <a:r>
              <a:rPr lang="en-IN" dirty="0"/>
              <a:t>There are two methods to reduce the size of an input volume — CONV  layers with a stride </a:t>
            </a:r>
            <a:r>
              <a:rPr lang="en-IN" i="1" dirty="0"/>
              <a:t>&gt; </a:t>
            </a:r>
            <a:r>
              <a:rPr lang="en-IN" dirty="0"/>
              <a:t>1  and POOL layers. </a:t>
            </a:r>
          </a:p>
          <a:p>
            <a:r>
              <a:rPr lang="en-IN" dirty="0"/>
              <a:t>It is common to insert POOL layers in-between consecutive CONV  layers in a CNN architectures:</a:t>
            </a:r>
          </a:p>
          <a:p>
            <a:endParaRPr lang="en-IN" dirty="0"/>
          </a:p>
          <a:p>
            <a:endParaRPr lang="en-IN" dirty="0"/>
          </a:p>
          <a:p>
            <a:r>
              <a:rPr lang="en-IN" dirty="0"/>
              <a:t>The primary function of the POOL layer is to progressively reduce the spatial size (i.e., width and height) of the input volume. Doing this allows us to reduce the amount of parameters and computation in the network — pooling also helps us control </a:t>
            </a:r>
            <a:r>
              <a:rPr lang="en-IN" dirty="0" err="1"/>
              <a:t>overfitting</a:t>
            </a:r>
            <a:r>
              <a:rPr lang="en-IN" dirty="0"/>
              <a:t>.</a:t>
            </a:r>
          </a:p>
        </p:txBody>
      </p:sp>
      <p:sp>
        <p:nvSpPr>
          <p:cNvPr id="4" name="Rectangle 3"/>
          <p:cNvSpPr/>
          <p:nvPr/>
        </p:nvSpPr>
        <p:spPr>
          <a:xfrm>
            <a:off x="1026941" y="3558802"/>
            <a:ext cx="10607039" cy="461665"/>
          </a:xfrm>
          <a:prstGeom prst="rect">
            <a:avLst/>
          </a:prstGeom>
          <a:solidFill>
            <a:srgbClr val="92D050"/>
          </a:solidFill>
        </p:spPr>
        <p:txBody>
          <a:bodyPr wrap="square">
            <a:spAutoFit/>
          </a:bodyPr>
          <a:lstStyle/>
          <a:p>
            <a:r>
              <a:rPr lang="en-IN" sz="2400" b="0" i="0" dirty="0">
                <a:solidFill>
                  <a:srgbClr val="000000"/>
                </a:solidFill>
                <a:effectLst/>
                <a:latin typeface="Source Code Pro"/>
              </a:rPr>
              <a:t>INPUT =&gt; CONV =&gt; RELU =&gt; POOL =&gt; CONV =&gt; RELU =&gt; POOL =&gt; FC</a:t>
            </a:r>
            <a:endParaRPr lang="en-IN" sz="2400" dirty="0"/>
          </a:p>
        </p:txBody>
      </p:sp>
    </p:spTree>
    <p:extLst>
      <p:ext uri="{BB962C8B-B14F-4D97-AF65-F5344CB8AC3E}">
        <p14:creationId xmlns:p14="http://schemas.microsoft.com/office/powerpoint/2010/main" val="146354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Pooling layer</a:t>
            </a:r>
            <a:endParaRPr lang="en-IN" dirty="0"/>
          </a:p>
        </p:txBody>
      </p:sp>
      <p:sp>
        <p:nvSpPr>
          <p:cNvPr id="3" name="Content Placeholder 2"/>
          <p:cNvSpPr>
            <a:spLocks noGrp="1"/>
          </p:cNvSpPr>
          <p:nvPr>
            <p:ph idx="1"/>
          </p:nvPr>
        </p:nvSpPr>
        <p:spPr/>
        <p:txBody>
          <a:bodyPr>
            <a:normAutofit lnSpcReduction="10000"/>
          </a:bodyPr>
          <a:lstStyle/>
          <a:p>
            <a:r>
              <a:rPr lang="en-IN" dirty="0"/>
              <a:t>Pooling layers are a type of convolutional layer used in deep learning. Pooling layers reduce the spatial size of the input, making it easier to process and requiring less memory. </a:t>
            </a:r>
          </a:p>
          <a:p>
            <a:r>
              <a:rPr lang="en-IN" dirty="0"/>
              <a:t>Pooling also helps to reduce the number of parameters and makes training faster. </a:t>
            </a:r>
          </a:p>
          <a:p>
            <a:r>
              <a:rPr lang="en-IN" dirty="0"/>
              <a:t>There are two main types of pooling: max pooling and average pooling. Max pooling takes the maximum value from each feature map, while average pooling takes the average value. </a:t>
            </a:r>
          </a:p>
          <a:p>
            <a:r>
              <a:rPr lang="en-IN" dirty="0"/>
              <a:t>Pooling layers are typically used after convolutional layers in order to reduce the size of the input before it is fed into a fully connected layer. </a:t>
            </a:r>
          </a:p>
          <a:p>
            <a:endParaRPr lang="en-IN" dirty="0"/>
          </a:p>
        </p:txBody>
      </p:sp>
    </p:spTree>
    <p:extLst>
      <p:ext uri="{BB962C8B-B14F-4D97-AF65-F5344CB8AC3E}">
        <p14:creationId xmlns:p14="http://schemas.microsoft.com/office/powerpoint/2010/main" val="165169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929687.smushcdn.com/2633864/wp-content/uploads/2021/05/max_pooling_demo-1024x546.png?size=700x373&amp;lossy=1&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517" y="511339"/>
            <a:ext cx="9199440" cy="587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16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Fully connected layer</a:t>
            </a:r>
            <a:endParaRPr lang="en-IN" dirty="0"/>
          </a:p>
        </p:txBody>
      </p:sp>
      <p:sp>
        <p:nvSpPr>
          <p:cNvPr id="3" name="Content Placeholder 2"/>
          <p:cNvSpPr>
            <a:spLocks noGrp="1"/>
          </p:cNvSpPr>
          <p:nvPr>
            <p:ph idx="1"/>
          </p:nvPr>
        </p:nvSpPr>
        <p:spPr/>
        <p:txBody>
          <a:bodyPr>
            <a:normAutofit lnSpcReduction="10000"/>
          </a:bodyPr>
          <a:lstStyle/>
          <a:p>
            <a:r>
              <a:rPr lang="en-IN" dirty="0"/>
              <a:t>Fully-connected layers are one of the most basic types of layers in a convolutional neural network (CNN). As the name suggests, each neuron in a fully-connected layer is Fully connected- to every other neuron in the previous layer. </a:t>
            </a:r>
          </a:p>
          <a:p>
            <a:r>
              <a:rPr lang="en-IN" dirty="0"/>
              <a:t>Fully connected layers are typically used towards the end of a CNN- when the goal is to take the features learned by the previous layers and use them to make predictions. </a:t>
            </a:r>
          </a:p>
          <a:p>
            <a:r>
              <a:rPr lang="en-IN" dirty="0"/>
              <a:t>For example, if we were using a CNN to classify images of animals, the final Fully connected layer might take the features learned by the previous layers and use them to classify an image as containing a dog, cat, bird, etc. </a:t>
            </a:r>
          </a:p>
          <a:p>
            <a:endParaRPr lang="en-IN" dirty="0"/>
          </a:p>
        </p:txBody>
      </p:sp>
    </p:spTree>
    <p:extLst>
      <p:ext uri="{BB962C8B-B14F-4D97-AF65-F5344CB8AC3E}">
        <p14:creationId xmlns:p14="http://schemas.microsoft.com/office/powerpoint/2010/main" val="142338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CNN- Applications</a:t>
            </a:r>
          </a:p>
        </p:txBody>
      </p:sp>
      <p:sp>
        <p:nvSpPr>
          <p:cNvPr id="3" name="Content Placeholder 2"/>
          <p:cNvSpPr>
            <a:spLocks noGrp="1"/>
          </p:cNvSpPr>
          <p:nvPr>
            <p:ph idx="1"/>
          </p:nvPr>
        </p:nvSpPr>
        <p:spPr/>
        <p:txBody>
          <a:bodyPr/>
          <a:lstStyle/>
          <a:p>
            <a:r>
              <a:rPr lang="en-IN" dirty="0"/>
              <a:t>CNNs are often used for image recognition and classification tasks. For example, CNNs can be used to identify objects in an image or to classify an image as being a cat or a dog. </a:t>
            </a:r>
          </a:p>
          <a:p>
            <a:r>
              <a:rPr lang="en-IN" dirty="0"/>
              <a:t>CNNs can also be used for more complex tasks, such as generating descriptions of an image or 1 identifying the points of interest in an image. </a:t>
            </a:r>
          </a:p>
          <a:p>
            <a:r>
              <a:rPr lang="en-IN" dirty="0"/>
              <a:t>CNNs can also be used for time-series data, such as audio data or text data. </a:t>
            </a:r>
          </a:p>
          <a:p>
            <a:r>
              <a:rPr lang="en-IN" dirty="0"/>
              <a:t>CNNs are a powerful tool for deep learning, and they have been used to achieve state-of-the-art results in many different applications.</a:t>
            </a:r>
          </a:p>
        </p:txBody>
      </p:sp>
    </p:spTree>
    <p:extLst>
      <p:ext uri="{BB962C8B-B14F-4D97-AF65-F5344CB8AC3E}">
        <p14:creationId xmlns:p14="http://schemas.microsoft.com/office/powerpoint/2010/main" val="338752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231" y="2587820"/>
            <a:ext cx="10515600" cy="1325563"/>
          </a:xfrm>
        </p:spPr>
        <p:txBody>
          <a:bodyPr/>
          <a:lstStyle/>
          <a:p>
            <a:r>
              <a:rPr lang="en-IN" b="1" dirty="0"/>
              <a:t>Different types of CNN Architectures</a:t>
            </a:r>
            <a:br>
              <a:rPr lang="en-IN" dirty="0"/>
            </a:br>
            <a:endParaRPr lang="en-IN" dirty="0"/>
          </a:p>
        </p:txBody>
      </p:sp>
    </p:spTree>
    <p:extLst>
      <p:ext uri="{BB962C8B-B14F-4D97-AF65-F5344CB8AC3E}">
        <p14:creationId xmlns:p14="http://schemas.microsoft.com/office/powerpoint/2010/main" val="225897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LeNet</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LeNet</a:t>
            </a:r>
            <a:r>
              <a:rPr lang="en-IN" dirty="0"/>
              <a:t> was one of the first successful CNNs and is often considered the “Hello World” of deep learning. It is one of the earliest and most widely-used CNN architectures and has been successfully applied to tasks such as handwritten digit recognition. </a:t>
            </a:r>
          </a:p>
          <a:p>
            <a:r>
              <a:rPr lang="en-IN" dirty="0"/>
              <a:t>The </a:t>
            </a:r>
            <a:r>
              <a:rPr lang="en-IN" dirty="0" err="1"/>
              <a:t>LeNet</a:t>
            </a:r>
            <a:r>
              <a:rPr lang="en-IN" dirty="0"/>
              <a:t> architecture consists of multiple convolutional and pooling layers, followed by a fully-connected layer. The model has five convolution layers followed by two fully connected layers. </a:t>
            </a:r>
          </a:p>
          <a:p>
            <a:r>
              <a:rPr lang="en-IN" dirty="0" err="1"/>
              <a:t>LeNet</a:t>
            </a:r>
            <a:r>
              <a:rPr lang="en-IN" dirty="0"/>
              <a:t> was the beginning of CNNs in deep learning for computer vision problems. However, </a:t>
            </a:r>
            <a:r>
              <a:rPr lang="en-IN" dirty="0" err="1"/>
              <a:t>LeNet</a:t>
            </a:r>
            <a:r>
              <a:rPr lang="en-IN" dirty="0"/>
              <a:t> could not train well due to the vanishing gradients problem. </a:t>
            </a:r>
          </a:p>
          <a:p>
            <a:r>
              <a:rPr lang="en-IN" dirty="0"/>
              <a:t>To solve this issue, a shortcut connection layer known as max-pooling is used between convolutional layers to reduce the spatial size of images which helps prevent </a:t>
            </a:r>
            <a:r>
              <a:rPr lang="en-IN" dirty="0" err="1"/>
              <a:t>overfitting</a:t>
            </a:r>
            <a:r>
              <a:rPr lang="en-IN" dirty="0"/>
              <a:t> and allows CNNs to train more effectively.</a:t>
            </a:r>
          </a:p>
        </p:txBody>
      </p:sp>
    </p:spTree>
    <p:extLst>
      <p:ext uri="{BB962C8B-B14F-4D97-AF65-F5344CB8AC3E}">
        <p14:creationId xmlns:p14="http://schemas.microsoft.com/office/powerpoint/2010/main" val="209765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eNet CNN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948" y="112542"/>
            <a:ext cx="11887200" cy="658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455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a:t>
            </a:r>
            <a:r>
              <a:rPr lang="en-IN" dirty="0" err="1"/>
              <a:t>LeNet</a:t>
            </a:r>
            <a:endParaRPr lang="en-IN" dirty="0"/>
          </a:p>
        </p:txBody>
      </p:sp>
      <p:sp>
        <p:nvSpPr>
          <p:cNvPr id="3" name="Content Placeholder 2"/>
          <p:cNvSpPr>
            <a:spLocks noGrp="1"/>
          </p:cNvSpPr>
          <p:nvPr>
            <p:ph idx="1"/>
          </p:nvPr>
        </p:nvSpPr>
        <p:spPr/>
        <p:txBody>
          <a:bodyPr/>
          <a:lstStyle/>
          <a:p>
            <a:r>
              <a:rPr lang="en-IN" dirty="0"/>
              <a:t>The </a:t>
            </a:r>
            <a:r>
              <a:rPr lang="en-IN" dirty="0" err="1"/>
              <a:t>LeNet</a:t>
            </a:r>
            <a:r>
              <a:rPr lang="en-IN" dirty="0"/>
              <a:t> CNN is a simple yet powerful model that has been used for various tasks such as handwritten digit recognition, traffic sign recognition, and face detection. Although </a:t>
            </a:r>
            <a:r>
              <a:rPr lang="en-IN" dirty="0" err="1"/>
              <a:t>LeNet</a:t>
            </a:r>
            <a:r>
              <a:rPr lang="en-IN" dirty="0"/>
              <a:t> was developed more than 20 years ago, its architecture is still relevant today and continues to be used.</a:t>
            </a:r>
          </a:p>
        </p:txBody>
      </p:sp>
    </p:spTree>
    <p:extLst>
      <p:ext uri="{BB962C8B-B14F-4D97-AF65-F5344CB8AC3E}">
        <p14:creationId xmlns:p14="http://schemas.microsoft.com/office/powerpoint/2010/main" val="3611614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AlexNet</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AlexNet</a:t>
            </a:r>
            <a:r>
              <a:rPr lang="en-IN" dirty="0"/>
              <a:t> is the deep learning architecture that popularized CNN. It was developed by Alex </a:t>
            </a:r>
            <a:r>
              <a:rPr lang="en-IN" dirty="0" err="1"/>
              <a:t>Krizhevsky</a:t>
            </a:r>
            <a:r>
              <a:rPr lang="en-IN" dirty="0"/>
              <a:t>, </a:t>
            </a:r>
            <a:r>
              <a:rPr lang="en-IN" dirty="0" err="1"/>
              <a:t>Ilya</a:t>
            </a:r>
            <a:r>
              <a:rPr lang="en-IN" dirty="0"/>
              <a:t> </a:t>
            </a:r>
            <a:r>
              <a:rPr lang="en-IN" dirty="0" err="1"/>
              <a:t>Sutskever</a:t>
            </a:r>
            <a:r>
              <a:rPr lang="en-IN" dirty="0"/>
              <a:t>, and Geoff Hinton. </a:t>
            </a:r>
          </a:p>
          <a:p>
            <a:r>
              <a:rPr lang="en-IN" dirty="0" err="1"/>
              <a:t>AlexNet</a:t>
            </a:r>
            <a:r>
              <a:rPr lang="en-IN" dirty="0"/>
              <a:t> network had a very similar architecture to </a:t>
            </a:r>
            <a:r>
              <a:rPr lang="en-IN" dirty="0" err="1"/>
              <a:t>LeNet</a:t>
            </a:r>
            <a:r>
              <a:rPr lang="en-IN" dirty="0"/>
              <a:t>, but was deeper, bigger, and featured Convolutional Layers stacked on top of each other. </a:t>
            </a:r>
          </a:p>
          <a:p>
            <a:r>
              <a:rPr lang="en-IN" dirty="0"/>
              <a:t>was the first large-scale CNN and was used to win the </a:t>
            </a:r>
            <a:r>
              <a:rPr lang="en-IN" dirty="0" err="1"/>
              <a:t>ImageNet</a:t>
            </a:r>
            <a:r>
              <a:rPr lang="en-IN" dirty="0"/>
              <a:t> Large Scale Visual Recognition Challenge (ILSVRC) in 2012. The </a:t>
            </a:r>
            <a:r>
              <a:rPr lang="en-IN" dirty="0" err="1"/>
              <a:t>AlexNet</a:t>
            </a:r>
            <a:r>
              <a:rPr lang="en-IN" dirty="0"/>
              <a:t> architecture was designed to be used with large-scale image datasets and it achieved state-of-the-art results at the time of its publication. </a:t>
            </a:r>
          </a:p>
          <a:p>
            <a:r>
              <a:rPr lang="en-IN" dirty="0" err="1"/>
              <a:t>AlexNet</a:t>
            </a:r>
            <a:r>
              <a:rPr lang="en-IN" dirty="0"/>
              <a:t> is composed of 5 convolutional layers with a combination of max-pooling layers, 3 fully connected layers, and 2 dropout layers. The activation function used in all layers is </a:t>
            </a:r>
            <a:r>
              <a:rPr lang="en-IN" dirty="0" err="1"/>
              <a:t>Relu</a:t>
            </a:r>
            <a:r>
              <a:rPr lang="en-IN" dirty="0"/>
              <a:t>. </a:t>
            </a:r>
          </a:p>
          <a:p>
            <a:r>
              <a:rPr lang="en-IN" dirty="0"/>
              <a:t>The activation function used in the output layer is </a:t>
            </a:r>
            <a:r>
              <a:rPr lang="en-IN" dirty="0" err="1"/>
              <a:t>Softmax</a:t>
            </a:r>
            <a:r>
              <a:rPr lang="en-IN" dirty="0"/>
              <a:t>. The total number of parameters in this architecture is around 60 million.</a:t>
            </a:r>
          </a:p>
        </p:txBody>
      </p:sp>
    </p:spTree>
    <p:extLst>
      <p:ext uri="{BB962C8B-B14F-4D97-AF65-F5344CB8AC3E}">
        <p14:creationId xmlns:p14="http://schemas.microsoft.com/office/powerpoint/2010/main" val="57256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CNN?</a:t>
            </a:r>
            <a:br>
              <a:rPr lang="en-IN" dirty="0"/>
            </a:br>
            <a:endParaRPr lang="en-IN" dirty="0"/>
          </a:p>
        </p:txBody>
      </p:sp>
      <p:sp>
        <p:nvSpPr>
          <p:cNvPr id="3" name="Content Placeholder 2"/>
          <p:cNvSpPr>
            <a:spLocks noGrp="1"/>
          </p:cNvSpPr>
          <p:nvPr>
            <p:ph idx="1"/>
          </p:nvPr>
        </p:nvSpPr>
        <p:spPr/>
        <p:txBody>
          <a:bodyPr/>
          <a:lstStyle/>
          <a:p>
            <a:r>
              <a:rPr lang="en-IN" dirty="0"/>
              <a:t>CNNs are a type of deep learning algorithm that are used to process data with a grid-like topology. </a:t>
            </a:r>
          </a:p>
          <a:p>
            <a:r>
              <a:rPr lang="en-IN" dirty="0"/>
              <a:t>CNNs are a type of deep learning algorithm that is used to process data that has a spatial or temporal relationship. </a:t>
            </a:r>
          </a:p>
          <a:p>
            <a:r>
              <a:rPr lang="en-IN" dirty="0"/>
              <a:t>CNNs are similar to other neural networks, but they have an added layer of complexity due to the fact that they use a </a:t>
            </a:r>
            <a:r>
              <a:rPr lang="en-IN" b="1" dirty="0"/>
              <a:t>series of convolutional layers</a:t>
            </a:r>
            <a:r>
              <a:rPr lang="en-IN" dirty="0"/>
              <a:t>. </a:t>
            </a:r>
          </a:p>
          <a:p>
            <a:r>
              <a:rPr lang="en-IN" dirty="0"/>
              <a:t>Convolutional layers are an essential component of Convolutional Neural Networks (CNNs). </a:t>
            </a:r>
          </a:p>
        </p:txBody>
      </p:sp>
    </p:spTree>
    <p:extLst>
      <p:ext uri="{BB962C8B-B14F-4D97-AF65-F5344CB8AC3E}">
        <p14:creationId xmlns:p14="http://schemas.microsoft.com/office/powerpoint/2010/main" val="944514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lexNet CN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2" y="168813"/>
            <a:ext cx="11887200" cy="652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27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ZF Net</a:t>
            </a:r>
            <a:endParaRPr lang="en-IN" dirty="0"/>
          </a:p>
        </p:txBody>
      </p:sp>
      <p:sp>
        <p:nvSpPr>
          <p:cNvPr id="3" name="Content Placeholder 2"/>
          <p:cNvSpPr>
            <a:spLocks noGrp="1"/>
          </p:cNvSpPr>
          <p:nvPr>
            <p:ph idx="1"/>
          </p:nvPr>
        </p:nvSpPr>
        <p:spPr/>
        <p:txBody>
          <a:bodyPr>
            <a:normAutofit lnSpcReduction="10000"/>
          </a:bodyPr>
          <a:lstStyle/>
          <a:p>
            <a:r>
              <a:rPr lang="en-IN" dirty="0" err="1"/>
              <a:t>ZFnet</a:t>
            </a:r>
            <a:r>
              <a:rPr lang="en-IN" dirty="0"/>
              <a:t> is the CNN architecture that uses a combination of fully-connected layers and CNNs. ZF Net was developed by Matthew </a:t>
            </a:r>
            <a:r>
              <a:rPr lang="en-IN" dirty="0" err="1"/>
              <a:t>Zeiler</a:t>
            </a:r>
            <a:r>
              <a:rPr lang="en-IN" dirty="0"/>
              <a:t> and Rob Fergus. </a:t>
            </a:r>
          </a:p>
          <a:p>
            <a:r>
              <a:rPr lang="en-IN" dirty="0"/>
              <a:t>It was the ILSVRC 2013 winner. The network has relatively fewer parameters than </a:t>
            </a:r>
            <a:r>
              <a:rPr lang="en-IN" dirty="0" err="1"/>
              <a:t>AlexNet</a:t>
            </a:r>
            <a:r>
              <a:rPr lang="en-IN" dirty="0"/>
              <a:t>, but still outperforms it on ILSVRC 2012 classification task by achieving top accuracy with only 1000 images per class. </a:t>
            </a:r>
          </a:p>
          <a:p>
            <a:r>
              <a:rPr lang="en-IN" dirty="0"/>
              <a:t>It was an improvement on </a:t>
            </a:r>
            <a:r>
              <a:rPr lang="en-IN" dirty="0" err="1"/>
              <a:t>AlexNet</a:t>
            </a:r>
            <a:r>
              <a:rPr lang="en-IN" dirty="0"/>
              <a:t> by tweaking the architecture </a:t>
            </a:r>
            <a:r>
              <a:rPr lang="en-IN" dirty="0" err="1"/>
              <a:t>hyperparameters</a:t>
            </a:r>
            <a:r>
              <a:rPr lang="en-IN" dirty="0"/>
              <a:t>, in particular by expanding the size of the middle convolutional layers and making the stride and filter size on the first layer smaller. </a:t>
            </a:r>
          </a:p>
        </p:txBody>
      </p:sp>
    </p:spTree>
    <p:extLst>
      <p:ext uri="{BB962C8B-B14F-4D97-AF65-F5344CB8AC3E}">
        <p14:creationId xmlns:p14="http://schemas.microsoft.com/office/powerpoint/2010/main" val="189589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ZF Net</a:t>
            </a:r>
            <a:endParaRPr lang="en-IN" dirty="0"/>
          </a:p>
        </p:txBody>
      </p:sp>
      <p:sp>
        <p:nvSpPr>
          <p:cNvPr id="3" name="Content Placeholder 2"/>
          <p:cNvSpPr>
            <a:spLocks noGrp="1"/>
          </p:cNvSpPr>
          <p:nvPr>
            <p:ph idx="1"/>
          </p:nvPr>
        </p:nvSpPr>
        <p:spPr/>
        <p:txBody>
          <a:bodyPr/>
          <a:lstStyle/>
          <a:p>
            <a:r>
              <a:rPr lang="en-IN" dirty="0"/>
              <a:t>It is based on the </a:t>
            </a:r>
            <a:r>
              <a:rPr lang="en-IN" dirty="0" err="1"/>
              <a:t>Zeiler</a:t>
            </a:r>
            <a:r>
              <a:rPr lang="en-IN" dirty="0"/>
              <a:t> and Fergus model, which was trained on the </a:t>
            </a:r>
            <a:r>
              <a:rPr lang="en-IN" dirty="0" err="1"/>
              <a:t>ImageNet</a:t>
            </a:r>
            <a:r>
              <a:rPr lang="en-IN" dirty="0"/>
              <a:t> dataset. ZF Net CNN architecture consists of a total of seven layers: Convolutional layer, max-pooling layer (downscaling), concatenation layer, convolutional layer with linear activation function, and stride one, dropout for regularization purposes applied before the fully connected output. </a:t>
            </a:r>
          </a:p>
          <a:p>
            <a:r>
              <a:rPr lang="en-IN" dirty="0"/>
              <a:t>This CNN model is computationally more efficient than </a:t>
            </a:r>
            <a:r>
              <a:rPr lang="en-IN" dirty="0" err="1"/>
              <a:t>AlexNet</a:t>
            </a:r>
            <a:r>
              <a:rPr lang="en-IN" dirty="0"/>
              <a:t> by introducing an approximate inference stage through </a:t>
            </a:r>
            <a:r>
              <a:rPr lang="en-IN" dirty="0" err="1"/>
              <a:t>deconvolutional</a:t>
            </a:r>
            <a:r>
              <a:rPr lang="en-IN" dirty="0"/>
              <a:t> layers in the middle of CNNs</a:t>
            </a:r>
          </a:p>
          <a:p>
            <a:endParaRPr lang="en-IN" dirty="0"/>
          </a:p>
        </p:txBody>
      </p:sp>
    </p:spTree>
    <p:extLst>
      <p:ext uri="{BB962C8B-B14F-4D97-AF65-F5344CB8AC3E}">
        <p14:creationId xmlns:p14="http://schemas.microsoft.com/office/powerpoint/2010/main" val="4139783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GoogLeNet</a:t>
            </a:r>
            <a:endParaRPr lang="en-IN" dirty="0"/>
          </a:p>
        </p:txBody>
      </p:sp>
      <p:sp>
        <p:nvSpPr>
          <p:cNvPr id="3" name="Content Placeholder 2"/>
          <p:cNvSpPr>
            <a:spLocks noGrp="1"/>
          </p:cNvSpPr>
          <p:nvPr>
            <p:ph idx="1"/>
          </p:nvPr>
        </p:nvSpPr>
        <p:spPr/>
        <p:txBody>
          <a:bodyPr>
            <a:normAutofit lnSpcReduction="10000"/>
          </a:bodyPr>
          <a:lstStyle/>
          <a:p>
            <a:pPr fontAlgn="base"/>
            <a:r>
              <a:rPr lang="en-IN" dirty="0" err="1"/>
              <a:t>GoogLeNet</a:t>
            </a:r>
            <a:r>
              <a:rPr lang="en-IN" dirty="0"/>
              <a:t> is the CNN architecture used by Google to win ILSVRC 2014 classification task. It was developed by Jeff Dean, Christian </a:t>
            </a:r>
            <a:r>
              <a:rPr lang="en-IN" dirty="0" err="1"/>
              <a:t>Szegedy</a:t>
            </a:r>
            <a:r>
              <a:rPr lang="en-IN" dirty="0"/>
              <a:t>, Alexandro </a:t>
            </a:r>
            <a:r>
              <a:rPr lang="en-IN" dirty="0" err="1"/>
              <a:t>Szegedy</a:t>
            </a:r>
            <a:r>
              <a:rPr lang="en-IN" dirty="0"/>
              <a:t> et al..</a:t>
            </a:r>
          </a:p>
          <a:p>
            <a:pPr fontAlgn="base"/>
            <a:r>
              <a:rPr lang="en-IN" dirty="0"/>
              <a:t> It has been shown to have a notably reduced error rate in comparison with previous winners </a:t>
            </a:r>
            <a:r>
              <a:rPr lang="en-IN" dirty="0" err="1"/>
              <a:t>AlexNet</a:t>
            </a:r>
            <a:r>
              <a:rPr lang="en-IN" dirty="0"/>
              <a:t> (</a:t>
            </a:r>
            <a:r>
              <a:rPr lang="en-IN" dirty="0" err="1"/>
              <a:t>Ilsvrc</a:t>
            </a:r>
            <a:r>
              <a:rPr lang="en-IN" dirty="0"/>
              <a:t> 2012 winner) and ZF-Net (</a:t>
            </a:r>
            <a:r>
              <a:rPr lang="en-IN" dirty="0" err="1"/>
              <a:t>Ilsvrc</a:t>
            </a:r>
            <a:r>
              <a:rPr lang="en-IN" dirty="0"/>
              <a:t> 2013 winner). </a:t>
            </a:r>
          </a:p>
          <a:p>
            <a:pPr fontAlgn="base"/>
            <a:r>
              <a:rPr lang="en-IN" dirty="0"/>
              <a:t>In terms of error rate, the error is significantly lesser than VGG (2014 runner up). It achieves deeper architecture by employing a number of distinct techniques, including 1×1 convolution and global average pooling. </a:t>
            </a:r>
            <a:br>
              <a:rPr lang="en-IN" dirty="0"/>
            </a:br>
            <a:endParaRPr lang="en-IN" dirty="0"/>
          </a:p>
        </p:txBody>
      </p:sp>
    </p:spTree>
    <p:extLst>
      <p:ext uri="{BB962C8B-B14F-4D97-AF65-F5344CB8AC3E}">
        <p14:creationId xmlns:p14="http://schemas.microsoft.com/office/powerpoint/2010/main" val="496941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GoogLeNet</a:t>
            </a:r>
            <a:endParaRPr lang="en-IN" dirty="0"/>
          </a:p>
        </p:txBody>
      </p:sp>
      <p:sp>
        <p:nvSpPr>
          <p:cNvPr id="3" name="Content Placeholder 2"/>
          <p:cNvSpPr>
            <a:spLocks noGrp="1"/>
          </p:cNvSpPr>
          <p:nvPr>
            <p:ph idx="1"/>
          </p:nvPr>
        </p:nvSpPr>
        <p:spPr/>
        <p:txBody>
          <a:bodyPr/>
          <a:lstStyle/>
          <a:p>
            <a:r>
              <a:rPr lang="en-IN" dirty="0" err="1"/>
              <a:t>GoogleNet</a:t>
            </a:r>
            <a:r>
              <a:rPr lang="en-IN" dirty="0"/>
              <a:t> CNN architecture is computationally expensive. To reduce the parameters that must be learned, it uses heavy </a:t>
            </a:r>
            <a:r>
              <a:rPr lang="en-IN" dirty="0" err="1"/>
              <a:t>unpooling</a:t>
            </a:r>
            <a:r>
              <a:rPr lang="en-IN" dirty="0"/>
              <a:t> layers on top of CNNs to remove spatial redundancy during training and also features shortcut connections between the first two convolutional layers before adding new filters in later CNN layers. </a:t>
            </a:r>
          </a:p>
          <a:p>
            <a:r>
              <a:rPr lang="en-IN" dirty="0"/>
              <a:t>Real-world applications/examples of </a:t>
            </a:r>
            <a:r>
              <a:rPr lang="en-IN" dirty="0" err="1"/>
              <a:t>GoogLeNet</a:t>
            </a:r>
            <a:r>
              <a:rPr lang="en-IN" dirty="0"/>
              <a:t> CNN architecture include Street View House Number (SVHN) digit recognition task, which is often used as a proxy for roadside object detection. </a:t>
            </a:r>
          </a:p>
        </p:txBody>
      </p:sp>
    </p:spTree>
    <p:extLst>
      <p:ext uri="{BB962C8B-B14F-4D97-AF65-F5344CB8AC3E}">
        <p14:creationId xmlns:p14="http://schemas.microsoft.com/office/powerpoint/2010/main" val="1046632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implified block diagram GoogLeNet CN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 y="225084"/>
            <a:ext cx="11704320" cy="6443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624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VGGNet</a:t>
            </a:r>
            <a:endParaRPr lang="en-IN" dirty="0"/>
          </a:p>
        </p:txBody>
      </p:sp>
      <p:sp>
        <p:nvSpPr>
          <p:cNvPr id="3" name="Content Placeholder 2"/>
          <p:cNvSpPr>
            <a:spLocks noGrp="1"/>
          </p:cNvSpPr>
          <p:nvPr>
            <p:ph idx="1"/>
          </p:nvPr>
        </p:nvSpPr>
        <p:spPr/>
        <p:txBody>
          <a:bodyPr/>
          <a:lstStyle/>
          <a:p>
            <a:r>
              <a:rPr lang="en-IN" dirty="0" err="1"/>
              <a:t>VGGNet</a:t>
            </a:r>
            <a:r>
              <a:rPr lang="en-IN" dirty="0"/>
              <a:t> is the CNN architecture that was developed by Karen </a:t>
            </a:r>
            <a:r>
              <a:rPr lang="en-IN" dirty="0" err="1"/>
              <a:t>Simonyan</a:t>
            </a:r>
            <a:r>
              <a:rPr lang="en-IN" dirty="0"/>
              <a:t>, Andrew </a:t>
            </a:r>
            <a:r>
              <a:rPr lang="en-IN" dirty="0" err="1"/>
              <a:t>Zisserman</a:t>
            </a:r>
            <a:r>
              <a:rPr lang="en-IN" dirty="0"/>
              <a:t> et al. at Oxford University. </a:t>
            </a:r>
            <a:r>
              <a:rPr lang="en-IN" dirty="0" err="1"/>
              <a:t>VGGNet</a:t>
            </a:r>
            <a:r>
              <a:rPr lang="en-IN" dirty="0"/>
              <a:t> is a 16-layer CNN with up to 95 million parameters and trained on over one billion images (1000 classes).</a:t>
            </a:r>
          </a:p>
          <a:p>
            <a:r>
              <a:rPr lang="en-IN" dirty="0"/>
              <a:t> It can take large input images of 224 x 224-pixel size for which it has 4096 convolutional features. CNNs with such large filters are expensive to train and require a lot of data, which is the main reason why CNN architectures like </a:t>
            </a:r>
            <a:r>
              <a:rPr lang="en-IN" dirty="0" err="1"/>
              <a:t>GoogLeNet</a:t>
            </a:r>
            <a:r>
              <a:rPr lang="en-IN" dirty="0"/>
              <a:t> (</a:t>
            </a:r>
            <a:r>
              <a:rPr lang="en-IN" dirty="0" err="1"/>
              <a:t>AlexNet</a:t>
            </a:r>
            <a:r>
              <a:rPr lang="en-IN" dirty="0"/>
              <a:t> architecture) work better than </a:t>
            </a:r>
            <a:r>
              <a:rPr lang="en-IN" dirty="0" err="1"/>
              <a:t>VGGNet</a:t>
            </a:r>
            <a:r>
              <a:rPr lang="en-IN" dirty="0"/>
              <a:t> for most image classification tasks where input images have a size between 100 x 100-pixel and 350 x 350 pixels. </a:t>
            </a:r>
          </a:p>
        </p:txBody>
      </p:sp>
    </p:spTree>
    <p:extLst>
      <p:ext uri="{BB962C8B-B14F-4D97-AF65-F5344CB8AC3E}">
        <p14:creationId xmlns:p14="http://schemas.microsoft.com/office/powerpoint/2010/main" val="595455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VGGNet</a:t>
            </a:r>
            <a:r>
              <a:rPr lang="en-IN" dirty="0"/>
              <a:t>- Applications</a:t>
            </a:r>
          </a:p>
        </p:txBody>
      </p:sp>
      <p:sp>
        <p:nvSpPr>
          <p:cNvPr id="3" name="Content Placeholder 2"/>
          <p:cNvSpPr>
            <a:spLocks noGrp="1"/>
          </p:cNvSpPr>
          <p:nvPr>
            <p:ph idx="1"/>
          </p:nvPr>
        </p:nvSpPr>
        <p:spPr/>
        <p:txBody>
          <a:bodyPr/>
          <a:lstStyle/>
          <a:p>
            <a:r>
              <a:rPr lang="en-IN" dirty="0"/>
              <a:t> Real-world applications/examples of </a:t>
            </a:r>
            <a:r>
              <a:rPr lang="en-IN" dirty="0" err="1"/>
              <a:t>VGGNet</a:t>
            </a:r>
            <a:r>
              <a:rPr lang="en-IN" dirty="0"/>
              <a:t> CNN architecture include the ILSVRC 2014 classification task, which was also won by </a:t>
            </a:r>
            <a:r>
              <a:rPr lang="en-IN" dirty="0" err="1"/>
              <a:t>GoogleNet</a:t>
            </a:r>
            <a:r>
              <a:rPr lang="en-IN" dirty="0"/>
              <a:t> CNN architecture. </a:t>
            </a:r>
          </a:p>
          <a:p>
            <a:r>
              <a:rPr lang="en-IN" dirty="0"/>
              <a:t>The VGG CNN model is computationally efficient and serves as a strong baseline for many applications in computer vision due to its applicability for numerous tasks including object detection. </a:t>
            </a:r>
          </a:p>
          <a:p>
            <a:r>
              <a:rPr lang="en-IN" dirty="0"/>
              <a:t>Its deep feature representations are used across multiple neural network architectures like YOLO, SSD, etc.</a:t>
            </a:r>
          </a:p>
        </p:txBody>
      </p:sp>
    </p:spTree>
    <p:extLst>
      <p:ext uri="{BB962C8B-B14F-4D97-AF65-F5344CB8AC3E}">
        <p14:creationId xmlns:p14="http://schemas.microsoft.com/office/powerpoint/2010/main" val="909013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GG16 CN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 y="307664"/>
            <a:ext cx="11887199" cy="633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30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ResNet</a:t>
            </a:r>
            <a:endParaRPr lang="en-IN" dirty="0"/>
          </a:p>
        </p:txBody>
      </p:sp>
      <p:sp>
        <p:nvSpPr>
          <p:cNvPr id="3" name="Content Placeholder 2"/>
          <p:cNvSpPr>
            <a:spLocks noGrp="1"/>
          </p:cNvSpPr>
          <p:nvPr>
            <p:ph idx="1"/>
          </p:nvPr>
        </p:nvSpPr>
        <p:spPr/>
        <p:txBody>
          <a:bodyPr>
            <a:normAutofit lnSpcReduction="10000"/>
          </a:bodyPr>
          <a:lstStyle/>
          <a:p>
            <a:r>
              <a:rPr lang="en-IN" dirty="0" err="1"/>
              <a:t>ResNet</a:t>
            </a:r>
            <a:r>
              <a:rPr lang="en-IN" dirty="0"/>
              <a:t> is the CNN architecture that was developed by </a:t>
            </a:r>
            <a:r>
              <a:rPr lang="en-IN" dirty="0" err="1"/>
              <a:t>Kaiming</a:t>
            </a:r>
            <a:r>
              <a:rPr lang="en-IN" dirty="0"/>
              <a:t> He et al. to win the ILSVRC 2015 classification task with a top-five error of only 15.43%. The network has 152 layers and over one million parameters, which is considered deep even for CNNs because it would have taken more than 40 days on 32 GPUs to train the network on the ILSVRC 2015 dataset. </a:t>
            </a:r>
          </a:p>
          <a:p>
            <a:r>
              <a:rPr lang="en-IN" dirty="0"/>
              <a:t>CNNs are mostly used for image classification tasks with 1000 classes, but </a:t>
            </a:r>
            <a:r>
              <a:rPr lang="en-IN" dirty="0" err="1"/>
              <a:t>ResNet</a:t>
            </a:r>
            <a:r>
              <a:rPr lang="en-IN" dirty="0"/>
              <a:t> proves that CNNs can also be used successfully to solve natural language processing problems like sentence completion or machine comprehension, where it was used by the Microsoft Research Asia team in 2016 and 2017 respectively.</a:t>
            </a:r>
          </a:p>
        </p:txBody>
      </p:sp>
    </p:spTree>
    <p:extLst>
      <p:ext uri="{BB962C8B-B14F-4D97-AF65-F5344CB8AC3E}">
        <p14:creationId xmlns:p14="http://schemas.microsoft.com/office/powerpoint/2010/main" val="320635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ical CN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6" y="0"/>
            <a:ext cx="11797048" cy="668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287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ResNet</a:t>
            </a:r>
            <a:endParaRPr lang="en-IN" dirty="0"/>
          </a:p>
        </p:txBody>
      </p:sp>
      <p:sp>
        <p:nvSpPr>
          <p:cNvPr id="3" name="Content Placeholder 2"/>
          <p:cNvSpPr>
            <a:spLocks noGrp="1"/>
          </p:cNvSpPr>
          <p:nvPr>
            <p:ph idx="1"/>
          </p:nvPr>
        </p:nvSpPr>
        <p:spPr/>
        <p:txBody>
          <a:bodyPr/>
          <a:lstStyle/>
          <a:p>
            <a:r>
              <a:rPr lang="en-IN" dirty="0"/>
              <a:t>Real-life applications/examples of </a:t>
            </a:r>
            <a:r>
              <a:rPr lang="en-IN" dirty="0" err="1"/>
              <a:t>ResNet</a:t>
            </a:r>
            <a:r>
              <a:rPr lang="en-IN" dirty="0"/>
              <a:t> CNN architecture include Microsoft’s machine comprehension system, which has used CNNs to generate the answers for more than 100k questions in over 20 categories. </a:t>
            </a:r>
          </a:p>
          <a:p>
            <a:r>
              <a:rPr lang="en-IN" dirty="0"/>
              <a:t>The CNN architecture </a:t>
            </a:r>
            <a:r>
              <a:rPr lang="en-IN" dirty="0" err="1"/>
              <a:t>ResNet</a:t>
            </a:r>
            <a:r>
              <a:rPr lang="en-IN" dirty="0"/>
              <a:t> is computationally efficient and can be scaled up or down to match the computational power of GPUs.</a:t>
            </a:r>
          </a:p>
        </p:txBody>
      </p:sp>
    </p:spTree>
    <p:extLst>
      <p:ext uri="{BB962C8B-B14F-4D97-AF65-F5344CB8AC3E}">
        <p14:creationId xmlns:p14="http://schemas.microsoft.com/office/powerpoint/2010/main" val="2338075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MobileNets</a:t>
            </a:r>
            <a:endParaRPr lang="en-IN" dirty="0"/>
          </a:p>
        </p:txBody>
      </p:sp>
      <p:sp>
        <p:nvSpPr>
          <p:cNvPr id="3" name="Content Placeholder 2"/>
          <p:cNvSpPr>
            <a:spLocks noGrp="1"/>
          </p:cNvSpPr>
          <p:nvPr>
            <p:ph idx="1"/>
          </p:nvPr>
        </p:nvSpPr>
        <p:spPr/>
        <p:txBody>
          <a:bodyPr/>
          <a:lstStyle/>
          <a:p>
            <a:r>
              <a:rPr lang="en-IN" dirty="0" err="1"/>
              <a:t>MobileNets</a:t>
            </a:r>
            <a:r>
              <a:rPr lang="en-IN" dirty="0"/>
              <a:t> are CNNs that can be fit on a mobile device to classify images or detect objects with low latency. </a:t>
            </a:r>
            <a:r>
              <a:rPr lang="en-IN" dirty="0" err="1"/>
              <a:t>MobileNets</a:t>
            </a:r>
            <a:r>
              <a:rPr lang="en-IN" dirty="0"/>
              <a:t> have been developed by Andrew G Trillion et al.. </a:t>
            </a:r>
          </a:p>
          <a:p>
            <a:r>
              <a:rPr lang="en-IN" dirty="0"/>
              <a:t>They are usually very small CNN architectures, which makes them easy to run in real-time using embedded devices like smartphones and drones. </a:t>
            </a:r>
          </a:p>
          <a:p>
            <a:r>
              <a:rPr lang="en-IN" dirty="0"/>
              <a:t>The architecture is also flexible so it has been tested on CNNs with 100-300 layers and it still works better than other architectures like </a:t>
            </a:r>
            <a:r>
              <a:rPr lang="en-IN" dirty="0" err="1"/>
              <a:t>VGGNet</a:t>
            </a:r>
            <a:r>
              <a:rPr lang="en-IN" dirty="0"/>
              <a:t>. </a:t>
            </a:r>
          </a:p>
        </p:txBody>
      </p:sp>
    </p:spTree>
    <p:extLst>
      <p:ext uri="{BB962C8B-B14F-4D97-AF65-F5344CB8AC3E}">
        <p14:creationId xmlns:p14="http://schemas.microsoft.com/office/powerpoint/2010/main" val="2736854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MobileNets</a:t>
            </a:r>
            <a:r>
              <a:rPr lang="en-IN" b="1" dirty="0"/>
              <a:t> - Applications</a:t>
            </a:r>
            <a:endParaRPr lang="en-IN" dirty="0"/>
          </a:p>
        </p:txBody>
      </p:sp>
      <p:sp>
        <p:nvSpPr>
          <p:cNvPr id="3" name="Content Placeholder 2"/>
          <p:cNvSpPr>
            <a:spLocks noGrp="1"/>
          </p:cNvSpPr>
          <p:nvPr>
            <p:ph idx="1"/>
          </p:nvPr>
        </p:nvSpPr>
        <p:spPr/>
        <p:txBody>
          <a:bodyPr/>
          <a:lstStyle/>
          <a:p>
            <a:r>
              <a:rPr lang="en-IN" dirty="0"/>
              <a:t>Real-life examples of </a:t>
            </a:r>
            <a:r>
              <a:rPr lang="en-IN" dirty="0" err="1"/>
              <a:t>MobileNets</a:t>
            </a:r>
            <a:r>
              <a:rPr lang="en-IN" dirty="0"/>
              <a:t> CNN architecture include CNNs that is built into Android phones to run Google’s Mobile Vision API, which can automatically identify labels of popular objects in images.</a:t>
            </a:r>
          </a:p>
          <a:p>
            <a:endParaRPr lang="en-IN" dirty="0"/>
          </a:p>
        </p:txBody>
      </p:sp>
    </p:spTree>
    <p:extLst>
      <p:ext uri="{BB962C8B-B14F-4D97-AF65-F5344CB8AC3E}">
        <p14:creationId xmlns:p14="http://schemas.microsoft.com/office/powerpoint/2010/main" val="3505808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GoogLeNet_DeepDream</a:t>
            </a:r>
            <a:endParaRPr lang="en-IN" dirty="0"/>
          </a:p>
        </p:txBody>
      </p:sp>
      <p:sp>
        <p:nvSpPr>
          <p:cNvPr id="3" name="Content Placeholder 2"/>
          <p:cNvSpPr>
            <a:spLocks noGrp="1"/>
          </p:cNvSpPr>
          <p:nvPr>
            <p:ph idx="1"/>
          </p:nvPr>
        </p:nvSpPr>
        <p:spPr/>
        <p:txBody>
          <a:bodyPr/>
          <a:lstStyle/>
          <a:p>
            <a:r>
              <a:rPr lang="en-IN" dirty="0" err="1"/>
              <a:t>GoogLeNet_DeepDream</a:t>
            </a:r>
            <a:r>
              <a:rPr lang="en-IN" dirty="0"/>
              <a:t> is a deep dream CNN architecture that was developed by Alexander </a:t>
            </a:r>
            <a:r>
              <a:rPr lang="en-IN" dirty="0" err="1"/>
              <a:t>Mordvintsev</a:t>
            </a:r>
            <a:r>
              <a:rPr lang="en-IN" dirty="0"/>
              <a:t>, Christopher </a:t>
            </a:r>
            <a:r>
              <a:rPr lang="en-IN" dirty="0" err="1"/>
              <a:t>Olah</a:t>
            </a:r>
            <a:r>
              <a:rPr lang="en-IN" dirty="0"/>
              <a:t>, et al..</a:t>
            </a:r>
          </a:p>
          <a:p>
            <a:r>
              <a:rPr lang="en-IN" dirty="0"/>
              <a:t> It uses the Inception network to generate images based on CNN features. </a:t>
            </a:r>
          </a:p>
          <a:p>
            <a:r>
              <a:rPr lang="en-IN" dirty="0"/>
              <a:t>The architecture is often used with the </a:t>
            </a:r>
            <a:r>
              <a:rPr lang="en-IN" dirty="0" err="1"/>
              <a:t>ImageNet</a:t>
            </a:r>
            <a:r>
              <a:rPr lang="en-IN" dirty="0"/>
              <a:t> dataset to generate psychedelic images or create abstract artworks using human imagination at the ICLR 2017 workshop by David Ha, et al.</a:t>
            </a:r>
          </a:p>
        </p:txBody>
      </p:sp>
    </p:spTree>
    <p:extLst>
      <p:ext uri="{BB962C8B-B14F-4D97-AF65-F5344CB8AC3E}">
        <p14:creationId xmlns:p14="http://schemas.microsoft.com/office/powerpoint/2010/main" val="636916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https://pyimagesearch.com/2021/05/14/convolutional-neural-networks-cnns-and-layer-types/</a:t>
            </a:r>
          </a:p>
        </p:txBody>
      </p:sp>
    </p:spTree>
    <p:extLst>
      <p:ext uri="{BB962C8B-B14F-4D97-AF65-F5344CB8AC3E}">
        <p14:creationId xmlns:p14="http://schemas.microsoft.com/office/powerpoint/2010/main" val="122979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Layer Types</a:t>
            </a:r>
            <a:br>
              <a:rPr lang="en-IN" b="1" dirty="0"/>
            </a:br>
            <a:endParaRPr lang="en-IN" dirty="0"/>
          </a:p>
        </p:txBody>
      </p:sp>
      <p:sp>
        <p:nvSpPr>
          <p:cNvPr id="3" name="Content Placeholder 2"/>
          <p:cNvSpPr>
            <a:spLocks noGrp="1"/>
          </p:cNvSpPr>
          <p:nvPr>
            <p:ph idx="1"/>
          </p:nvPr>
        </p:nvSpPr>
        <p:spPr/>
        <p:txBody>
          <a:bodyPr>
            <a:normAutofit/>
          </a:bodyPr>
          <a:lstStyle/>
          <a:p>
            <a:r>
              <a:rPr lang="en-IN" dirty="0"/>
              <a:t>Convolutional (CONV)</a:t>
            </a:r>
          </a:p>
          <a:p>
            <a:r>
              <a:rPr lang="en-IN" dirty="0"/>
              <a:t>Activation (ACT or RELU, where we use the same or the actual activation function)</a:t>
            </a:r>
          </a:p>
          <a:p>
            <a:r>
              <a:rPr lang="en-IN" dirty="0"/>
              <a:t>Pooling (POOL)</a:t>
            </a:r>
          </a:p>
          <a:p>
            <a:r>
              <a:rPr lang="en-IN" dirty="0"/>
              <a:t>Fully connected (FC)</a:t>
            </a:r>
          </a:p>
          <a:p>
            <a:r>
              <a:rPr lang="en-IN" dirty="0"/>
              <a:t>Batch normalization (BN)</a:t>
            </a:r>
          </a:p>
          <a:p>
            <a:r>
              <a:rPr lang="en-IN" dirty="0"/>
              <a:t>Dropout (DO)</a:t>
            </a:r>
          </a:p>
        </p:txBody>
      </p:sp>
    </p:spTree>
    <p:extLst>
      <p:ext uri="{BB962C8B-B14F-4D97-AF65-F5344CB8AC3E}">
        <p14:creationId xmlns:p14="http://schemas.microsoft.com/office/powerpoint/2010/main" val="379153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text diagrams to describe a CNN</a:t>
            </a:r>
          </a:p>
        </p:txBody>
      </p:sp>
      <p:sp>
        <p:nvSpPr>
          <p:cNvPr id="4" name="Rectangle 3"/>
          <p:cNvSpPr/>
          <p:nvPr/>
        </p:nvSpPr>
        <p:spPr>
          <a:xfrm>
            <a:off x="492368" y="2149232"/>
            <a:ext cx="11002108" cy="923330"/>
          </a:xfrm>
          <a:prstGeom prst="rect">
            <a:avLst/>
          </a:prstGeom>
          <a:solidFill>
            <a:srgbClr val="FFFF00"/>
          </a:solidFill>
        </p:spPr>
        <p:txBody>
          <a:bodyPr wrap="square">
            <a:spAutoFit/>
          </a:bodyPr>
          <a:lstStyle/>
          <a:p>
            <a:r>
              <a:rPr lang="en-IN" sz="3600" b="0" i="0" dirty="0">
                <a:solidFill>
                  <a:srgbClr val="000000"/>
                </a:solidFill>
                <a:effectLst/>
                <a:latin typeface="inherit"/>
              </a:rPr>
              <a:t>INPUT =&gt; CONV =&gt; RELU =&gt; FC =&gt; SOFTMAX</a:t>
            </a:r>
            <a:endParaRPr lang="en-IN" sz="3600" b="0" i="0" dirty="0">
              <a:solidFill>
                <a:srgbClr val="051E50"/>
              </a:solidFill>
              <a:effectLst/>
              <a:latin typeface="Source Code Pro"/>
            </a:endParaRPr>
          </a:p>
          <a:p>
            <a:r>
              <a:rPr lang="en-IN" b="0" i="0" dirty="0">
                <a:solidFill>
                  <a:srgbClr val="051E50"/>
                </a:solidFill>
                <a:effectLst/>
                <a:latin typeface="proxima-nova"/>
              </a:rPr>
              <a:t>.</a:t>
            </a:r>
            <a:endParaRPr lang="en-IN" dirty="0"/>
          </a:p>
        </p:txBody>
      </p:sp>
      <p:sp>
        <p:nvSpPr>
          <p:cNvPr id="5" name="Rectangle 4"/>
          <p:cNvSpPr/>
          <p:nvPr/>
        </p:nvSpPr>
        <p:spPr>
          <a:xfrm>
            <a:off x="377482" y="3874200"/>
            <a:ext cx="11231880" cy="2677656"/>
          </a:xfrm>
          <a:prstGeom prst="rect">
            <a:avLst/>
          </a:prstGeom>
        </p:spPr>
        <p:txBody>
          <a:bodyPr wrap="square">
            <a:spAutoFit/>
          </a:bodyPr>
          <a:lstStyle/>
          <a:p>
            <a:pPr marL="457200" indent="-457200">
              <a:buFont typeface="Arial" panose="020B0604020202020204" pitchFamily="34" charset="0"/>
              <a:buChar char="•"/>
            </a:pPr>
            <a:r>
              <a:rPr lang="en-IN" sz="2800" dirty="0"/>
              <a:t>Here, we define a simple CNN that accepts an input, applies a convolution layer, then an activation layer, then a fully connected layer, and, finally, a </a:t>
            </a:r>
            <a:r>
              <a:rPr lang="en-IN" sz="2800" dirty="0" err="1"/>
              <a:t>softmax</a:t>
            </a:r>
            <a:r>
              <a:rPr lang="en-IN" sz="2800" dirty="0"/>
              <a:t> classifier to obtain the output classification probabilities. </a:t>
            </a:r>
          </a:p>
          <a:p>
            <a:pPr marL="457200" indent="-457200">
              <a:buFont typeface="Arial" panose="020B0604020202020204" pitchFamily="34" charset="0"/>
              <a:buChar char="•"/>
            </a:pPr>
            <a:r>
              <a:rPr lang="en-IN" sz="2800" dirty="0"/>
              <a:t>The SOFTMAX activation layer is often omitted from the network diagram as it is assumed it directly follows the final FC.</a:t>
            </a:r>
          </a:p>
        </p:txBody>
      </p:sp>
    </p:spTree>
    <p:extLst>
      <p:ext uri="{BB962C8B-B14F-4D97-AF65-F5344CB8AC3E}">
        <p14:creationId xmlns:p14="http://schemas.microsoft.com/office/powerpoint/2010/main" val="146464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CNN Layers</a:t>
            </a:r>
          </a:p>
        </p:txBody>
      </p:sp>
      <p:sp>
        <p:nvSpPr>
          <p:cNvPr id="3" name="Content Placeholder 2"/>
          <p:cNvSpPr>
            <a:spLocks noGrp="1"/>
          </p:cNvSpPr>
          <p:nvPr>
            <p:ph idx="1"/>
          </p:nvPr>
        </p:nvSpPr>
        <p:spPr/>
        <p:txBody>
          <a:bodyPr/>
          <a:lstStyle/>
          <a:p>
            <a:r>
              <a:rPr lang="en-IN" dirty="0"/>
              <a:t>CONV and FC (and to a lesser extent, BN) are the only layers that contain parameters that are learned during the training process. </a:t>
            </a:r>
          </a:p>
          <a:p>
            <a:r>
              <a:rPr lang="en-IN" dirty="0"/>
              <a:t>Activation and dropout layers are not considered true “layers” themselves but are often included in network diagrams to make the architecture explicitly clear. </a:t>
            </a:r>
          </a:p>
          <a:p>
            <a:r>
              <a:rPr lang="en-IN" dirty="0"/>
              <a:t>Pooling layers (POOL), of equal importance as CONV and FC, are also included in network diagrams as they have a substantial impact on the spatial dimensions of an image as it moves through a CNN.</a:t>
            </a:r>
          </a:p>
          <a:p>
            <a:r>
              <a:rPr lang="en-IN" dirty="0"/>
              <a:t>CONV, POOL, RELU, and FC are the most important when defining your actual network architecture. </a:t>
            </a:r>
          </a:p>
        </p:txBody>
      </p:sp>
    </p:spTree>
    <p:extLst>
      <p:ext uri="{BB962C8B-B14F-4D97-AF65-F5344CB8AC3E}">
        <p14:creationId xmlns:p14="http://schemas.microsoft.com/office/powerpoint/2010/main" val="252203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Convolutional layer</a:t>
            </a:r>
            <a:endParaRPr lang="en-IN" dirty="0"/>
          </a:p>
        </p:txBody>
      </p:sp>
      <p:sp>
        <p:nvSpPr>
          <p:cNvPr id="3" name="Content Placeholder 2"/>
          <p:cNvSpPr>
            <a:spLocks noGrp="1"/>
          </p:cNvSpPr>
          <p:nvPr>
            <p:ph idx="1"/>
          </p:nvPr>
        </p:nvSpPr>
        <p:spPr/>
        <p:txBody>
          <a:bodyPr>
            <a:normAutofit lnSpcReduction="10000"/>
          </a:bodyPr>
          <a:lstStyle/>
          <a:p>
            <a:r>
              <a:rPr lang="en-IN" dirty="0"/>
              <a:t>The CONV layer is the core building block of a Convolutional Neural Network. </a:t>
            </a:r>
          </a:p>
          <a:p>
            <a:r>
              <a:rPr lang="en-IN" dirty="0"/>
              <a:t>The CONV layer parameters consist of a set of K learnable filters (i.e., “kernels”), where each filter has a width and a height, and are nearly always square.</a:t>
            </a:r>
          </a:p>
          <a:p>
            <a:r>
              <a:rPr lang="en-IN" dirty="0"/>
              <a:t> These filters are small (in terms of their spatial dimensions) but extend throughout the full depth of the volume.</a:t>
            </a:r>
          </a:p>
          <a:p>
            <a:r>
              <a:rPr lang="en-IN" dirty="0"/>
              <a:t>For inputs to the CNN, the depth is the number of channels in the image (i.e., a depth of three when working with RGB images, one for each channel). For volumes deeper in the network, the depth will be the number of filters applied in the previous layer.</a:t>
            </a:r>
          </a:p>
        </p:txBody>
      </p:sp>
      <p:pic>
        <p:nvPicPr>
          <p:cNvPr id="5" name="Picture 4"/>
          <p:cNvPicPr>
            <a:picLocks noChangeAspect="1"/>
          </p:cNvPicPr>
          <p:nvPr/>
        </p:nvPicPr>
        <p:blipFill>
          <a:blip r:embed="rId2"/>
          <a:stretch>
            <a:fillRect/>
          </a:stretch>
        </p:blipFill>
        <p:spPr>
          <a:xfrm>
            <a:off x="6877318" y="139109"/>
            <a:ext cx="4997286" cy="1619048"/>
          </a:xfrm>
          <a:prstGeom prst="rect">
            <a:avLst/>
          </a:prstGeom>
        </p:spPr>
      </p:pic>
    </p:spTree>
    <p:extLst>
      <p:ext uri="{BB962C8B-B14F-4D97-AF65-F5344CB8AC3E}">
        <p14:creationId xmlns:p14="http://schemas.microsoft.com/office/powerpoint/2010/main" val="310568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305" y="4670473"/>
            <a:ext cx="10515600" cy="1942587"/>
          </a:xfrm>
        </p:spPr>
        <p:txBody>
          <a:bodyPr>
            <a:normAutofit lnSpcReduction="10000"/>
          </a:bodyPr>
          <a:lstStyle/>
          <a:p>
            <a:r>
              <a:rPr lang="en-IN" dirty="0"/>
              <a:t>Let’s consider the forward-pass of a CNN, where we convolve each of the K filters across the width and height of the input volume. More simply, we can think of each of our K kernels sliding across the input region, computing an element-wise multiplication, summing, and then storing the output value in a 2-dimensional activation map</a:t>
            </a:r>
          </a:p>
        </p:txBody>
      </p:sp>
      <p:pic>
        <p:nvPicPr>
          <p:cNvPr id="7170" name="Picture 2" descr="https://929687.smushcdn.com/2633864/wp-content/uploads/2021/05/conv_flow-1024x356.png?size=700x243&amp;lossy=1&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05" y="182880"/>
            <a:ext cx="10823917" cy="422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394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2294</Words>
  <Application>Microsoft Office PowerPoint</Application>
  <PresentationFormat>Widescreen</PresentationFormat>
  <Paragraphs>129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Different Types of CNN Architectures </vt:lpstr>
      <vt:lpstr>Table of Contents</vt:lpstr>
      <vt:lpstr>What is CNN? </vt:lpstr>
      <vt:lpstr>PowerPoint Presentation</vt:lpstr>
      <vt:lpstr>Layer Types </vt:lpstr>
      <vt:lpstr>Simple text diagrams to describe a CNN</vt:lpstr>
      <vt:lpstr>CNN Layers</vt:lpstr>
      <vt:lpstr>Convolutional layer</vt:lpstr>
      <vt:lpstr>PowerPoint Presentation</vt:lpstr>
      <vt:lpstr>PowerPoint Presentation</vt:lpstr>
      <vt:lpstr>Covolution Layers</vt:lpstr>
      <vt:lpstr>Parameters</vt:lpstr>
      <vt:lpstr>Depth </vt:lpstr>
      <vt:lpstr>Stride</vt:lpstr>
      <vt:lpstr>PowerPoint Presentation</vt:lpstr>
      <vt:lpstr>Zero-padding</vt:lpstr>
      <vt:lpstr>PowerPoint Presentation</vt:lpstr>
      <vt:lpstr>Activation Layers </vt:lpstr>
      <vt:lpstr>PowerPoint Presentation</vt:lpstr>
      <vt:lpstr>Pooling layer</vt:lpstr>
      <vt:lpstr>Pooling layer</vt:lpstr>
      <vt:lpstr>PowerPoint Presentation</vt:lpstr>
      <vt:lpstr>Fully connected layer</vt:lpstr>
      <vt:lpstr>CNN- Applications</vt:lpstr>
      <vt:lpstr>Different types of CNN Architectures </vt:lpstr>
      <vt:lpstr>LeNet</vt:lpstr>
      <vt:lpstr>PowerPoint Presentation</vt:lpstr>
      <vt:lpstr>Applications of LeNet</vt:lpstr>
      <vt:lpstr>AlexNet</vt:lpstr>
      <vt:lpstr>PowerPoint Presentation</vt:lpstr>
      <vt:lpstr>ZF Net</vt:lpstr>
      <vt:lpstr>ZF Net</vt:lpstr>
      <vt:lpstr>GoogLeNet</vt:lpstr>
      <vt:lpstr>GoogLeNet</vt:lpstr>
      <vt:lpstr>PowerPoint Presentation</vt:lpstr>
      <vt:lpstr>VGGNet</vt:lpstr>
      <vt:lpstr>VGGNet- Applications</vt:lpstr>
      <vt:lpstr>PowerPoint Presentation</vt:lpstr>
      <vt:lpstr>ResNet</vt:lpstr>
      <vt:lpstr>ResNet</vt:lpstr>
      <vt:lpstr>MobileNets</vt:lpstr>
      <vt:lpstr>MobileNets - Applications</vt:lpstr>
      <vt:lpstr>GoogLeNet_DeepDream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CNN Architectures</dc:title>
  <dc:creator>Microsoft account</dc:creator>
  <cp:lastModifiedBy>deraj yojith</cp:lastModifiedBy>
  <cp:revision>11</cp:revision>
  <dcterms:created xsi:type="dcterms:W3CDTF">2022-07-07T09:01:19Z</dcterms:created>
  <dcterms:modified xsi:type="dcterms:W3CDTF">2022-07-12T03:09:09Z</dcterms:modified>
</cp:coreProperties>
</file>