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81" r:id="rId8"/>
    <p:sldId id="262" r:id="rId9"/>
    <p:sldId id="282" r:id="rId10"/>
    <p:sldId id="263" r:id="rId11"/>
    <p:sldId id="283" r:id="rId12"/>
    <p:sldId id="264" r:id="rId13"/>
    <p:sldId id="284" r:id="rId14"/>
    <p:sldId id="267" r:id="rId15"/>
    <p:sldId id="265" r:id="rId16"/>
    <p:sldId id="266"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5" r:id="rId30"/>
    <p:sldId id="280"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8" d="100"/>
          <a:sy n="78" d="100"/>
        </p:scale>
        <p:origin x="18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vi Rajendran" userId="6bfd80d30f00d2b3" providerId="LiveId" clId="{75E2A816-6E00-4FD1-B89C-4FAFC92E715A}"/>
    <pc:docChg chg="undo custSel modSld">
      <pc:chgData name="Selvi Rajendran" userId="6bfd80d30f00d2b3" providerId="LiveId" clId="{75E2A816-6E00-4FD1-B89C-4FAFC92E715A}" dt="2021-05-05T04:23:10.542" v="14" actId="1076"/>
      <pc:docMkLst>
        <pc:docMk/>
      </pc:docMkLst>
      <pc:sldChg chg="modSp mod">
        <pc:chgData name="Selvi Rajendran" userId="6bfd80d30f00d2b3" providerId="LiveId" clId="{75E2A816-6E00-4FD1-B89C-4FAFC92E715A}" dt="2021-05-05T03:36:50.586" v="2" actId="207"/>
        <pc:sldMkLst>
          <pc:docMk/>
          <pc:sldMk cId="3487993929" sldId="257"/>
        </pc:sldMkLst>
        <pc:spChg chg="mod">
          <ac:chgData name="Selvi Rajendran" userId="6bfd80d30f00d2b3" providerId="LiveId" clId="{75E2A816-6E00-4FD1-B89C-4FAFC92E715A}" dt="2021-05-05T03:36:50.586" v="2" actId="207"/>
          <ac:spMkLst>
            <pc:docMk/>
            <pc:sldMk cId="3487993929" sldId="257"/>
            <ac:spMk id="3" creationId="{80094183-7B46-43BC-90FB-44298F81EB3E}"/>
          </ac:spMkLst>
        </pc:spChg>
      </pc:sldChg>
      <pc:sldChg chg="addSp modSp mod">
        <pc:chgData name="Selvi Rajendran" userId="6bfd80d30f00d2b3" providerId="LiveId" clId="{75E2A816-6E00-4FD1-B89C-4FAFC92E715A}" dt="2021-05-05T04:23:10.542" v="14" actId="1076"/>
        <pc:sldMkLst>
          <pc:docMk/>
          <pc:sldMk cId="3321948190" sldId="282"/>
        </pc:sldMkLst>
        <pc:spChg chg="mod">
          <ac:chgData name="Selvi Rajendran" userId="6bfd80d30f00d2b3" providerId="LiveId" clId="{75E2A816-6E00-4FD1-B89C-4FAFC92E715A}" dt="2021-05-05T04:19:36.658" v="4" actId="120"/>
          <ac:spMkLst>
            <pc:docMk/>
            <pc:sldMk cId="3321948190" sldId="282"/>
            <ac:spMk id="2" creationId="{157D0945-9552-4F33-BE6C-CFF53A996628}"/>
          </ac:spMkLst>
        </pc:spChg>
        <pc:spChg chg="mod">
          <ac:chgData name="Selvi Rajendran" userId="6bfd80d30f00d2b3" providerId="LiveId" clId="{75E2A816-6E00-4FD1-B89C-4FAFC92E715A}" dt="2021-05-05T04:22:55.451" v="11" actId="27636"/>
          <ac:spMkLst>
            <pc:docMk/>
            <pc:sldMk cId="3321948190" sldId="282"/>
            <ac:spMk id="3" creationId="{D34E0608-753A-454C-A9A8-68A34229EC72}"/>
          </ac:spMkLst>
        </pc:spChg>
        <pc:picChg chg="add mod">
          <ac:chgData name="Selvi Rajendran" userId="6bfd80d30f00d2b3" providerId="LiveId" clId="{75E2A816-6E00-4FD1-B89C-4FAFC92E715A}" dt="2021-05-05T04:22:58.196" v="12" actId="1076"/>
          <ac:picMkLst>
            <pc:docMk/>
            <pc:sldMk cId="3321948190" sldId="282"/>
            <ac:picMk id="1026" creationId="{CA6EB056-19A4-4398-BB1F-5B3E5197E918}"/>
          </ac:picMkLst>
        </pc:picChg>
        <pc:picChg chg="add mod">
          <ac:chgData name="Selvi Rajendran" userId="6bfd80d30f00d2b3" providerId="LiveId" clId="{75E2A816-6E00-4FD1-B89C-4FAFC92E715A}" dt="2021-05-05T04:23:10.542" v="14" actId="1076"/>
          <ac:picMkLst>
            <pc:docMk/>
            <pc:sldMk cId="3321948190" sldId="282"/>
            <ac:picMk id="1028" creationId="{0D7F0F9B-7008-48A3-93A3-BCF70DF8A20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DA9389-C32C-41EB-A964-830D29530F2F}" type="datetimeFigureOut">
              <a:rPr lang="en-IN" smtClean="0"/>
              <a:t>05-05-2021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98581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DA9389-C32C-41EB-A964-830D29530F2F}"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2685932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DA9389-C32C-41EB-A964-830D29530F2F}" type="datetimeFigureOut">
              <a:rPr lang="en-IN" smtClean="0"/>
              <a:t>05-05-2021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408989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DA9389-C32C-41EB-A964-830D29530F2F}" type="datetimeFigureOut">
              <a:rPr lang="en-IN" smtClean="0"/>
              <a:t>05-05-2021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3B0D1F6-C12D-4457-AB80-D5F33D6CDAD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6010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DA9389-C32C-41EB-A964-830D29530F2F}" type="datetimeFigureOut">
              <a:rPr lang="en-IN" smtClean="0"/>
              <a:t>05-05-2021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281036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DA9389-C32C-41EB-A964-830D29530F2F}"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1570783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DA9389-C32C-41EB-A964-830D29530F2F}"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244379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A9389-C32C-41EB-A964-830D29530F2F}"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2318066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DA9389-C32C-41EB-A964-830D29530F2F}" type="datetimeFigureOut">
              <a:rPr lang="en-IN" smtClean="0"/>
              <a:t>05-05-2021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55542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A9389-C32C-41EB-A964-830D29530F2F}"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420638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DA9389-C32C-41EB-A964-830D29530F2F}" type="datetimeFigureOut">
              <a:rPr lang="en-IN" smtClean="0"/>
              <a:t>05-05-2021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242631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DA9389-C32C-41EB-A964-830D29530F2F}"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15259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DA9389-C32C-41EB-A964-830D29530F2F}"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364184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DA9389-C32C-41EB-A964-830D29530F2F}"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146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A9389-C32C-41EB-A964-830D29530F2F}" type="datetimeFigureOut">
              <a:rPr lang="en-IN" smtClean="0"/>
              <a:t>05-05-2021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429028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DA9389-C32C-41EB-A964-830D29530F2F}"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350062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DA9389-C32C-41EB-A964-830D29530F2F}"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B0D1F6-C12D-4457-AB80-D5F33D6CDAD4}" type="slidenum">
              <a:rPr lang="en-IN" smtClean="0"/>
              <a:t>‹#›</a:t>
            </a:fld>
            <a:endParaRPr lang="en-IN"/>
          </a:p>
        </p:txBody>
      </p:sp>
    </p:spTree>
    <p:extLst>
      <p:ext uri="{BB962C8B-B14F-4D97-AF65-F5344CB8AC3E}">
        <p14:creationId xmlns:p14="http://schemas.microsoft.com/office/powerpoint/2010/main" val="275061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DA9389-C32C-41EB-A964-830D29530F2F}" type="datetimeFigureOut">
              <a:rPr lang="en-IN" smtClean="0"/>
              <a:t>05-05-2021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B0D1F6-C12D-4457-AB80-D5F33D6CDAD4}" type="slidenum">
              <a:rPr lang="en-IN" smtClean="0"/>
              <a:t>‹#›</a:t>
            </a:fld>
            <a:endParaRPr lang="en-IN"/>
          </a:p>
        </p:txBody>
      </p:sp>
    </p:spTree>
    <p:extLst>
      <p:ext uri="{BB962C8B-B14F-4D97-AF65-F5344CB8AC3E}">
        <p14:creationId xmlns:p14="http://schemas.microsoft.com/office/powerpoint/2010/main" val="355453621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5931-60FF-41CF-B31A-ACAFBBD18BD8}"/>
              </a:ext>
            </a:extLst>
          </p:cNvPr>
          <p:cNvSpPr>
            <a:spLocks noGrp="1"/>
          </p:cNvSpPr>
          <p:nvPr>
            <p:ph type="ctrTitle"/>
          </p:nvPr>
        </p:nvSpPr>
        <p:spPr>
          <a:xfrm>
            <a:off x="1371600" y="1086234"/>
            <a:ext cx="9448800" cy="2542267"/>
          </a:xfrm>
        </p:spPr>
        <p:txBody>
          <a:bodyPr>
            <a:normAutofit fontScale="90000"/>
          </a:bodyPr>
          <a:lstStyle/>
          <a:p>
            <a:r>
              <a:rPr lang="en-IN" b="1" i="0" dirty="0">
                <a:effectLst/>
                <a:latin typeface="sohne"/>
              </a:rPr>
              <a:t>Deep Q Network (DQN) Algorithm</a:t>
            </a:r>
            <a:br>
              <a:rPr lang="en-IN" b="1" i="0" dirty="0">
                <a:solidFill>
                  <a:srgbClr val="292929"/>
                </a:solidFill>
                <a:effectLst/>
                <a:latin typeface="sohne"/>
              </a:rPr>
            </a:br>
            <a:endParaRPr lang="en-IN" dirty="0"/>
          </a:p>
        </p:txBody>
      </p:sp>
    </p:spTree>
    <p:extLst>
      <p:ext uri="{BB962C8B-B14F-4D97-AF65-F5344CB8AC3E}">
        <p14:creationId xmlns:p14="http://schemas.microsoft.com/office/powerpoint/2010/main" val="2525626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US" dirty="0"/>
              <a:t>Q — learning algorithm</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1884031"/>
          </a:xfrm>
        </p:spPr>
        <p:txBody>
          <a:bodyPr/>
          <a:lstStyle/>
          <a:p>
            <a:r>
              <a:rPr lang="en-US" dirty="0"/>
              <a:t>Q — learning algorithm is perform according to following steps:</a:t>
            </a:r>
          </a:p>
          <a:p>
            <a:r>
              <a:rPr lang="en-US" dirty="0"/>
              <a:t>1. Initialize Table Q(S,A) with random values.</a:t>
            </a:r>
          </a:p>
          <a:p>
            <a:r>
              <a:rPr lang="en-US" dirty="0"/>
              <a:t>2. Take a action (A) with epsilon — greedy policy and move to next state S’</a:t>
            </a:r>
          </a:p>
          <a:p>
            <a:r>
              <a:rPr lang="en-US" dirty="0"/>
              <a:t>3. Update the Q value of a previous state by following the update equation:</a:t>
            </a:r>
          </a:p>
          <a:p>
            <a:pPr marL="0" indent="0">
              <a:buNone/>
            </a:pPr>
            <a:endParaRPr lang="en-IN" dirty="0"/>
          </a:p>
        </p:txBody>
      </p:sp>
      <p:pic>
        <p:nvPicPr>
          <p:cNvPr id="6148" name="Picture 4">
            <a:extLst>
              <a:ext uri="{FF2B5EF4-FFF2-40B4-BE49-F238E27FC236}">
                <a16:creationId xmlns:a16="http://schemas.microsoft.com/office/drawing/2014/main" id="{24EEFE5A-F56B-4ECC-BA31-24EC5593B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922" y="3625381"/>
            <a:ext cx="10067925"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23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7D4E-CD92-4ABA-85FF-FB90297838F2}"/>
              </a:ext>
            </a:extLst>
          </p:cNvPr>
          <p:cNvSpPr>
            <a:spLocks noGrp="1"/>
          </p:cNvSpPr>
          <p:nvPr>
            <p:ph type="title"/>
          </p:nvPr>
        </p:nvSpPr>
        <p:spPr>
          <a:xfrm>
            <a:off x="834620" y="764373"/>
            <a:ext cx="10671580" cy="1293028"/>
          </a:xfrm>
        </p:spPr>
        <p:txBody>
          <a:bodyPr/>
          <a:lstStyle/>
          <a:p>
            <a:pPr algn="l"/>
            <a:r>
              <a:rPr lang="en-US" dirty="0"/>
              <a:t>Q — learning algorithm</a:t>
            </a:r>
            <a:endParaRPr lang="en-IN" dirty="0"/>
          </a:p>
        </p:txBody>
      </p:sp>
      <p:sp>
        <p:nvSpPr>
          <p:cNvPr id="3" name="Content Placeholder 2">
            <a:extLst>
              <a:ext uri="{FF2B5EF4-FFF2-40B4-BE49-F238E27FC236}">
                <a16:creationId xmlns:a16="http://schemas.microsoft.com/office/drawing/2014/main" id="{401024D1-B83A-4046-AAC1-C95A8A7B9F3C}"/>
              </a:ext>
            </a:extLst>
          </p:cNvPr>
          <p:cNvSpPr>
            <a:spLocks noGrp="1"/>
          </p:cNvSpPr>
          <p:nvPr>
            <p:ph idx="1"/>
          </p:nvPr>
        </p:nvSpPr>
        <p:spPr/>
        <p:txBody>
          <a:bodyPr/>
          <a:lstStyle/>
          <a:p>
            <a:r>
              <a:rPr lang="en-US" dirty="0"/>
              <a:t>The best way to start is to solve the Frozen Lake environment from the </a:t>
            </a:r>
            <a:r>
              <a:rPr lang="en-US" dirty="0" err="1"/>
              <a:t>OpenAI</a:t>
            </a:r>
            <a:r>
              <a:rPr lang="en-US" dirty="0"/>
              <a:t> gym.</a:t>
            </a:r>
          </a:p>
          <a:p>
            <a:r>
              <a:rPr lang="en-US" dirty="0"/>
              <a:t>In Frozen Lake environment (please be familiar with </a:t>
            </a:r>
            <a:r>
              <a:rPr lang="en-US" dirty="0" err="1"/>
              <a:t>OpenAI</a:t>
            </a:r>
            <a:r>
              <a:rPr lang="en-US" dirty="0"/>
              <a:t> description) the Agent can stay in 16 States and perform 4 different actions (in one states). In this case our Q(S,A) table has a size 16 x 4.</a:t>
            </a:r>
            <a:endParaRPr lang="en-IN" dirty="0"/>
          </a:p>
        </p:txBody>
      </p:sp>
    </p:spTree>
    <p:extLst>
      <p:ext uri="{BB962C8B-B14F-4D97-AF65-F5344CB8AC3E}">
        <p14:creationId xmlns:p14="http://schemas.microsoft.com/office/powerpoint/2010/main" val="166830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7D7EC99-433B-47C5-A8DB-E746F0E94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005" y="650513"/>
            <a:ext cx="9014816" cy="575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64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B776-2B57-4476-880C-284F78ECD91B}"/>
              </a:ext>
            </a:extLst>
          </p:cNvPr>
          <p:cNvSpPr>
            <a:spLocks noGrp="1"/>
          </p:cNvSpPr>
          <p:nvPr>
            <p:ph type="title"/>
          </p:nvPr>
        </p:nvSpPr>
        <p:spPr>
          <a:xfrm>
            <a:off x="607554" y="764373"/>
            <a:ext cx="10898646" cy="1293028"/>
          </a:xfrm>
        </p:spPr>
        <p:txBody>
          <a:bodyPr/>
          <a:lstStyle/>
          <a:p>
            <a:pPr algn="l"/>
            <a:r>
              <a:rPr lang="en-US" dirty="0"/>
              <a:t>Temporal Difference Learning algorithms</a:t>
            </a:r>
            <a:endParaRPr lang="en-IN" dirty="0"/>
          </a:p>
        </p:txBody>
      </p:sp>
      <p:sp>
        <p:nvSpPr>
          <p:cNvPr id="3" name="Content Placeholder 2">
            <a:extLst>
              <a:ext uri="{FF2B5EF4-FFF2-40B4-BE49-F238E27FC236}">
                <a16:creationId xmlns:a16="http://schemas.microsoft.com/office/drawing/2014/main" id="{6BFCF6BB-53A2-4D4B-B5F6-BDE027E73673}"/>
              </a:ext>
            </a:extLst>
          </p:cNvPr>
          <p:cNvSpPr>
            <a:spLocks noGrp="1"/>
          </p:cNvSpPr>
          <p:nvPr>
            <p:ph idx="1"/>
          </p:nvPr>
        </p:nvSpPr>
        <p:spPr>
          <a:xfrm>
            <a:off x="685800" y="2194560"/>
            <a:ext cx="10820400" cy="1659421"/>
          </a:xfrm>
        </p:spPr>
        <p:txBody>
          <a:bodyPr/>
          <a:lstStyle/>
          <a:p>
            <a:r>
              <a:rPr lang="en-US" dirty="0"/>
              <a:t>the given above Q — algorithm belongs to Temporal Difference Learning algorithms (by Richard S. Sutton in 1988 ). Q — algorithm is a off — policy algorithm (as the ability of the method to learn on old historical data). Extension of Q — learning algorithm is a SARSA (on — policy algorithm. The only difference is the Q(S,A) table update:</a:t>
            </a:r>
            <a:endParaRPr lang="en-IN" dirty="0"/>
          </a:p>
        </p:txBody>
      </p:sp>
      <p:pic>
        <p:nvPicPr>
          <p:cNvPr id="8194" name="Picture 2">
            <a:extLst>
              <a:ext uri="{FF2B5EF4-FFF2-40B4-BE49-F238E27FC236}">
                <a16:creationId xmlns:a16="http://schemas.microsoft.com/office/drawing/2014/main" id="{220EC408-3D9F-4BB2-8215-2FFADEEDC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461" y="4429541"/>
            <a:ext cx="5772150"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305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IN" b="1" i="0" dirty="0">
                <a:effectLst/>
                <a:latin typeface="sohne"/>
              </a:rPr>
              <a:t>DEEP Q — NETWORKS — DQN</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Reinforcement learning can be sufficiently applicable to the environment where the all achievable states can be </a:t>
            </a:r>
            <a:r>
              <a:rPr lang="en-US" dirty="0" err="1"/>
              <a:t>manged</a:t>
            </a:r>
            <a:r>
              <a:rPr lang="en-US" dirty="0"/>
              <a:t> (iterated) and stored in standard computer RAM memory. </a:t>
            </a:r>
          </a:p>
          <a:p>
            <a:r>
              <a:rPr lang="en-US" dirty="0"/>
              <a:t>However, the environment where the number of states overwhelms the capacity of contemporary computers (for Atari games there are 12833600 states) the standard Reinforcement Learning approach is not very applicable. </a:t>
            </a:r>
          </a:p>
          <a:p>
            <a:r>
              <a:rPr lang="en-US" dirty="0"/>
              <a:t>Furthermore, in real environment, the Agent has to face with continuous states (not discrete), continuous variables and continuous control (action) problems.</a:t>
            </a:r>
            <a:endParaRPr lang="en-IN" dirty="0"/>
          </a:p>
        </p:txBody>
      </p:sp>
    </p:spTree>
    <p:extLst>
      <p:ext uri="{BB962C8B-B14F-4D97-AF65-F5344CB8AC3E}">
        <p14:creationId xmlns:p14="http://schemas.microsoft.com/office/powerpoint/2010/main" val="40218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IN" b="1" i="0" dirty="0">
                <a:effectLst/>
                <a:latin typeface="sohne"/>
              </a:rPr>
              <a:t>DEEP Q — NETWORKS — DQN</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Bearing in mind the complexity of environment the Agent has to operate in (number of states, continuous control) the standard well defined Reinforcement Learning Q — table is replaced by Deep Neural Network (Q — Network) which maps (non — linear approximation) environment states to Agent actions. Network architecture, choice of network hyper parameters and learning is performed during training phase (learning of Q — Network weight).</a:t>
            </a:r>
          </a:p>
          <a:p>
            <a:r>
              <a:rPr lang="en-US" dirty="0"/>
              <a:t>DQN allows the Agent to explore unstructured environment and acquire knowledge which over time makes them possible for imitating human behavior.</a:t>
            </a:r>
            <a:endParaRPr lang="en-IN" dirty="0"/>
          </a:p>
        </p:txBody>
      </p:sp>
    </p:spTree>
    <p:extLst>
      <p:ext uri="{BB962C8B-B14F-4D97-AF65-F5344CB8AC3E}">
        <p14:creationId xmlns:p14="http://schemas.microsoft.com/office/powerpoint/2010/main" val="107955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IN" dirty="0"/>
              <a:t>LEARNING ALGORITHM DQN</a:t>
            </a:r>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normAutofit lnSpcReduction="10000"/>
          </a:bodyPr>
          <a:lstStyle/>
          <a:p>
            <a:r>
              <a:rPr lang="en-US" dirty="0"/>
              <a:t>The main concept of DQN was depicted on below figure (during training process), where Q — network proceeds as a as nonlinear approximation which maps both state into an action value.</a:t>
            </a:r>
          </a:p>
          <a:p>
            <a:r>
              <a:rPr lang="en-US" dirty="0"/>
              <a:t>During the training process, the Agent, interacts with the environment and receives data, which is used during the learning the Q — network. The Agent explores the environment to build a complete picture of transitions and action outcomes. At the beginning the Agent decides about the actions randomly which over time becomes insufficient. </a:t>
            </a:r>
          </a:p>
          <a:p>
            <a:r>
              <a:rPr lang="en-US" dirty="0"/>
              <a:t>While exploring the environment the Agent tries to look on Q — network (approximation) in order to decide how to act. We called this approach (combination of random behavior and according to Q — network) as an epsilon — greedy method (Epsilon -greedy action selection block), which just means changing between random and Q policy using the probability hyper parameter epsilon.</a:t>
            </a:r>
            <a:endParaRPr lang="en-IN" dirty="0"/>
          </a:p>
        </p:txBody>
      </p:sp>
    </p:spTree>
    <p:extLst>
      <p:ext uri="{BB962C8B-B14F-4D97-AF65-F5344CB8AC3E}">
        <p14:creationId xmlns:p14="http://schemas.microsoft.com/office/powerpoint/2010/main" val="1703363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IN" dirty="0"/>
              <a:t>LEARNING ALGORITHM DQN</a:t>
            </a:r>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3295521"/>
          </a:xfrm>
        </p:spPr>
        <p:txBody>
          <a:bodyPr/>
          <a:lstStyle/>
          <a:p>
            <a:r>
              <a:rPr lang="en-US" dirty="0"/>
              <a:t>The core of presented Q-learning algorithm is derived from the supervised learning.</a:t>
            </a:r>
          </a:p>
          <a:p>
            <a:r>
              <a:rPr lang="en-US" dirty="0"/>
              <a:t>Here as it was mention above, the goal is to approximate a complex, nonlinear function Q(S, A) with a deep neural network.</a:t>
            </a:r>
          </a:p>
          <a:p>
            <a:r>
              <a:rPr lang="en-US" dirty="0"/>
              <a:t>Similarly, to supervised learning, in DQN, we can define the loss function as the squared difference between the target and predicted value, and we will also try to minimize the loss by updating the weights (assuming that the Agent performs a transition from one state s to the next state s’ by performing some action a and receive a reward r).</a:t>
            </a:r>
            <a:endParaRPr lang="en-IN" dirty="0"/>
          </a:p>
        </p:txBody>
      </p:sp>
      <p:pic>
        <p:nvPicPr>
          <p:cNvPr id="9218" name="Picture 2">
            <a:extLst>
              <a:ext uri="{FF2B5EF4-FFF2-40B4-BE49-F238E27FC236}">
                <a16:creationId xmlns:a16="http://schemas.microsoft.com/office/drawing/2014/main" id="{3C8A13BB-36CF-4258-9253-4568FAC3C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460" y="5030320"/>
            <a:ext cx="603885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59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IN" dirty="0"/>
              <a:t>LEARNING ALGORITHM DQN</a:t>
            </a:r>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During the learning process we use two separate Q — networks (</a:t>
            </a:r>
            <a:r>
              <a:rPr lang="en-US" dirty="0" err="1"/>
              <a:t>Q_network_local</a:t>
            </a:r>
            <a:r>
              <a:rPr lang="en-US" dirty="0"/>
              <a:t> and </a:t>
            </a:r>
            <a:r>
              <a:rPr lang="en-US" dirty="0" err="1"/>
              <a:t>Q_network_target</a:t>
            </a:r>
            <a:r>
              <a:rPr lang="en-US" dirty="0"/>
              <a:t>) to calculate the predicted value (weights θ) and target value (weights θ’). </a:t>
            </a:r>
          </a:p>
          <a:p>
            <a:r>
              <a:rPr lang="en-US" dirty="0"/>
              <a:t>The target network is frozen for several time steps and then the target network weights are updated by copying the weights from the actual Q network. </a:t>
            </a:r>
          </a:p>
          <a:p>
            <a:r>
              <a:rPr lang="en-US" dirty="0"/>
              <a:t>Freezing the target Q — network for a while and then updating its weights with the actual Q network weights stabilizes the training.</a:t>
            </a:r>
            <a:endParaRPr lang="en-IN" dirty="0"/>
          </a:p>
        </p:txBody>
      </p:sp>
    </p:spTree>
    <p:extLst>
      <p:ext uri="{BB962C8B-B14F-4D97-AF65-F5344CB8AC3E}">
        <p14:creationId xmlns:p14="http://schemas.microsoft.com/office/powerpoint/2010/main" val="199139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F2FBA59-876F-4187-83DF-CD34F412C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81" y="49096"/>
            <a:ext cx="10923704" cy="6554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15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IN" b="1" i="0" dirty="0">
                <a:effectLst/>
                <a:latin typeface="sohne"/>
              </a:rPr>
              <a:t>INTRODUCTION</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Origin of Deep Reinforcement Learning is pure Reinforcement Learning, where problems are typically framed as Markov Decision Processes (MDP). </a:t>
            </a:r>
          </a:p>
          <a:p>
            <a:r>
              <a:rPr lang="en-US" dirty="0">
                <a:solidFill>
                  <a:srgbClr val="FFFF00"/>
                </a:solidFill>
              </a:rPr>
              <a:t>The MDP consists of a set of states S and actions A. Transitions between states are performed with transition probability P, reward R and a discount factor gamma</a:t>
            </a:r>
            <a:r>
              <a:rPr lang="en-US" dirty="0"/>
              <a:t>.</a:t>
            </a:r>
          </a:p>
          <a:p>
            <a:r>
              <a:rPr lang="en-US" dirty="0"/>
              <a:t> Probability transition P (system dynamics) reflects the number of different transitions and rewards occurrence from one state to the other, where the sequential state and reward depend only on the state and action taken at the previous time step.</a:t>
            </a:r>
            <a:endParaRPr lang="en-IN" dirty="0"/>
          </a:p>
        </p:txBody>
      </p:sp>
    </p:spTree>
    <p:extLst>
      <p:ext uri="{BB962C8B-B14F-4D97-AF65-F5344CB8AC3E}">
        <p14:creationId xmlns:p14="http://schemas.microsoft.com/office/powerpoint/2010/main" val="3487993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IN" dirty="0"/>
              <a:t>LEARNING ALGORITHM DQN</a:t>
            </a:r>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In order to make training process more stable (we would like to avoid learning network on data which is relatively correlated, which can happen if we perform learning on consecutive updates — last transition)</a:t>
            </a:r>
          </a:p>
          <a:p>
            <a:r>
              <a:rPr lang="en-US" dirty="0"/>
              <a:t> we apply replay buffer which memorizes experiences of the Agent behavior. Then, training is performed on random samples from the replay buffer ( this reduces the correlation between the agent’s experience and helps the agent to learn better from a wide range of experiences).</a:t>
            </a:r>
            <a:endParaRPr lang="en-IN" dirty="0"/>
          </a:p>
        </p:txBody>
      </p:sp>
    </p:spTree>
    <p:extLst>
      <p:ext uri="{BB962C8B-B14F-4D97-AF65-F5344CB8AC3E}">
        <p14:creationId xmlns:p14="http://schemas.microsoft.com/office/powerpoint/2010/main" val="8061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US" dirty="0"/>
              <a:t>DQN algorithm</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The DQN algorithm can be describes as follows:</a:t>
            </a:r>
          </a:p>
          <a:p>
            <a:pPr marL="0" indent="0">
              <a:buNone/>
            </a:pPr>
            <a:r>
              <a:rPr lang="en-US" dirty="0"/>
              <a:t>1. Initialize replay buffer,</a:t>
            </a:r>
          </a:p>
          <a:p>
            <a:pPr marL="0" indent="0">
              <a:buNone/>
            </a:pPr>
            <a:r>
              <a:rPr lang="en-US" dirty="0"/>
              <a:t>2. Pre-process and the environment and feed state S) to DQN, which will return the Q values of all possible actions in the state.</a:t>
            </a:r>
          </a:p>
          <a:p>
            <a:pPr marL="0" indent="0">
              <a:buNone/>
            </a:pPr>
            <a:r>
              <a:rPr lang="en-US" dirty="0"/>
              <a:t>3. Select an action using the epsilon-greedy policy: with the probability epsilon, we select a random action A and with probability 1-epsilon. Select an action that has a maximum Q value, such as A = argmax(Q(S, A, θ)).</a:t>
            </a:r>
          </a:p>
          <a:p>
            <a:pPr marL="0" indent="0">
              <a:buNone/>
            </a:pPr>
            <a:r>
              <a:rPr lang="en-US" dirty="0"/>
              <a:t>4. After selecting the action A, the Agent performs chosen action in a state S and move to a new state S’ and receive a reward R.</a:t>
            </a:r>
            <a:endParaRPr lang="en-IN" dirty="0"/>
          </a:p>
        </p:txBody>
      </p:sp>
    </p:spTree>
    <p:extLst>
      <p:ext uri="{BB962C8B-B14F-4D97-AF65-F5344CB8AC3E}">
        <p14:creationId xmlns:p14="http://schemas.microsoft.com/office/powerpoint/2010/main" val="3848637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US" dirty="0"/>
              <a:t>DQN algorithm</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1293028"/>
          </a:xfrm>
        </p:spPr>
        <p:txBody>
          <a:bodyPr/>
          <a:lstStyle/>
          <a:p>
            <a:pPr marL="0" indent="0">
              <a:buNone/>
            </a:pPr>
            <a:r>
              <a:rPr lang="en-US" dirty="0"/>
              <a:t>5. Store transition in replay buffer as &lt;S,A,R,S’&gt;.</a:t>
            </a:r>
          </a:p>
          <a:p>
            <a:pPr marL="0" indent="0">
              <a:buNone/>
            </a:pPr>
            <a:r>
              <a:rPr lang="en-US" dirty="0"/>
              <a:t>6. Next, sample some random batches of transitions from the replay buffer and calculate the loss using the formula:</a:t>
            </a:r>
            <a:endParaRPr lang="en-IN" dirty="0"/>
          </a:p>
        </p:txBody>
      </p:sp>
      <p:pic>
        <p:nvPicPr>
          <p:cNvPr id="11266" name="Picture 2">
            <a:extLst>
              <a:ext uri="{FF2B5EF4-FFF2-40B4-BE49-F238E27FC236}">
                <a16:creationId xmlns:a16="http://schemas.microsoft.com/office/drawing/2014/main" id="{19CB900A-7680-4E8D-BDB2-BAF9DDAED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5" y="3005138"/>
            <a:ext cx="6038850" cy="847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E71ABD-D2E0-48EA-BF21-6EFF05665E06}"/>
              </a:ext>
            </a:extLst>
          </p:cNvPr>
          <p:cNvSpPr txBox="1"/>
          <p:nvPr/>
        </p:nvSpPr>
        <p:spPr>
          <a:xfrm>
            <a:off x="526240" y="4526807"/>
            <a:ext cx="11066388" cy="1323439"/>
          </a:xfrm>
          <a:prstGeom prst="rect">
            <a:avLst/>
          </a:prstGeom>
          <a:noFill/>
        </p:spPr>
        <p:txBody>
          <a:bodyPr wrap="square">
            <a:spAutoFit/>
          </a:bodyPr>
          <a:lstStyle/>
          <a:p>
            <a:r>
              <a:rPr lang="en-US" sz="2000" dirty="0"/>
              <a:t>7. Perform gradient descent with respect to actual network parameters in order to minimize this loss.</a:t>
            </a:r>
          </a:p>
          <a:p>
            <a:r>
              <a:rPr lang="en-US" sz="2000" dirty="0"/>
              <a:t>8. After every k steps, copy our actual network weights to the target network weights.</a:t>
            </a:r>
          </a:p>
          <a:p>
            <a:r>
              <a:rPr lang="en-US" sz="2000" dirty="0"/>
              <a:t>9. Repeat these steps for M number of episodes.</a:t>
            </a:r>
            <a:endParaRPr lang="en-IN" sz="2000" dirty="0"/>
          </a:p>
        </p:txBody>
      </p:sp>
    </p:spTree>
    <p:extLst>
      <p:ext uri="{BB962C8B-B14F-4D97-AF65-F5344CB8AC3E}">
        <p14:creationId xmlns:p14="http://schemas.microsoft.com/office/powerpoint/2010/main" val="116185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dirty="0"/>
              <a:t>PROJECT SETUP. RESULTS.</a:t>
            </a:r>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results of the project implementation by Udacity (Deep Reinforcement Learning) </a:t>
            </a:r>
          </a:p>
          <a:p>
            <a:pPr marL="0" indent="0">
              <a:buNone/>
            </a:pPr>
            <a:r>
              <a:rPr lang="en-US" b="1" dirty="0"/>
              <a:t>a. GOAL in the project</a:t>
            </a:r>
          </a:p>
          <a:p>
            <a:r>
              <a:rPr lang="en-US" dirty="0"/>
              <a:t>In this project, the goal was to train the Agent to navigate in square environment how to collect yellow bananas. Project requirement is to collect average score of +13 over 100 consecutive episodes.</a:t>
            </a:r>
            <a:endParaRPr lang="en-IN" dirty="0"/>
          </a:p>
        </p:txBody>
      </p:sp>
    </p:spTree>
    <p:extLst>
      <p:ext uri="{BB962C8B-B14F-4D97-AF65-F5344CB8AC3E}">
        <p14:creationId xmlns:p14="http://schemas.microsoft.com/office/powerpoint/2010/main" val="3504641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dirty="0"/>
              <a:t>PROJECT SETUP. RESULTS</a:t>
            </a:r>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b. In Navigation project following setup of neural network architecture and hyper parameters were applied:</a:t>
            </a:r>
          </a:p>
          <a:p>
            <a:r>
              <a:rPr lang="en-US" dirty="0"/>
              <a:t>Depicted below plot of rewards per episode illustrates that the Agent is able to receive an average reward (over 100 episodes) of at least +13 while playing 2247 episodes.</a:t>
            </a:r>
          </a:p>
          <a:p>
            <a:r>
              <a:rPr lang="en-US" b="1" dirty="0"/>
              <a:t>Q-Network architecture:</a:t>
            </a:r>
          </a:p>
          <a:p>
            <a:r>
              <a:rPr lang="en-US" dirty="0"/>
              <a:t>Input layer FC1: 37 nodes in, 64 nodes out</a:t>
            </a:r>
          </a:p>
          <a:p>
            <a:r>
              <a:rPr lang="en-US" dirty="0"/>
              <a:t>Hidden layer FC2: 64 nodes in, 64 nodes out</a:t>
            </a:r>
          </a:p>
          <a:p>
            <a:r>
              <a:rPr lang="en-US" dirty="0"/>
              <a:t>Hidden layer FC3: 64 nodes in, 64 nodes out</a:t>
            </a:r>
          </a:p>
          <a:p>
            <a:r>
              <a:rPr lang="en-US" dirty="0"/>
              <a:t>Output layer: 64 nodes in, 4 out — action size</a:t>
            </a:r>
            <a:endParaRPr lang="en-IN" dirty="0"/>
          </a:p>
        </p:txBody>
      </p:sp>
    </p:spTree>
    <p:extLst>
      <p:ext uri="{BB962C8B-B14F-4D97-AF65-F5344CB8AC3E}">
        <p14:creationId xmlns:p14="http://schemas.microsoft.com/office/powerpoint/2010/main" val="727459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dirty="0"/>
              <a:t>PROJECT SETUP. RESULTS</a:t>
            </a:r>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IN" dirty="0"/>
              <a:t>Applied hyper parameters:</a:t>
            </a:r>
          </a:p>
          <a:p>
            <a:pPr marL="0" indent="0">
              <a:buNone/>
            </a:pPr>
            <a:r>
              <a:rPr lang="en-IN" dirty="0"/>
              <a:t>BUFFER_SIZE = int(1e5) # replay buffer size</a:t>
            </a:r>
          </a:p>
          <a:p>
            <a:pPr marL="0" indent="0">
              <a:buNone/>
            </a:pPr>
            <a:r>
              <a:rPr lang="en-IN" dirty="0"/>
              <a:t>BATCH_SIZE = 64 # mini batch size</a:t>
            </a:r>
          </a:p>
          <a:p>
            <a:pPr marL="0" indent="0">
              <a:buNone/>
            </a:pPr>
            <a:r>
              <a:rPr lang="en-IN" dirty="0"/>
              <a:t>GAMMA = 0.99 # discount factor</a:t>
            </a:r>
          </a:p>
          <a:p>
            <a:pPr marL="0" indent="0">
              <a:buNone/>
            </a:pPr>
            <a:r>
              <a:rPr lang="en-IN" dirty="0"/>
              <a:t>TAU = 1e-3 # for soft update of target parameters</a:t>
            </a:r>
          </a:p>
          <a:p>
            <a:pPr marL="0" indent="0">
              <a:buNone/>
            </a:pPr>
            <a:r>
              <a:rPr lang="en-IN" dirty="0"/>
              <a:t>LR = 5e-4 # learning rate</a:t>
            </a:r>
          </a:p>
          <a:p>
            <a:pPr marL="0" indent="0">
              <a:buNone/>
            </a:pPr>
            <a:r>
              <a:rPr lang="en-IN" dirty="0"/>
              <a:t>UPDATE_EVERY = 4 # how often to update the network</a:t>
            </a:r>
          </a:p>
          <a:p>
            <a:pPr marL="0" indent="0">
              <a:buNone/>
            </a:pPr>
            <a:r>
              <a:rPr lang="en-IN" dirty="0"/>
              <a:t>Epsilon start = 1.0</a:t>
            </a:r>
          </a:p>
          <a:p>
            <a:pPr marL="0" indent="0">
              <a:buNone/>
            </a:pPr>
            <a:r>
              <a:rPr lang="en-IN" dirty="0"/>
              <a:t>Epsilon start = 0.01</a:t>
            </a:r>
          </a:p>
          <a:p>
            <a:pPr marL="0" indent="0">
              <a:buNone/>
            </a:pPr>
            <a:r>
              <a:rPr lang="en-IN" dirty="0"/>
              <a:t>Epsilon decay = 0.999</a:t>
            </a:r>
          </a:p>
        </p:txBody>
      </p:sp>
    </p:spTree>
    <p:extLst>
      <p:ext uri="{BB962C8B-B14F-4D97-AF65-F5344CB8AC3E}">
        <p14:creationId xmlns:p14="http://schemas.microsoft.com/office/powerpoint/2010/main" val="357687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C9A2B055-910C-497C-88CB-840D98AE91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E0834203-0F00-409C-B46B-9F6B82BDC21B}"/>
              </a:ext>
            </a:extLst>
          </p:cNvPr>
          <p:cNvSpPr>
            <a:spLocks noChangeAspect="1" noChangeArrowheads="1"/>
          </p:cNvSpPr>
          <p:nvPr/>
        </p:nvSpPr>
        <p:spPr bwMode="auto">
          <a:xfrm>
            <a:off x="6095999" y="1256533"/>
            <a:ext cx="2477267" cy="24772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2D2EF7C-0770-482E-B9A1-CDDFDEFC1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91" y="495299"/>
            <a:ext cx="4643502" cy="4837677"/>
          </a:xfrm>
          <a:prstGeom prst="rect">
            <a:avLst/>
          </a:prstGeom>
        </p:spPr>
      </p:pic>
      <p:pic>
        <p:nvPicPr>
          <p:cNvPr id="10" name="Picture 9">
            <a:extLst>
              <a:ext uri="{FF2B5EF4-FFF2-40B4-BE49-F238E27FC236}">
                <a16:creationId xmlns:a16="http://schemas.microsoft.com/office/drawing/2014/main" id="{3BBEF776-09B1-4D82-94A3-87D83AE87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863668"/>
            <a:ext cx="5734050" cy="3609975"/>
          </a:xfrm>
          <a:prstGeom prst="rect">
            <a:avLst/>
          </a:prstGeom>
        </p:spPr>
      </p:pic>
    </p:spTree>
    <p:extLst>
      <p:ext uri="{BB962C8B-B14F-4D97-AF65-F5344CB8AC3E}">
        <p14:creationId xmlns:p14="http://schemas.microsoft.com/office/powerpoint/2010/main" val="749307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dirty="0"/>
              <a:t>IDEAS OF FUTURE WORK</a:t>
            </a:r>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1693787"/>
          </a:xfrm>
        </p:spPr>
        <p:txBody>
          <a:bodyPr/>
          <a:lstStyle/>
          <a:p>
            <a:r>
              <a:rPr lang="en-US" dirty="0"/>
              <a:t>the future work will concentrate with applying image management (Learning from pixels). The architecture of DQN is shown in the following figure, where we feed a game screen and Q network approximates the Q value for all actions in that game state. Furthermore, the action is estimated as in discussed DQN algorithm.</a:t>
            </a:r>
            <a:endParaRPr lang="en-IN" dirty="0"/>
          </a:p>
        </p:txBody>
      </p:sp>
      <p:pic>
        <p:nvPicPr>
          <p:cNvPr id="6" name="Picture 5">
            <a:extLst>
              <a:ext uri="{FF2B5EF4-FFF2-40B4-BE49-F238E27FC236}">
                <a16:creationId xmlns:a16="http://schemas.microsoft.com/office/drawing/2014/main" id="{FDB9E1BE-9917-4646-AE40-2EA889C98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938" y="3473493"/>
            <a:ext cx="7900124" cy="2939581"/>
          </a:xfrm>
          <a:prstGeom prst="rect">
            <a:avLst/>
          </a:prstGeom>
        </p:spPr>
      </p:pic>
    </p:spTree>
    <p:extLst>
      <p:ext uri="{BB962C8B-B14F-4D97-AF65-F5344CB8AC3E}">
        <p14:creationId xmlns:p14="http://schemas.microsoft.com/office/powerpoint/2010/main" val="73187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b="0" i="1" dirty="0">
                <a:effectLst/>
                <a:latin typeface="sohne"/>
              </a:rPr>
              <a:t>Architecture of </a:t>
            </a:r>
            <a:r>
              <a:rPr lang="en-IN" b="0" i="1" dirty="0" err="1">
                <a:effectLst/>
                <a:latin typeface="sohne"/>
              </a:rPr>
              <a:t>dueling</a:t>
            </a:r>
            <a:r>
              <a:rPr lang="en-IN" b="0" i="1" dirty="0">
                <a:effectLst/>
                <a:latin typeface="sohne"/>
              </a:rPr>
              <a:t> DQN</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2123371"/>
          </a:xfrm>
        </p:spPr>
        <p:txBody>
          <a:bodyPr/>
          <a:lstStyle/>
          <a:p>
            <a:r>
              <a:rPr lang="en-US" dirty="0"/>
              <a:t>Secondly the future work will focus on implementing a Dueling of DQN. In this new architecture we specify new advantage function, which specifies how good it is for an agent to perform an action a compared to other actions (Advantage could be positive or negative).</a:t>
            </a:r>
          </a:p>
          <a:p>
            <a:r>
              <a:rPr lang="en-US" dirty="0"/>
              <a:t>The architecture of dueling DQN is the same as described above DQN, except that the fully connected layer at the end is divided into two streams </a:t>
            </a:r>
          </a:p>
          <a:p>
            <a:endParaRPr lang="en-IN" dirty="0"/>
          </a:p>
        </p:txBody>
      </p:sp>
      <p:pic>
        <p:nvPicPr>
          <p:cNvPr id="5" name="Picture 4">
            <a:extLst>
              <a:ext uri="{FF2B5EF4-FFF2-40B4-BE49-F238E27FC236}">
                <a16:creationId xmlns:a16="http://schemas.microsoft.com/office/drawing/2014/main" id="{FFBC250D-43C6-4278-9A06-AF2140AEC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332" y="3811023"/>
            <a:ext cx="6811014" cy="2275995"/>
          </a:xfrm>
          <a:prstGeom prst="rect">
            <a:avLst/>
          </a:prstGeom>
        </p:spPr>
      </p:pic>
    </p:spTree>
    <p:extLst>
      <p:ext uri="{BB962C8B-B14F-4D97-AF65-F5344CB8AC3E}">
        <p14:creationId xmlns:p14="http://schemas.microsoft.com/office/powerpoint/2010/main" val="338204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011F48-1110-4120-8D6C-761E02986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9308"/>
            <a:ext cx="12192000" cy="4859383"/>
          </a:xfrm>
          <a:prstGeom prst="rect">
            <a:avLst/>
          </a:prstGeom>
        </p:spPr>
      </p:pic>
    </p:spTree>
    <p:extLst>
      <p:ext uri="{BB962C8B-B14F-4D97-AF65-F5344CB8AC3E}">
        <p14:creationId xmlns:p14="http://schemas.microsoft.com/office/powerpoint/2010/main" val="37726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pPr algn="l"/>
            <a:r>
              <a:rPr lang="en-IN" b="1" i="0" dirty="0">
                <a:effectLst/>
                <a:latin typeface="sohne"/>
              </a:rPr>
              <a:t>INTRODUCTION</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Reinforcement Learning defines environment for the Agent to perform certain actions (according to policy) to maximize the reward. </a:t>
            </a:r>
          </a:p>
          <a:p>
            <a:r>
              <a:rPr lang="en-US" dirty="0"/>
              <a:t>The foundation of optimal behavior of the Agent is defined by Bellman equation, which is a widely used method for solving practical optimization problems. To solve the Bellman optimal equation, we use a dynamic programming.</a:t>
            </a:r>
          </a:p>
          <a:p>
            <a:r>
              <a:rPr lang="en-US" dirty="0"/>
              <a:t>When the agent exists in environment and transits to the other state (position) we need to estimate the value of the state V(s) (position) — state value function.</a:t>
            </a:r>
          </a:p>
          <a:p>
            <a:r>
              <a:rPr lang="en-US" dirty="0"/>
              <a:t> Once we know the value of each state we can figure out what is the best way to act Q(S, A) — action value function (simply by following the state that with the highest value).</a:t>
            </a:r>
            <a:endParaRPr lang="en-IN" dirty="0"/>
          </a:p>
        </p:txBody>
      </p:sp>
    </p:spTree>
    <p:extLst>
      <p:ext uri="{BB962C8B-B14F-4D97-AF65-F5344CB8AC3E}">
        <p14:creationId xmlns:p14="http://schemas.microsoft.com/office/powerpoint/2010/main" val="104089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b="0" i="1" dirty="0">
                <a:effectLst/>
                <a:latin typeface="sohne"/>
              </a:rPr>
              <a:t>Architecture of </a:t>
            </a:r>
            <a:r>
              <a:rPr lang="en-IN" b="0" i="1" dirty="0" err="1">
                <a:effectLst/>
                <a:latin typeface="sohne"/>
              </a:rPr>
              <a:t>dueling</a:t>
            </a:r>
            <a:r>
              <a:rPr lang="en-IN" b="0" i="1" dirty="0">
                <a:effectLst/>
                <a:latin typeface="sohne"/>
              </a:rPr>
              <a:t> DQN</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r>
              <a:rPr lang="en-US" dirty="0"/>
              <a:t>In environments with certain number of action space in a one state the most of the computed actions will not have any effect on the state. Additionally, there will be number of actions with redundant effects. In this case the new dueling DQN will estimate the Q values more precisely than the DQN architecture.</a:t>
            </a:r>
          </a:p>
          <a:p>
            <a:r>
              <a:rPr lang="en-US" dirty="0"/>
              <a:t>One stream computes the value function, and the other stream computes the advantage function (to decide which action is preferred over the other).</a:t>
            </a:r>
          </a:p>
          <a:p>
            <a:r>
              <a:rPr lang="en-US" dirty="0"/>
              <a:t>Lastly, we can consider to Learning from human preference (</a:t>
            </a:r>
            <a:r>
              <a:rPr lang="en-US" dirty="0" err="1"/>
              <a:t>OpenAI</a:t>
            </a:r>
            <a:r>
              <a:rPr lang="en-US" dirty="0"/>
              <a:t> and Deep Mind). The main idea of thin new concept is to learn the Agent according to human feedback. The agent, receiving the human feedback will try to do the actions preferred by the human and set the</a:t>
            </a:r>
          </a:p>
          <a:p>
            <a:r>
              <a:rPr lang="en-US" dirty="0"/>
              <a:t>reward accordingly. Human interaction with the Agent directly contributes to overcome the challenge connected with designing the reward function and complex goal functions.</a:t>
            </a:r>
            <a:endParaRPr lang="en-IN" dirty="0"/>
          </a:p>
        </p:txBody>
      </p:sp>
    </p:spTree>
    <p:extLst>
      <p:ext uri="{BB962C8B-B14F-4D97-AF65-F5344CB8AC3E}">
        <p14:creationId xmlns:p14="http://schemas.microsoft.com/office/powerpoint/2010/main" val="9197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2822981" y="2906156"/>
            <a:ext cx="6253514" cy="1293028"/>
          </a:xfrm>
        </p:spPr>
        <p:txBody>
          <a:bodyPr/>
          <a:lstStyle/>
          <a:p>
            <a:r>
              <a:rPr lang="en-US" dirty="0"/>
              <a:t>Thank YOU</a:t>
            </a:r>
            <a:endParaRPr lang="en-IN" dirty="0"/>
          </a:p>
        </p:txBody>
      </p:sp>
    </p:spTree>
    <p:extLst>
      <p:ext uri="{BB962C8B-B14F-4D97-AF65-F5344CB8AC3E}">
        <p14:creationId xmlns:p14="http://schemas.microsoft.com/office/powerpoint/2010/main" val="4064120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4438980"/>
          </a:xfrm>
        </p:spPr>
        <p:txBody>
          <a:bodyPr/>
          <a:lstStyle/>
          <a:p>
            <a:endParaRPr lang="en-IN" dirty="0"/>
          </a:p>
        </p:txBody>
      </p:sp>
    </p:spTree>
    <p:extLst>
      <p:ext uri="{BB962C8B-B14F-4D97-AF65-F5344CB8AC3E}">
        <p14:creationId xmlns:p14="http://schemas.microsoft.com/office/powerpoint/2010/main" val="145574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b="1" i="0" dirty="0">
                <a:effectLst/>
                <a:latin typeface="sohne"/>
              </a:rPr>
              <a:t>INTRODUCTION</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1939263"/>
          </a:xfrm>
        </p:spPr>
        <p:txBody>
          <a:bodyPr/>
          <a:lstStyle/>
          <a:p>
            <a:r>
              <a:rPr lang="en-US" dirty="0"/>
              <a:t>These two mappings or functions are very much interrelated and help us find an optimal policy for our problem. </a:t>
            </a:r>
          </a:p>
          <a:p>
            <a:r>
              <a:rPr lang="en-US" dirty="0"/>
              <a:t>We can express that state value function tells us how good is it to be in state S if the Agent follows policy 𝜋.</a:t>
            </a:r>
          </a:p>
          <a:p>
            <a:r>
              <a:rPr lang="en-US" dirty="0"/>
              <a:t>Meaning of symbols is as follows:</a:t>
            </a:r>
          </a:p>
          <a:p>
            <a:endParaRPr lang="en-IN" dirty="0"/>
          </a:p>
        </p:txBody>
      </p:sp>
      <p:sp>
        <p:nvSpPr>
          <p:cNvPr id="9" name="TextBox 8">
            <a:extLst>
              <a:ext uri="{FF2B5EF4-FFF2-40B4-BE49-F238E27FC236}">
                <a16:creationId xmlns:a16="http://schemas.microsoft.com/office/drawing/2014/main" id="{090B003D-AB6D-41C4-85C7-0607087E7C94}"/>
              </a:ext>
            </a:extLst>
          </p:cNvPr>
          <p:cNvSpPr txBox="1"/>
          <p:nvPr/>
        </p:nvSpPr>
        <p:spPr>
          <a:xfrm>
            <a:off x="532378" y="3885919"/>
            <a:ext cx="6097022" cy="1200329"/>
          </a:xfrm>
          <a:prstGeom prst="rect">
            <a:avLst/>
          </a:prstGeom>
          <a:noFill/>
        </p:spPr>
        <p:txBody>
          <a:bodyPr wrap="square">
            <a:spAutoFit/>
          </a:bodyPr>
          <a:lstStyle/>
          <a:p>
            <a:pPr algn="l"/>
            <a:r>
              <a:rPr lang="en-US" b="0" i="0" dirty="0">
                <a:effectLst/>
                <a:latin typeface="charter"/>
              </a:rPr>
              <a:t>E[X] — expectation of random variable X</a:t>
            </a:r>
          </a:p>
          <a:p>
            <a:pPr algn="l"/>
            <a:r>
              <a:rPr lang="en-US" b="0" i="0" dirty="0">
                <a:effectLst/>
                <a:latin typeface="charter"/>
              </a:rPr>
              <a:t>𝜋 — policy</a:t>
            </a:r>
          </a:p>
          <a:p>
            <a:pPr algn="l"/>
            <a:r>
              <a:rPr lang="en-US" b="0" i="0" dirty="0">
                <a:effectLst/>
                <a:latin typeface="charter"/>
              </a:rPr>
              <a:t>Gt — discounted return at time t</a:t>
            </a:r>
          </a:p>
          <a:p>
            <a:pPr algn="l"/>
            <a:r>
              <a:rPr lang="en-US" b="0" i="0" dirty="0">
                <a:effectLst/>
                <a:latin typeface="charter"/>
              </a:rPr>
              <a:t>γ — discount rate</a:t>
            </a:r>
          </a:p>
        </p:txBody>
      </p:sp>
      <p:pic>
        <p:nvPicPr>
          <p:cNvPr id="1030" name="Picture 6">
            <a:extLst>
              <a:ext uri="{FF2B5EF4-FFF2-40B4-BE49-F238E27FC236}">
                <a16:creationId xmlns:a16="http://schemas.microsoft.com/office/drawing/2014/main" id="{DFBF6794-E6AC-45F7-9D14-001EECD4E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075" y="5460798"/>
            <a:ext cx="298132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49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b="1" i="0" dirty="0">
                <a:effectLst/>
                <a:latin typeface="sohne"/>
              </a:rPr>
              <a:t>INTRODUCTION</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20" y="1871760"/>
            <a:ext cx="11543532" cy="4438980"/>
          </a:xfrm>
        </p:spPr>
        <p:txBody>
          <a:bodyPr/>
          <a:lstStyle/>
          <a:p>
            <a:r>
              <a:rPr lang="en-US" sz="2800" b="0" i="0" dirty="0">
                <a:effectLst/>
                <a:latin typeface="charter"/>
              </a:rPr>
              <a:t>However, the action-value function q (s, a) is the expected return starting from state S, taking action A, and following policy 𝜋 and tells us how good is it to take a particular action from a particular state,</a:t>
            </a:r>
          </a:p>
          <a:p>
            <a:pPr marL="0" indent="0">
              <a:buNone/>
            </a:pPr>
            <a:endParaRPr lang="en-IN" dirty="0"/>
          </a:p>
        </p:txBody>
      </p:sp>
      <p:pic>
        <p:nvPicPr>
          <p:cNvPr id="2050" name="Picture 2">
            <a:extLst>
              <a:ext uri="{FF2B5EF4-FFF2-40B4-BE49-F238E27FC236}">
                <a16:creationId xmlns:a16="http://schemas.microsoft.com/office/drawing/2014/main" id="{F9A3E491-B8F8-4AED-BEBC-DA4B4B528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101" y="3344842"/>
            <a:ext cx="3733800" cy="352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3CBD8E-1733-442C-8834-0344BA0823DB}"/>
              </a:ext>
            </a:extLst>
          </p:cNvPr>
          <p:cNvSpPr txBox="1"/>
          <p:nvPr/>
        </p:nvSpPr>
        <p:spPr>
          <a:xfrm>
            <a:off x="569198" y="4403839"/>
            <a:ext cx="10888417" cy="1200329"/>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latin typeface="charter"/>
              </a:rPr>
              <a:t>It is smart to mention that the difference between the state value function and the </a:t>
            </a:r>
            <a:r>
              <a:rPr lang="en-US" sz="2400" b="0" i="1" dirty="0">
                <a:effectLst/>
                <a:latin typeface="charter"/>
              </a:rPr>
              <a:t>Q </a:t>
            </a:r>
            <a:r>
              <a:rPr lang="en-US" sz="2400" b="0" i="0" dirty="0">
                <a:effectLst/>
                <a:latin typeface="charter"/>
              </a:rPr>
              <a:t>function is that the value function specifies the goodness of a state, while a </a:t>
            </a:r>
            <a:r>
              <a:rPr lang="en-US" sz="2400" b="0" i="1" dirty="0">
                <a:effectLst/>
                <a:latin typeface="charter"/>
              </a:rPr>
              <a:t>Q </a:t>
            </a:r>
            <a:r>
              <a:rPr lang="en-US" sz="2400" b="0" i="0" dirty="0">
                <a:effectLst/>
                <a:latin typeface="charter"/>
              </a:rPr>
              <a:t>function specifies the goodness of an action in a state</a:t>
            </a:r>
            <a:r>
              <a:rPr lang="en-US" b="0" i="0" dirty="0">
                <a:effectLst/>
                <a:latin typeface="charter"/>
              </a:rPr>
              <a:t>.</a:t>
            </a:r>
            <a:endParaRPr lang="en-IN" dirty="0"/>
          </a:p>
        </p:txBody>
      </p:sp>
    </p:spTree>
    <p:extLst>
      <p:ext uri="{BB962C8B-B14F-4D97-AF65-F5344CB8AC3E}">
        <p14:creationId xmlns:p14="http://schemas.microsoft.com/office/powerpoint/2010/main" val="42760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b="1" i="0" dirty="0">
                <a:effectLst/>
                <a:latin typeface="sohne"/>
              </a:rPr>
              <a:t>INTRODUCTION</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3240289"/>
          </a:xfrm>
        </p:spPr>
        <p:txBody>
          <a:bodyPr/>
          <a:lstStyle/>
          <a:p>
            <a:r>
              <a:rPr lang="en-US" dirty="0"/>
              <a:t>The MDP is solved by Bellman equation, named after Richard Bellman, American mathematician. The equation contributes in finding the optimal policies and value functions. </a:t>
            </a:r>
          </a:p>
          <a:p>
            <a:r>
              <a:rPr lang="en-US" dirty="0"/>
              <a:t>The Agent chooses the action according to the imposed policy (strategy — formally, policy is defined as the probability distribution over actions for every possible state). </a:t>
            </a:r>
          </a:p>
          <a:p>
            <a:r>
              <a:rPr lang="en-US" dirty="0"/>
              <a:t>Different policies the Agent can follow implies different value functions for the state. However, if the goal is to maximize the collected rewards, we have to find the best possible policy, called optimal policy.</a:t>
            </a:r>
            <a:endParaRPr lang="en-IN" dirty="0"/>
          </a:p>
        </p:txBody>
      </p:sp>
      <p:pic>
        <p:nvPicPr>
          <p:cNvPr id="3076" name="Picture 4">
            <a:extLst>
              <a:ext uri="{FF2B5EF4-FFF2-40B4-BE49-F238E27FC236}">
                <a16:creationId xmlns:a16="http://schemas.microsoft.com/office/drawing/2014/main" id="{A83330BF-1B99-4C9A-8197-65BC76A04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634" y="5321662"/>
            <a:ext cx="290512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52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8DA4-02FD-4F15-9BDB-04CE8269D08D}"/>
              </a:ext>
            </a:extLst>
          </p:cNvPr>
          <p:cNvSpPr>
            <a:spLocks noGrp="1"/>
          </p:cNvSpPr>
          <p:nvPr>
            <p:ph type="title"/>
          </p:nvPr>
        </p:nvSpPr>
        <p:spPr>
          <a:xfrm>
            <a:off x="447995" y="248873"/>
            <a:ext cx="10953878" cy="1293028"/>
          </a:xfrm>
        </p:spPr>
        <p:txBody>
          <a:bodyPr/>
          <a:lstStyle/>
          <a:p>
            <a:r>
              <a:rPr lang="en-IN" b="1" i="0" dirty="0">
                <a:effectLst/>
                <a:latin typeface="sohne"/>
              </a:rPr>
              <a:t>INTRODUCTION</a:t>
            </a:r>
            <a:endParaRPr lang="en-IN" dirty="0"/>
          </a:p>
        </p:txBody>
      </p:sp>
      <p:sp>
        <p:nvSpPr>
          <p:cNvPr id="3" name="Content Placeholder 2">
            <a:extLst>
              <a:ext uri="{FF2B5EF4-FFF2-40B4-BE49-F238E27FC236}">
                <a16:creationId xmlns:a16="http://schemas.microsoft.com/office/drawing/2014/main" id="{8D31EBD5-F768-4B01-ACBD-1528A459494F}"/>
              </a:ext>
            </a:extLst>
          </p:cNvPr>
          <p:cNvSpPr>
            <a:spLocks noGrp="1"/>
          </p:cNvSpPr>
          <p:nvPr>
            <p:ph idx="1"/>
          </p:nvPr>
        </p:nvSpPr>
        <p:spPr>
          <a:xfrm>
            <a:off x="447995" y="1804253"/>
            <a:ext cx="11058205" cy="1110782"/>
          </a:xfrm>
        </p:spPr>
        <p:txBody>
          <a:bodyPr/>
          <a:lstStyle/>
          <a:p>
            <a:r>
              <a:rPr lang="en-US" b="0" i="0" dirty="0">
                <a:effectLst/>
                <a:latin typeface="charter"/>
              </a:rPr>
              <a:t>On the other hand the optimal state value function is the one that has a higher value compared to all other value functions (maximum return), therefore the optimal value function can be also estimated by taking the maximum of the </a:t>
            </a:r>
            <a:r>
              <a:rPr lang="en-US" b="0" i="1" dirty="0">
                <a:effectLst/>
                <a:latin typeface="charter"/>
              </a:rPr>
              <a:t>Q</a:t>
            </a:r>
            <a:r>
              <a:rPr lang="en-US" b="0" i="0" dirty="0">
                <a:effectLst/>
                <a:latin typeface="charter"/>
              </a:rPr>
              <a:t> :</a:t>
            </a:r>
            <a:endParaRPr lang="en-IN" dirty="0"/>
          </a:p>
        </p:txBody>
      </p:sp>
      <p:pic>
        <p:nvPicPr>
          <p:cNvPr id="4098" name="Picture 2">
            <a:extLst>
              <a:ext uri="{FF2B5EF4-FFF2-40B4-BE49-F238E27FC236}">
                <a16:creationId xmlns:a16="http://schemas.microsoft.com/office/drawing/2014/main" id="{08C9F9FD-C182-4CAB-B1F7-CDF2BA4D5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898" y="3177387"/>
            <a:ext cx="3048000" cy="6572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39AB8B-410A-4F61-9E72-438C5A4AB7FF}"/>
              </a:ext>
            </a:extLst>
          </p:cNvPr>
          <p:cNvSpPr txBox="1"/>
          <p:nvPr/>
        </p:nvSpPr>
        <p:spPr>
          <a:xfrm>
            <a:off x="759442" y="4096964"/>
            <a:ext cx="10790227" cy="461665"/>
          </a:xfrm>
          <a:prstGeom prst="rect">
            <a:avLst/>
          </a:prstGeom>
          <a:noFill/>
        </p:spPr>
        <p:txBody>
          <a:bodyPr wrap="square">
            <a:spAutoFit/>
          </a:bodyPr>
          <a:lstStyle/>
          <a:p>
            <a:pPr marL="342900" indent="-342900">
              <a:buFont typeface="Arial" panose="020B0604020202020204" pitchFamily="34" charset="0"/>
              <a:buChar char="•"/>
            </a:pPr>
            <a:r>
              <a:rPr lang="en-US" sz="2400" b="0" i="0" dirty="0">
                <a:effectLst/>
                <a:latin typeface="charter"/>
              </a:rPr>
              <a:t>Finally, the Bellman equation for the value function can be represented as,</a:t>
            </a:r>
            <a:endParaRPr lang="en-IN" sz="2400" dirty="0"/>
          </a:p>
        </p:txBody>
      </p:sp>
      <p:pic>
        <p:nvPicPr>
          <p:cNvPr id="4100" name="Picture 4">
            <a:extLst>
              <a:ext uri="{FF2B5EF4-FFF2-40B4-BE49-F238E27FC236}">
                <a16:creationId xmlns:a16="http://schemas.microsoft.com/office/drawing/2014/main" id="{B93678AD-433C-4DAB-9F2E-19AEB05C6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307" y="5224494"/>
            <a:ext cx="6038850"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7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7D03-6E42-434F-8E09-035C63FB3623}"/>
              </a:ext>
            </a:extLst>
          </p:cNvPr>
          <p:cNvSpPr>
            <a:spLocks noGrp="1"/>
          </p:cNvSpPr>
          <p:nvPr>
            <p:ph type="title"/>
          </p:nvPr>
        </p:nvSpPr>
        <p:spPr>
          <a:xfrm>
            <a:off x="319120" y="230462"/>
            <a:ext cx="11543532" cy="1293028"/>
          </a:xfrm>
        </p:spPr>
        <p:txBody>
          <a:bodyPr/>
          <a:lstStyle/>
          <a:p>
            <a:r>
              <a:rPr lang="en-IN" b="1" i="0" dirty="0">
                <a:effectLst/>
                <a:latin typeface="sohne"/>
              </a:rPr>
              <a:t>INTRODUCTION</a:t>
            </a:r>
            <a:endParaRPr lang="en-IN" dirty="0"/>
          </a:p>
        </p:txBody>
      </p:sp>
      <p:sp>
        <p:nvSpPr>
          <p:cNvPr id="3" name="Content Placeholder 2">
            <a:extLst>
              <a:ext uri="{FF2B5EF4-FFF2-40B4-BE49-F238E27FC236}">
                <a16:creationId xmlns:a16="http://schemas.microsoft.com/office/drawing/2014/main" id="{80094183-7B46-43BC-90FB-44298F81EB3E}"/>
              </a:ext>
            </a:extLst>
          </p:cNvPr>
          <p:cNvSpPr>
            <a:spLocks noGrp="1"/>
          </p:cNvSpPr>
          <p:nvPr>
            <p:ph idx="1"/>
          </p:nvPr>
        </p:nvSpPr>
        <p:spPr>
          <a:xfrm>
            <a:off x="319119" y="1779706"/>
            <a:ext cx="11543532" cy="540047"/>
          </a:xfrm>
        </p:spPr>
        <p:txBody>
          <a:bodyPr/>
          <a:lstStyle/>
          <a:p>
            <a:r>
              <a:rPr lang="en-US" b="0" i="0" dirty="0">
                <a:effectLst/>
                <a:latin typeface="charter"/>
              </a:rPr>
              <a:t>Similarly, the Bellman equation for the </a:t>
            </a:r>
            <a:r>
              <a:rPr lang="en-US" b="0" i="1" dirty="0">
                <a:effectLst/>
                <a:latin typeface="charter"/>
              </a:rPr>
              <a:t>Q </a:t>
            </a:r>
            <a:r>
              <a:rPr lang="en-US" b="0" i="0" dirty="0">
                <a:effectLst/>
                <a:latin typeface="charter"/>
              </a:rPr>
              <a:t>function can be represented as follows:</a:t>
            </a:r>
            <a:endParaRPr lang="en-IN" dirty="0"/>
          </a:p>
        </p:txBody>
      </p:sp>
      <p:pic>
        <p:nvPicPr>
          <p:cNvPr id="5122" name="Picture 2">
            <a:extLst>
              <a:ext uri="{FF2B5EF4-FFF2-40B4-BE49-F238E27FC236}">
                <a16:creationId xmlns:a16="http://schemas.microsoft.com/office/drawing/2014/main" id="{7C215BB1-2E15-4B39-962B-ED96D5E6D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963" y="2368849"/>
            <a:ext cx="6096000" cy="638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2C8BBF0-0E81-454E-8A7D-4C1D9D9D0945}"/>
              </a:ext>
            </a:extLst>
          </p:cNvPr>
          <p:cNvSpPr txBox="1"/>
          <p:nvPr/>
        </p:nvSpPr>
        <p:spPr>
          <a:xfrm>
            <a:off x="613691" y="3389312"/>
            <a:ext cx="10948253" cy="707886"/>
          </a:xfrm>
          <a:prstGeom prst="rect">
            <a:avLst/>
          </a:prstGeom>
          <a:noFill/>
        </p:spPr>
        <p:txBody>
          <a:bodyPr wrap="square">
            <a:spAutoFit/>
          </a:bodyPr>
          <a:lstStyle/>
          <a:p>
            <a:pPr marL="285750" indent="-285750">
              <a:buFont typeface="Arial" panose="020B0604020202020204" pitchFamily="34" charset="0"/>
              <a:buChar char="•"/>
            </a:pPr>
            <a:r>
              <a:rPr lang="en-US" sz="2000" b="0" i="0" dirty="0">
                <a:effectLst/>
                <a:latin typeface="charter"/>
              </a:rPr>
              <a:t>Based on optimal state value function and above equations for state value function action-value function we can arrange final equation for optimal value function called </a:t>
            </a:r>
            <a:r>
              <a:rPr lang="en-US" sz="2000" b="1" i="0" dirty="0">
                <a:effectLst/>
                <a:latin typeface="charter"/>
              </a:rPr>
              <a:t>Bellman optimal equation</a:t>
            </a:r>
            <a:r>
              <a:rPr lang="en-US" sz="2000" b="0" i="0" dirty="0">
                <a:effectLst/>
                <a:latin typeface="charter"/>
              </a:rPr>
              <a:t>:</a:t>
            </a:r>
            <a:endParaRPr lang="en-IN" sz="2000" dirty="0"/>
          </a:p>
        </p:txBody>
      </p:sp>
      <p:pic>
        <p:nvPicPr>
          <p:cNvPr id="5124" name="Picture 4">
            <a:extLst>
              <a:ext uri="{FF2B5EF4-FFF2-40B4-BE49-F238E27FC236}">
                <a16:creationId xmlns:a16="http://schemas.microsoft.com/office/drawing/2014/main" id="{346B1D1A-B088-4B4A-8A5E-033DF0499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822" y="4350304"/>
            <a:ext cx="5229225"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D6129E1-B3FB-48A4-8FF9-7CA46F3212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963" y="5506057"/>
            <a:ext cx="5915025"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531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0945-9552-4F33-BE6C-CFF53A996628}"/>
              </a:ext>
            </a:extLst>
          </p:cNvPr>
          <p:cNvSpPr>
            <a:spLocks noGrp="1"/>
          </p:cNvSpPr>
          <p:nvPr>
            <p:ph type="title"/>
          </p:nvPr>
        </p:nvSpPr>
        <p:spPr>
          <a:xfrm>
            <a:off x="606020" y="162956"/>
            <a:ext cx="10820400" cy="1293028"/>
          </a:xfrm>
        </p:spPr>
        <p:txBody>
          <a:bodyPr/>
          <a:lstStyle/>
          <a:p>
            <a:pPr algn="l"/>
            <a:r>
              <a:rPr lang="en-US" dirty="0"/>
              <a:t>Q — learning</a:t>
            </a:r>
            <a:endParaRPr lang="en-IN" dirty="0"/>
          </a:p>
        </p:txBody>
      </p:sp>
      <p:sp>
        <p:nvSpPr>
          <p:cNvPr id="3" name="Content Placeholder 2">
            <a:extLst>
              <a:ext uri="{FF2B5EF4-FFF2-40B4-BE49-F238E27FC236}">
                <a16:creationId xmlns:a16="http://schemas.microsoft.com/office/drawing/2014/main" id="{D34E0608-753A-454C-A9A8-68A34229EC72}"/>
              </a:ext>
            </a:extLst>
          </p:cNvPr>
          <p:cNvSpPr>
            <a:spLocks noGrp="1"/>
          </p:cNvSpPr>
          <p:nvPr>
            <p:ph idx="1"/>
          </p:nvPr>
        </p:nvSpPr>
        <p:spPr>
          <a:xfrm>
            <a:off x="441858" y="1681513"/>
            <a:ext cx="7352021" cy="4025815"/>
          </a:xfrm>
        </p:spPr>
        <p:txBody>
          <a:bodyPr>
            <a:normAutofit/>
          </a:bodyPr>
          <a:lstStyle/>
          <a:p>
            <a:r>
              <a:rPr lang="en-US" dirty="0"/>
              <a:t>Generally, the Reinforcement Learning problems are solved using Q — learning algorithms. Here, as it was mentioned above the Agent interacts with the Environment and receives rewards. </a:t>
            </a:r>
          </a:p>
          <a:p>
            <a:r>
              <a:rPr lang="en-US" dirty="0"/>
              <a:t>The goal, is to elaborate the optimal policy (strategy for action choice) to maximizes the reward. During the learning process the Agent update Q(S,A) table (the termination is done when the episode is end — reached the goal).</a:t>
            </a:r>
            <a:endParaRPr lang="en-IN" dirty="0"/>
          </a:p>
        </p:txBody>
      </p:sp>
      <p:pic>
        <p:nvPicPr>
          <p:cNvPr id="1026" name="Picture 2">
            <a:extLst>
              <a:ext uri="{FF2B5EF4-FFF2-40B4-BE49-F238E27FC236}">
                <a16:creationId xmlns:a16="http://schemas.microsoft.com/office/drawing/2014/main" id="{CA6EB056-19A4-4398-BB1F-5B3E5197E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105" y="1455984"/>
            <a:ext cx="4010025"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D7F0F9B-7008-48A3-93A3-BCF70DF8A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057" y="4577530"/>
            <a:ext cx="1343025"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9481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86</TotalTime>
  <Words>2331</Words>
  <Application>Microsoft Office PowerPoint</Application>
  <PresentationFormat>Widescreen</PresentationFormat>
  <Paragraphs>112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charter</vt:lpstr>
      <vt:lpstr>sohne</vt:lpstr>
      <vt:lpstr>Vapor Trail</vt:lpstr>
      <vt:lpstr>Deep Q Network (DQN) Algorithm </vt:lpstr>
      <vt:lpstr>INTRODUCTION </vt:lpstr>
      <vt:lpstr>INTRODUCTION</vt:lpstr>
      <vt:lpstr>INTRODUCTION</vt:lpstr>
      <vt:lpstr>INTRODUCTION</vt:lpstr>
      <vt:lpstr>INTRODUCTION</vt:lpstr>
      <vt:lpstr>INTRODUCTION</vt:lpstr>
      <vt:lpstr>INTRODUCTION</vt:lpstr>
      <vt:lpstr>Q — learning</vt:lpstr>
      <vt:lpstr>Q — learning algorithm</vt:lpstr>
      <vt:lpstr>Q — learning algorithm</vt:lpstr>
      <vt:lpstr>PowerPoint Presentation</vt:lpstr>
      <vt:lpstr>Temporal Difference Learning algorithms</vt:lpstr>
      <vt:lpstr>DEEP Q — NETWORKS — DQN </vt:lpstr>
      <vt:lpstr>DEEP Q — NETWORKS — DQN</vt:lpstr>
      <vt:lpstr>LEARNING ALGORITHM DQN</vt:lpstr>
      <vt:lpstr>LEARNING ALGORITHM DQN</vt:lpstr>
      <vt:lpstr>LEARNING ALGORITHM DQN</vt:lpstr>
      <vt:lpstr>PowerPoint Presentation</vt:lpstr>
      <vt:lpstr>LEARNING ALGORITHM DQN</vt:lpstr>
      <vt:lpstr>DQN algorithm</vt:lpstr>
      <vt:lpstr>DQN algorithm</vt:lpstr>
      <vt:lpstr>PROJECT SETUP. RESULTS.</vt:lpstr>
      <vt:lpstr>PROJECT SETUP. RESULTS</vt:lpstr>
      <vt:lpstr>PROJECT SETUP. RESULTS</vt:lpstr>
      <vt:lpstr>PowerPoint Presentation</vt:lpstr>
      <vt:lpstr>IDEAS OF FUTURE WORK</vt:lpstr>
      <vt:lpstr>Architecture of dueling DQN</vt:lpstr>
      <vt:lpstr>PowerPoint Presentation</vt:lpstr>
      <vt:lpstr>Architecture of dueling DQN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Q Network (DQN) Algorithm</dc:title>
  <dc:creator>Selvi Rajendran</dc:creator>
  <cp:lastModifiedBy>Selvi Rajendran</cp:lastModifiedBy>
  <cp:revision>6</cp:revision>
  <dcterms:created xsi:type="dcterms:W3CDTF">2021-05-04T13:56:10Z</dcterms:created>
  <dcterms:modified xsi:type="dcterms:W3CDTF">2021-05-05T04:26:52Z</dcterms:modified>
</cp:coreProperties>
</file>