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73" r:id="rId10"/>
    <p:sldId id="274" r:id="rId11"/>
    <p:sldId id="275" r:id="rId12"/>
    <p:sldId id="276" r:id="rId13"/>
    <p:sldId id="277" r:id="rId14"/>
    <p:sldId id="278" r:id="rId15"/>
    <p:sldId id="265" r:id="rId16"/>
    <p:sldId id="266" r:id="rId17"/>
    <p:sldId id="267" r:id="rId18"/>
    <p:sldId id="279" r:id="rId19"/>
    <p:sldId id="280" r:id="rId20"/>
    <p:sldId id="281" r:id="rId21"/>
    <p:sldId id="282" r:id="rId22"/>
    <p:sldId id="283" r:id="rId23"/>
    <p:sldId id="284" r:id="rId24"/>
    <p:sldId id="268" r:id="rId25"/>
    <p:sldId id="269" r:id="rId26"/>
    <p:sldId id="270" r:id="rId27"/>
    <p:sldId id="271" r:id="rId28"/>
    <p:sldId id="272" r:id="rId29"/>
    <p:sldId id="285" r:id="rId30"/>
    <p:sldId id="286"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1" d="100"/>
          <a:sy n="81" d="100"/>
        </p:scale>
        <p:origin x="6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67085-1D03-406D-9343-D0C115B4FDC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C28B1C0-B4D3-4EEF-9F4A-90B6A5697F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62F38F-C2D5-46CB-B2FE-0D1D115B4BD3}"/>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2FC3C673-E343-4D29-8B4A-8FC7CC7078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203352-DD12-4BA3-B845-BEC5454D6CF3}"/>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2322927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D5734-20D4-47EB-9484-1C85208A2E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BE4DE28-2552-4722-A6D4-2310B51382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33C3C2-DFCD-4CDF-947E-7C0F63B92D61}"/>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1E081121-AE92-496F-AF02-31782E7DA2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313B25-FE91-4BA8-8901-3824F68E3B0F}"/>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3413766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9677F9-54EE-4A8A-AB61-89B0257EF87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73E70A-8482-4146-B11E-D33EE5058D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B9D3E9-5B07-4B63-BE24-3A59EAA54900}"/>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571F73AB-1EF2-4192-8137-51CE4BE336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989F06-955B-40FF-A419-21CDB36F1E73}"/>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142019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83FD8-5865-4923-B018-EBBD9EEE6C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E6C9F5-D8E2-4A2F-B085-D90A7C473C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87ECC8-633E-4D8B-B825-72CE78DAF065}"/>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F02F9895-0FA8-4CF5-BD65-32EB77C9EF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47C6AD-43DB-472C-829C-28127CC8595E}"/>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36225324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4413A-7682-41B8-B058-9B6A660AAC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B6C968B-223D-4627-B2A2-AC97D38A2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C43B26-F989-4F10-A37B-3D5CD17A9350}"/>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888EC6CA-5C5C-43E7-AFD8-FC04A518B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F4CF3D-E643-4F1A-B9A6-7CE11C26FBB5}"/>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4252324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5CD80-80FB-4F12-9357-71766EDB04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462DE54-7DE8-4D5E-BB5D-C99097546E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522D61B-B930-4B1C-87A8-678E4ABBCF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0F48355-2474-481C-9C49-23614BA81E3E}"/>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6" name="Footer Placeholder 5">
            <a:extLst>
              <a:ext uri="{FF2B5EF4-FFF2-40B4-BE49-F238E27FC236}">
                <a16:creationId xmlns:a16="http://schemas.microsoft.com/office/drawing/2014/main" id="{E1B01F35-87B5-44FB-9910-A4EEF51782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CA6571-D004-4DFD-BFE6-9873B0B26D6E}"/>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257167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5BE3-9BEE-4749-AA16-86EBE38629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A5D9E70-71AB-4572-9798-66558CBE68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274725C-40B0-4C5E-B89E-7790EEE572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620329-4A45-4AE0-89BB-39C826D5F1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5C9B9AD-C924-4D50-9B0B-C3ADD9E53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D5E17A1-0AF9-4AFF-B89C-7301ED8E703E}"/>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8" name="Footer Placeholder 7">
            <a:extLst>
              <a:ext uri="{FF2B5EF4-FFF2-40B4-BE49-F238E27FC236}">
                <a16:creationId xmlns:a16="http://schemas.microsoft.com/office/drawing/2014/main" id="{6FC07DAB-8DE2-492B-BD81-7B8F92D2215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586EB6-E202-4140-812C-0D1A104F2F40}"/>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3973481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AF910-E48F-4F12-A5DC-2F52411237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C7CFFF-D175-424C-869C-973D0A37FA8F}"/>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4" name="Footer Placeholder 3">
            <a:extLst>
              <a:ext uri="{FF2B5EF4-FFF2-40B4-BE49-F238E27FC236}">
                <a16:creationId xmlns:a16="http://schemas.microsoft.com/office/drawing/2014/main" id="{42DC550E-EEA7-4A78-9D8D-072FED84413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2BC6F6-FFF8-4F5C-B071-8B3D21A21737}"/>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79549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E56FEFD-BF14-4BCE-A2FB-94076CC17DA3}"/>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3" name="Footer Placeholder 2">
            <a:extLst>
              <a:ext uri="{FF2B5EF4-FFF2-40B4-BE49-F238E27FC236}">
                <a16:creationId xmlns:a16="http://schemas.microsoft.com/office/drawing/2014/main" id="{D7EBF8AF-C139-4231-A1D5-86F6CAF7EB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00C0C6-EFAB-47C7-A1F9-204DC4A5E9A9}"/>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396870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D5A94-0E64-483B-A742-123BDC51CB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16B1CC2-2D8C-47B1-9882-9A4F47C6E2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F77CBB-64CF-47A4-B25B-992D46746A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CD9A9-B77B-42F1-8139-7976324B750C}"/>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6" name="Footer Placeholder 5">
            <a:extLst>
              <a:ext uri="{FF2B5EF4-FFF2-40B4-BE49-F238E27FC236}">
                <a16:creationId xmlns:a16="http://schemas.microsoft.com/office/drawing/2014/main" id="{0425F57F-33A2-412A-A558-7242584FCB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27EFC6-A1B7-4851-A513-1A239259C3A7}"/>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1660433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81310-88D2-4809-86D0-F2E8A41B38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65583A9-DAC4-465D-8CB7-66910CA865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CBDDCB2-6306-472F-A1A2-699B54C52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3E829-D236-42D9-86AE-A0E85B80B30D}"/>
              </a:ext>
            </a:extLst>
          </p:cNvPr>
          <p:cNvSpPr>
            <a:spLocks noGrp="1"/>
          </p:cNvSpPr>
          <p:nvPr>
            <p:ph type="dt" sz="half" idx="10"/>
          </p:nvPr>
        </p:nvSpPr>
        <p:spPr/>
        <p:txBody>
          <a:bodyPr/>
          <a:lstStyle/>
          <a:p>
            <a:fld id="{DEDF3289-6FA4-4D8C-ACFC-9F22B4CDCFBD}" type="datetimeFigureOut">
              <a:rPr lang="en-IN" smtClean="0"/>
              <a:t>02-09-2022</a:t>
            </a:fld>
            <a:endParaRPr lang="en-IN"/>
          </a:p>
        </p:txBody>
      </p:sp>
      <p:sp>
        <p:nvSpPr>
          <p:cNvPr id="6" name="Footer Placeholder 5">
            <a:extLst>
              <a:ext uri="{FF2B5EF4-FFF2-40B4-BE49-F238E27FC236}">
                <a16:creationId xmlns:a16="http://schemas.microsoft.com/office/drawing/2014/main" id="{B6C73E4F-2AAA-44D3-B415-817C6CB09B4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D08C41-5F59-4CB4-ADA0-DB7712A8F008}"/>
              </a:ext>
            </a:extLst>
          </p:cNvPr>
          <p:cNvSpPr>
            <a:spLocks noGrp="1"/>
          </p:cNvSpPr>
          <p:nvPr>
            <p:ph type="sldNum" sz="quarter" idx="12"/>
          </p:nvPr>
        </p:nvSpPr>
        <p:spPr/>
        <p:txBody>
          <a:bodyPr/>
          <a:lstStyle/>
          <a:p>
            <a:fld id="{F9A3E3E2-1D31-44D4-AC18-1112E66587D8}" type="slidenum">
              <a:rPr lang="en-IN" smtClean="0"/>
              <a:t>‹#›</a:t>
            </a:fld>
            <a:endParaRPr lang="en-IN"/>
          </a:p>
        </p:txBody>
      </p:sp>
    </p:spTree>
    <p:extLst>
      <p:ext uri="{BB962C8B-B14F-4D97-AF65-F5344CB8AC3E}">
        <p14:creationId xmlns:p14="http://schemas.microsoft.com/office/powerpoint/2010/main" val="1354121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612ED-728F-4E5A-9A78-0888F7F65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AD859C-F2FA-4F56-BE44-D74A4AF787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EA84E1-FE6A-4934-AE12-DE90EE42B0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F3289-6FA4-4D8C-ACFC-9F22B4CDCFBD}" type="datetimeFigureOut">
              <a:rPr lang="en-IN" smtClean="0"/>
              <a:t>02-09-2022</a:t>
            </a:fld>
            <a:endParaRPr lang="en-IN"/>
          </a:p>
        </p:txBody>
      </p:sp>
      <p:sp>
        <p:nvSpPr>
          <p:cNvPr id="5" name="Footer Placeholder 4">
            <a:extLst>
              <a:ext uri="{FF2B5EF4-FFF2-40B4-BE49-F238E27FC236}">
                <a16:creationId xmlns:a16="http://schemas.microsoft.com/office/drawing/2014/main" id="{4B3CCD9D-E6C1-44F2-85F8-01AD1A0D7F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53D7F1A-2C73-437C-B8B8-E761C73E5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9A3E3E2-1D31-44D4-AC18-1112E66587D8}" type="slidenum">
              <a:rPr lang="en-IN" smtClean="0"/>
              <a:t>‹#›</a:t>
            </a:fld>
            <a:endParaRPr lang="en-IN"/>
          </a:p>
        </p:txBody>
      </p:sp>
    </p:spTree>
    <p:extLst>
      <p:ext uri="{BB962C8B-B14F-4D97-AF65-F5344CB8AC3E}">
        <p14:creationId xmlns:p14="http://schemas.microsoft.com/office/powerpoint/2010/main" val="1221423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 /><Relationship Id="rId2" Type="http://schemas.openxmlformats.org/officeDocument/2006/relationships/video" Target="../media/media1.mp4" /><Relationship Id="rId1" Type="http://schemas.microsoft.com/office/2007/relationships/media" Target="../media/media1.mp4" /><Relationship Id="rId4" Type="http://schemas.openxmlformats.org/officeDocument/2006/relationships/image" Target="../media/image3.png"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3F3D4-0EE1-4202-A0C5-7F17FB1DBE98}"/>
              </a:ext>
            </a:extLst>
          </p:cNvPr>
          <p:cNvSpPr>
            <a:spLocks noGrp="1"/>
          </p:cNvSpPr>
          <p:nvPr>
            <p:ph type="ctrTitle"/>
          </p:nvPr>
        </p:nvSpPr>
        <p:spPr/>
        <p:txBody>
          <a:bodyPr>
            <a:normAutofit fontScale="90000"/>
          </a:bodyPr>
          <a:lstStyle/>
          <a:p>
            <a:r>
              <a:rPr lang="en-IN" b="1" i="0" dirty="0">
                <a:solidFill>
                  <a:srgbClr val="292929"/>
                </a:solidFill>
                <a:effectLst/>
                <a:latin typeface="sohne"/>
              </a:rPr>
              <a:t>Differentiable Neural Computers</a:t>
            </a:r>
            <a:br>
              <a:rPr lang="en-IN" b="1" i="0" dirty="0">
                <a:solidFill>
                  <a:srgbClr val="292929"/>
                </a:solidFill>
                <a:effectLst/>
                <a:latin typeface="sohne"/>
              </a:rPr>
            </a:br>
            <a:endParaRPr lang="en-IN" dirty="0"/>
          </a:p>
        </p:txBody>
      </p:sp>
      <p:sp>
        <p:nvSpPr>
          <p:cNvPr id="3" name="Subtitle 2">
            <a:extLst>
              <a:ext uri="{FF2B5EF4-FFF2-40B4-BE49-F238E27FC236}">
                <a16:creationId xmlns:a16="http://schemas.microsoft.com/office/drawing/2014/main" id="{9CF2C08F-3DE5-486F-8E14-ABEFC57D8542}"/>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515119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728BF-2977-467E-A311-5EB4C2EE74F5}"/>
              </a:ext>
            </a:extLst>
          </p:cNvPr>
          <p:cNvSpPr>
            <a:spLocks noGrp="1"/>
          </p:cNvSpPr>
          <p:nvPr>
            <p:ph type="title"/>
          </p:nvPr>
        </p:nvSpPr>
        <p:spPr/>
        <p:txBody>
          <a:bodyPr/>
          <a:lstStyle/>
          <a:p>
            <a:r>
              <a:rPr lang="en-US" b="1" dirty="0"/>
              <a:t>Test DNCs On Problems</a:t>
            </a:r>
            <a:endParaRPr lang="en-IN" b="1" dirty="0"/>
          </a:p>
        </p:txBody>
      </p:sp>
      <p:sp>
        <p:nvSpPr>
          <p:cNvPr id="3" name="Content Placeholder 2">
            <a:extLst>
              <a:ext uri="{FF2B5EF4-FFF2-40B4-BE49-F238E27FC236}">
                <a16:creationId xmlns:a16="http://schemas.microsoft.com/office/drawing/2014/main" id="{03910062-6CF2-4F49-834A-608DF9B90D1F}"/>
              </a:ext>
            </a:extLst>
          </p:cNvPr>
          <p:cNvSpPr>
            <a:spLocks noGrp="1"/>
          </p:cNvSpPr>
          <p:nvPr>
            <p:ph idx="1"/>
          </p:nvPr>
        </p:nvSpPr>
        <p:spPr/>
        <p:txBody>
          <a:bodyPr>
            <a:normAutofit lnSpcReduction="10000"/>
          </a:bodyPr>
          <a:lstStyle/>
          <a:p>
            <a:r>
              <a:rPr lang="en-US" dirty="0"/>
              <a:t>We wanted to test DNCs on problems that involved constructing data structures and using those data structures to answer questions. Graph data structures are very important for representing data items that can be arbitrarily connected to form paths and cycles. </a:t>
            </a:r>
          </a:p>
          <a:p>
            <a:r>
              <a:rPr lang="en-US" dirty="0"/>
              <a:t>DNC can learn on its own to write down a description of an arbitrary graph and answer questions about it. When we described the stations and lines of the London Underground, we could ask a DNC to answer questions like, “Starting at Bond street, and taking the Central line in a direction one stop, the Circle line in a direction for four stops, and the Jubilee line in a direction for two stops, at what stop do you wind up?” Or, the DNC could plan routes given questions like “How do you get from Moorgate to Piccadilly Circus?”</a:t>
            </a:r>
            <a:endParaRPr lang="en-IN" dirty="0"/>
          </a:p>
        </p:txBody>
      </p:sp>
    </p:spTree>
    <p:extLst>
      <p:ext uri="{BB962C8B-B14F-4D97-AF65-F5344CB8AC3E}">
        <p14:creationId xmlns:p14="http://schemas.microsoft.com/office/powerpoint/2010/main" val="346863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6DFD0C3-1BCF-46D7-AF6E-585CC98C49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560" y="0"/>
            <a:ext cx="1173377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249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2DBC-BD46-46E8-9540-C27D2F92BE4F}"/>
              </a:ext>
            </a:extLst>
          </p:cNvPr>
          <p:cNvSpPr>
            <a:spLocks noGrp="1"/>
          </p:cNvSpPr>
          <p:nvPr>
            <p:ph type="title"/>
          </p:nvPr>
        </p:nvSpPr>
        <p:spPr/>
        <p:txBody>
          <a:bodyPr/>
          <a:lstStyle/>
          <a:p>
            <a:r>
              <a:rPr lang="en-US" b="1" dirty="0"/>
              <a:t>Family Tree Example</a:t>
            </a:r>
            <a:endParaRPr lang="en-IN" b="1" dirty="0"/>
          </a:p>
        </p:txBody>
      </p:sp>
      <p:sp>
        <p:nvSpPr>
          <p:cNvPr id="3" name="Content Placeholder 2">
            <a:extLst>
              <a:ext uri="{FF2B5EF4-FFF2-40B4-BE49-F238E27FC236}">
                <a16:creationId xmlns:a16="http://schemas.microsoft.com/office/drawing/2014/main" id="{77FCEDCE-ED90-40D7-95EE-EA82A9E5689E}"/>
              </a:ext>
            </a:extLst>
          </p:cNvPr>
          <p:cNvSpPr>
            <a:spLocks noGrp="1"/>
          </p:cNvSpPr>
          <p:nvPr>
            <p:ph idx="1"/>
          </p:nvPr>
        </p:nvSpPr>
        <p:spPr/>
        <p:txBody>
          <a:bodyPr/>
          <a:lstStyle/>
          <a:p>
            <a:r>
              <a:rPr lang="en-US" dirty="0"/>
              <a:t>In a family tree, we showed that it could answer questions that require complex deductions. For example, even though we only described parent, child, and sibling relationships to the network, we could ask it questions like “Who is Freya’s maternal great uncle?” </a:t>
            </a:r>
          </a:p>
          <a:p>
            <a:r>
              <a:rPr lang="en-US" dirty="0"/>
              <a:t>We also found it possible to </a:t>
            </a:r>
            <a:r>
              <a:rPr lang="en-US" dirty="0" err="1"/>
              <a:t>analyse</a:t>
            </a:r>
            <a:r>
              <a:rPr lang="en-US" dirty="0"/>
              <a:t> how DNCs used their memories by </a:t>
            </a:r>
            <a:r>
              <a:rPr lang="en-US" dirty="0" err="1"/>
              <a:t>visualising</a:t>
            </a:r>
            <a:r>
              <a:rPr lang="en-US" dirty="0"/>
              <a:t> which locations in memory were being read by the controller to produce what answers.</a:t>
            </a:r>
          </a:p>
          <a:p>
            <a:r>
              <a:rPr lang="en-US" dirty="0"/>
              <a:t> Conventional neural networks in our comparisons either could not store the information, or they could not learn to reason in a way that would </a:t>
            </a:r>
            <a:r>
              <a:rPr lang="en-US" dirty="0" err="1"/>
              <a:t>generalise</a:t>
            </a:r>
            <a:r>
              <a:rPr lang="en-US" dirty="0"/>
              <a:t> to new examples.</a:t>
            </a:r>
            <a:endParaRPr lang="en-IN" dirty="0"/>
          </a:p>
        </p:txBody>
      </p:sp>
    </p:spTree>
    <p:extLst>
      <p:ext uri="{BB962C8B-B14F-4D97-AF65-F5344CB8AC3E}">
        <p14:creationId xmlns:p14="http://schemas.microsoft.com/office/powerpoint/2010/main" val="2993665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856EF-0F22-4C3C-BA42-71D6C768BFB0}"/>
              </a:ext>
            </a:extLst>
          </p:cNvPr>
          <p:cNvSpPr>
            <a:spLocks noGrp="1"/>
          </p:cNvSpPr>
          <p:nvPr>
            <p:ph type="title"/>
          </p:nvPr>
        </p:nvSpPr>
        <p:spPr>
          <a:xfrm>
            <a:off x="838200" y="365125"/>
            <a:ext cx="10515600" cy="506317"/>
          </a:xfrm>
        </p:spPr>
        <p:txBody>
          <a:bodyPr>
            <a:normAutofit fontScale="90000"/>
          </a:bodyPr>
          <a:lstStyle/>
          <a:p>
            <a:r>
              <a:rPr lang="en-US" b="1" dirty="0"/>
              <a:t>DNC -Family Tree Example</a:t>
            </a:r>
            <a:endParaRPr lang="en-IN" dirty="0"/>
          </a:p>
        </p:txBody>
      </p:sp>
      <p:pic>
        <p:nvPicPr>
          <p:cNvPr id="4" name="Differentiable neural computer family tree inference task">
            <a:hlinkClick r:id="" action="ppaction://media"/>
            <a:extLst>
              <a:ext uri="{FF2B5EF4-FFF2-40B4-BE49-F238E27FC236}">
                <a16:creationId xmlns:a16="http://schemas.microsoft.com/office/drawing/2014/main" id="{8D6780FB-A62C-4093-9AD2-ECBC5A17ED32}"/>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245477" y="951221"/>
            <a:ext cx="11531259" cy="5375935"/>
          </a:xfrm>
          <a:prstGeom prst="rect">
            <a:avLst/>
          </a:prstGeom>
        </p:spPr>
      </p:pic>
    </p:spTree>
    <p:extLst>
      <p:ext uri="{BB962C8B-B14F-4D97-AF65-F5344CB8AC3E}">
        <p14:creationId xmlns:p14="http://schemas.microsoft.com/office/powerpoint/2010/main" val="128951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336"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656A-9F90-4B31-B4AB-028EC2AD62FD}"/>
              </a:ext>
            </a:extLst>
          </p:cNvPr>
          <p:cNvSpPr>
            <a:spLocks noGrp="1"/>
          </p:cNvSpPr>
          <p:nvPr>
            <p:ph type="title"/>
          </p:nvPr>
        </p:nvSpPr>
        <p:spPr/>
        <p:txBody>
          <a:bodyPr/>
          <a:lstStyle/>
          <a:p>
            <a:r>
              <a:rPr lang="en-US" b="1" dirty="0"/>
              <a:t>DNC-Structure</a:t>
            </a:r>
            <a:endParaRPr lang="en-IN" b="1" dirty="0"/>
          </a:p>
        </p:txBody>
      </p:sp>
      <p:sp>
        <p:nvSpPr>
          <p:cNvPr id="3" name="Content Placeholder 2">
            <a:extLst>
              <a:ext uri="{FF2B5EF4-FFF2-40B4-BE49-F238E27FC236}">
                <a16:creationId xmlns:a16="http://schemas.microsoft.com/office/drawing/2014/main" id="{226499B3-2641-4731-BE40-3BDE01B84F5D}"/>
              </a:ext>
            </a:extLst>
          </p:cNvPr>
          <p:cNvSpPr>
            <a:spLocks noGrp="1"/>
          </p:cNvSpPr>
          <p:nvPr>
            <p:ph idx="1"/>
          </p:nvPr>
        </p:nvSpPr>
        <p:spPr/>
        <p:txBody>
          <a:bodyPr/>
          <a:lstStyle/>
          <a:p>
            <a:r>
              <a:rPr lang="en-US" dirty="0"/>
              <a:t>DNC as a machine with a CPU and a RAM.</a:t>
            </a:r>
          </a:p>
          <a:p>
            <a:r>
              <a:rPr lang="en-US" dirty="0"/>
              <a:t>A neural network, the controller, will take the role of the CPU. A memory, which is just a matrix, will take the role of the RAM.</a:t>
            </a:r>
          </a:p>
          <a:p>
            <a:r>
              <a:rPr lang="en-US" dirty="0"/>
              <a:t>Each row of the memory matrix is called location. </a:t>
            </a:r>
          </a:p>
          <a:p>
            <a:r>
              <a:rPr lang="en-US" dirty="0"/>
              <a:t>The matrix will have N locations, which are W-dimensional vectors. Then, the memory is an N x W matrix.</a:t>
            </a:r>
            <a:endParaRPr lang="en-IN" dirty="0"/>
          </a:p>
        </p:txBody>
      </p:sp>
    </p:spTree>
    <p:extLst>
      <p:ext uri="{BB962C8B-B14F-4D97-AF65-F5344CB8AC3E}">
        <p14:creationId xmlns:p14="http://schemas.microsoft.com/office/powerpoint/2010/main" val="304734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6187A-960A-41AD-AD28-F4C57AE9D67B}"/>
              </a:ext>
            </a:extLst>
          </p:cNvPr>
          <p:cNvSpPr>
            <a:spLocks noGrp="1"/>
          </p:cNvSpPr>
          <p:nvPr>
            <p:ph type="title"/>
          </p:nvPr>
        </p:nvSpPr>
        <p:spPr/>
        <p:txBody>
          <a:bodyPr/>
          <a:lstStyle/>
          <a:p>
            <a:r>
              <a:rPr lang="en-US" dirty="0"/>
              <a:t>DNC Structure</a:t>
            </a:r>
            <a:endParaRPr lang="en-IN" dirty="0"/>
          </a:p>
        </p:txBody>
      </p:sp>
      <p:sp>
        <p:nvSpPr>
          <p:cNvPr id="3" name="Content Placeholder 2">
            <a:extLst>
              <a:ext uri="{FF2B5EF4-FFF2-40B4-BE49-F238E27FC236}">
                <a16:creationId xmlns:a16="http://schemas.microsoft.com/office/drawing/2014/main" id="{47EF755C-EA28-41A7-8D4A-8C01795520CC}"/>
              </a:ext>
            </a:extLst>
          </p:cNvPr>
          <p:cNvSpPr>
            <a:spLocks noGrp="1"/>
          </p:cNvSpPr>
          <p:nvPr>
            <p:ph idx="1"/>
          </p:nvPr>
        </p:nvSpPr>
        <p:spPr/>
        <p:txBody>
          <a:bodyPr/>
          <a:lstStyle/>
          <a:p>
            <a:r>
              <a:rPr lang="en-US" dirty="0"/>
              <a:t>Neural networks and memory systems can be combined to make learning machines that can store knowledge quickly and reason about it flexibly. </a:t>
            </a:r>
          </a:p>
          <a:p>
            <a:r>
              <a:rPr lang="en-US" dirty="0"/>
              <a:t>These models, which we call differentiable neural computers (DNCs), can learn from examples like neural networks, but they can also store complex data like computers.</a:t>
            </a:r>
            <a:endParaRPr lang="en-IN" dirty="0"/>
          </a:p>
        </p:txBody>
      </p:sp>
    </p:spTree>
    <p:extLst>
      <p:ext uri="{BB962C8B-B14F-4D97-AF65-F5344CB8AC3E}">
        <p14:creationId xmlns:p14="http://schemas.microsoft.com/office/powerpoint/2010/main" val="3021900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62F97-A4A0-4902-9011-CCF1F4718DAB}"/>
              </a:ext>
            </a:extLst>
          </p:cNvPr>
          <p:cNvSpPr>
            <a:spLocks noGrp="1"/>
          </p:cNvSpPr>
          <p:nvPr>
            <p:ph type="title"/>
          </p:nvPr>
        </p:nvSpPr>
        <p:spPr/>
        <p:txBody>
          <a:bodyPr/>
          <a:lstStyle/>
          <a:p>
            <a:r>
              <a:rPr lang="en-US" dirty="0"/>
              <a:t>Von-Neuman Architecture</a:t>
            </a:r>
            <a:endParaRPr lang="en-IN" dirty="0"/>
          </a:p>
        </p:txBody>
      </p:sp>
      <p:sp>
        <p:nvSpPr>
          <p:cNvPr id="3" name="Content Placeholder 2">
            <a:extLst>
              <a:ext uri="{FF2B5EF4-FFF2-40B4-BE49-F238E27FC236}">
                <a16:creationId xmlns:a16="http://schemas.microsoft.com/office/drawing/2014/main" id="{F53DA883-7309-40B1-9D2B-01919F43C468}"/>
              </a:ext>
            </a:extLst>
          </p:cNvPr>
          <p:cNvSpPr>
            <a:spLocks noGrp="1"/>
          </p:cNvSpPr>
          <p:nvPr>
            <p:ph idx="1"/>
          </p:nvPr>
        </p:nvSpPr>
        <p:spPr>
          <a:xfrm>
            <a:off x="838200" y="1825625"/>
            <a:ext cx="10515600" cy="4759282"/>
          </a:xfrm>
        </p:spPr>
        <p:txBody>
          <a:bodyPr>
            <a:normAutofit fontScale="77500" lnSpcReduction="20000"/>
          </a:bodyPr>
          <a:lstStyle/>
          <a:p>
            <a:r>
              <a:rPr lang="en-US" dirty="0"/>
              <a:t>In a normal computer, the processor can read and write information from and to random access memory (RAM). </a:t>
            </a:r>
          </a:p>
          <a:p>
            <a:r>
              <a:rPr lang="en-US" dirty="0"/>
              <a:t>RAM gives the processor much more space to </a:t>
            </a:r>
            <a:r>
              <a:rPr lang="en-US" dirty="0" err="1"/>
              <a:t>organise</a:t>
            </a:r>
            <a:r>
              <a:rPr lang="en-US" dirty="0"/>
              <a:t> the intermediate results of computations. </a:t>
            </a:r>
          </a:p>
          <a:p>
            <a:r>
              <a:rPr lang="en-US" dirty="0"/>
              <a:t>Temporary placeholders for information are called variables and are stored in memory. </a:t>
            </a:r>
          </a:p>
          <a:p>
            <a:r>
              <a:rPr lang="en-US" dirty="0"/>
              <a:t>In a computer, it is a trivial operation to form a variable that holds a numerical value. And it is also simple to make data structures – variables in memory that contain links that can be followed to get to other variables. </a:t>
            </a:r>
          </a:p>
          <a:p>
            <a:r>
              <a:rPr lang="en-US" dirty="0"/>
              <a:t>One of the simplest data structures is a list – a sequence of variables that can be read item by item. For example, one could store a list of players’ names on a sports team and then read each name one by one.</a:t>
            </a:r>
          </a:p>
          <a:p>
            <a:r>
              <a:rPr lang="en-US" dirty="0"/>
              <a:t> A more complicated data structure is a tree. In a family tree for instance, links from children to parents can be followed to read out a line of ancestry. </a:t>
            </a:r>
          </a:p>
          <a:p>
            <a:r>
              <a:rPr lang="en-US" dirty="0"/>
              <a:t>One of the most complex and general data structures is a graph, like the London Underground network.</a:t>
            </a:r>
            <a:endParaRPr lang="en-IN" dirty="0"/>
          </a:p>
        </p:txBody>
      </p:sp>
    </p:spTree>
    <p:extLst>
      <p:ext uri="{BB962C8B-B14F-4D97-AF65-F5344CB8AC3E}">
        <p14:creationId xmlns:p14="http://schemas.microsoft.com/office/powerpoint/2010/main" val="1900484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84E65-D001-40AE-AE1A-B1899D5C06BB}"/>
              </a:ext>
            </a:extLst>
          </p:cNvPr>
          <p:cNvSpPr>
            <a:spLocks noGrp="1"/>
          </p:cNvSpPr>
          <p:nvPr>
            <p:ph type="title"/>
          </p:nvPr>
        </p:nvSpPr>
        <p:spPr/>
        <p:txBody>
          <a:bodyPr/>
          <a:lstStyle/>
          <a:p>
            <a:r>
              <a:rPr lang="en-US" b="1" dirty="0"/>
              <a:t>Design of  DNC</a:t>
            </a:r>
            <a:endParaRPr lang="en-IN" b="1" dirty="0"/>
          </a:p>
        </p:txBody>
      </p:sp>
      <p:sp>
        <p:nvSpPr>
          <p:cNvPr id="3" name="Content Placeholder 2">
            <a:extLst>
              <a:ext uri="{FF2B5EF4-FFF2-40B4-BE49-F238E27FC236}">
                <a16:creationId xmlns:a16="http://schemas.microsoft.com/office/drawing/2014/main" id="{458580D3-D470-47AB-90BF-8F44271B39C2}"/>
              </a:ext>
            </a:extLst>
          </p:cNvPr>
          <p:cNvSpPr>
            <a:spLocks noGrp="1"/>
          </p:cNvSpPr>
          <p:nvPr>
            <p:ph idx="1"/>
          </p:nvPr>
        </p:nvSpPr>
        <p:spPr/>
        <p:txBody>
          <a:bodyPr/>
          <a:lstStyle/>
          <a:p>
            <a:r>
              <a:rPr lang="en-US" dirty="0"/>
              <a:t>In </a:t>
            </a:r>
            <a:r>
              <a:rPr lang="en-US" dirty="0" err="1"/>
              <a:t>DNCs,the</a:t>
            </a:r>
            <a:r>
              <a:rPr lang="en-US" dirty="0"/>
              <a:t> machines that could learn to form and navigate complex data structures on their own. </a:t>
            </a:r>
          </a:p>
          <a:p>
            <a:r>
              <a:rPr lang="en-US" dirty="0"/>
              <a:t>At the heart of a DNC is a neural network called a controller, which is analogous to the processor in a computer. </a:t>
            </a:r>
          </a:p>
          <a:p>
            <a:r>
              <a:rPr lang="en-US" dirty="0"/>
              <a:t>A controller is responsible for taking input in, reading from and writing to memory, and producing output that can be interpreted as an answer. </a:t>
            </a:r>
          </a:p>
          <a:p>
            <a:r>
              <a:rPr lang="en-US" dirty="0"/>
              <a:t>The memory is a set of locations that can each store a vector of information.</a:t>
            </a:r>
            <a:endParaRPr lang="en-IN" dirty="0"/>
          </a:p>
        </p:txBody>
      </p:sp>
    </p:spTree>
    <p:extLst>
      <p:ext uri="{BB962C8B-B14F-4D97-AF65-F5344CB8AC3E}">
        <p14:creationId xmlns:p14="http://schemas.microsoft.com/office/powerpoint/2010/main" val="3472612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818D-04C5-4477-ACFF-A5A96284D3D5}"/>
              </a:ext>
            </a:extLst>
          </p:cNvPr>
          <p:cNvSpPr>
            <a:spLocks noGrp="1"/>
          </p:cNvSpPr>
          <p:nvPr>
            <p:ph type="title"/>
          </p:nvPr>
        </p:nvSpPr>
        <p:spPr/>
        <p:txBody>
          <a:bodyPr>
            <a:normAutofit fontScale="90000"/>
          </a:bodyPr>
          <a:lstStyle/>
          <a:p>
            <a:r>
              <a:rPr lang="en-US" b="0" i="0" dirty="0">
                <a:solidFill>
                  <a:srgbClr val="292929"/>
                </a:solidFill>
                <a:effectLst/>
                <a:latin typeface="sohne"/>
              </a:rPr>
              <a:t>Memory augmentation and attention mechanism</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D5CDF6D2-34BE-40F1-BA48-F2980B5B60B2}"/>
              </a:ext>
            </a:extLst>
          </p:cNvPr>
          <p:cNvSpPr>
            <a:spLocks noGrp="1"/>
          </p:cNvSpPr>
          <p:nvPr>
            <p:ph idx="1"/>
          </p:nvPr>
        </p:nvSpPr>
        <p:spPr/>
        <p:txBody>
          <a:bodyPr/>
          <a:lstStyle/>
          <a:p>
            <a:r>
              <a:rPr lang="en-US" b="0" i="0" dirty="0">
                <a:solidFill>
                  <a:srgbClr val="292929"/>
                </a:solidFill>
                <a:effectLst/>
                <a:latin typeface="charter"/>
              </a:rPr>
              <a:t>The controller will store and read information from the memory, and the network will learn how to do that by mean of some parameter vectors, but we will talk about that. </a:t>
            </a:r>
          </a:p>
          <a:p>
            <a:r>
              <a:rPr lang="en-US" b="0" i="0" dirty="0">
                <a:solidFill>
                  <a:srgbClr val="292929"/>
                </a:solidFill>
                <a:effectLst/>
                <a:latin typeface="charter"/>
              </a:rPr>
              <a:t>The main point is that the memory of the network is external to the network itself.</a:t>
            </a:r>
          </a:p>
          <a:p>
            <a:r>
              <a:rPr lang="en-US" b="0" i="0" dirty="0">
                <a:solidFill>
                  <a:srgbClr val="292929"/>
                </a:solidFill>
                <a:effectLst/>
                <a:latin typeface="charter"/>
              </a:rPr>
              <a:t>Normally, the entire knowledge of a network is stored in its weights. Instead, a DNC is something called “Memory augmented neural network”, and this peculiarity provides it with some nice features.</a:t>
            </a:r>
            <a:endParaRPr lang="en-IN" dirty="0"/>
          </a:p>
        </p:txBody>
      </p:sp>
    </p:spTree>
    <p:extLst>
      <p:ext uri="{BB962C8B-B14F-4D97-AF65-F5344CB8AC3E}">
        <p14:creationId xmlns:p14="http://schemas.microsoft.com/office/powerpoint/2010/main" val="1497731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0C27B-4160-40BD-8DFD-6C05D7420AF1}"/>
              </a:ext>
            </a:extLst>
          </p:cNvPr>
          <p:cNvSpPr>
            <a:spLocks noGrp="1"/>
          </p:cNvSpPr>
          <p:nvPr>
            <p:ph type="title"/>
          </p:nvPr>
        </p:nvSpPr>
        <p:spPr/>
        <p:txBody>
          <a:bodyPr>
            <a:normAutofit/>
          </a:bodyPr>
          <a:lstStyle/>
          <a:p>
            <a:r>
              <a:rPr lang="en-US" sz="4000" b="0" i="0" dirty="0">
                <a:solidFill>
                  <a:srgbClr val="292929"/>
                </a:solidFill>
                <a:effectLst/>
                <a:latin typeface="sohne"/>
              </a:rPr>
              <a:t>Memory augmentation and attention mechanism</a:t>
            </a:r>
            <a:endParaRPr lang="en-IN" sz="4000" dirty="0"/>
          </a:p>
        </p:txBody>
      </p:sp>
      <p:sp>
        <p:nvSpPr>
          <p:cNvPr id="3" name="Content Placeholder 2">
            <a:extLst>
              <a:ext uri="{FF2B5EF4-FFF2-40B4-BE49-F238E27FC236}">
                <a16:creationId xmlns:a16="http://schemas.microsoft.com/office/drawing/2014/main" id="{F438AA85-DC24-4201-9205-CF04A51F7005}"/>
              </a:ext>
            </a:extLst>
          </p:cNvPr>
          <p:cNvSpPr>
            <a:spLocks noGrp="1"/>
          </p:cNvSpPr>
          <p:nvPr>
            <p:ph idx="1"/>
          </p:nvPr>
        </p:nvSpPr>
        <p:spPr/>
        <p:txBody>
          <a:bodyPr/>
          <a:lstStyle/>
          <a:p>
            <a:r>
              <a:rPr lang="en-US" b="0" i="0" dirty="0">
                <a:solidFill>
                  <a:srgbClr val="292929"/>
                </a:solidFill>
                <a:effectLst/>
                <a:latin typeface="charter"/>
              </a:rPr>
              <a:t>The </a:t>
            </a:r>
            <a:r>
              <a:rPr lang="en-US" b="1" i="0" dirty="0">
                <a:solidFill>
                  <a:srgbClr val="292929"/>
                </a:solidFill>
                <a:effectLst/>
                <a:latin typeface="charter"/>
              </a:rPr>
              <a:t>memory augmentation</a:t>
            </a:r>
            <a:r>
              <a:rPr lang="en-US" b="0" i="0" dirty="0">
                <a:solidFill>
                  <a:srgbClr val="292929"/>
                </a:solidFill>
                <a:effectLst/>
                <a:latin typeface="charter"/>
              </a:rPr>
              <a:t>  actually, it isn’t a new thing at all.</a:t>
            </a:r>
          </a:p>
          <a:p>
            <a:r>
              <a:rPr lang="en-US" b="0" i="0" dirty="0">
                <a:solidFill>
                  <a:srgbClr val="292929"/>
                </a:solidFill>
                <a:effectLst/>
                <a:latin typeface="charter"/>
              </a:rPr>
              <a:t>the DNC is the system of vectors and operations mediating between controller and memory. </a:t>
            </a:r>
          </a:p>
          <a:p>
            <a:r>
              <a:rPr lang="en-US" b="0" i="0" dirty="0">
                <a:solidFill>
                  <a:srgbClr val="292929"/>
                </a:solidFill>
                <a:effectLst/>
                <a:latin typeface="charter"/>
              </a:rPr>
              <a:t>This is called </a:t>
            </a:r>
            <a:r>
              <a:rPr lang="en-US" b="1" i="0" dirty="0">
                <a:solidFill>
                  <a:srgbClr val="292929"/>
                </a:solidFill>
                <a:effectLst/>
                <a:latin typeface="charter"/>
              </a:rPr>
              <a:t>attention mechanism</a:t>
            </a:r>
            <a:endParaRPr lang="en-IN" dirty="0"/>
          </a:p>
        </p:txBody>
      </p:sp>
    </p:spTree>
    <p:extLst>
      <p:ext uri="{BB962C8B-B14F-4D97-AF65-F5344CB8AC3E}">
        <p14:creationId xmlns:p14="http://schemas.microsoft.com/office/powerpoint/2010/main" val="3797542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F1646-E0BF-4601-AF38-5C24CD1B0F04}"/>
              </a:ext>
            </a:extLst>
          </p:cNvPr>
          <p:cNvSpPr>
            <a:spLocks noGrp="1"/>
          </p:cNvSpPr>
          <p:nvPr>
            <p:ph type="title"/>
          </p:nvPr>
        </p:nvSpPr>
        <p:spPr/>
        <p:txBody>
          <a:bodyPr/>
          <a:lstStyle/>
          <a:p>
            <a:r>
              <a:rPr lang="en-US" b="1" i="0" dirty="0">
                <a:solidFill>
                  <a:srgbClr val="292929"/>
                </a:solidFill>
                <a:effectLst/>
                <a:latin typeface="charter"/>
              </a:rPr>
              <a:t>Differentiable Neural Computer</a:t>
            </a:r>
            <a:r>
              <a:rPr lang="en-US" b="0" i="0" dirty="0">
                <a:solidFill>
                  <a:srgbClr val="292929"/>
                </a:solidFill>
                <a:effectLst/>
                <a:latin typeface="charter"/>
              </a:rPr>
              <a:t> </a:t>
            </a:r>
            <a:endParaRPr lang="en-IN" dirty="0"/>
          </a:p>
        </p:txBody>
      </p:sp>
      <p:sp>
        <p:nvSpPr>
          <p:cNvPr id="3" name="Content Placeholder 2">
            <a:extLst>
              <a:ext uri="{FF2B5EF4-FFF2-40B4-BE49-F238E27FC236}">
                <a16:creationId xmlns:a16="http://schemas.microsoft.com/office/drawing/2014/main" id="{B122AA87-F083-4AEB-8A03-08A0DC277D3F}"/>
              </a:ext>
            </a:extLst>
          </p:cNvPr>
          <p:cNvSpPr>
            <a:spLocks noGrp="1"/>
          </p:cNvSpPr>
          <p:nvPr>
            <p:ph idx="1"/>
          </p:nvPr>
        </p:nvSpPr>
        <p:spPr/>
        <p:txBody>
          <a:bodyPr/>
          <a:lstStyle/>
          <a:p>
            <a:r>
              <a:rPr lang="en-US" b="0" i="0" dirty="0">
                <a:solidFill>
                  <a:srgbClr val="292929"/>
                </a:solidFill>
                <a:effectLst/>
                <a:latin typeface="charter"/>
              </a:rPr>
              <a:t>The </a:t>
            </a:r>
            <a:r>
              <a:rPr lang="en-US" b="1" i="0" dirty="0">
                <a:solidFill>
                  <a:srgbClr val="292929"/>
                </a:solidFill>
                <a:effectLst/>
                <a:latin typeface="charter"/>
              </a:rPr>
              <a:t>Differentiable Neural Computer</a:t>
            </a:r>
            <a:r>
              <a:rPr lang="en-US" b="0" i="0" dirty="0">
                <a:solidFill>
                  <a:srgbClr val="292929"/>
                </a:solidFill>
                <a:effectLst/>
                <a:latin typeface="charter"/>
              </a:rPr>
              <a:t> is a neural network which takes advantage of memory augmentation and, at the same time, the attention mechanism</a:t>
            </a:r>
          </a:p>
          <a:p>
            <a:r>
              <a:rPr lang="en-US" b="0" i="0" dirty="0">
                <a:effectLst/>
                <a:latin typeface="Source Sans Pro" panose="020B0503030403020204" pitchFamily="34" charset="0"/>
              </a:rPr>
              <a:t>The Differentiable Neural Computer model came from deep mind a few months ago, and is the successor to the Turing machine. This is a relatively complex model</a:t>
            </a:r>
          </a:p>
          <a:p>
            <a:r>
              <a:rPr lang="en-US" dirty="0"/>
              <a:t>The core problem faced by the deep learning team is how to create a more general purpose learning machine - and that is the pretext for building this model.</a:t>
            </a:r>
            <a:endParaRPr lang="en-IN" dirty="0"/>
          </a:p>
        </p:txBody>
      </p:sp>
    </p:spTree>
    <p:extLst>
      <p:ext uri="{BB962C8B-B14F-4D97-AF65-F5344CB8AC3E}">
        <p14:creationId xmlns:p14="http://schemas.microsoft.com/office/powerpoint/2010/main" val="11896171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5878E-EAEF-48B1-8D5C-2AD7A2044705}"/>
              </a:ext>
            </a:extLst>
          </p:cNvPr>
          <p:cNvSpPr>
            <a:spLocks noGrp="1"/>
          </p:cNvSpPr>
          <p:nvPr>
            <p:ph type="title"/>
          </p:nvPr>
        </p:nvSpPr>
        <p:spPr/>
        <p:txBody>
          <a:bodyPr/>
          <a:lstStyle/>
          <a:p>
            <a:r>
              <a:rPr lang="en-IN" b="0" i="0" dirty="0">
                <a:solidFill>
                  <a:srgbClr val="292929"/>
                </a:solidFill>
                <a:effectLst/>
                <a:latin typeface="sohne"/>
              </a:rPr>
              <a:t>Weightings and heads</a:t>
            </a:r>
            <a:br>
              <a:rPr lang="en-IN"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6162696-6185-4322-9F12-553B60B57441}"/>
              </a:ext>
            </a:extLst>
          </p:cNvPr>
          <p:cNvSpPr>
            <a:spLocks noGrp="1"/>
          </p:cNvSpPr>
          <p:nvPr>
            <p:ph idx="1"/>
          </p:nvPr>
        </p:nvSpPr>
        <p:spPr/>
        <p:txBody>
          <a:bodyPr/>
          <a:lstStyle/>
          <a:p>
            <a:r>
              <a:rPr lang="en-US" b="0" i="0" dirty="0">
                <a:solidFill>
                  <a:srgbClr val="292929"/>
                </a:solidFill>
                <a:effectLst/>
                <a:latin typeface="charter"/>
              </a:rPr>
              <a:t>The attention mechanism defines some distributions over the N locations. </a:t>
            </a:r>
          </a:p>
          <a:p>
            <a:r>
              <a:rPr lang="en-US" b="0" i="0" dirty="0">
                <a:solidFill>
                  <a:srgbClr val="292929"/>
                </a:solidFill>
                <a:effectLst/>
                <a:latin typeface="charter"/>
              </a:rPr>
              <a:t>These distributions are N-vectors, called </a:t>
            </a:r>
            <a:r>
              <a:rPr lang="en-US" b="1" i="0" dirty="0">
                <a:solidFill>
                  <a:srgbClr val="292929"/>
                </a:solidFill>
                <a:effectLst/>
                <a:latin typeface="charter"/>
              </a:rPr>
              <a:t>weightings</a:t>
            </a:r>
            <a:r>
              <a:rPr lang="en-US" b="0" i="0" dirty="0">
                <a:solidFill>
                  <a:srgbClr val="292929"/>
                </a:solidFill>
                <a:effectLst/>
                <a:latin typeface="charter"/>
              </a:rPr>
              <a:t>. </a:t>
            </a:r>
          </a:p>
          <a:p>
            <a:r>
              <a:rPr lang="en-US" b="0" i="0" dirty="0">
                <a:solidFill>
                  <a:srgbClr val="292929"/>
                </a:solidFill>
                <a:effectLst/>
                <a:latin typeface="charter"/>
              </a:rPr>
              <a:t>Each </a:t>
            </a:r>
            <a:r>
              <a:rPr lang="en-US" b="0" i="0" dirty="0" err="1">
                <a:solidFill>
                  <a:srgbClr val="292929"/>
                </a:solidFill>
                <a:effectLst/>
                <a:latin typeface="charter"/>
              </a:rPr>
              <a:t>i-th</a:t>
            </a:r>
            <a:r>
              <a:rPr lang="en-US" b="0" i="0" dirty="0">
                <a:solidFill>
                  <a:srgbClr val="292929"/>
                </a:solidFill>
                <a:effectLst/>
                <a:latin typeface="charter"/>
              </a:rPr>
              <a:t> component of a weighting vector will communicate how much attention the controller should give to the content in the </a:t>
            </a:r>
            <a:r>
              <a:rPr lang="en-US" b="0" i="0" dirty="0" err="1">
                <a:solidFill>
                  <a:srgbClr val="292929"/>
                </a:solidFill>
                <a:effectLst/>
                <a:latin typeface="charter"/>
              </a:rPr>
              <a:t>i-th</a:t>
            </a:r>
            <a:r>
              <a:rPr lang="en-US" b="0" i="0" dirty="0">
                <a:solidFill>
                  <a:srgbClr val="292929"/>
                </a:solidFill>
                <a:effectLst/>
                <a:latin typeface="charter"/>
              </a:rPr>
              <a:t> location of the memory.</a:t>
            </a:r>
          </a:p>
          <a:p>
            <a:r>
              <a:rPr lang="en-US" b="0" i="0" dirty="0">
                <a:solidFill>
                  <a:srgbClr val="292929"/>
                </a:solidFill>
                <a:effectLst/>
                <a:latin typeface="charter"/>
              </a:rPr>
              <a:t> There are more processes which require watching at the memory contents, and that’s where different weightings will take action.</a:t>
            </a:r>
            <a:endParaRPr lang="en-IN" dirty="0"/>
          </a:p>
        </p:txBody>
      </p:sp>
    </p:spTree>
    <p:extLst>
      <p:ext uri="{BB962C8B-B14F-4D97-AF65-F5344CB8AC3E}">
        <p14:creationId xmlns:p14="http://schemas.microsoft.com/office/powerpoint/2010/main" val="42041651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34798-0A70-4974-BC19-FF4C6DD7550B}"/>
              </a:ext>
            </a:extLst>
          </p:cNvPr>
          <p:cNvSpPr>
            <a:spLocks noGrp="1"/>
          </p:cNvSpPr>
          <p:nvPr>
            <p:ph type="title"/>
          </p:nvPr>
        </p:nvSpPr>
        <p:spPr/>
        <p:txBody>
          <a:bodyPr/>
          <a:lstStyle/>
          <a:p>
            <a:r>
              <a:rPr lang="en-IN" b="0" i="0" dirty="0">
                <a:solidFill>
                  <a:srgbClr val="292929"/>
                </a:solidFill>
                <a:effectLst/>
                <a:latin typeface="sohne"/>
              </a:rPr>
              <a:t>Weightings and heads</a:t>
            </a:r>
            <a:endParaRPr lang="en-IN" dirty="0"/>
          </a:p>
        </p:txBody>
      </p:sp>
      <p:sp>
        <p:nvSpPr>
          <p:cNvPr id="3" name="Content Placeholder 2">
            <a:extLst>
              <a:ext uri="{FF2B5EF4-FFF2-40B4-BE49-F238E27FC236}">
                <a16:creationId xmlns:a16="http://schemas.microsoft.com/office/drawing/2014/main" id="{FE2CA09C-8E34-4099-B59E-EB4444A670EA}"/>
              </a:ext>
            </a:extLst>
          </p:cNvPr>
          <p:cNvSpPr>
            <a:spLocks noGrp="1"/>
          </p:cNvSpPr>
          <p:nvPr>
            <p:ph idx="1"/>
          </p:nvPr>
        </p:nvSpPr>
        <p:spPr/>
        <p:txBody>
          <a:bodyPr/>
          <a:lstStyle/>
          <a:p>
            <a:r>
              <a:rPr lang="en-US" b="0" i="0" dirty="0">
                <a:solidFill>
                  <a:srgbClr val="292929"/>
                </a:solidFill>
                <a:effectLst/>
                <a:latin typeface="charter"/>
              </a:rPr>
              <a:t>Every process which involves operations is a functional unit in our network graph. </a:t>
            </a:r>
          </a:p>
          <a:p>
            <a:r>
              <a:rPr lang="en-US" b="0" i="0" dirty="0">
                <a:solidFill>
                  <a:srgbClr val="292929"/>
                </a:solidFill>
                <a:effectLst/>
                <a:latin typeface="charter"/>
              </a:rPr>
              <a:t>The units in which weightings are produced and used are called </a:t>
            </a:r>
            <a:r>
              <a:rPr lang="en-US" b="1" i="0" dirty="0">
                <a:solidFill>
                  <a:srgbClr val="292929"/>
                </a:solidFill>
                <a:effectLst/>
                <a:latin typeface="charter"/>
              </a:rPr>
              <a:t>heads</a:t>
            </a:r>
            <a:r>
              <a:rPr lang="en-US" b="0" i="0" dirty="0">
                <a:solidFill>
                  <a:srgbClr val="292929"/>
                </a:solidFill>
                <a:effectLst/>
                <a:latin typeface="charter"/>
              </a:rPr>
              <a:t>. </a:t>
            </a:r>
          </a:p>
          <a:p>
            <a:r>
              <a:rPr lang="en-US" b="0" i="0" dirty="0">
                <a:solidFill>
                  <a:srgbClr val="292929"/>
                </a:solidFill>
                <a:effectLst/>
                <a:latin typeface="charter"/>
              </a:rPr>
              <a:t>Basically, we’ll have two types of interaction between controller and memory: the reading process, mediated by mean of the </a:t>
            </a:r>
            <a:r>
              <a:rPr lang="en-US" b="1" i="0" dirty="0">
                <a:solidFill>
                  <a:srgbClr val="292929"/>
                </a:solidFill>
                <a:effectLst/>
                <a:latin typeface="charter"/>
              </a:rPr>
              <a:t>read weighting</a:t>
            </a:r>
            <a:r>
              <a:rPr lang="en-US" b="0" i="0" dirty="0">
                <a:solidFill>
                  <a:srgbClr val="292929"/>
                </a:solidFill>
                <a:effectLst/>
                <a:latin typeface="charter"/>
              </a:rPr>
              <a:t>, and the writing process, mediated by the </a:t>
            </a:r>
            <a:r>
              <a:rPr lang="en-US" b="1" i="0" dirty="0">
                <a:solidFill>
                  <a:srgbClr val="292929"/>
                </a:solidFill>
                <a:effectLst/>
                <a:latin typeface="charter"/>
              </a:rPr>
              <a:t>write weighting</a:t>
            </a:r>
            <a:r>
              <a:rPr lang="en-US" b="0" i="0" dirty="0">
                <a:solidFill>
                  <a:srgbClr val="292929"/>
                </a:solidFill>
                <a:effectLst/>
                <a:latin typeface="charter"/>
              </a:rPr>
              <a:t>.</a:t>
            </a:r>
          </a:p>
          <a:p>
            <a:r>
              <a:rPr lang="en-US" b="0" i="0" dirty="0">
                <a:solidFill>
                  <a:srgbClr val="292929"/>
                </a:solidFill>
                <a:effectLst/>
                <a:latin typeface="charter"/>
              </a:rPr>
              <a:t> The functional units in which this mediating action happens are called read head and write head.</a:t>
            </a:r>
            <a:endParaRPr lang="en-IN" dirty="0"/>
          </a:p>
        </p:txBody>
      </p:sp>
    </p:spTree>
    <p:extLst>
      <p:ext uri="{BB962C8B-B14F-4D97-AF65-F5344CB8AC3E}">
        <p14:creationId xmlns:p14="http://schemas.microsoft.com/office/powerpoint/2010/main" val="3165876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0635-429C-4580-A287-19E091DE5B46}"/>
              </a:ext>
            </a:extLst>
          </p:cNvPr>
          <p:cNvSpPr>
            <a:spLocks noGrp="1"/>
          </p:cNvSpPr>
          <p:nvPr>
            <p:ph type="title"/>
          </p:nvPr>
        </p:nvSpPr>
        <p:spPr/>
        <p:txBody>
          <a:bodyPr/>
          <a:lstStyle/>
          <a:p>
            <a:r>
              <a:rPr lang="en-IN" b="0" i="0" dirty="0">
                <a:solidFill>
                  <a:srgbClr val="292929"/>
                </a:solidFill>
                <a:effectLst/>
                <a:latin typeface="sohne"/>
              </a:rPr>
              <a:t>Weightings and heads</a:t>
            </a:r>
            <a:endParaRPr lang="en-IN" dirty="0"/>
          </a:p>
        </p:txBody>
      </p:sp>
      <p:sp>
        <p:nvSpPr>
          <p:cNvPr id="3" name="Content Placeholder 2">
            <a:extLst>
              <a:ext uri="{FF2B5EF4-FFF2-40B4-BE49-F238E27FC236}">
                <a16:creationId xmlns:a16="http://schemas.microsoft.com/office/drawing/2014/main" id="{33093752-FD4E-4F50-A669-098443569256}"/>
              </a:ext>
            </a:extLst>
          </p:cNvPr>
          <p:cNvSpPr>
            <a:spLocks noGrp="1"/>
          </p:cNvSpPr>
          <p:nvPr>
            <p:ph idx="1"/>
          </p:nvPr>
        </p:nvSpPr>
        <p:spPr/>
        <p:txBody>
          <a:bodyPr/>
          <a:lstStyle/>
          <a:p>
            <a:r>
              <a:rPr lang="en-US" dirty="0">
                <a:solidFill>
                  <a:srgbClr val="292929"/>
                </a:solidFill>
                <a:latin typeface="charter"/>
              </a:rPr>
              <a:t>T</a:t>
            </a:r>
            <a:r>
              <a:rPr lang="en-US" b="0" i="0" dirty="0">
                <a:solidFill>
                  <a:srgbClr val="292929"/>
                </a:solidFill>
                <a:effectLst/>
                <a:latin typeface="charter"/>
              </a:rPr>
              <a:t>he DNC can learn how to produce good weightings for each input, that is, it knows how to differently weight its </a:t>
            </a:r>
            <a:r>
              <a:rPr lang="en-US" b="0" i="1" dirty="0">
                <a:solidFill>
                  <a:srgbClr val="292929"/>
                </a:solidFill>
                <a:effectLst/>
                <a:latin typeface="charter"/>
              </a:rPr>
              <a:t>memories</a:t>
            </a:r>
            <a:r>
              <a:rPr lang="en-US" b="0" i="0" dirty="0">
                <a:solidFill>
                  <a:srgbClr val="292929"/>
                </a:solidFill>
                <a:effectLst/>
                <a:latin typeface="charter"/>
              </a:rPr>
              <a:t> on the base of their relative importance with regard to the given input.</a:t>
            </a:r>
          </a:p>
          <a:p>
            <a:r>
              <a:rPr lang="en-US" b="0" i="0" dirty="0">
                <a:solidFill>
                  <a:srgbClr val="292929"/>
                </a:solidFill>
                <a:effectLst/>
                <a:latin typeface="charter"/>
              </a:rPr>
              <a:t> The weighting produced for an input is a distribution over the N locations for their relative importance in a particular process (reading or writing).</a:t>
            </a:r>
            <a:endParaRPr lang="en-IN" dirty="0"/>
          </a:p>
        </p:txBody>
      </p:sp>
    </p:spTree>
    <p:extLst>
      <p:ext uri="{BB962C8B-B14F-4D97-AF65-F5344CB8AC3E}">
        <p14:creationId xmlns:p14="http://schemas.microsoft.com/office/powerpoint/2010/main" val="4290127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1F777-980A-4DA8-A49C-287816EEBB3F}"/>
              </a:ext>
            </a:extLst>
          </p:cNvPr>
          <p:cNvSpPr>
            <a:spLocks noGrp="1"/>
          </p:cNvSpPr>
          <p:nvPr>
            <p:ph type="title"/>
          </p:nvPr>
        </p:nvSpPr>
        <p:spPr/>
        <p:txBody>
          <a:bodyPr/>
          <a:lstStyle/>
          <a:p>
            <a:r>
              <a:rPr lang="en-US" b="0" i="0" dirty="0">
                <a:solidFill>
                  <a:srgbClr val="292929"/>
                </a:solidFill>
                <a:effectLst/>
                <a:latin typeface="sohne"/>
              </a:rPr>
              <a:t>How are the weightings determined?</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BBD55547-C12D-42AA-8E80-842F5467E41B}"/>
              </a:ext>
            </a:extLst>
          </p:cNvPr>
          <p:cNvSpPr>
            <a:spLocks noGrp="1"/>
          </p:cNvSpPr>
          <p:nvPr>
            <p:ph idx="1"/>
          </p:nvPr>
        </p:nvSpPr>
        <p:spPr/>
        <p:txBody>
          <a:bodyPr/>
          <a:lstStyle/>
          <a:p>
            <a:r>
              <a:rPr lang="en-US" b="0" i="0" dirty="0">
                <a:solidFill>
                  <a:srgbClr val="292929"/>
                </a:solidFill>
                <a:effectLst/>
                <a:latin typeface="charter"/>
              </a:rPr>
              <a:t>The weightings are produced by mean of a vector emitted by the controller, which is called </a:t>
            </a:r>
            <a:r>
              <a:rPr lang="en-US" b="1" i="0" dirty="0">
                <a:solidFill>
                  <a:srgbClr val="292929"/>
                </a:solidFill>
                <a:effectLst/>
                <a:latin typeface="charter"/>
              </a:rPr>
              <a:t>interface vector</a:t>
            </a:r>
            <a:r>
              <a:rPr lang="en-US" b="0" i="0" dirty="0">
                <a:solidFill>
                  <a:srgbClr val="292929"/>
                </a:solidFill>
                <a:effectLst/>
                <a:latin typeface="charter"/>
              </a:rPr>
              <a:t>. </a:t>
            </a:r>
          </a:p>
          <a:p>
            <a:r>
              <a:rPr lang="en-US" b="0" i="0" dirty="0">
                <a:solidFill>
                  <a:srgbClr val="292929"/>
                </a:solidFill>
                <a:effectLst/>
                <a:latin typeface="charter"/>
              </a:rPr>
              <a:t>The interface vector is a set of values encoding the controller needs and requests to be made to the memory.</a:t>
            </a:r>
            <a:endParaRPr lang="en-IN" dirty="0"/>
          </a:p>
        </p:txBody>
      </p:sp>
    </p:spTree>
    <p:extLst>
      <p:ext uri="{BB962C8B-B14F-4D97-AF65-F5344CB8AC3E}">
        <p14:creationId xmlns:p14="http://schemas.microsoft.com/office/powerpoint/2010/main" val="3312114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2629D-0D5F-428D-A882-0DE2686C93BC}"/>
              </a:ext>
            </a:extLst>
          </p:cNvPr>
          <p:cNvSpPr>
            <a:spLocks noGrp="1"/>
          </p:cNvSpPr>
          <p:nvPr>
            <p:ph type="title"/>
          </p:nvPr>
        </p:nvSpPr>
        <p:spPr/>
        <p:txBody>
          <a:bodyPr/>
          <a:lstStyle/>
          <a:p>
            <a:r>
              <a:rPr lang="en-US" b="1" dirty="0"/>
              <a:t>DNC –Write operation</a:t>
            </a:r>
            <a:endParaRPr lang="en-IN" b="1" dirty="0"/>
          </a:p>
        </p:txBody>
      </p:sp>
      <p:sp>
        <p:nvSpPr>
          <p:cNvPr id="3" name="Content Placeholder 2">
            <a:extLst>
              <a:ext uri="{FF2B5EF4-FFF2-40B4-BE49-F238E27FC236}">
                <a16:creationId xmlns:a16="http://schemas.microsoft.com/office/drawing/2014/main" id="{BF11A737-9242-4A45-BDCA-6A2DA06DF471}"/>
              </a:ext>
            </a:extLst>
          </p:cNvPr>
          <p:cNvSpPr>
            <a:spLocks noGrp="1"/>
          </p:cNvSpPr>
          <p:nvPr>
            <p:ph idx="1"/>
          </p:nvPr>
        </p:nvSpPr>
        <p:spPr/>
        <p:txBody>
          <a:bodyPr>
            <a:normAutofit fontScale="92500" lnSpcReduction="20000"/>
          </a:bodyPr>
          <a:lstStyle/>
          <a:p>
            <a:r>
              <a:rPr lang="en-US" dirty="0"/>
              <a:t>A controller can perform several operations on memory. At every tick of a clock, it chooses whether to write to memory or not.</a:t>
            </a:r>
          </a:p>
          <a:p>
            <a:r>
              <a:rPr lang="en-US" dirty="0"/>
              <a:t> If it chooses to write, it can choose to store information at a new, unused location or at a location that already contains information the controller is searching for. </a:t>
            </a:r>
          </a:p>
          <a:p>
            <a:r>
              <a:rPr lang="en-US" dirty="0"/>
              <a:t>This allows the controller to update what is stored at a location. If all the locations in memory are used up, the controller can decide to free locations, much like how a computer can reallocate memory that is no longer needed. </a:t>
            </a:r>
          </a:p>
          <a:p>
            <a:r>
              <a:rPr lang="en-US" dirty="0"/>
              <a:t>When the controller does write, it sends a vector of information to the chosen location in memory. </a:t>
            </a:r>
          </a:p>
          <a:p>
            <a:r>
              <a:rPr lang="en-US" dirty="0"/>
              <a:t>Every time information is written, the locations are connected by links of association, which represent the order in which information was stored.</a:t>
            </a:r>
            <a:endParaRPr lang="en-IN" dirty="0"/>
          </a:p>
        </p:txBody>
      </p:sp>
    </p:spTree>
    <p:extLst>
      <p:ext uri="{BB962C8B-B14F-4D97-AF65-F5344CB8AC3E}">
        <p14:creationId xmlns:p14="http://schemas.microsoft.com/office/powerpoint/2010/main" val="2153482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2683-7E36-4CCE-AE7E-35AECFEC8417}"/>
              </a:ext>
            </a:extLst>
          </p:cNvPr>
          <p:cNvSpPr>
            <a:spLocks noGrp="1"/>
          </p:cNvSpPr>
          <p:nvPr>
            <p:ph type="title"/>
          </p:nvPr>
        </p:nvSpPr>
        <p:spPr/>
        <p:txBody>
          <a:bodyPr/>
          <a:lstStyle/>
          <a:p>
            <a:r>
              <a:rPr lang="en-US" b="1" dirty="0"/>
              <a:t>DNC –Write operation</a:t>
            </a:r>
            <a:endParaRPr lang="en-IN" dirty="0"/>
          </a:p>
        </p:txBody>
      </p:sp>
      <p:sp>
        <p:nvSpPr>
          <p:cNvPr id="3" name="Content Placeholder 2">
            <a:extLst>
              <a:ext uri="{FF2B5EF4-FFF2-40B4-BE49-F238E27FC236}">
                <a16:creationId xmlns:a16="http://schemas.microsoft.com/office/drawing/2014/main" id="{3828EBB2-7A77-4B83-9523-B9A6A1193D75}"/>
              </a:ext>
            </a:extLst>
          </p:cNvPr>
          <p:cNvSpPr>
            <a:spLocks noGrp="1"/>
          </p:cNvSpPr>
          <p:nvPr>
            <p:ph idx="1"/>
          </p:nvPr>
        </p:nvSpPr>
        <p:spPr/>
        <p:txBody>
          <a:bodyPr>
            <a:normAutofit/>
          </a:bodyPr>
          <a:lstStyle/>
          <a:p>
            <a:r>
              <a:rPr lang="en-US" dirty="0"/>
              <a:t>A controller can perform several operations on memory. At every tick of a clock, it chooses whether to write to memory or not. </a:t>
            </a:r>
          </a:p>
          <a:p>
            <a:r>
              <a:rPr lang="en-US" dirty="0"/>
              <a:t>If it chooses to write, it can choose to store information at a new, unused location or at a location that already contains information the controller is searching for. </a:t>
            </a:r>
          </a:p>
          <a:p>
            <a:r>
              <a:rPr lang="en-US" dirty="0"/>
              <a:t>This allows the controller to update what is stored at a location. </a:t>
            </a:r>
            <a:endParaRPr lang="en-IN" dirty="0"/>
          </a:p>
        </p:txBody>
      </p:sp>
    </p:spTree>
    <p:extLst>
      <p:ext uri="{BB962C8B-B14F-4D97-AF65-F5344CB8AC3E}">
        <p14:creationId xmlns:p14="http://schemas.microsoft.com/office/powerpoint/2010/main" val="15756644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D6140-8A79-4A9D-9F55-11624061A57C}"/>
              </a:ext>
            </a:extLst>
          </p:cNvPr>
          <p:cNvSpPr>
            <a:spLocks noGrp="1"/>
          </p:cNvSpPr>
          <p:nvPr>
            <p:ph type="title"/>
          </p:nvPr>
        </p:nvSpPr>
        <p:spPr/>
        <p:txBody>
          <a:bodyPr/>
          <a:lstStyle/>
          <a:p>
            <a:r>
              <a:rPr lang="en-US" b="1" dirty="0"/>
              <a:t>DNC –Write operation</a:t>
            </a:r>
            <a:endParaRPr lang="en-IN" dirty="0"/>
          </a:p>
        </p:txBody>
      </p:sp>
      <p:sp>
        <p:nvSpPr>
          <p:cNvPr id="3" name="Content Placeholder 2">
            <a:extLst>
              <a:ext uri="{FF2B5EF4-FFF2-40B4-BE49-F238E27FC236}">
                <a16:creationId xmlns:a16="http://schemas.microsoft.com/office/drawing/2014/main" id="{34B51F40-274C-4B39-9761-297A670DC532}"/>
              </a:ext>
            </a:extLst>
          </p:cNvPr>
          <p:cNvSpPr>
            <a:spLocks noGrp="1"/>
          </p:cNvSpPr>
          <p:nvPr>
            <p:ph idx="1"/>
          </p:nvPr>
        </p:nvSpPr>
        <p:spPr/>
        <p:txBody>
          <a:bodyPr/>
          <a:lstStyle/>
          <a:p>
            <a:r>
              <a:rPr lang="en-US" dirty="0"/>
              <a:t>If all the locations in memory are used up, the controller can decide to free locations, much like how a computer can reallocate memory that is no longer needed. </a:t>
            </a:r>
          </a:p>
          <a:p>
            <a:r>
              <a:rPr lang="en-US" dirty="0"/>
              <a:t>When the controller does write, it sends a vector of information to the chosen location in memory. </a:t>
            </a:r>
          </a:p>
          <a:p>
            <a:r>
              <a:rPr lang="en-US" dirty="0"/>
              <a:t>Every time information is written, the locations are connected by links of association, which represent the order in which information was stored.</a:t>
            </a:r>
            <a:endParaRPr lang="en-IN" dirty="0"/>
          </a:p>
        </p:txBody>
      </p:sp>
    </p:spTree>
    <p:extLst>
      <p:ext uri="{BB962C8B-B14F-4D97-AF65-F5344CB8AC3E}">
        <p14:creationId xmlns:p14="http://schemas.microsoft.com/office/powerpoint/2010/main" val="4052989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63D81-22E4-4A50-8270-F44A653BE53F}"/>
              </a:ext>
            </a:extLst>
          </p:cNvPr>
          <p:cNvSpPr>
            <a:spLocks noGrp="1"/>
          </p:cNvSpPr>
          <p:nvPr>
            <p:ph type="title"/>
          </p:nvPr>
        </p:nvSpPr>
        <p:spPr/>
        <p:txBody>
          <a:bodyPr/>
          <a:lstStyle/>
          <a:p>
            <a:r>
              <a:rPr lang="en-US" b="1" dirty="0"/>
              <a:t>DNC –Read operation</a:t>
            </a:r>
            <a:endParaRPr lang="en-IN" dirty="0"/>
          </a:p>
        </p:txBody>
      </p:sp>
      <p:sp>
        <p:nvSpPr>
          <p:cNvPr id="3" name="Content Placeholder 2">
            <a:extLst>
              <a:ext uri="{FF2B5EF4-FFF2-40B4-BE49-F238E27FC236}">
                <a16:creationId xmlns:a16="http://schemas.microsoft.com/office/drawing/2014/main" id="{9D7E9799-305E-4C65-B6F4-02AE0CEE21DC}"/>
              </a:ext>
            </a:extLst>
          </p:cNvPr>
          <p:cNvSpPr>
            <a:spLocks noGrp="1"/>
          </p:cNvSpPr>
          <p:nvPr>
            <p:ph idx="1"/>
          </p:nvPr>
        </p:nvSpPr>
        <p:spPr/>
        <p:txBody>
          <a:bodyPr/>
          <a:lstStyle/>
          <a:p>
            <a:r>
              <a:rPr lang="en-US" dirty="0"/>
              <a:t>The controller can read from multiple locations in memory. Memory can be searched based on the content of each location, or the associative temporal links can be followed forward and backward to recall information written in sequence or in reverse. </a:t>
            </a:r>
          </a:p>
          <a:p>
            <a:r>
              <a:rPr lang="en-US" dirty="0"/>
              <a:t>The read out information can be used to produce answers to questions or actions to take in an environment. </a:t>
            </a:r>
          </a:p>
          <a:p>
            <a:r>
              <a:rPr lang="en-US" dirty="0"/>
              <a:t>Together, these operations give DNCs the ability to make choices about how they allocate memory, store information in memory, and easily find it once there.</a:t>
            </a:r>
            <a:endParaRPr lang="en-IN" dirty="0"/>
          </a:p>
        </p:txBody>
      </p:sp>
    </p:spTree>
    <p:extLst>
      <p:ext uri="{BB962C8B-B14F-4D97-AF65-F5344CB8AC3E}">
        <p14:creationId xmlns:p14="http://schemas.microsoft.com/office/powerpoint/2010/main" val="16688265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3365A-5057-4536-B093-DA8CBF8021E0}"/>
              </a:ext>
            </a:extLst>
          </p:cNvPr>
          <p:cNvSpPr>
            <a:spLocks noGrp="1"/>
          </p:cNvSpPr>
          <p:nvPr>
            <p:ph type="title"/>
          </p:nvPr>
        </p:nvSpPr>
        <p:spPr/>
        <p:txBody>
          <a:bodyPr/>
          <a:lstStyle/>
          <a:p>
            <a:r>
              <a:rPr lang="en-US" b="0" i="0" dirty="0">
                <a:solidFill>
                  <a:srgbClr val="292929"/>
                </a:solidFill>
                <a:effectLst/>
                <a:latin typeface="sohne"/>
              </a:rPr>
              <a:t>The Attention Noble Threefold Path</a:t>
            </a:r>
            <a:br>
              <a:rPr lang="en-US" b="0" i="0" dirty="0">
                <a:solidFill>
                  <a:srgbClr val="292929"/>
                </a:solidFill>
                <a:effectLst/>
                <a:latin typeface="sohne"/>
              </a:rPr>
            </a:br>
            <a:endParaRPr lang="en-IN" dirty="0"/>
          </a:p>
        </p:txBody>
      </p:sp>
      <p:sp>
        <p:nvSpPr>
          <p:cNvPr id="3" name="Content Placeholder 2">
            <a:extLst>
              <a:ext uri="{FF2B5EF4-FFF2-40B4-BE49-F238E27FC236}">
                <a16:creationId xmlns:a16="http://schemas.microsoft.com/office/drawing/2014/main" id="{EA864B70-A6E3-472A-A655-B2D1A5AFBB41}"/>
              </a:ext>
            </a:extLst>
          </p:cNvPr>
          <p:cNvSpPr>
            <a:spLocks noGrp="1"/>
          </p:cNvSpPr>
          <p:nvPr>
            <p:ph idx="1"/>
          </p:nvPr>
        </p:nvSpPr>
        <p:spPr/>
        <p:txBody>
          <a:bodyPr/>
          <a:lstStyle/>
          <a:p>
            <a:r>
              <a:rPr lang="en-US" b="0" i="0" dirty="0">
                <a:solidFill>
                  <a:srgbClr val="292929"/>
                </a:solidFill>
                <a:effectLst/>
                <a:latin typeface="charter"/>
              </a:rPr>
              <a:t>There are three kinds of interactions between the controller and the memory, and they are mediated by the interface vector:</a:t>
            </a:r>
          </a:p>
          <a:p>
            <a:pPr marL="514350" indent="-514350">
              <a:buFont typeface="+mj-lt"/>
              <a:buAutoNum type="arabicPeriod"/>
            </a:pPr>
            <a:r>
              <a:rPr lang="en-US" b="1" i="0" dirty="0">
                <a:solidFill>
                  <a:srgbClr val="292929"/>
                </a:solidFill>
                <a:effectLst/>
                <a:latin typeface="charter"/>
              </a:rPr>
              <a:t>Content lookup</a:t>
            </a:r>
            <a:r>
              <a:rPr lang="en-US" b="0" i="0" dirty="0">
                <a:solidFill>
                  <a:srgbClr val="292929"/>
                </a:solidFill>
                <a:effectLst/>
                <a:latin typeface="charter"/>
              </a:rPr>
              <a:t>: a particular set of values within the interface vector, which we will collect in something called key vector, is compared to the content of each location. This comparison is made by mean of a similarity measure (in this case, the cosine similarity).</a:t>
            </a:r>
          </a:p>
          <a:p>
            <a:pPr marL="0" indent="0">
              <a:buNone/>
            </a:pPr>
            <a:endParaRPr lang="en-US" b="0" i="0" dirty="0">
              <a:solidFill>
                <a:srgbClr val="292929"/>
              </a:solidFill>
              <a:effectLst/>
              <a:latin typeface="charter"/>
            </a:endParaRPr>
          </a:p>
          <a:p>
            <a:endParaRPr lang="en-IN" dirty="0"/>
          </a:p>
        </p:txBody>
      </p:sp>
    </p:spTree>
    <p:extLst>
      <p:ext uri="{BB962C8B-B14F-4D97-AF65-F5344CB8AC3E}">
        <p14:creationId xmlns:p14="http://schemas.microsoft.com/office/powerpoint/2010/main" val="39568036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2D101-85FB-44DC-8E82-39A0DA42F2AD}"/>
              </a:ext>
            </a:extLst>
          </p:cNvPr>
          <p:cNvSpPr>
            <a:spLocks noGrp="1"/>
          </p:cNvSpPr>
          <p:nvPr>
            <p:ph type="title"/>
          </p:nvPr>
        </p:nvSpPr>
        <p:spPr/>
        <p:txBody>
          <a:bodyPr/>
          <a:lstStyle/>
          <a:p>
            <a:r>
              <a:rPr lang="en-US" b="0" i="0" dirty="0">
                <a:solidFill>
                  <a:srgbClr val="292929"/>
                </a:solidFill>
                <a:effectLst/>
                <a:latin typeface="sohne"/>
              </a:rPr>
              <a:t>The Attention Noble Threefold Path</a:t>
            </a:r>
            <a:endParaRPr lang="en-IN" dirty="0"/>
          </a:p>
        </p:txBody>
      </p:sp>
      <p:sp>
        <p:nvSpPr>
          <p:cNvPr id="3" name="Content Placeholder 2">
            <a:extLst>
              <a:ext uri="{FF2B5EF4-FFF2-40B4-BE49-F238E27FC236}">
                <a16:creationId xmlns:a16="http://schemas.microsoft.com/office/drawing/2014/main" id="{92AB225B-AFA9-4D76-8EAA-CDB6702CB286}"/>
              </a:ext>
            </a:extLst>
          </p:cNvPr>
          <p:cNvSpPr>
            <a:spLocks noGrp="1"/>
          </p:cNvSpPr>
          <p:nvPr>
            <p:ph idx="1"/>
          </p:nvPr>
        </p:nvSpPr>
        <p:spPr/>
        <p:txBody>
          <a:bodyPr/>
          <a:lstStyle/>
          <a:p>
            <a:pPr marL="0" indent="0">
              <a:buNone/>
            </a:pPr>
            <a:r>
              <a:rPr lang="en-US" b="1" i="0" dirty="0">
                <a:solidFill>
                  <a:srgbClr val="292929"/>
                </a:solidFill>
                <a:effectLst/>
                <a:latin typeface="charter"/>
              </a:rPr>
              <a:t>2.Temporal memory linkage</a:t>
            </a:r>
            <a:r>
              <a:rPr lang="en-US" b="0" i="0" dirty="0">
                <a:solidFill>
                  <a:srgbClr val="292929"/>
                </a:solidFill>
                <a:effectLst/>
                <a:latin typeface="charter"/>
              </a:rPr>
              <a:t>: the transitions between consecutively written locations are recorded in an N x N matrix, called temporal link matrix L.</a:t>
            </a:r>
          </a:p>
          <a:p>
            <a:pPr marL="0" indent="0">
              <a:buNone/>
            </a:pPr>
            <a:r>
              <a:rPr lang="en-US" b="0" i="0" dirty="0">
                <a:solidFill>
                  <a:srgbClr val="292929"/>
                </a:solidFill>
                <a:effectLst/>
                <a:latin typeface="charter"/>
              </a:rPr>
              <a:t> The sequence by which the controller writes in the memory is an information by itself, and it’s something we want to store.</a:t>
            </a:r>
            <a:br>
              <a:rPr lang="en-US" b="0" i="0" dirty="0">
                <a:solidFill>
                  <a:srgbClr val="292929"/>
                </a:solidFill>
                <a:effectLst/>
                <a:latin typeface="charter"/>
              </a:rPr>
            </a:br>
            <a:r>
              <a:rPr lang="en-US" b="0" i="0" dirty="0">
                <a:solidFill>
                  <a:srgbClr val="292929"/>
                </a:solidFill>
                <a:effectLst/>
                <a:latin typeface="charter"/>
              </a:rPr>
              <a:t>Just think of it in this way: if I can’t remember where I left my smartphone, I can try to remember where I was before arriving at my present position.</a:t>
            </a:r>
          </a:p>
          <a:p>
            <a:endParaRPr lang="en-IN" dirty="0"/>
          </a:p>
        </p:txBody>
      </p:sp>
    </p:spTree>
    <p:extLst>
      <p:ext uri="{BB962C8B-B14F-4D97-AF65-F5344CB8AC3E}">
        <p14:creationId xmlns:p14="http://schemas.microsoft.com/office/powerpoint/2010/main" val="409497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D95D3-66F6-426A-94A1-F9F5BC27E505}"/>
              </a:ext>
            </a:extLst>
          </p:cNvPr>
          <p:cNvSpPr>
            <a:spLocks noGrp="1"/>
          </p:cNvSpPr>
          <p:nvPr>
            <p:ph type="title"/>
          </p:nvPr>
        </p:nvSpPr>
        <p:spPr/>
        <p:txBody>
          <a:bodyPr/>
          <a:lstStyle/>
          <a:p>
            <a:r>
              <a:rPr lang="en-US" dirty="0"/>
              <a:t>Difference between NN and DNN</a:t>
            </a:r>
            <a:endParaRPr lang="en-IN" dirty="0"/>
          </a:p>
        </p:txBody>
      </p:sp>
      <p:sp>
        <p:nvSpPr>
          <p:cNvPr id="3" name="Content Placeholder 2">
            <a:extLst>
              <a:ext uri="{FF2B5EF4-FFF2-40B4-BE49-F238E27FC236}">
                <a16:creationId xmlns:a16="http://schemas.microsoft.com/office/drawing/2014/main" id="{FE37CCE8-DC02-416A-9933-320EFED29E2E}"/>
              </a:ext>
            </a:extLst>
          </p:cNvPr>
          <p:cNvSpPr>
            <a:spLocks noGrp="1"/>
          </p:cNvSpPr>
          <p:nvPr>
            <p:ph idx="1"/>
          </p:nvPr>
        </p:nvSpPr>
        <p:spPr/>
        <p:txBody>
          <a:bodyPr>
            <a:normAutofit fontScale="92500" lnSpcReduction="20000"/>
          </a:bodyPr>
          <a:lstStyle/>
          <a:p>
            <a:r>
              <a:rPr lang="en-US" dirty="0"/>
              <a:t>The problem with neural networks are that they are made to focus on a single task or whatever you train it on. </a:t>
            </a:r>
          </a:p>
          <a:p>
            <a:r>
              <a:rPr lang="en-US" dirty="0"/>
              <a:t>You can’t use the same neural network that learned to </a:t>
            </a:r>
            <a:r>
              <a:rPr lang="en-US" dirty="0" err="1"/>
              <a:t>recognise</a:t>
            </a:r>
            <a:r>
              <a:rPr lang="en-US" dirty="0"/>
              <a:t> music to learn to navigate say the London Underground.</a:t>
            </a:r>
          </a:p>
          <a:p>
            <a:r>
              <a:rPr lang="en-US" dirty="0"/>
              <a:t>The DNN is a neural network with an external memory store, so it has two parts - the controller which is normal NN , like a feed forward net or a recurrent net or anyone you want. </a:t>
            </a:r>
          </a:p>
          <a:p>
            <a:r>
              <a:rPr lang="en-US" dirty="0"/>
              <a:t>Then you have the memory bank, which is an external matrix, the controller interacts with the memory bank using heads which is read write operations. </a:t>
            </a:r>
          </a:p>
          <a:p>
            <a:r>
              <a:rPr lang="en-US" dirty="0"/>
              <a:t>Takes an input, propagates it through the network, and simultaneously writes to the matrix to both write what it learned and read from the past time steps to look for useful info to help it with its prediction.</a:t>
            </a:r>
            <a:endParaRPr lang="en-IN" dirty="0"/>
          </a:p>
        </p:txBody>
      </p:sp>
    </p:spTree>
    <p:extLst>
      <p:ext uri="{BB962C8B-B14F-4D97-AF65-F5344CB8AC3E}">
        <p14:creationId xmlns:p14="http://schemas.microsoft.com/office/powerpoint/2010/main" val="5117059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8F2A3-DEA6-44C7-B88A-EF96055833EE}"/>
              </a:ext>
            </a:extLst>
          </p:cNvPr>
          <p:cNvSpPr>
            <a:spLocks noGrp="1"/>
          </p:cNvSpPr>
          <p:nvPr>
            <p:ph type="title"/>
          </p:nvPr>
        </p:nvSpPr>
        <p:spPr/>
        <p:txBody>
          <a:bodyPr/>
          <a:lstStyle/>
          <a:p>
            <a:r>
              <a:rPr lang="en-US" b="0" i="0" dirty="0">
                <a:solidFill>
                  <a:srgbClr val="292929"/>
                </a:solidFill>
                <a:effectLst/>
                <a:latin typeface="sohne"/>
              </a:rPr>
              <a:t>The Attention Noble Threefold Path</a:t>
            </a:r>
            <a:endParaRPr lang="en-IN" dirty="0"/>
          </a:p>
        </p:txBody>
      </p:sp>
      <p:sp>
        <p:nvSpPr>
          <p:cNvPr id="3" name="Content Placeholder 2">
            <a:extLst>
              <a:ext uri="{FF2B5EF4-FFF2-40B4-BE49-F238E27FC236}">
                <a16:creationId xmlns:a16="http://schemas.microsoft.com/office/drawing/2014/main" id="{9ECAD5A0-205B-44FC-A7EA-C50CC6B86931}"/>
              </a:ext>
            </a:extLst>
          </p:cNvPr>
          <p:cNvSpPr>
            <a:spLocks noGrp="1"/>
          </p:cNvSpPr>
          <p:nvPr>
            <p:ph idx="1"/>
          </p:nvPr>
        </p:nvSpPr>
        <p:spPr/>
        <p:txBody>
          <a:bodyPr/>
          <a:lstStyle/>
          <a:p>
            <a:pPr marL="0" indent="0">
              <a:buNone/>
            </a:pPr>
            <a:r>
              <a:rPr lang="en-US" b="1" i="0" dirty="0">
                <a:solidFill>
                  <a:srgbClr val="292929"/>
                </a:solidFill>
                <a:effectLst/>
                <a:latin typeface="charter"/>
              </a:rPr>
              <a:t>3.Dynamic memory allocation</a:t>
            </a:r>
            <a:r>
              <a:rPr lang="en-US" b="0" i="0" dirty="0">
                <a:solidFill>
                  <a:srgbClr val="292929"/>
                </a:solidFill>
                <a:effectLst/>
                <a:latin typeface="charter"/>
              </a:rPr>
              <a:t>: each location has a usage level represented as a number from 0 to 1. </a:t>
            </a:r>
          </a:p>
          <a:p>
            <a:pPr marL="0" indent="0">
              <a:buNone/>
            </a:pPr>
            <a:r>
              <a:rPr lang="en-US" b="0" i="0" dirty="0">
                <a:solidFill>
                  <a:srgbClr val="292929"/>
                </a:solidFill>
                <a:effectLst/>
                <a:latin typeface="charter"/>
              </a:rPr>
              <a:t>A weighting that picks out an unused location is sent to the write head, so that it knows where to store new information. </a:t>
            </a:r>
          </a:p>
          <a:p>
            <a:pPr marL="0" indent="0">
              <a:buNone/>
            </a:pPr>
            <a:r>
              <a:rPr lang="en-US" b="0" i="0" dirty="0">
                <a:solidFill>
                  <a:srgbClr val="292929"/>
                </a:solidFill>
                <a:effectLst/>
                <a:latin typeface="charter"/>
              </a:rPr>
              <a:t>The word “dynamic” refers to the ability of the controller to reallocate memory that is no longer required, erasing its content. </a:t>
            </a:r>
          </a:p>
          <a:p>
            <a:pPr marL="0" indent="0">
              <a:buNone/>
            </a:pPr>
            <a:r>
              <a:rPr lang="en-US" b="0" i="0" dirty="0">
                <a:solidFill>
                  <a:srgbClr val="292929"/>
                </a:solidFill>
                <a:effectLst/>
                <a:latin typeface="charter"/>
              </a:rPr>
              <a:t>Also, the allocation mechanism is independent of the size and contents of the memory, and that means that we can extend the memory without compromising or having to retrain the network.</a:t>
            </a:r>
          </a:p>
          <a:p>
            <a:endParaRPr lang="en-IN" dirty="0"/>
          </a:p>
        </p:txBody>
      </p:sp>
    </p:spTree>
    <p:extLst>
      <p:ext uri="{BB962C8B-B14F-4D97-AF65-F5344CB8AC3E}">
        <p14:creationId xmlns:p14="http://schemas.microsoft.com/office/powerpoint/2010/main" val="2642379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38F3-9920-4DA1-9EFE-45BBE11F6D04}"/>
              </a:ext>
            </a:extLst>
          </p:cNvPr>
          <p:cNvSpPr>
            <a:spLocks noGrp="1"/>
          </p:cNvSpPr>
          <p:nvPr>
            <p:ph type="title"/>
          </p:nvPr>
        </p:nvSpPr>
        <p:spPr>
          <a:xfrm>
            <a:off x="4038089" y="2887396"/>
            <a:ext cx="4025816" cy="1325563"/>
          </a:xfrm>
        </p:spPr>
        <p:txBody>
          <a:bodyPr/>
          <a:lstStyle/>
          <a:p>
            <a:r>
              <a:rPr lang="en-US" dirty="0"/>
              <a:t>Thank u</a:t>
            </a:r>
            <a:endParaRPr lang="en-IN" dirty="0"/>
          </a:p>
        </p:txBody>
      </p:sp>
    </p:spTree>
    <p:extLst>
      <p:ext uri="{BB962C8B-B14F-4D97-AF65-F5344CB8AC3E}">
        <p14:creationId xmlns:p14="http://schemas.microsoft.com/office/powerpoint/2010/main" val="2008291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85E984-E94A-45DC-AE5C-D4ED150400BF}"/>
              </a:ext>
            </a:extLst>
          </p:cNvPr>
          <p:cNvSpPr txBox="1"/>
          <p:nvPr/>
        </p:nvSpPr>
        <p:spPr>
          <a:xfrm>
            <a:off x="2062003" y="2207892"/>
            <a:ext cx="7758592" cy="2308324"/>
          </a:xfrm>
          <a:prstGeom prst="rect">
            <a:avLst/>
          </a:prstGeom>
          <a:noFill/>
        </p:spPr>
        <p:txBody>
          <a:bodyPr wrap="square">
            <a:spAutoFit/>
          </a:bodyPr>
          <a:lstStyle/>
          <a:p>
            <a:r>
              <a:rPr lang="en-US" sz="3600" b="1" i="0" dirty="0">
                <a:solidFill>
                  <a:srgbClr val="FFA500"/>
                </a:solidFill>
                <a:effectLst/>
                <a:latin typeface="Source Sans Pro" panose="020B0503030403020204" pitchFamily="34" charset="0"/>
              </a:rPr>
              <a:t>“This DNC is working towards achieving meta learning, in other words - learning to learn. This is the edge of deep learning” </a:t>
            </a:r>
            <a:r>
              <a:rPr lang="en-US" sz="3600" b="0" i="1" dirty="0">
                <a:effectLst/>
                <a:latin typeface="Source Sans Pro" panose="020B0503030403020204" pitchFamily="34" charset="0"/>
              </a:rPr>
              <a:t>Siraj </a:t>
            </a:r>
            <a:r>
              <a:rPr lang="en-US" sz="3600" b="0" i="1" dirty="0" err="1">
                <a:effectLst/>
                <a:latin typeface="Source Sans Pro" panose="020B0503030403020204" pitchFamily="34" charset="0"/>
              </a:rPr>
              <a:t>Raval</a:t>
            </a:r>
            <a:endParaRPr lang="en-IN" sz="3600" dirty="0"/>
          </a:p>
        </p:txBody>
      </p:sp>
    </p:spTree>
    <p:extLst>
      <p:ext uri="{BB962C8B-B14F-4D97-AF65-F5344CB8AC3E}">
        <p14:creationId xmlns:p14="http://schemas.microsoft.com/office/powerpoint/2010/main" val="2641473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2650-FFB9-4A9D-8BA8-BB2721BA4430}"/>
              </a:ext>
            </a:extLst>
          </p:cNvPr>
          <p:cNvSpPr>
            <a:spLocks noGrp="1"/>
          </p:cNvSpPr>
          <p:nvPr>
            <p:ph type="title"/>
          </p:nvPr>
        </p:nvSpPr>
        <p:spPr/>
        <p:txBody>
          <a:bodyPr/>
          <a:lstStyle/>
          <a:p>
            <a:r>
              <a:rPr lang="en-US" dirty="0"/>
              <a:t>Evolution of DNC</a:t>
            </a:r>
            <a:endParaRPr lang="en-IN" dirty="0"/>
          </a:p>
        </p:txBody>
      </p:sp>
      <p:sp>
        <p:nvSpPr>
          <p:cNvPr id="3" name="Content Placeholder 2">
            <a:extLst>
              <a:ext uri="{FF2B5EF4-FFF2-40B4-BE49-F238E27FC236}">
                <a16:creationId xmlns:a16="http://schemas.microsoft.com/office/drawing/2014/main" id="{CE9F78E2-45B3-4E4A-B354-BE6D7679E60E}"/>
              </a:ext>
            </a:extLst>
          </p:cNvPr>
          <p:cNvSpPr>
            <a:spLocks noGrp="1"/>
          </p:cNvSpPr>
          <p:nvPr>
            <p:ph idx="1"/>
          </p:nvPr>
        </p:nvSpPr>
        <p:spPr/>
        <p:txBody>
          <a:bodyPr>
            <a:normAutofit lnSpcReduction="10000"/>
          </a:bodyPr>
          <a:lstStyle/>
          <a:p>
            <a:r>
              <a:rPr lang="en-US" dirty="0"/>
              <a:t>Deep mind did was apply it to the London Underground. The first thing they did was generate lots of random graphs. </a:t>
            </a:r>
          </a:p>
          <a:p>
            <a:r>
              <a:rPr lang="en-US" dirty="0"/>
              <a:t>Subway systems are all graphs, they have nodes and are all connected, so they gave it a bunch of graphs with handcrafted inputs including labels - so its a supervised learning problem. </a:t>
            </a:r>
          </a:p>
          <a:p>
            <a:r>
              <a:rPr lang="en-US" dirty="0"/>
              <a:t>The labels would be different paths from point A to B. After they trained it on randomly generated graphs, then they applied it to the actual London Underground. </a:t>
            </a:r>
          </a:p>
          <a:p>
            <a:r>
              <a:rPr lang="en-US" dirty="0"/>
              <a:t>If you said point a to b, it would find the optimal path. </a:t>
            </a:r>
          </a:p>
          <a:p>
            <a:r>
              <a:rPr lang="en-US" dirty="0"/>
              <a:t>You could do this already with a recurrent network a LSTM network.</a:t>
            </a:r>
            <a:endParaRPr lang="en-IN" dirty="0"/>
          </a:p>
        </p:txBody>
      </p:sp>
    </p:spTree>
    <p:extLst>
      <p:ext uri="{BB962C8B-B14F-4D97-AF65-F5344CB8AC3E}">
        <p14:creationId xmlns:p14="http://schemas.microsoft.com/office/powerpoint/2010/main" val="1077097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A8B1110-62A4-4033-9AE6-C3814B553E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9219" y="270026"/>
            <a:ext cx="11642994" cy="47806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FBB1641-7593-4DF8-A48A-D0175F187AFC}"/>
              </a:ext>
            </a:extLst>
          </p:cNvPr>
          <p:cNvSpPr txBox="1"/>
          <p:nvPr/>
        </p:nvSpPr>
        <p:spPr>
          <a:xfrm>
            <a:off x="379218" y="5459615"/>
            <a:ext cx="11176589" cy="923330"/>
          </a:xfrm>
          <a:prstGeom prst="rect">
            <a:avLst/>
          </a:prstGeom>
          <a:noFill/>
        </p:spPr>
        <p:txBody>
          <a:bodyPr wrap="square">
            <a:spAutoFit/>
          </a:bodyPr>
          <a:lstStyle/>
          <a:p>
            <a:r>
              <a:rPr lang="en-US" b="0" i="0" dirty="0">
                <a:solidFill>
                  <a:srgbClr val="6C727A"/>
                </a:solidFill>
                <a:effectLst/>
                <a:latin typeface="Deepmind Sans"/>
              </a:rPr>
              <a:t>The neural network controller receives external inputs and, based on these, interacts with the memory using read and write operations known as 'heads'. To help the controller navigate the memory, DNC stores 'temporal links' to keep track of the order things were written in, and records the current 'usage' level of each memory location.</a:t>
            </a:r>
            <a:endParaRPr lang="en-IN" dirty="0"/>
          </a:p>
        </p:txBody>
      </p:sp>
    </p:spTree>
    <p:extLst>
      <p:ext uri="{BB962C8B-B14F-4D97-AF65-F5344CB8AC3E}">
        <p14:creationId xmlns:p14="http://schemas.microsoft.com/office/powerpoint/2010/main" val="48319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2F670-BEA2-49A5-B33E-46E5B87F4241}"/>
              </a:ext>
            </a:extLst>
          </p:cNvPr>
          <p:cNvSpPr>
            <a:spLocks noGrp="1"/>
          </p:cNvSpPr>
          <p:nvPr>
            <p:ph type="title"/>
          </p:nvPr>
        </p:nvSpPr>
        <p:spPr/>
        <p:txBody>
          <a:bodyPr/>
          <a:lstStyle/>
          <a:p>
            <a:r>
              <a:rPr lang="en-US" dirty="0"/>
              <a:t>Finding Optimal Path with NLP</a:t>
            </a:r>
            <a:endParaRPr lang="en-IN" dirty="0"/>
          </a:p>
        </p:txBody>
      </p:sp>
      <p:sp>
        <p:nvSpPr>
          <p:cNvPr id="3" name="Content Placeholder 2">
            <a:extLst>
              <a:ext uri="{FF2B5EF4-FFF2-40B4-BE49-F238E27FC236}">
                <a16:creationId xmlns:a16="http://schemas.microsoft.com/office/drawing/2014/main" id="{25F879E9-4C0B-48E1-82C6-75AA005F55C2}"/>
              </a:ext>
            </a:extLst>
          </p:cNvPr>
          <p:cNvSpPr>
            <a:spLocks noGrp="1"/>
          </p:cNvSpPr>
          <p:nvPr>
            <p:ph idx="1"/>
          </p:nvPr>
        </p:nvSpPr>
        <p:spPr/>
        <p:txBody>
          <a:bodyPr>
            <a:normAutofit/>
          </a:bodyPr>
          <a:lstStyle/>
          <a:p>
            <a:r>
              <a:rPr lang="en-US" dirty="0"/>
              <a:t>Then they added a question answering system, natural language was added. Not only did they train it on the London Underground path, they added natural language. </a:t>
            </a:r>
          </a:p>
          <a:p>
            <a:r>
              <a:rPr lang="en-US" dirty="0"/>
              <a:t>They trained it first on randomly generated graphs then on a text database which was a question answer database. </a:t>
            </a:r>
          </a:p>
          <a:p>
            <a:r>
              <a:rPr lang="en-US" dirty="0"/>
              <a:t>Then associated both, so then you could ask it “hey what’s the best way to get from point A to B , because it had this external memory story which had the previous learning graphs it was able to apply those.</a:t>
            </a:r>
          </a:p>
        </p:txBody>
      </p:sp>
    </p:spTree>
    <p:extLst>
      <p:ext uri="{BB962C8B-B14F-4D97-AF65-F5344CB8AC3E}">
        <p14:creationId xmlns:p14="http://schemas.microsoft.com/office/powerpoint/2010/main" val="31406843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D2FB-31AF-47D7-A23E-555BBEA109B6}"/>
              </a:ext>
            </a:extLst>
          </p:cNvPr>
          <p:cNvSpPr>
            <a:spLocks noGrp="1"/>
          </p:cNvSpPr>
          <p:nvPr>
            <p:ph type="title"/>
          </p:nvPr>
        </p:nvSpPr>
        <p:spPr/>
        <p:txBody>
          <a:bodyPr/>
          <a:lstStyle/>
          <a:p>
            <a:r>
              <a:rPr lang="en-US" dirty="0"/>
              <a:t>Finding Optimal Path with NLP</a:t>
            </a:r>
            <a:endParaRPr lang="en-IN" dirty="0"/>
          </a:p>
        </p:txBody>
      </p:sp>
      <p:sp>
        <p:nvSpPr>
          <p:cNvPr id="3" name="Content Placeholder 2">
            <a:extLst>
              <a:ext uri="{FF2B5EF4-FFF2-40B4-BE49-F238E27FC236}">
                <a16:creationId xmlns:a16="http://schemas.microsoft.com/office/drawing/2014/main" id="{6970B617-7693-4252-B154-181525FF73ED}"/>
              </a:ext>
            </a:extLst>
          </p:cNvPr>
          <p:cNvSpPr>
            <a:spLocks noGrp="1"/>
          </p:cNvSpPr>
          <p:nvPr>
            <p:ph idx="1"/>
          </p:nvPr>
        </p:nvSpPr>
        <p:spPr/>
        <p:txBody>
          <a:bodyPr/>
          <a:lstStyle/>
          <a:p>
            <a:r>
              <a:rPr lang="en-US" dirty="0"/>
              <a:t>It learned to optimize for one data set, then another and associate the two. </a:t>
            </a:r>
          </a:p>
          <a:p>
            <a:r>
              <a:rPr lang="en-US" dirty="0"/>
              <a:t>This was a text database, it learned to associate questions with answers, then associate that to the </a:t>
            </a:r>
            <a:r>
              <a:rPr lang="en-US" dirty="0" err="1"/>
              <a:t>london</a:t>
            </a:r>
            <a:r>
              <a:rPr lang="en-US" dirty="0"/>
              <a:t> underground map.</a:t>
            </a:r>
          </a:p>
          <a:p>
            <a:r>
              <a:rPr lang="en-US" dirty="0"/>
              <a:t> This is because it had the external memory store which allowed it to apply the map problem to the spoken questions.</a:t>
            </a:r>
            <a:endParaRPr lang="en-IN" dirty="0"/>
          </a:p>
          <a:p>
            <a:endParaRPr lang="en-IN" dirty="0"/>
          </a:p>
        </p:txBody>
      </p:sp>
    </p:spTree>
    <p:extLst>
      <p:ext uri="{BB962C8B-B14F-4D97-AF65-F5344CB8AC3E}">
        <p14:creationId xmlns:p14="http://schemas.microsoft.com/office/powerpoint/2010/main" val="285539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75369-82D2-40E2-AC7E-9577C0F58811}"/>
              </a:ext>
            </a:extLst>
          </p:cNvPr>
          <p:cNvSpPr>
            <a:spLocks noGrp="1"/>
          </p:cNvSpPr>
          <p:nvPr>
            <p:ph type="title"/>
          </p:nvPr>
        </p:nvSpPr>
        <p:spPr/>
        <p:txBody>
          <a:bodyPr/>
          <a:lstStyle/>
          <a:p>
            <a:r>
              <a:rPr lang="en-US" dirty="0"/>
              <a:t>Learning in Differentiable neural computers </a:t>
            </a:r>
            <a:endParaRPr lang="en-IN" dirty="0"/>
          </a:p>
        </p:txBody>
      </p:sp>
      <p:sp>
        <p:nvSpPr>
          <p:cNvPr id="3" name="Content Placeholder 2">
            <a:extLst>
              <a:ext uri="{FF2B5EF4-FFF2-40B4-BE49-F238E27FC236}">
                <a16:creationId xmlns:a16="http://schemas.microsoft.com/office/drawing/2014/main" id="{6F7202CB-B199-4D51-8F93-5DF5C4CB6441}"/>
              </a:ext>
            </a:extLst>
          </p:cNvPr>
          <p:cNvSpPr>
            <a:spLocks noGrp="1"/>
          </p:cNvSpPr>
          <p:nvPr>
            <p:ph idx="1"/>
          </p:nvPr>
        </p:nvSpPr>
        <p:spPr/>
        <p:txBody>
          <a:bodyPr/>
          <a:lstStyle/>
          <a:p>
            <a:r>
              <a:rPr lang="en-US" dirty="0"/>
              <a:t>Differentiable neural computers learn how to use memory and how to produce answers completely from scratch. </a:t>
            </a:r>
          </a:p>
          <a:p>
            <a:r>
              <a:rPr lang="en-US" dirty="0"/>
              <a:t>They learn to do so using the magic of optimization: when a DNC produces an answer, we compare the answer to a desired correct answer. </a:t>
            </a:r>
          </a:p>
          <a:p>
            <a:r>
              <a:rPr lang="en-US" dirty="0"/>
              <a:t>Over time, the controller learns to produce answers that are closer and closer to the correct answer. In the process, it figures out how to use its memory.</a:t>
            </a:r>
            <a:endParaRPr lang="en-IN" dirty="0"/>
          </a:p>
        </p:txBody>
      </p:sp>
    </p:spTree>
    <p:extLst>
      <p:ext uri="{BB962C8B-B14F-4D97-AF65-F5344CB8AC3E}">
        <p14:creationId xmlns:p14="http://schemas.microsoft.com/office/powerpoint/2010/main" val="691467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897</TotalTime>
  <Words>2484</Words>
  <Application>Microsoft Office PowerPoint</Application>
  <PresentationFormat>Widescreen</PresentationFormat>
  <Paragraphs>114</Paragraphs>
  <Slides>31</Slides>
  <Notes>0</Notes>
  <HiddenSlides>0</HiddenSlides>
  <MMClips>1</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Differentiable Neural Computers </vt:lpstr>
      <vt:lpstr>Differentiable Neural Computer </vt:lpstr>
      <vt:lpstr>Difference between NN and DNN</vt:lpstr>
      <vt:lpstr>PowerPoint Presentation</vt:lpstr>
      <vt:lpstr>Evolution of DNC</vt:lpstr>
      <vt:lpstr>PowerPoint Presentation</vt:lpstr>
      <vt:lpstr>Finding Optimal Path with NLP</vt:lpstr>
      <vt:lpstr>Finding Optimal Path with NLP</vt:lpstr>
      <vt:lpstr>Learning in Differentiable neural computers </vt:lpstr>
      <vt:lpstr>Test DNCs On Problems</vt:lpstr>
      <vt:lpstr>PowerPoint Presentation</vt:lpstr>
      <vt:lpstr>Family Tree Example</vt:lpstr>
      <vt:lpstr>DNC -Family Tree Example</vt:lpstr>
      <vt:lpstr>DNC-Structure</vt:lpstr>
      <vt:lpstr>DNC Structure</vt:lpstr>
      <vt:lpstr>Von-Neuman Architecture</vt:lpstr>
      <vt:lpstr>Design of  DNC</vt:lpstr>
      <vt:lpstr>Memory augmentation and attention mechanism </vt:lpstr>
      <vt:lpstr>Memory augmentation and attention mechanism</vt:lpstr>
      <vt:lpstr>Weightings and heads </vt:lpstr>
      <vt:lpstr>Weightings and heads</vt:lpstr>
      <vt:lpstr>Weightings and heads</vt:lpstr>
      <vt:lpstr>How are the weightings determined? </vt:lpstr>
      <vt:lpstr>DNC –Write operation</vt:lpstr>
      <vt:lpstr>DNC –Write operation</vt:lpstr>
      <vt:lpstr>DNC –Write operation</vt:lpstr>
      <vt:lpstr>DNC –Read operation</vt:lpstr>
      <vt:lpstr>The Attention Noble Threefold Path </vt:lpstr>
      <vt:lpstr>The Attention Noble Threefold Path</vt:lpstr>
      <vt:lpstr>The Attention Noble Threefold Path</vt:lpstr>
      <vt:lpstr>Thank 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Differentiable Neural Computers</dc:title>
  <dc:creator>Selvi Rajendran</dc:creator>
  <cp:lastModifiedBy>deraj yojith</cp:lastModifiedBy>
  <cp:revision>11</cp:revision>
  <dcterms:created xsi:type="dcterms:W3CDTF">2021-04-22T13:21:14Z</dcterms:created>
  <dcterms:modified xsi:type="dcterms:W3CDTF">2022-09-02T05:11:37Z</dcterms:modified>
</cp:coreProperties>
</file>