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7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4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1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1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6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7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9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844A-8D9D-4339-B624-48E39049E59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147D-C0D6-48CF-BAE4-B385C5D4C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How To Model Experience Replay, Batch Learning and Target Networks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8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Stability of (deep) Q-learning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However, even though experience is gained sequentially, there is no reason learning should follow the same sequence. </a:t>
            </a:r>
          </a:p>
          <a:p>
            <a:r>
              <a:rPr lang="en-IN" dirty="0"/>
              <a:t>Experience replay separates both processes by creating a replay buffer with past observations. </a:t>
            </a:r>
          </a:p>
          <a:p>
            <a:r>
              <a:rPr lang="en-IN" dirty="0"/>
              <a:t>Specifically, the replay buffer stores each </a:t>
            </a:r>
            <a:r>
              <a:rPr lang="en-IN" dirty="0" err="1"/>
              <a:t>s,a,r,s</a:t>
            </a:r>
            <a:r>
              <a:rPr lang="en-IN" dirty="0"/>
              <a:t>’ tuple we encounter.</a:t>
            </a:r>
          </a:p>
          <a:p>
            <a:r>
              <a:rPr lang="en-IN" dirty="0"/>
              <a:t> Note that the corresponding Q-values are not stored; we determine them at the moment we sample the observation for updating purposes. </a:t>
            </a:r>
          </a:p>
        </p:txBody>
      </p:sp>
    </p:spTree>
    <p:extLst>
      <p:ext uri="{BB962C8B-B14F-4D97-AF65-F5344CB8AC3E}">
        <p14:creationId xmlns:p14="http://schemas.microsoft.com/office/powerpoint/2010/main" val="203587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Learning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random </a:t>
            </a:r>
            <a:r>
              <a:rPr lang="en-IN" dirty="0" err="1"/>
              <a:t>s,a,r,s</a:t>
            </a:r>
            <a:r>
              <a:rPr lang="en-IN" dirty="0"/>
              <a:t>’ tuple from replay buffer.</a:t>
            </a:r>
          </a:p>
          <a:p>
            <a:r>
              <a:rPr lang="en-IN" dirty="0"/>
              <a:t>Feed s into Q-network to obtain </a:t>
            </a:r>
            <a:r>
              <a:rPr lang="en-IN" dirty="0" err="1"/>
              <a:t>Q_t</a:t>
            </a:r>
            <a:r>
              <a:rPr lang="en-IN" dirty="0"/>
              <a:t>(</a:t>
            </a:r>
            <a:r>
              <a:rPr lang="en-IN" dirty="0" err="1"/>
              <a:t>s,a</a:t>
            </a:r>
            <a:r>
              <a:rPr lang="en-IN" dirty="0"/>
              <a:t>), using stored action a.</a:t>
            </a:r>
          </a:p>
          <a:p>
            <a:r>
              <a:rPr lang="en-IN" dirty="0"/>
              <a:t>Feed s’ into Q-network to obtain Q_t+1(</a:t>
            </a:r>
            <a:r>
              <a:rPr lang="en-IN" dirty="0" err="1"/>
              <a:t>s’,a</a:t>
            </a:r>
            <a:r>
              <a:rPr lang="en-IN" dirty="0"/>
              <a:t>*), where a*∈A is the optimal action (according to the prevailing Q-values) in state s’ </a:t>
            </a:r>
          </a:p>
          <a:p>
            <a:r>
              <a:rPr lang="en-IN" dirty="0"/>
              <a:t>Recall that Q-learning is off-policy, so we don’t use the actual trajectory.</a:t>
            </a:r>
          </a:p>
          <a:p>
            <a:r>
              <a:rPr lang="en-IN" dirty="0"/>
              <a:t>Use the difference between </a:t>
            </a:r>
            <a:r>
              <a:rPr lang="en-IN" dirty="0" err="1"/>
              <a:t>Q_t</a:t>
            </a:r>
            <a:r>
              <a:rPr lang="en-IN" dirty="0"/>
              <a:t>(</a:t>
            </a:r>
            <a:r>
              <a:rPr lang="en-IN" dirty="0" err="1"/>
              <a:t>s,a</a:t>
            </a:r>
            <a:r>
              <a:rPr lang="en-IN" dirty="0"/>
              <a:t>) and r_t+Q_t+1(</a:t>
            </a:r>
            <a:r>
              <a:rPr lang="en-IN" dirty="0" err="1"/>
              <a:t>s’,a</a:t>
            </a:r>
            <a:r>
              <a:rPr lang="en-IN" dirty="0"/>
              <a:t>*) to compute the loss needed for updating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110749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3" y="103030"/>
            <a:ext cx="4828504" cy="675497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"""Experience replay implementation"""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# Initialize replay buffer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replay_buffer</a:t>
            </a:r>
            <a:r>
              <a:rPr lang="en-IN" sz="1400" dirty="0"/>
              <a:t> = 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# Experience collection phase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# Set state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state = </a:t>
            </a:r>
            <a:r>
              <a:rPr lang="en-IN" sz="1400" dirty="0" err="1"/>
              <a:t>next_state</a:t>
            </a:r>
            <a:endParaRPr lang="en-I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# Determine action (</a:t>
            </a:r>
            <a:r>
              <a:rPr lang="en-IN" sz="1400" dirty="0" err="1"/>
              <a:t>epsilon_greedy</a:t>
            </a:r>
            <a:r>
              <a:rPr lang="en-IN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if epsilon&lt;= 0.05: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   # Select random 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   action = </a:t>
            </a:r>
            <a:r>
              <a:rPr lang="en-IN" sz="1400" dirty="0" err="1"/>
              <a:t>np.random.choice</a:t>
            </a:r>
            <a:r>
              <a:rPr lang="en-IN" sz="1400" dirty="0"/>
              <a:t>(</a:t>
            </a:r>
            <a:r>
              <a:rPr lang="en-IN" sz="1400" dirty="0" err="1"/>
              <a:t>action_dim</a:t>
            </a:r>
            <a:r>
              <a:rPr lang="en-IN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   # Select action with highest q-value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   action = </a:t>
            </a:r>
            <a:r>
              <a:rPr lang="en-IN" sz="1400" dirty="0" err="1"/>
              <a:t>np.argmax</a:t>
            </a:r>
            <a:r>
              <a:rPr lang="en-IN" sz="1400" dirty="0"/>
              <a:t>(</a:t>
            </a:r>
            <a:r>
              <a:rPr lang="en-IN" sz="1400" dirty="0" err="1"/>
              <a:t>q_values</a:t>
            </a:r>
            <a:r>
              <a:rPr lang="en-IN" sz="1400" dirty="0"/>
              <a:t>[0])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# Compute and store reward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reward = </a:t>
            </a:r>
            <a:r>
              <a:rPr lang="en-IN" sz="1400" dirty="0" err="1"/>
              <a:t>get_reward</a:t>
            </a:r>
            <a:r>
              <a:rPr lang="en-IN" sz="1400" dirty="0"/>
              <a:t>(state, action)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# Determine next state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next_state</a:t>
            </a:r>
            <a:r>
              <a:rPr lang="en-IN" sz="1400" dirty="0"/>
              <a:t> = </a:t>
            </a:r>
            <a:r>
              <a:rPr lang="en-IN" sz="1400" dirty="0" err="1"/>
              <a:t>get_state</a:t>
            </a:r>
            <a:r>
              <a:rPr lang="en-IN" sz="1400" dirty="0"/>
              <a:t>(state, action)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# Store observation in replay buffer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observation = (state, action, reward, </a:t>
            </a:r>
            <a:r>
              <a:rPr lang="en-IN" sz="1400" dirty="0" err="1"/>
              <a:t>next_state</a:t>
            </a:r>
            <a:r>
              <a:rPr lang="en-IN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replay_buffer.append</a:t>
            </a:r>
            <a:r>
              <a:rPr lang="en-IN" sz="1400" dirty="0"/>
              <a:t>(observation)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6603" y="1399281"/>
            <a:ext cx="60960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IN" dirty="0"/>
              <a:t># Learning phase</a:t>
            </a:r>
          </a:p>
          <a:p>
            <a:r>
              <a:rPr lang="en-IN" dirty="0"/>
              <a:t># Select random sample from replay buffer</a:t>
            </a:r>
          </a:p>
          <a:p>
            <a:r>
              <a:rPr lang="en-IN" dirty="0"/>
              <a:t>if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replay_buffer</a:t>
            </a:r>
            <a:r>
              <a:rPr lang="en-IN" dirty="0"/>
              <a:t>) &gt;= </a:t>
            </a:r>
            <a:r>
              <a:rPr lang="en-IN" dirty="0" err="1"/>
              <a:t>min_buffer_size</a:t>
            </a:r>
            <a:r>
              <a:rPr lang="en-IN" dirty="0"/>
              <a:t>:</a:t>
            </a:r>
          </a:p>
          <a:p>
            <a:r>
              <a:rPr lang="en-IN" dirty="0"/>
              <a:t>    observations = </a:t>
            </a:r>
            <a:r>
              <a:rPr lang="en-IN" dirty="0" err="1"/>
              <a:t>random.choices</a:t>
            </a:r>
            <a:r>
              <a:rPr lang="en-IN" dirty="0"/>
              <a:t>(</a:t>
            </a:r>
            <a:r>
              <a:rPr lang="en-IN" dirty="0" err="1"/>
              <a:t>replay_buffer</a:t>
            </a:r>
            <a:r>
              <a:rPr lang="en-IN" dirty="0"/>
              <a:t>, k=1)</a:t>
            </a:r>
          </a:p>
        </p:txBody>
      </p:sp>
    </p:spTree>
    <p:extLst>
      <p:ext uri="{BB962C8B-B14F-4D97-AF65-F5344CB8AC3E}">
        <p14:creationId xmlns:p14="http://schemas.microsoft.com/office/powerpoint/2010/main" val="41290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Stability of (deep) Q-learning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Storing every past observation and sampling completely at random might not be ideal. Indeed, the procedure could be refined. </a:t>
            </a:r>
          </a:p>
          <a:p>
            <a:r>
              <a:rPr lang="en-IN" dirty="0"/>
              <a:t>With </a:t>
            </a:r>
            <a:r>
              <a:rPr lang="en-IN" i="1" dirty="0"/>
              <a:t>prioritized replay</a:t>
            </a:r>
            <a:r>
              <a:rPr lang="en-IN" dirty="0"/>
              <a:t> we more often sample experiences from which we expect to learn much. </a:t>
            </a:r>
          </a:p>
          <a:p>
            <a:r>
              <a:rPr lang="en-IN" dirty="0"/>
              <a:t>Another common technique is to update the replay buffer, deleting older observations. </a:t>
            </a:r>
          </a:p>
          <a:p>
            <a:r>
              <a:rPr lang="en-IN" dirty="0"/>
              <a:t>After all, you don’t want to keep dwelling on past observations from regions of the state space that we never should have visited in the first place.</a:t>
            </a:r>
          </a:p>
        </p:txBody>
      </p:sp>
    </p:spTree>
    <p:extLst>
      <p:ext uri="{BB962C8B-B14F-4D97-AF65-F5344CB8AC3E}">
        <p14:creationId xmlns:p14="http://schemas.microsoft.com/office/powerpoint/2010/main" val="316081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38" y="146184"/>
            <a:ext cx="10515600" cy="1325563"/>
          </a:xfrm>
        </p:spPr>
        <p:txBody>
          <a:bodyPr/>
          <a:lstStyle/>
          <a:p>
            <a:r>
              <a:rPr lang="en-IN" b="1" dirty="0"/>
              <a:t>Batch learning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2473" y="437882"/>
            <a:ext cx="4456089" cy="5236805"/>
          </a:xfrm>
        </p:spPr>
        <p:txBody>
          <a:bodyPr>
            <a:normAutofit fontScale="92500"/>
          </a:bodyPr>
          <a:lstStyle/>
          <a:p>
            <a:r>
              <a:rPr lang="en-IN" dirty="0"/>
              <a:t>perform all training iterations and use the complete batch of observations to fit the Q-network with a single update. </a:t>
            </a:r>
          </a:p>
          <a:p>
            <a:r>
              <a:rPr lang="en-IN" dirty="0"/>
              <a:t>Although such a batch would be representative indeed, all observations would be made with our initial (likely very poor) policy, such that we never learn the Q-values corresponding to a </a:t>
            </a:r>
            <a:r>
              <a:rPr lang="en-IN" i="1" dirty="0"/>
              <a:t>good </a:t>
            </a:r>
            <a:r>
              <a:rPr lang="en-IN" dirty="0"/>
              <a:t>policy.</a:t>
            </a:r>
          </a:p>
        </p:txBody>
      </p:sp>
      <p:pic>
        <p:nvPicPr>
          <p:cNvPr id="2050" name="Picture 2" descr="https://miro.medium.com/max/700/1*vJXPbdkwFXiiw4eJYn02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8" y="1117192"/>
            <a:ext cx="6667500" cy="486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2241" y="5986580"/>
            <a:ext cx="845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sohne"/>
              </a:rPr>
              <a:t>Batch learning samples multiple observations for a single network update, leading to more representative losses and more stable update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14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Batch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Thus, large batches are not very useful either. We want to intertwine observing and updating to gradually improve our policy. </a:t>
            </a:r>
          </a:p>
          <a:p>
            <a:r>
              <a:rPr lang="en-IN" dirty="0"/>
              <a:t>This does not mean we have to update </a:t>
            </a:r>
            <a:r>
              <a:rPr lang="en-IN" i="1" dirty="0"/>
              <a:t>every </a:t>
            </a:r>
            <a:r>
              <a:rPr lang="en-IN" dirty="0"/>
              <a:t>observation though. </a:t>
            </a:r>
          </a:p>
          <a:p>
            <a:r>
              <a:rPr lang="en-IN" dirty="0"/>
              <a:t>The obvious compromise are </a:t>
            </a:r>
            <a:r>
              <a:rPr lang="en-IN" b="1" dirty="0"/>
              <a:t>mini-batches</a:t>
            </a:r>
            <a:r>
              <a:rPr lang="en-IN" dirty="0"/>
              <a:t>, meaning that we frequently update our network with a relatively small number of observations. </a:t>
            </a:r>
          </a:p>
          <a:p>
            <a:r>
              <a:rPr lang="en-IN" dirty="0"/>
              <a:t>Combined with experience replay, this is a powerful technique to get stable updates based on a vast pool of previous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42723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86" y="128789"/>
            <a:ext cx="6142149" cy="6729211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"""Batch learning implementation"""</a:t>
            </a:r>
          </a:p>
          <a:p>
            <a:pPr marL="0" indent="0">
              <a:buNone/>
            </a:pPr>
            <a:r>
              <a:rPr lang="en-IN" sz="1400" dirty="0" err="1"/>
              <a:t>no_observations</a:t>
            </a:r>
            <a:r>
              <a:rPr lang="en-IN" sz="1400" dirty="0"/>
              <a:t> = 100</a:t>
            </a:r>
          </a:p>
          <a:p>
            <a:pPr marL="0" indent="0">
              <a:buNone/>
            </a:pPr>
            <a:r>
              <a:rPr lang="en-IN" sz="1400" dirty="0" err="1"/>
              <a:t>mini_batch_size</a:t>
            </a:r>
            <a:r>
              <a:rPr lang="en-IN" sz="1400" dirty="0"/>
              <a:t> = 10</a:t>
            </a:r>
          </a:p>
          <a:p>
            <a:pPr marL="0" indent="0">
              <a:buNone/>
            </a:pPr>
            <a:r>
              <a:rPr lang="en-IN" sz="1400" dirty="0" err="1"/>
              <a:t>loss_value</a:t>
            </a:r>
            <a:r>
              <a:rPr lang="en-IN" sz="1400" dirty="0"/>
              <a:t> = 0</a:t>
            </a:r>
          </a:p>
          <a:p>
            <a:pPr marL="0" indent="0">
              <a:buNone/>
            </a:pPr>
            <a:r>
              <a:rPr lang="en-IN" sz="1400" dirty="0"/>
              <a:t>if </a:t>
            </a:r>
            <a:r>
              <a:rPr lang="en-IN" sz="1400" dirty="0" err="1"/>
              <a:t>len</a:t>
            </a:r>
            <a:r>
              <a:rPr lang="en-IN" sz="1400" dirty="0"/>
              <a:t>(</a:t>
            </a:r>
            <a:r>
              <a:rPr lang="en-IN" sz="1400" dirty="0" err="1"/>
              <a:t>replay_buffer</a:t>
            </a:r>
            <a:r>
              <a:rPr lang="en-IN" sz="1400" dirty="0"/>
              <a:t>) &gt;= </a:t>
            </a:r>
            <a:r>
              <a:rPr lang="en-IN" sz="1400" dirty="0" err="1"/>
              <a:t>no_observations</a:t>
            </a:r>
            <a:r>
              <a:rPr lang="en-IN" sz="1400" dirty="0"/>
              <a:t> and 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i</a:t>
            </a:r>
            <a:r>
              <a:rPr lang="en-IN" sz="1400" dirty="0"/>
              <a:t> % </a:t>
            </a:r>
            <a:r>
              <a:rPr lang="en-IN" sz="1400" dirty="0" err="1"/>
              <a:t>update_frequency</a:t>
            </a:r>
            <a:r>
              <a:rPr lang="en-IN" sz="1400" dirty="0"/>
              <a:t> == 0:</a:t>
            </a:r>
          </a:p>
          <a:p>
            <a:pPr marL="0" indent="0">
              <a:buNone/>
            </a:pPr>
            <a:r>
              <a:rPr lang="en-IN" sz="1400" dirty="0"/>
              <a:t>    # Randomly sample k observations from buffer</a:t>
            </a:r>
          </a:p>
          <a:p>
            <a:pPr marL="0" indent="0">
              <a:buNone/>
            </a:pPr>
            <a:r>
              <a:rPr lang="en-IN" sz="1400" dirty="0"/>
              <a:t>    observations = </a:t>
            </a:r>
            <a:r>
              <a:rPr lang="en-IN" sz="1400" dirty="0" err="1"/>
              <a:t>random.choices</a:t>
            </a:r>
            <a:r>
              <a:rPr lang="en-IN" sz="1400" dirty="0"/>
              <a:t>(</a:t>
            </a:r>
            <a:r>
              <a:rPr lang="en-IN" sz="1400" dirty="0" err="1"/>
              <a:t>replay_buffer</a:t>
            </a:r>
            <a:r>
              <a:rPr lang="en-IN" sz="1400" dirty="0"/>
              <a:t>, k=</a:t>
            </a:r>
            <a:r>
              <a:rPr lang="en-IN" sz="1400" dirty="0" err="1"/>
              <a:t>mini_batch_size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# Loop over sampled observations</a:t>
            </a:r>
          </a:p>
          <a:p>
            <a:pPr marL="0" indent="0">
              <a:buNone/>
            </a:pPr>
            <a:r>
              <a:rPr lang="en-IN" sz="1400" dirty="0"/>
              <a:t>    for observation in observations:</a:t>
            </a:r>
          </a:p>
          <a:p>
            <a:pPr marL="0" indent="0">
              <a:buNone/>
            </a:pPr>
            <a:r>
              <a:rPr lang="en-IN" sz="1400" dirty="0"/>
              <a:t>       # Determine Q-value at time t</a:t>
            </a:r>
          </a:p>
          <a:p>
            <a:pPr marL="0" indent="0">
              <a:buNone/>
            </a:pPr>
            <a:r>
              <a:rPr lang="en-IN" sz="1400" dirty="0"/>
              <a:t>       </a:t>
            </a:r>
            <a:r>
              <a:rPr lang="en-IN" sz="1400" dirty="0" err="1"/>
              <a:t>q_values</a:t>
            </a:r>
            <a:r>
              <a:rPr lang="en-IN" sz="1400" dirty="0"/>
              <a:t> = </a:t>
            </a:r>
            <a:r>
              <a:rPr lang="en-IN" sz="1400" dirty="0" err="1"/>
              <a:t>q_network</a:t>
            </a:r>
            <a:r>
              <a:rPr lang="en-IN" sz="1400" dirty="0"/>
              <a:t>(state)</a:t>
            </a:r>
          </a:p>
          <a:p>
            <a:pPr marL="0" indent="0">
              <a:buNone/>
            </a:pPr>
            <a:r>
              <a:rPr lang="en-IN" sz="1400" dirty="0"/>
              <a:t>       </a:t>
            </a:r>
            <a:r>
              <a:rPr lang="en-IN" sz="1400" dirty="0" err="1"/>
              <a:t>expected_value</a:t>
            </a:r>
            <a:r>
              <a:rPr lang="en-IN" sz="1400" dirty="0"/>
              <a:t> = </a:t>
            </a:r>
            <a:r>
              <a:rPr lang="en-IN" sz="1400" dirty="0" err="1"/>
              <a:t>q_values</a:t>
            </a:r>
            <a:r>
              <a:rPr lang="en-IN" sz="1400" dirty="0"/>
              <a:t>[0, action]</a:t>
            </a:r>
          </a:p>
          <a:p>
            <a:pPr marL="0" indent="0">
              <a:buNone/>
            </a:pPr>
            <a:r>
              <a:rPr lang="en-IN" sz="1400" dirty="0"/>
              <a:t>       # Determine Q-value at time t+1</a:t>
            </a:r>
          </a:p>
          <a:p>
            <a:pPr marL="0" indent="0">
              <a:buNone/>
            </a:pPr>
            <a:r>
              <a:rPr lang="en-IN" sz="1400" dirty="0"/>
              <a:t>       </a:t>
            </a:r>
            <a:r>
              <a:rPr lang="en-IN" sz="1400" dirty="0" err="1"/>
              <a:t>next_q_values</a:t>
            </a:r>
            <a:r>
              <a:rPr lang="en-IN" sz="1400" dirty="0"/>
              <a:t> = </a:t>
            </a:r>
            <a:r>
              <a:rPr lang="en-IN" sz="1400" dirty="0" err="1"/>
              <a:t>tf.stop_gradient</a:t>
            </a:r>
            <a:r>
              <a:rPr lang="en-IN" sz="1400" dirty="0"/>
              <a:t>(</a:t>
            </a:r>
            <a:r>
              <a:rPr lang="en-IN" sz="1400" dirty="0" err="1"/>
              <a:t>q_network</a:t>
            </a:r>
            <a:r>
              <a:rPr lang="en-IN" sz="1400" dirty="0"/>
              <a:t>(</a:t>
            </a:r>
            <a:r>
              <a:rPr lang="en-IN" sz="1400" dirty="0" err="1"/>
              <a:t>next_state</a:t>
            </a:r>
            <a:r>
              <a:rPr lang="en-IN" sz="1400" dirty="0"/>
              <a:t>))</a:t>
            </a:r>
          </a:p>
          <a:p>
            <a:pPr marL="0" indent="0">
              <a:buNone/>
            </a:pPr>
            <a:r>
              <a:rPr lang="en-IN" sz="1400" dirty="0"/>
              <a:t>       </a:t>
            </a:r>
            <a:r>
              <a:rPr lang="en-IN" sz="1400" dirty="0" err="1"/>
              <a:t>next_action</a:t>
            </a:r>
            <a:r>
              <a:rPr lang="en-IN" sz="1400" dirty="0"/>
              <a:t> = </a:t>
            </a:r>
            <a:r>
              <a:rPr lang="en-IN" sz="1400" dirty="0" err="1"/>
              <a:t>np.argmax</a:t>
            </a:r>
            <a:r>
              <a:rPr lang="en-IN" sz="1400" dirty="0"/>
              <a:t>(</a:t>
            </a:r>
            <a:r>
              <a:rPr lang="en-IN" sz="1400" dirty="0" err="1"/>
              <a:t>next_q_values</a:t>
            </a:r>
            <a:r>
              <a:rPr lang="en-IN" sz="1400" dirty="0"/>
              <a:t>[0])</a:t>
            </a:r>
          </a:p>
          <a:p>
            <a:pPr marL="0" indent="0">
              <a:buNone/>
            </a:pPr>
            <a:r>
              <a:rPr lang="en-IN" sz="1400" dirty="0"/>
              <a:t>       </a:t>
            </a:r>
            <a:r>
              <a:rPr lang="en-IN" sz="1400" dirty="0" err="1"/>
              <a:t>next_q_value</a:t>
            </a:r>
            <a:r>
              <a:rPr lang="en-IN" sz="1400" dirty="0"/>
              <a:t> = </a:t>
            </a:r>
            <a:r>
              <a:rPr lang="en-IN" sz="1400" dirty="0" err="1"/>
              <a:t>next_q_values</a:t>
            </a:r>
            <a:r>
              <a:rPr lang="en-IN" sz="1400" dirty="0"/>
              <a:t>[0, </a:t>
            </a:r>
            <a:r>
              <a:rPr lang="en-IN" sz="1400" dirty="0" err="1"/>
              <a:t>next_action</a:t>
            </a:r>
            <a:r>
              <a:rPr lang="en-IN" sz="1400" dirty="0"/>
              <a:t>]</a:t>
            </a:r>
          </a:p>
          <a:p>
            <a:pPr marL="0" indent="0">
              <a:buNone/>
            </a:pPr>
            <a:r>
              <a:rPr lang="en-IN" sz="1400" dirty="0"/>
              <a:t>       # Add direct reward to obtain target value</a:t>
            </a:r>
          </a:p>
          <a:p>
            <a:pPr marL="0" indent="0">
              <a:buNone/>
            </a:pPr>
            <a:r>
              <a:rPr lang="en-IN" sz="1400" dirty="0"/>
              <a:t>       </a:t>
            </a:r>
            <a:r>
              <a:rPr lang="en-IN" sz="1400" dirty="0" err="1"/>
              <a:t>target_value</a:t>
            </a:r>
            <a:r>
              <a:rPr lang="en-IN" sz="1400" dirty="0"/>
              <a:t> = reward + (gamma * </a:t>
            </a:r>
            <a:r>
              <a:rPr lang="en-IN" sz="1400" dirty="0" err="1"/>
              <a:t>next_q_value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   # Compute loss value</a:t>
            </a:r>
          </a:p>
          <a:p>
            <a:pPr marL="0" indent="0">
              <a:buNone/>
            </a:pPr>
            <a:r>
              <a:rPr lang="en-IN" sz="1400" dirty="0"/>
              <a:t>       </a:t>
            </a:r>
            <a:r>
              <a:rPr lang="en-IN" sz="1400" dirty="0" err="1"/>
              <a:t>loss_value</a:t>
            </a:r>
            <a:r>
              <a:rPr lang="en-IN" sz="1400" dirty="0"/>
              <a:t> += </a:t>
            </a:r>
            <a:r>
              <a:rPr lang="en-IN" sz="1400" dirty="0" err="1"/>
              <a:t>mse_loss</a:t>
            </a:r>
            <a:r>
              <a:rPr lang="en-IN" sz="1400" dirty="0"/>
              <a:t>(</a:t>
            </a:r>
            <a:r>
              <a:rPr lang="en-IN" sz="1400" dirty="0" err="1"/>
              <a:t>expected_value</a:t>
            </a:r>
            <a:r>
              <a:rPr lang="en-IN" sz="1400" dirty="0"/>
              <a:t>, </a:t>
            </a:r>
            <a:r>
              <a:rPr lang="en-IN" sz="1400" dirty="0" err="1"/>
              <a:t>target_value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Compute mean loss value</a:t>
            </a:r>
          </a:p>
          <a:p>
            <a:pPr marL="0" indent="0">
              <a:buNone/>
            </a:pPr>
            <a:r>
              <a:rPr lang="en-IN" sz="1400" dirty="0" err="1"/>
              <a:t>loss_value</a:t>
            </a:r>
            <a:r>
              <a:rPr lang="en-IN" sz="1400" dirty="0"/>
              <a:t> /= </a:t>
            </a:r>
            <a:r>
              <a:rPr lang="en-IN" sz="1400" dirty="0" err="1"/>
              <a:t>batch_size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357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Important Policies of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On-policy reinforcement learning</a:t>
            </a:r>
          </a:p>
          <a:p>
            <a:pPr fontAlgn="base"/>
            <a:r>
              <a:rPr lang="en-IN" dirty="0"/>
              <a:t>Off-policy reinforcement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9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On-policy reinforcement learning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SARSA (state-action-reward-state-action) is an on-policy reinforcement learning algorithm that estimates the value of the policy being followed. </a:t>
            </a:r>
          </a:p>
          <a:p>
            <a:r>
              <a:rPr lang="en-IN" dirty="0"/>
              <a:t>In this algorithm, the agent grasps the optimal policy and uses the same to act. </a:t>
            </a:r>
          </a:p>
          <a:p>
            <a:r>
              <a:rPr lang="en-IN" dirty="0"/>
              <a:t>The policy that is used for updating and the policy used for acting is the same, unlike in Q-learning. This is an example of on-policy learning.</a:t>
            </a:r>
          </a:p>
        </p:txBody>
      </p:sp>
    </p:spTree>
    <p:extLst>
      <p:ext uri="{BB962C8B-B14F-4D97-AF65-F5344CB8AC3E}">
        <p14:creationId xmlns:p14="http://schemas.microsoft.com/office/powerpoint/2010/main" val="119317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On-policy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experience in SARSA is of the form ⟨S,A,R,S’, A’ ⟩, which means that</a:t>
            </a:r>
            <a:br>
              <a:rPr lang="en-IN" dirty="0"/>
            </a:br>
            <a:endParaRPr lang="en-IN" dirty="0"/>
          </a:p>
          <a:p>
            <a:pPr fontAlgn="base"/>
            <a:r>
              <a:rPr lang="en-IN" dirty="0"/>
              <a:t>current state S, </a:t>
            </a:r>
          </a:p>
          <a:p>
            <a:pPr fontAlgn="base"/>
            <a:r>
              <a:rPr lang="en-IN" dirty="0"/>
              <a:t>current action A, </a:t>
            </a:r>
          </a:p>
          <a:p>
            <a:pPr fontAlgn="base"/>
            <a:r>
              <a:rPr lang="en-IN" dirty="0"/>
              <a:t>reward R, and </a:t>
            </a:r>
          </a:p>
          <a:p>
            <a:pPr fontAlgn="base"/>
            <a:r>
              <a:rPr lang="en-IN" dirty="0"/>
              <a:t>new state S’,</a:t>
            </a:r>
          </a:p>
          <a:p>
            <a:pPr fontAlgn="base"/>
            <a:r>
              <a:rPr lang="en-IN" dirty="0"/>
              <a:t>future action A’. </a:t>
            </a:r>
          </a:p>
          <a:p>
            <a:r>
              <a:rPr lang="en-IN" dirty="0"/>
              <a:t>This provides a new experience to update from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86577" y="5942568"/>
            <a:ext cx="257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EB Garamond"/>
              </a:rPr>
              <a:t>Q(S,A) to R+</a:t>
            </a:r>
            <a:r>
              <a:rPr lang="el-GR" b="1" dirty="0">
                <a:solidFill>
                  <a:srgbClr val="000000"/>
                </a:solidFill>
                <a:latin typeface="EB Garamond"/>
              </a:rPr>
              <a:t>γ</a:t>
            </a:r>
            <a:r>
              <a:rPr lang="en-IN" b="1" dirty="0">
                <a:solidFill>
                  <a:srgbClr val="000000"/>
                </a:solidFill>
                <a:latin typeface="EB Garamond"/>
              </a:rPr>
              <a:t>Q(S’,A’).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 Q-learning is simply a matter of replacing a lookup table with a neural network</a:t>
            </a:r>
          </a:p>
          <a:p>
            <a:r>
              <a:rPr lang="en-IN" dirty="0"/>
              <a:t>Although Deep Q-learning allows handling very large state spaces and complicated non-linear environments, these benefits come at a substantial cost.</a:t>
            </a:r>
          </a:p>
          <a:p>
            <a:r>
              <a:rPr lang="en-IN" dirty="0"/>
              <a:t>stability issues and three often-used techniques to mitigate these issues: </a:t>
            </a:r>
            <a:r>
              <a:rPr lang="en-IN" b="1" dirty="0"/>
              <a:t>experience replay</a:t>
            </a:r>
            <a:r>
              <a:rPr lang="en-IN" dirty="0"/>
              <a:t>, </a:t>
            </a:r>
            <a:r>
              <a:rPr lang="en-IN" b="1" dirty="0"/>
              <a:t>batch learning</a:t>
            </a:r>
            <a:r>
              <a:rPr lang="en-IN" dirty="0"/>
              <a:t> and </a:t>
            </a:r>
            <a:r>
              <a:rPr lang="en-IN" b="1" dirty="0"/>
              <a:t>target networks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54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dirty="0"/>
              <a:t>Off-policy reinforcement learning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Q-Learning, the agent learns optimal policy with the help of a greedy policy and behaves using policies of other agents. </a:t>
            </a:r>
          </a:p>
          <a:p>
            <a:r>
              <a:rPr lang="en-IN" dirty="0"/>
              <a:t>Q-learning is called off-policy because the updated policy is different from the </a:t>
            </a:r>
            <a:r>
              <a:rPr lang="en-IN" dirty="0" err="1"/>
              <a:t>behavior</a:t>
            </a:r>
            <a:r>
              <a:rPr lang="en-IN" dirty="0"/>
              <a:t> policy, so Q-Learning is off-policy. </a:t>
            </a:r>
          </a:p>
          <a:p>
            <a:r>
              <a:rPr lang="en-IN" dirty="0"/>
              <a:t>In other words, it estimates the reward for future actions and appends a value to the new state without actually following any greedy policy.</a:t>
            </a:r>
          </a:p>
        </p:txBody>
      </p:sp>
    </p:spTree>
    <p:extLst>
      <p:ext uri="{BB962C8B-B14F-4D97-AF65-F5344CB8AC3E}">
        <p14:creationId xmlns:p14="http://schemas.microsoft.com/office/powerpoint/2010/main" val="224093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https://towardsdatascience.com/how-to-model-experience-replay-batch-learning-and-target-networks-c1350db93172</a:t>
            </a:r>
          </a:p>
        </p:txBody>
      </p:sp>
    </p:spTree>
    <p:extLst>
      <p:ext uri="{BB962C8B-B14F-4D97-AF65-F5344CB8AC3E}">
        <p14:creationId xmlns:p14="http://schemas.microsoft.com/office/powerpoint/2010/main" val="84232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function and loss function</a:t>
            </a:r>
          </a:p>
        </p:txBody>
      </p:sp>
      <p:pic>
        <p:nvPicPr>
          <p:cNvPr id="1026" name="Picture 2" descr="https://miro.medium.com/max/700/1*6Ef7pkJT7FWC8cQ9MBT6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05" y="1690688"/>
            <a:ext cx="6667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90617" y="2831585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757575"/>
                </a:solidFill>
                <a:effectLst/>
                <a:latin typeface="sohne"/>
              </a:rPr>
              <a:t>Colloquial update function for (vanilla) Q-learning.</a:t>
            </a:r>
            <a:endParaRPr lang="en-IN" dirty="0"/>
          </a:p>
        </p:txBody>
      </p:sp>
      <p:pic>
        <p:nvPicPr>
          <p:cNvPr id="1028" name="Picture 4" descr="https://miro.medium.com/max/700/1*P3QaRca-aOmLDS3mE3Cl4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44" y="3848280"/>
            <a:ext cx="6667500" cy="10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63272" y="5313950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757575"/>
                </a:solidFill>
                <a:effectLst/>
                <a:latin typeface="sohne"/>
              </a:rPr>
              <a:t>Mean-squared error loss function for deep Q-learning.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44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Stability of (deep) Q-learning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some degree, stability is a problem in every learning task. </a:t>
            </a:r>
          </a:p>
          <a:p>
            <a:r>
              <a:rPr lang="en-IN" dirty="0"/>
              <a:t>vanilla Q-learning is fairly stable.</a:t>
            </a:r>
          </a:p>
          <a:p>
            <a:r>
              <a:rPr lang="en-IN" dirty="0"/>
              <a:t> When observing the rewards corresponding to some state-action pair (</a:t>
            </a:r>
            <a:r>
              <a:rPr lang="en-IN" dirty="0" err="1"/>
              <a:t>s,a</a:t>
            </a:r>
            <a:r>
              <a:rPr lang="en-IN" dirty="0"/>
              <a:t>), only the corresponding Q-value Q(</a:t>
            </a:r>
            <a:r>
              <a:rPr lang="en-IN" dirty="0" err="1"/>
              <a:t>s,a</a:t>
            </a:r>
            <a:r>
              <a:rPr lang="en-IN" dirty="0"/>
              <a:t>) is updated. All other Q-values in the lookup table remain the same.</a:t>
            </a:r>
          </a:p>
        </p:txBody>
      </p:sp>
    </p:spTree>
    <p:extLst>
      <p:ext uri="{BB962C8B-B14F-4D97-AF65-F5344CB8AC3E}">
        <p14:creationId xmlns:p14="http://schemas.microsoft.com/office/powerpoint/2010/main" val="419639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700/1*Kwp6MLw7s4Bbw0m2GX-q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7" y="376372"/>
            <a:ext cx="8072326" cy="550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6923" y="6014434"/>
            <a:ext cx="11067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sohne"/>
              </a:rPr>
              <a:t>Example of a Q-table. Updates are performed on Q-values pertaining individual state-action pairs, resulting in a stable representation.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1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Stability of (deep) Q-learning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contrast, a Q-network can be seen as a parameterized function </a:t>
            </a:r>
            <a:r>
              <a:rPr lang="en-IN" dirty="0" err="1"/>
              <a:t>f_θ:s</a:t>
            </a:r>
            <a:r>
              <a:rPr lang="en-IN" dirty="0"/>
              <a:t> →[Q(</a:t>
            </a:r>
            <a:r>
              <a:rPr lang="en-IN" dirty="0" err="1"/>
              <a:t>s,a</a:t>
            </a:r>
            <a:r>
              <a:rPr lang="en-IN" dirty="0"/>
              <a:t>)]_</a:t>
            </a:r>
            <a:r>
              <a:rPr lang="en-IN" dirty="0" err="1"/>
              <a:t>a∈A</a:t>
            </a:r>
            <a:r>
              <a:rPr lang="en-IN" dirty="0"/>
              <a:t>, mapping a state to a vector of Q-values. </a:t>
            </a:r>
          </a:p>
          <a:p>
            <a:r>
              <a:rPr lang="en-IN" dirty="0"/>
              <a:t>The key difference here is that a single update changes all Q-values, for every state-action pair. </a:t>
            </a:r>
          </a:p>
          <a:p>
            <a:r>
              <a:rPr lang="en-IN" dirty="0"/>
              <a:t>The implications are quite far-reaching, somewhat exacerbated by the non-linear representation that is a neural network (sensitivity to outliers etc.) </a:t>
            </a:r>
          </a:p>
          <a:p>
            <a:r>
              <a:rPr lang="en-IN" dirty="0"/>
              <a:t>Even for seemingly straightforward problems, deep Q-learning is often affected by stability issues.</a:t>
            </a:r>
          </a:p>
        </p:txBody>
      </p:sp>
    </p:spTree>
    <p:extLst>
      <p:ext uri="{BB962C8B-B14F-4D97-AF65-F5344CB8AC3E}">
        <p14:creationId xmlns:p14="http://schemas.microsoft.com/office/powerpoint/2010/main" val="417980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iro.medium.com/max/700/1*rZgjSJX2I0jdJhhPxz1f-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8" y="293190"/>
            <a:ext cx="10071279" cy="53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06332" y="5179814"/>
            <a:ext cx="827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sohne"/>
              </a:rPr>
              <a:t>Example of a Q-network. A single update affects Q-values for all state-action pairs, as the same network is used for all inputs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30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Experience replay</a:t>
            </a:r>
            <a:br>
              <a:rPr lang="en-IN" b="1" dirty="0"/>
            </a:br>
            <a:br>
              <a:rPr lang="en-IN" dirty="0">
                <a:effectLst/>
              </a:rPr>
            </a:br>
            <a:endParaRPr lang="en-IN" dirty="0"/>
          </a:p>
        </p:txBody>
      </p:sp>
      <p:pic>
        <p:nvPicPr>
          <p:cNvPr id="6146" name="Picture 2" descr="https://miro.medium.com/max/700/1*38y-4ATqXPbHepnuu567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9" y="689333"/>
            <a:ext cx="9339598" cy="50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52551" y="5934670"/>
            <a:ext cx="7461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sohne"/>
              </a:rPr>
              <a:t>Experience replay randomly samples an observation (an </a:t>
            </a:r>
            <a:r>
              <a:rPr lang="en-IN" b="0" i="0" dirty="0" err="1">
                <a:effectLst/>
                <a:latin typeface="sohne"/>
              </a:rPr>
              <a:t>s,a,r,s</a:t>
            </a:r>
            <a:r>
              <a:rPr lang="en-IN" b="0" i="0" dirty="0">
                <a:effectLst/>
                <a:latin typeface="sohne"/>
              </a:rPr>
              <a:t>’ tuple) from the replay buffer. Expectation and target are determined by plugging s and s’ into the Q-network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98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Stability of (deep) Q-learning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Reinforcement learning entails making sequential decisions. </a:t>
            </a:r>
          </a:p>
          <a:p>
            <a:r>
              <a:rPr lang="en-IN" dirty="0"/>
              <a:t>This often means that subsequent states are closely related (e.g., a single step in a maze, a one-day update in stock price) </a:t>
            </a:r>
          </a:p>
          <a:p>
            <a:r>
              <a:rPr lang="en-IN" dirty="0"/>
              <a:t>As a result, sequential observations tend to be highly correlated, which may lead to </a:t>
            </a:r>
            <a:r>
              <a:rPr lang="en-IN" dirty="0" err="1"/>
              <a:t>overfitting</a:t>
            </a:r>
            <a:r>
              <a:rPr lang="en-IN" dirty="0"/>
              <a:t> the network (e.g., in a suboptimal area of a maze).</a:t>
            </a:r>
          </a:p>
        </p:txBody>
      </p:sp>
    </p:spTree>
    <p:extLst>
      <p:ext uri="{BB962C8B-B14F-4D97-AF65-F5344CB8AC3E}">
        <p14:creationId xmlns:p14="http://schemas.microsoft.com/office/powerpoint/2010/main" val="26572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1127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How To Model Experience Replay, Batch Learning and Target Networks </vt:lpstr>
      <vt:lpstr>Deep Q-learning</vt:lpstr>
      <vt:lpstr>Update function and loss function</vt:lpstr>
      <vt:lpstr>Stability of (deep) Q-learning </vt:lpstr>
      <vt:lpstr>PowerPoint Presentation</vt:lpstr>
      <vt:lpstr>Stability of (deep) Q-learning</vt:lpstr>
      <vt:lpstr>PowerPoint Presentation</vt:lpstr>
      <vt:lpstr>Experience replay  </vt:lpstr>
      <vt:lpstr>Stability of (deep) Q-learning</vt:lpstr>
      <vt:lpstr>Stability of (deep) Q-learning</vt:lpstr>
      <vt:lpstr>Learning Procedure</vt:lpstr>
      <vt:lpstr>PowerPoint Presentation</vt:lpstr>
      <vt:lpstr>Stability of (deep) Q-learning</vt:lpstr>
      <vt:lpstr>Batch learning </vt:lpstr>
      <vt:lpstr>Batch learning</vt:lpstr>
      <vt:lpstr>PowerPoint Presentation</vt:lpstr>
      <vt:lpstr>Two Important Policies of RL</vt:lpstr>
      <vt:lpstr>On-policy reinforcement learning </vt:lpstr>
      <vt:lpstr>On-policy reinforcement learning</vt:lpstr>
      <vt:lpstr>Off-policy reinforcement learning  </vt:lpstr>
      <vt:lpstr>Thank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Model Experience Replay, Batch Learning and Target Networks</dc:title>
  <dc:creator>Microsoft account</dc:creator>
  <cp:lastModifiedBy>deraj yojith</cp:lastModifiedBy>
  <cp:revision>11</cp:revision>
  <dcterms:created xsi:type="dcterms:W3CDTF">2022-09-25T12:39:53Z</dcterms:created>
  <dcterms:modified xsi:type="dcterms:W3CDTF">2022-09-27T03:13:02Z</dcterms:modified>
</cp:coreProperties>
</file>