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75B-E23F-45D9-B70C-9E58637F3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16789F-D951-4DBD-A263-54EA91679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453039-B9C4-4841-BB87-C9AA3B469E72}"/>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7A380196-5E7B-4021-9A3C-69F320FCB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345D0-D845-4489-8C5D-764885FA09A6}"/>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423876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7627-FF85-477D-AC2B-F53701E9F4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0EEE79-457A-4718-9E26-6AFF09EC08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B92D0-4203-4622-BE82-E335437BAA90}"/>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2F452EBD-75E5-4F72-9028-B084B0235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07CE2-57B9-4150-A797-BB50C1243445}"/>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13774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3D862-63D4-4B85-A97E-F289FA12A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09C21-DB57-40CC-9F7D-8915564AAA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A32E3-653B-4E56-9A7E-D5D4C09FA247}"/>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B3AFB279-F7E9-44B2-A2F8-CB776A06D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B6DC7-F962-4FB4-8207-41D1D2497B23}"/>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89411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A873-2482-4B10-9590-E4A96CA5B4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0F1D4-8AC2-48CE-ADCC-9754D23F02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B40D5-8C8D-4AF5-8A7C-D00449E1EEE8}"/>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600EC061-AB58-4B1D-A3AE-270C27DBB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3F094-2A4E-4AF3-9F81-A7A65C1D8ECB}"/>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270920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9606-00E7-458C-B1C3-301D5D21CD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C5A6C7-E20E-45FC-A1E9-774F284F8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8490FC-2B9D-4D15-B183-C95B9E3B6C86}"/>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BF31C6B9-847C-4426-8054-B4A6478D0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CF08D-73C3-4DD9-AA28-486DFDCDDF01}"/>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109351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964C-5AE7-4860-AE5B-283E89B6AC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2D6188-7BC0-4BA5-9E89-E33F167640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854790-E1A3-4674-A92E-5F9A5E7B17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C38368-C793-4BAA-A7C9-6184FB309FE0}"/>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6" name="Footer Placeholder 5">
            <a:extLst>
              <a:ext uri="{FF2B5EF4-FFF2-40B4-BE49-F238E27FC236}">
                <a16:creationId xmlns:a16="http://schemas.microsoft.com/office/drawing/2014/main" id="{73290DA4-F769-44EF-83F5-AC6D712B1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D1CA6-4453-4F40-B28B-4098A6BCA788}"/>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196865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D49B-53CF-4D95-AC1D-15B303F0C4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F4C58-6969-4232-B25D-D9235CF05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38C0C0-F904-4492-A2AD-A31DE60D94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147B93-1F2A-44CA-B8AD-1E8BD3AFF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84273B-0A19-46C7-AD05-150E063038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6E3114-F2C5-4265-A7C1-0B5C0F210E5B}"/>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8" name="Footer Placeholder 7">
            <a:extLst>
              <a:ext uri="{FF2B5EF4-FFF2-40B4-BE49-F238E27FC236}">
                <a16:creationId xmlns:a16="http://schemas.microsoft.com/office/drawing/2014/main" id="{B7CB5E57-5481-46A8-B3D4-FCBFEE2C3C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D947A5-7F79-4275-AF76-18AE68FC83FC}"/>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393106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86C-29A3-4229-B21E-0785DADD9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8D135C-31D9-4D46-AE7A-4683747A5890}"/>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4" name="Footer Placeholder 3">
            <a:extLst>
              <a:ext uri="{FF2B5EF4-FFF2-40B4-BE49-F238E27FC236}">
                <a16:creationId xmlns:a16="http://schemas.microsoft.com/office/drawing/2014/main" id="{A1B8ADF9-BD31-49A2-9BA6-9EC7C849DD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7DD126-17BF-4E9D-B64B-F5A0B0121143}"/>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37528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5C82E-04C1-49AE-A4EB-418B167E9EC8}"/>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3" name="Footer Placeholder 2">
            <a:extLst>
              <a:ext uri="{FF2B5EF4-FFF2-40B4-BE49-F238E27FC236}">
                <a16:creationId xmlns:a16="http://schemas.microsoft.com/office/drawing/2014/main" id="{6BDF456E-F280-4A3E-8AEE-1347A9F16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01A27B-2484-4A13-83E9-D1B8FE2D878E}"/>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24113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60B5-8EB6-431B-9AA2-ABFC4172D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15C55C-C655-4FAD-8EF7-01F281E95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C3FF7D-4821-4FB0-9B2D-5E3CC66C3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17DEF-6C5F-466E-A568-6BD8DAEFF83E}"/>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6" name="Footer Placeholder 5">
            <a:extLst>
              <a:ext uri="{FF2B5EF4-FFF2-40B4-BE49-F238E27FC236}">
                <a16:creationId xmlns:a16="http://schemas.microsoft.com/office/drawing/2014/main" id="{19BAF3F3-BCC9-4AD4-BDAE-000B76525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A28969-94F7-473D-BCC7-F04171BAF3BF}"/>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25981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C8AC-E3A3-4136-BF07-BA839F8A3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0A4DE4-9AEC-49AB-9804-2ABC34F70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8F03C5-3BA3-45C0-9214-BA0A6E338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037333-0F15-4DA9-8B5F-60EE04DB5AFF}"/>
              </a:ext>
            </a:extLst>
          </p:cNvPr>
          <p:cNvSpPr>
            <a:spLocks noGrp="1"/>
          </p:cNvSpPr>
          <p:nvPr>
            <p:ph type="dt" sz="half" idx="10"/>
          </p:nvPr>
        </p:nvSpPr>
        <p:spPr/>
        <p:txBody>
          <a:bodyPr/>
          <a:lstStyle/>
          <a:p>
            <a:fld id="{719C8FBF-9E34-4061-809B-9363BD51E131}" type="datetimeFigureOut">
              <a:rPr lang="en-IN" smtClean="0"/>
              <a:t>01-07-2022</a:t>
            </a:fld>
            <a:endParaRPr lang="en-IN"/>
          </a:p>
        </p:txBody>
      </p:sp>
      <p:sp>
        <p:nvSpPr>
          <p:cNvPr id="6" name="Footer Placeholder 5">
            <a:extLst>
              <a:ext uri="{FF2B5EF4-FFF2-40B4-BE49-F238E27FC236}">
                <a16:creationId xmlns:a16="http://schemas.microsoft.com/office/drawing/2014/main" id="{92780BC6-9668-4BFA-A743-F474F4302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617DB-E7E0-4AE1-ADF1-72D2041DAA95}"/>
              </a:ext>
            </a:extLst>
          </p:cNvPr>
          <p:cNvSpPr>
            <a:spLocks noGrp="1"/>
          </p:cNvSpPr>
          <p:nvPr>
            <p:ph type="sldNum" sz="quarter" idx="12"/>
          </p:nvPr>
        </p:nvSpPr>
        <p:spPr/>
        <p:txBody>
          <a:bodyPr/>
          <a:lstStyle/>
          <a:p>
            <a:fld id="{18751E98-BB6E-491D-94CD-5B9448CF757A}" type="slidenum">
              <a:rPr lang="en-IN" smtClean="0"/>
              <a:t>‹#›</a:t>
            </a:fld>
            <a:endParaRPr lang="en-IN"/>
          </a:p>
        </p:txBody>
      </p:sp>
    </p:spTree>
    <p:extLst>
      <p:ext uri="{BB962C8B-B14F-4D97-AF65-F5344CB8AC3E}">
        <p14:creationId xmlns:p14="http://schemas.microsoft.com/office/powerpoint/2010/main" val="2966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37611-B6CC-4B55-A546-7101254A2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DCFC0A-10AD-4459-8CB4-D87E1B512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F1F23-F0A8-490A-A375-29DD46C74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C8FBF-9E34-4061-809B-9363BD51E131}" type="datetimeFigureOut">
              <a:rPr lang="en-IN" smtClean="0"/>
              <a:t>01-07-2022</a:t>
            </a:fld>
            <a:endParaRPr lang="en-IN"/>
          </a:p>
        </p:txBody>
      </p:sp>
      <p:sp>
        <p:nvSpPr>
          <p:cNvPr id="5" name="Footer Placeholder 4">
            <a:extLst>
              <a:ext uri="{FF2B5EF4-FFF2-40B4-BE49-F238E27FC236}">
                <a16:creationId xmlns:a16="http://schemas.microsoft.com/office/drawing/2014/main" id="{377F1C62-E434-49D9-8608-C105D4F4A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F4EEC5-2B6C-42F9-A94F-6248F336E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51E98-BB6E-491D-94CD-5B9448CF757A}" type="slidenum">
              <a:rPr lang="en-IN" smtClean="0"/>
              <a:t>‹#›</a:t>
            </a:fld>
            <a:endParaRPr lang="en-IN"/>
          </a:p>
        </p:txBody>
      </p:sp>
    </p:spTree>
    <p:extLst>
      <p:ext uri="{BB962C8B-B14F-4D97-AF65-F5344CB8AC3E}">
        <p14:creationId xmlns:p14="http://schemas.microsoft.com/office/powerpoint/2010/main" val="54030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08E4-5E0A-4DBE-8C92-2047E7D3C78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5382D40-D69A-49CE-960D-E0EF8E3EE8E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8341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D119-C147-477D-81DE-C630D5F66DE3}"/>
              </a:ext>
            </a:extLst>
          </p:cNvPr>
          <p:cNvSpPr>
            <a:spLocks noGrp="1"/>
          </p:cNvSpPr>
          <p:nvPr>
            <p:ph type="title"/>
          </p:nvPr>
        </p:nvSpPr>
        <p:spPr/>
        <p:txBody>
          <a:bodyPr/>
          <a:lstStyle/>
          <a:p>
            <a:r>
              <a:rPr lang="en-IN" dirty="0"/>
              <a:t>What is Cost-function?</a:t>
            </a:r>
            <a:br>
              <a:rPr lang="en-IN" dirty="0"/>
            </a:br>
            <a:endParaRPr lang="en-IN" dirty="0"/>
          </a:p>
        </p:txBody>
      </p:sp>
      <p:sp>
        <p:nvSpPr>
          <p:cNvPr id="3" name="Content Placeholder 2">
            <a:extLst>
              <a:ext uri="{FF2B5EF4-FFF2-40B4-BE49-F238E27FC236}">
                <a16:creationId xmlns:a16="http://schemas.microsoft.com/office/drawing/2014/main" id="{8CA4F1BF-9C78-42D6-AA72-D5647E884E9A}"/>
              </a:ext>
            </a:extLst>
          </p:cNvPr>
          <p:cNvSpPr>
            <a:spLocks noGrp="1"/>
          </p:cNvSpPr>
          <p:nvPr>
            <p:ph idx="1"/>
          </p:nvPr>
        </p:nvSpPr>
        <p:spPr/>
        <p:txBody>
          <a:bodyPr/>
          <a:lstStyle/>
          <a:p>
            <a:r>
              <a:rPr lang="en-US" dirty="0"/>
              <a:t>The slight difference between the loss function and the cost function is about the error within the training of machine learning models, as loss function refers to the error of one training example, while a cost function calculates the average error across an entire training set.</a:t>
            </a:r>
          </a:p>
          <a:p>
            <a:r>
              <a:rPr lang="en-US" dirty="0"/>
              <a:t>The cost function is calculated after making a hypothesis with initial parameters and modifying these parameters using gradient descent algorithms over known data to reduce the cost function</a:t>
            </a:r>
            <a:endParaRPr lang="en-IN" dirty="0"/>
          </a:p>
        </p:txBody>
      </p:sp>
    </p:spTree>
    <p:extLst>
      <p:ext uri="{BB962C8B-B14F-4D97-AF65-F5344CB8AC3E}">
        <p14:creationId xmlns:p14="http://schemas.microsoft.com/office/powerpoint/2010/main" val="24475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1BCE-B8D2-4FA4-9837-16DA84CAB5A1}"/>
              </a:ext>
            </a:extLst>
          </p:cNvPr>
          <p:cNvSpPr>
            <a:spLocks noGrp="1"/>
          </p:cNvSpPr>
          <p:nvPr>
            <p:ph type="title"/>
          </p:nvPr>
        </p:nvSpPr>
        <p:spPr/>
        <p:txBody>
          <a:bodyPr/>
          <a:lstStyle/>
          <a:p>
            <a:r>
              <a:rPr lang="en-US" dirty="0"/>
              <a:t>How does Gradient Descent work?</a:t>
            </a:r>
            <a:br>
              <a:rPr lang="en-US" dirty="0"/>
            </a:br>
            <a:endParaRPr lang="en-IN" dirty="0"/>
          </a:p>
        </p:txBody>
      </p:sp>
      <p:sp>
        <p:nvSpPr>
          <p:cNvPr id="3" name="Content Placeholder 2">
            <a:extLst>
              <a:ext uri="{FF2B5EF4-FFF2-40B4-BE49-F238E27FC236}">
                <a16:creationId xmlns:a16="http://schemas.microsoft.com/office/drawing/2014/main" id="{3DD2365D-3C17-44A2-B561-551A3FE591EB}"/>
              </a:ext>
            </a:extLst>
          </p:cNvPr>
          <p:cNvSpPr>
            <a:spLocks noGrp="1"/>
          </p:cNvSpPr>
          <p:nvPr>
            <p:ph idx="1"/>
          </p:nvPr>
        </p:nvSpPr>
        <p:spPr/>
        <p:txBody>
          <a:bodyPr/>
          <a:lstStyle/>
          <a:p>
            <a:r>
              <a:rPr lang="en-US" dirty="0"/>
              <a:t>Before starting the working principle of gradient descent, we should know some basic concepts to find out the slope of a line from linear regression. </a:t>
            </a:r>
          </a:p>
          <a:p>
            <a:r>
              <a:rPr lang="en-US" dirty="0"/>
              <a:t>The equation for simple linear regression is given as:</a:t>
            </a:r>
          </a:p>
          <a:p>
            <a:pPr marL="0" indent="0">
              <a:buNone/>
            </a:pPr>
            <a:r>
              <a:rPr lang="en-US" dirty="0"/>
              <a:t>                Y=</a:t>
            </a:r>
            <a:r>
              <a:rPr lang="en-US" dirty="0" err="1"/>
              <a:t>mX+c</a:t>
            </a:r>
            <a:r>
              <a:rPr lang="en-US" dirty="0"/>
              <a:t>  </a:t>
            </a:r>
          </a:p>
          <a:p>
            <a:r>
              <a:rPr lang="en-US" dirty="0"/>
              <a:t>Where 'm' represents the slope of the line, and 'c' represents the intercepts on the y-axis.</a:t>
            </a:r>
          </a:p>
          <a:p>
            <a:endParaRPr lang="en-IN" dirty="0"/>
          </a:p>
        </p:txBody>
      </p:sp>
    </p:spTree>
    <p:extLst>
      <p:ext uri="{BB962C8B-B14F-4D97-AF65-F5344CB8AC3E}">
        <p14:creationId xmlns:p14="http://schemas.microsoft.com/office/powerpoint/2010/main" val="116047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AE96E-B1DE-4CBC-BFFB-983AD04F71FD}"/>
              </a:ext>
            </a:extLst>
          </p:cNvPr>
          <p:cNvSpPr>
            <a:spLocks noGrp="1"/>
          </p:cNvSpPr>
          <p:nvPr>
            <p:ph idx="1"/>
          </p:nvPr>
        </p:nvSpPr>
        <p:spPr>
          <a:xfrm>
            <a:off x="838200" y="404037"/>
            <a:ext cx="6221819" cy="5772926"/>
          </a:xfrm>
        </p:spPr>
        <p:txBody>
          <a:bodyPr>
            <a:normAutofit fontScale="92500" lnSpcReduction="10000"/>
          </a:bodyPr>
          <a:lstStyle/>
          <a:p>
            <a:r>
              <a:rPr lang="en-US" dirty="0"/>
              <a:t>The starting point is used to evaluate the performance as it is considered just as an arbitrary point. </a:t>
            </a:r>
          </a:p>
          <a:p>
            <a:r>
              <a:rPr lang="en-US" dirty="0"/>
              <a:t>At this starting point, we will derive the first derivative or slope and then use a tangent line to calculate the steepness of this slope. </a:t>
            </a:r>
          </a:p>
          <a:p>
            <a:r>
              <a:rPr lang="en-US" dirty="0"/>
              <a:t>Further, this slope will inform the updates to the parameters (weights and bias).</a:t>
            </a:r>
          </a:p>
          <a:p>
            <a:r>
              <a:rPr lang="en-US" dirty="0"/>
              <a:t>The slope becomes steeper at the starting point or arbitrary point, but whenever new parameters are generated, then steepness gradually reduces, and at the lowest point, it approaches the lowest point, which is called </a:t>
            </a:r>
            <a:r>
              <a:rPr lang="en-US" b="1" dirty="0"/>
              <a:t>a point of convergence.</a:t>
            </a:r>
            <a:endParaRPr lang="en-US" dirty="0"/>
          </a:p>
          <a:p>
            <a:endParaRPr lang="en-IN" dirty="0"/>
          </a:p>
        </p:txBody>
      </p:sp>
      <p:pic>
        <p:nvPicPr>
          <p:cNvPr id="2050" name="Picture 2" descr="Gradient Descent in Machine Learning">
            <a:extLst>
              <a:ext uri="{FF2B5EF4-FFF2-40B4-BE49-F238E27FC236}">
                <a16:creationId xmlns:a16="http://schemas.microsoft.com/office/drawing/2014/main" id="{E83D2C07-0B54-4CFC-A184-3F5DB91A3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019" y="2225748"/>
            <a:ext cx="44386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7143-9308-4B18-A62B-7F2E0ECB7A12}"/>
              </a:ext>
            </a:extLst>
          </p:cNvPr>
          <p:cNvSpPr>
            <a:spLocks noGrp="1"/>
          </p:cNvSpPr>
          <p:nvPr>
            <p:ph type="title"/>
          </p:nvPr>
        </p:nvSpPr>
        <p:spPr/>
        <p:txBody>
          <a:bodyPr/>
          <a:lstStyle/>
          <a:p>
            <a:r>
              <a:rPr lang="en-US" dirty="0"/>
              <a:t>Objective Of Gradient Descent</a:t>
            </a:r>
            <a:endParaRPr lang="en-IN" dirty="0"/>
          </a:p>
        </p:txBody>
      </p:sp>
      <p:sp>
        <p:nvSpPr>
          <p:cNvPr id="3" name="Content Placeholder 2">
            <a:extLst>
              <a:ext uri="{FF2B5EF4-FFF2-40B4-BE49-F238E27FC236}">
                <a16:creationId xmlns:a16="http://schemas.microsoft.com/office/drawing/2014/main" id="{56A56A7E-6FAD-4AD7-8F85-0D6F97F35322}"/>
              </a:ext>
            </a:extLst>
          </p:cNvPr>
          <p:cNvSpPr>
            <a:spLocks noGrp="1"/>
          </p:cNvSpPr>
          <p:nvPr>
            <p:ph idx="1"/>
          </p:nvPr>
        </p:nvSpPr>
        <p:spPr/>
        <p:txBody>
          <a:bodyPr/>
          <a:lstStyle/>
          <a:p>
            <a:r>
              <a:rPr lang="en-US" dirty="0"/>
              <a:t>The main objective of gradient descent is to minimize the cost function or the error between expected and actual. To minimize the cost function, two data points are required:</a:t>
            </a:r>
          </a:p>
          <a:p>
            <a:r>
              <a:rPr lang="en-US" b="1" dirty="0"/>
              <a:t>Direction &amp; Learning Rate</a:t>
            </a:r>
            <a:endParaRPr lang="en-US" dirty="0"/>
          </a:p>
          <a:p>
            <a:r>
              <a:rPr lang="en-US" dirty="0"/>
              <a:t>These two factors are used to determine the partial derivative calculation of future iteration and allow it to the point of convergence or local minimum or global minimum. </a:t>
            </a:r>
          </a:p>
          <a:p>
            <a:endParaRPr lang="en-IN" dirty="0"/>
          </a:p>
        </p:txBody>
      </p:sp>
    </p:spTree>
    <p:extLst>
      <p:ext uri="{BB962C8B-B14F-4D97-AF65-F5344CB8AC3E}">
        <p14:creationId xmlns:p14="http://schemas.microsoft.com/office/powerpoint/2010/main" val="296005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33CE-E6A1-46A0-BDE4-DA28943E67E8}"/>
              </a:ext>
            </a:extLst>
          </p:cNvPr>
          <p:cNvSpPr>
            <a:spLocks noGrp="1"/>
          </p:cNvSpPr>
          <p:nvPr>
            <p:ph type="title"/>
          </p:nvPr>
        </p:nvSpPr>
        <p:spPr/>
        <p:txBody>
          <a:bodyPr/>
          <a:lstStyle/>
          <a:p>
            <a:r>
              <a:rPr lang="en-IN" dirty="0"/>
              <a:t>Learning Rate</a:t>
            </a:r>
            <a:br>
              <a:rPr lang="en-IN" dirty="0"/>
            </a:br>
            <a:endParaRPr lang="en-IN" dirty="0"/>
          </a:p>
        </p:txBody>
      </p:sp>
      <p:sp>
        <p:nvSpPr>
          <p:cNvPr id="3" name="Content Placeholder 2">
            <a:extLst>
              <a:ext uri="{FF2B5EF4-FFF2-40B4-BE49-F238E27FC236}">
                <a16:creationId xmlns:a16="http://schemas.microsoft.com/office/drawing/2014/main" id="{0FE1B830-900B-416F-80EE-EE06218A8991}"/>
              </a:ext>
            </a:extLst>
          </p:cNvPr>
          <p:cNvSpPr>
            <a:spLocks noGrp="1"/>
          </p:cNvSpPr>
          <p:nvPr>
            <p:ph idx="1"/>
          </p:nvPr>
        </p:nvSpPr>
        <p:spPr>
          <a:xfrm>
            <a:off x="838200" y="1825625"/>
            <a:ext cx="10836349" cy="4351338"/>
          </a:xfrm>
        </p:spPr>
        <p:txBody>
          <a:bodyPr>
            <a:normAutofit/>
          </a:bodyPr>
          <a:lstStyle/>
          <a:p>
            <a:r>
              <a:rPr lang="en-US" dirty="0"/>
              <a:t>It is defined as the step size taken to reach the minimum or lowest point. This is typically a small value that is evaluated and updated based on the behavior of the cost function. </a:t>
            </a:r>
          </a:p>
          <a:p>
            <a:r>
              <a:rPr lang="en-US" dirty="0"/>
              <a:t>If the learning rate is high, it results in larger steps but also leads to risks of overshooting the minimum. </a:t>
            </a:r>
          </a:p>
          <a:p>
            <a:r>
              <a:rPr lang="en-US" dirty="0"/>
              <a:t>At the same time, a low learning rate shows the small step sizes, which compromises overall efficiency but gives the advantage of more precision.</a:t>
            </a:r>
          </a:p>
          <a:p>
            <a:pPr marL="0" indent="0">
              <a:buNone/>
            </a:pPr>
            <a:br>
              <a:rPr lang="en-US" dirty="0"/>
            </a:br>
            <a:endParaRPr lang="en-IN" dirty="0"/>
          </a:p>
        </p:txBody>
      </p:sp>
    </p:spTree>
    <p:extLst>
      <p:ext uri="{BB962C8B-B14F-4D97-AF65-F5344CB8AC3E}">
        <p14:creationId xmlns:p14="http://schemas.microsoft.com/office/powerpoint/2010/main" val="262564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dient Descent in Machine Learning">
            <a:extLst>
              <a:ext uri="{FF2B5EF4-FFF2-40B4-BE49-F238E27FC236}">
                <a16:creationId xmlns:a16="http://schemas.microsoft.com/office/drawing/2014/main" id="{94CB79BC-AC6E-42BE-8B4F-AF2E6E406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05" y="1386718"/>
            <a:ext cx="8572057" cy="408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6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9402-DAA4-45B7-AA43-F36519E3AA82}"/>
              </a:ext>
            </a:extLst>
          </p:cNvPr>
          <p:cNvSpPr>
            <a:spLocks noGrp="1"/>
          </p:cNvSpPr>
          <p:nvPr>
            <p:ph type="title"/>
          </p:nvPr>
        </p:nvSpPr>
        <p:spPr/>
        <p:txBody>
          <a:bodyPr/>
          <a:lstStyle/>
          <a:p>
            <a:r>
              <a:rPr lang="en-IN" dirty="0"/>
              <a:t>Types of Gradient Descent</a:t>
            </a:r>
            <a:br>
              <a:rPr lang="en-IN" dirty="0"/>
            </a:br>
            <a:endParaRPr lang="en-IN" dirty="0"/>
          </a:p>
        </p:txBody>
      </p:sp>
      <p:sp>
        <p:nvSpPr>
          <p:cNvPr id="3" name="Content Placeholder 2">
            <a:extLst>
              <a:ext uri="{FF2B5EF4-FFF2-40B4-BE49-F238E27FC236}">
                <a16:creationId xmlns:a16="http://schemas.microsoft.com/office/drawing/2014/main" id="{9CE2D4EA-75FC-43C5-A6BF-47C74CBF26B2}"/>
              </a:ext>
            </a:extLst>
          </p:cNvPr>
          <p:cNvSpPr>
            <a:spLocks noGrp="1"/>
          </p:cNvSpPr>
          <p:nvPr>
            <p:ph idx="1"/>
          </p:nvPr>
        </p:nvSpPr>
        <p:spPr/>
        <p:txBody>
          <a:bodyPr/>
          <a:lstStyle/>
          <a:p>
            <a:r>
              <a:rPr lang="en-IN" dirty="0"/>
              <a:t>Based on the error in various training models, the Gradient Descent learning algorithm can be divided into </a:t>
            </a:r>
          </a:p>
          <a:p>
            <a:r>
              <a:rPr lang="en-IN" b="1" dirty="0"/>
              <a:t>Batch gradient descent, </a:t>
            </a:r>
          </a:p>
          <a:p>
            <a:r>
              <a:rPr lang="en-IN" b="1" dirty="0"/>
              <a:t>Stochastic gradient descent, </a:t>
            </a:r>
          </a:p>
          <a:p>
            <a:r>
              <a:rPr lang="en-IN" b="1" dirty="0"/>
              <a:t>Mini-batch gradient descent.</a:t>
            </a:r>
            <a:r>
              <a:rPr lang="en-IN" dirty="0"/>
              <a:t> </a:t>
            </a:r>
          </a:p>
        </p:txBody>
      </p:sp>
    </p:spTree>
    <p:extLst>
      <p:ext uri="{BB962C8B-B14F-4D97-AF65-F5344CB8AC3E}">
        <p14:creationId xmlns:p14="http://schemas.microsoft.com/office/powerpoint/2010/main" val="254530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0277-F989-4855-9D6C-0CF8EB941479}"/>
              </a:ext>
            </a:extLst>
          </p:cNvPr>
          <p:cNvSpPr>
            <a:spLocks noGrp="1"/>
          </p:cNvSpPr>
          <p:nvPr>
            <p:ph type="title"/>
          </p:nvPr>
        </p:nvSpPr>
        <p:spPr/>
        <p:txBody>
          <a:bodyPr/>
          <a:lstStyle/>
          <a:p>
            <a:r>
              <a:rPr lang="en-IN" dirty="0"/>
              <a:t>1.Batch Gradient Descent:</a:t>
            </a:r>
            <a:br>
              <a:rPr lang="en-IN" dirty="0"/>
            </a:br>
            <a:endParaRPr lang="en-IN" dirty="0"/>
          </a:p>
        </p:txBody>
      </p:sp>
      <p:sp>
        <p:nvSpPr>
          <p:cNvPr id="3" name="Content Placeholder 2">
            <a:extLst>
              <a:ext uri="{FF2B5EF4-FFF2-40B4-BE49-F238E27FC236}">
                <a16:creationId xmlns:a16="http://schemas.microsoft.com/office/drawing/2014/main" id="{7F05B9B8-8470-4D07-8529-FC5E8081A086}"/>
              </a:ext>
            </a:extLst>
          </p:cNvPr>
          <p:cNvSpPr>
            <a:spLocks noGrp="1"/>
          </p:cNvSpPr>
          <p:nvPr>
            <p:ph idx="1"/>
          </p:nvPr>
        </p:nvSpPr>
        <p:spPr/>
        <p:txBody>
          <a:bodyPr>
            <a:normAutofit lnSpcReduction="10000"/>
          </a:bodyPr>
          <a:lstStyle/>
          <a:p>
            <a:r>
              <a:rPr lang="en-US" dirty="0"/>
              <a:t>Batch gradient descent (BGD) is used to find the error for each point in the training set and update the model after evaluating all training examples. This procedure is known as the training epoch. In simple words, it is a greedy approach where we have to sum over all examples for each update.</a:t>
            </a:r>
          </a:p>
          <a:p>
            <a:r>
              <a:rPr lang="en-US" b="1" dirty="0"/>
              <a:t>Advantages of Batch gradient descent:</a:t>
            </a:r>
            <a:endParaRPr lang="en-US" dirty="0"/>
          </a:p>
          <a:p>
            <a:r>
              <a:rPr lang="en-US" dirty="0"/>
              <a:t>It produces less noise in comparison to other gradient descent.</a:t>
            </a:r>
          </a:p>
          <a:p>
            <a:r>
              <a:rPr lang="en-US" dirty="0"/>
              <a:t>It produces stable gradient descent convergence.</a:t>
            </a:r>
          </a:p>
          <a:p>
            <a:r>
              <a:rPr lang="en-US" dirty="0"/>
              <a:t>It is Computationally efficient as all resources are used for all training samples.</a:t>
            </a:r>
          </a:p>
          <a:p>
            <a:endParaRPr lang="en-IN" dirty="0"/>
          </a:p>
        </p:txBody>
      </p:sp>
    </p:spTree>
    <p:extLst>
      <p:ext uri="{BB962C8B-B14F-4D97-AF65-F5344CB8AC3E}">
        <p14:creationId xmlns:p14="http://schemas.microsoft.com/office/powerpoint/2010/main" val="274700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8EE8-2A25-4608-979E-17F84805C5A8}"/>
              </a:ext>
            </a:extLst>
          </p:cNvPr>
          <p:cNvSpPr>
            <a:spLocks noGrp="1"/>
          </p:cNvSpPr>
          <p:nvPr>
            <p:ph type="title"/>
          </p:nvPr>
        </p:nvSpPr>
        <p:spPr/>
        <p:txBody>
          <a:bodyPr/>
          <a:lstStyle/>
          <a:p>
            <a:r>
              <a:rPr lang="en-IN" dirty="0"/>
              <a:t>2. Stochastic gradient descent</a:t>
            </a:r>
            <a:br>
              <a:rPr lang="en-IN" dirty="0"/>
            </a:br>
            <a:endParaRPr lang="en-IN" dirty="0"/>
          </a:p>
        </p:txBody>
      </p:sp>
      <p:sp>
        <p:nvSpPr>
          <p:cNvPr id="3" name="Content Placeholder 2">
            <a:extLst>
              <a:ext uri="{FF2B5EF4-FFF2-40B4-BE49-F238E27FC236}">
                <a16:creationId xmlns:a16="http://schemas.microsoft.com/office/drawing/2014/main" id="{3095A1E8-379D-4361-939F-5A5B573561A7}"/>
              </a:ext>
            </a:extLst>
          </p:cNvPr>
          <p:cNvSpPr>
            <a:spLocks noGrp="1"/>
          </p:cNvSpPr>
          <p:nvPr>
            <p:ph idx="1"/>
          </p:nvPr>
        </p:nvSpPr>
        <p:spPr/>
        <p:txBody>
          <a:bodyPr>
            <a:normAutofit lnSpcReduction="10000"/>
          </a:bodyPr>
          <a:lstStyle/>
          <a:p>
            <a:r>
              <a:rPr lang="en-US" dirty="0"/>
              <a:t>Stochastic gradient descent (SGD) is a type of gradient descent that runs one training example per iteration. Or in other words, it processes a training epoch for each example within a dataset and updates each training example's parameters one at a time. </a:t>
            </a:r>
          </a:p>
          <a:p>
            <a:r>
              <a:rPr lang="en-US" dirty="0"/>
              <a:t>As it requires only one training example at a time, hence it is easier to store in allocated memory. However, it shows some computational efficiency losses in comparison to batch gradient systems as it shows frequent updates that require more detail and speed. </a:t>
            </a:r>
          </a:p>
          <a:p>
            <a:r>
              <a:rPr lang="en-US" dirty="0"/>
              <a:t>Further, due to frequent updates, it is also treated as a noisy gradient. However, sometimes it can be helpful in finding the global minimum and also escaping the local minimum.</a:t>
            </a:r>
            <a:endParaRPr lang="en-IN" dirty="0"/>
          </a:p>
        </p:txBody>
      </p:sp>
    </p:spTree>
    <p:extLst>
      <p:ext uri="{BB962C8B-B14F-4D97-AF65-F5344CB8AC3E}">
        <p14:creationId xmlns:p14="http://schemas.microsoft.com/office/powerpoint/2010/main" val="2539882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9D9C-07D0-4904-87CA-0709C27D882B}"/>
              </a:ext>
            </a:extLst>
          </p:cNvPr>
          <p:cNvSpPr>
            <a:spLocks noGrp="1"/>
          </p:cNvSpPr>
          <p:nvPr>
            <p:ph type="title"/>
          </p:nvPr>
        </p:nvSpPr>
        <p:spPr/>
        <p:txBody>
          <a:bodyPr/>
          <a:lstStyle/>
          <a:p>
            <a:r>
              <a:rPr lang="en-IN" dirty="0"/>
              <a:t>Stochastic gradient descent-Advantages</a:t>
            </a:r>
          </a:p>
        </p:txBody>
      </p:sp>
      <p:sp>
        <p:nvSpPr>
          <p:cNvPr id="3" name="Content Placeholder 2">
            <a:extLst>
              <a:ext uri="{FF2B5EF4-FFF2-40B4-BE49-F238E27FC236}">
                <a16:creationId xmlns:a16="http://schemas.microsoft.com/office/drawing/2014/main" id="{5D9395FB-04DF-4EED-B068-FDF35D884A4B}"/>
              </a:ext>
            </a:extLst>
          </p:cNvPr>
          <p:cNvSpPr>
            <a:spLocks noGrp="1"/>
          </p:cNvSpPr>
          <p:nvPr>
            <p:ph idx="1"/>
          </p:nvPr>
        </p:nvSpPr>
        <p:spPr/>
        <p:txBody>
          <a:bodyPr/>
          <a:lstStyle/>
          <a:p>
            <a:r>
              <a:rPr lang="en-US" dirty="0"/>
              <a:t>In Stochastic gradient descent (SGD), learning happens on every example, and it consists of a few advantages over other gradient descent.</a:t>
            </a:r>
          </a:p>
          <a:p>
            <a:r>
              <a:rPr lang="en-US" dirty="0"/>
              <a:t>It is easier to allocate in desired memory.</a:t>
            </a:r>
          </a:p>
          <a:p>
            <a:r>
              <a:rPr lang="en-US" dirty="0"/>
              <a:t>It is relatively fast to compute than batch gradient descent.</a:t>
            </a:r>
          </a:p>
          <a:p>
            <a:r>
              <a:rPr lang="en-US" dirty="0"/>
              <a:t>It is more efficient for large datasets.</a:t>
            </a:r>
          </a:p>
          <a:p>
            <a:endParaRPr lang="en-IN" dirty="0"/>
          </a:p>
        </p:txBody>
      </p:sp>
    </p:spTree>
    <p:extLst>
      <p:ext uri="{BB962C8B-B14F-4D97-AF65-F5344CB8AC3E}">
        <p14:creationId xmlns:p14="http://schemas.microsoft.com/office/powerpoint/2010/main" val="296430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BE63-6D85-496B-BF0A-1EBB8DC3D41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B6689A2-46D6-4637-9587-212C60990E49}"/>
              </a:ext>
            </a:extLst>
          </p:cNvPr>
          <p:cNvSpPr>
            <a:spLocks noGrp="1"/>
          </p:cNvSpPr>
          <p:nvPr>
            <p:ph idx="1"/>
          </p:nvPr>
        </p:nvSpPr>
        <p:spPr/>
        <p:txBody>
          <a:bodyPr/>
          <a:lstStyle/>
          <a:p>
            <a:r>
              <a:rPr lang="en-US" dirty="0"/>
              <a:t>Introduction</a:t>
            </a:r>
          </a:p>
          <a:p>
            <a:r>
              <a:rPr lang="en-US" dirty="0"/>
              <a:t>What is a gradient?</a:t>
            </a:r>
          </a:p>
          <a:p>
            <a:r>
              <a:rPr lang="en-US" dirty="0"/>
              <a:t>How gradient descent works</a:t>
            </a:r>
          </a:p>
          <a:p>
            <a:r>
              <a:rPr lang="en-US" dirty="0"/>
              <a:t>Learning rate</a:t>
            </a:r>
          </a:p>
          <a:p>
            <a:r>
              <a:rPr lang="en-US" dirty="0"/>
              <a:t>How to make sure it works properly</a:t>
            </a:r>
          </a:p>
          <a:p>
            <a:r>
              <a:rPr lang="en-US" dirty="0"/>
              <a:t>Types of gradient descent: batch, stochastic, mini-batch</a:t>
            </a:r>
          </a:p>
          <a:p>
            <a:endParaRPr lang="en-IN" dirty="0"/>
          </a:p>
        </p:txBody>
      </p:sp>
    </p:spTree>
    <p:extLst>
      <p:ext uri="{BB962C8B-B14F-4D97-AF65-F5344CB8AC3E}">
        <p14:creationId xmlns:p14="http://schemas.microsoft.com/office/powerpoint/2010/main" val="144261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8185-17D7-427B-83AE-D8CAA4D58B0C}"/>
              </a:ext>
            </a:extLst>
          </p:cNvPr>
          <p:cNvSpPr>
            <a:spLocks noGrp="1"/>
          </p:cNvSpPr>
          <p:nvPr>
            <p:ph type="title"/>
          </p:nvPr>
        </p:nvSpPr>
        <p:spPr/>
        <p:txBody>
          <a:bodyPr/>
          <a:lstStyle/>
          <a:p>
            <a:r>
              <a:rPr lang="en-IN" dirty="0"/>
              <a:t>3. </a:t>
            </a:r>
            <a:r>
              <a:rPr lang="en-IN" dirty="0" err="1"/>
              <a:t>MiniBatch</a:t>
            </a:r>
            <a:r>
              <a:rPr lang="en-IN" dirty="0"/>
              <a:t> Gradient Descent</a:t>
            </a:r>
            <a:br>
              <a:rPr lang="en-IN" dirty="0"/>
            </a:br>
            <a:endParaRPr lang="en-IN" dirty="0"/>
          </a:p>
        </p:txBody>
      </p:sp>
      <p:sp>
        <p:nvSpPr>
          <p:cNvPr id="3" name="Content Placeholder 2">
            <a:extLst>
              <a:ext uri="{FF2B5EF4-FFF2-40B4-BE49-F238E27FC236}">
                <a16:creationId xmlns:a16="http://schemas.microsoft.com/office/drawing/2014/main" id="{DA2DB43A-852A-456F-96F0-A63707931667}"/>
              </a:ext>
            </a:extLst>
          </p:cNvPr>
          <p:cNvSpPr>
            <a:spLocks noGrp="1"/>
          </p:cNvSpPr>
          <p:nvPr>
            <p:ph idx="1"/>
          </p:nvPr>
        </p:nvSpPr>
        <p:spPr/>
        <p:txBody>
          <a:bodyPr/>
          <a:lstStyle/>
          <a:p>
            <a:r>
              <a:rPr lang="en-US" dirty="0"/>
              <a:t>Mini Batch gradient descent is the combination of both batch gradient descent and stochastic gradient descent. It divides the training datasets into small batch sizes then performs the updates on those batches separately. </a:t>
            </a:r>
          </a:p>
          <a:p>
            <a:r>
              <a:rPr lang="en-US" dirty="0"/>
              <a:t>Splitting training datasets into smaller batches make a balance to maintain the computational efficiency of batch gradient descent and speed of stochastic gradient descent. </a:t>
            </a:r>
          </a:p>
          <a:p>
            <a:r>
              <a:rPr lang="en-US" dirty="0"/>
              <a:t>Hence, we can achieve a special type of gradient descent with higher computational efficiency and less noisy gradient descent.</a:t>
            </a:r>
            <a:endParaRPr lang="en-IN" dirty="0"/>
          </a:p>
        </p:txBody>
      </p:sp>
    </p:spTree>
    <p:extLst>
      <p:ext uri="{BB962C8B-B14F-4D97-AF65-F5344CB8AC3E}">
        <p14:creationId xmlns:p14="http://schemas.microsoft.com/office/powerpoint/2010/main" val="263833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6C41-5E58-40CE-807B-4D01462EC71D}"/>
              </a:ext>
            </a:extLst>
          </p:cNvPr>
          <p:cNvSpPr>
            <a:spLocks noGrp="1"/>
          </p:cNvSpPr>
          <p:nvPr>
            <p:ph type="title"/>
          </p:nvPr>
        </p:nvSpPr>
        <p:spPr/>
        <p:txBody>
          <a:bodyPr/>
          <a:lstStyle/>
          <a:p>
            <a:r>
              <a:rPr lang="en-US" b="1" dirty="0"/>
              <a:t>Advantages of Mini Batch gradient descent</a:t>
            </a:r>
            <a:endParaRPr lang="en-IN" dirty="0"/>
          </a:p>
        </p:txBody>
      </p:sp>
      <p:sp>
        <p:nvSpPr>
          <p:cNvPr id="3" name="Content Placeholder 2">
            <a:extLst>
              <a:ext uri="{FF2B5EF4-FFF2-40B4-BE49-F238E27FC236}">
                <a16:creationId xmlns:a16="http://schemas.microsoft.com/office/drawing/2014/main" id="{A78A8712-CDED-4C45-82AC-9746F27C497A}"/>
              </a:ext>
            </a:extLst>
          </p:cNvPr>
          <p:cNvSpPr>
            <a:spLocks noGrp="1"/>
          </p:cNvSpPr>
          <p:nvPr>
            <p:ph idx="1"/>
          </p:nvPr>
        </p:nvSpPr>
        <p:spPr/>
        <p:txBody>
          <a:bodyPr/>
          <a:lstStyle/>
          <a:p>
            <a:r>
              <a:rPr lang="en-US" dirty="0"/>
              <a:t>It is easier to fit in allocated memory.</a:t>
            </a:r>
          </a:p>
          <a:p>
            <a:r>
              <a:rPr lang="en-US" dirty="0"/>
              <a:t>It is computationally efficient.</a:t>
            </a:r>
          </a:p>
          <a:p>
            <a:r>
              <a:rPr lang="en-US" dirty="0"/>
              <a:t>It produces stable gradient descent convergence.</a:t>
            </a:r>
          </a:p>
          <a:p>
            <a:endParaRPr lang="en-IN" dirty="0"/>
          </a:p>
        </p:txBody>
      </p:sp>
    </p:spTree>
    <p:extLst>
      <p:ext uri="{BB962C8B-B14F-4D97-AF65-F5344CB8AC3E}">
        <p14:creationId xmlns:p14="http://schemas.microsoft.com/office/powerpoint/2010/main" val="3794369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0D50-4216-41B7-A862-3031C8DE3D69}"/>
              </a:ext>
            </a:extLst>
          </p:cNvPr>
          <p:cNvSpPr>
            <a:spLocks noGrp="1"/>
          </p:cNvSpPr>
          <p:nvPr>
            <p:ph type="title"/>
          </p:nvPr>
        </p:nvSpPr>
        <p:spPr/>
        <p:txBody>
          <a:bodyPr/>
          <a:lstStyle/>
          <a:p>
            <a:r>
              <a:rPr lang="en-US" dirty="0"/>
              <a:t>Challenges with the Gradient Descent</a:t>
            </a:r>
            <a:br>
              <a:rPr lang="en-US" dirty="0"/>
            </a:br>
            <a:endParaRPr lang="en-IN" dirty="0"/>
          </a:p>
        </p:txBody>
      </p:sp>
      <p:sp>
        <p:nvSpPr>
          <p:cNvPr id="3" name="Content Placeholder 2">
            <a:extLst>
              <a:ext uri="{FF2B5EF4-FFF2-40B4-BE49-F238E27FC236}">
                <a16:creationId xmlns:a16="http://schemas.microsoft.com/office/drawing/2014/main" id="{99247ABB-2389-49AC-9B94-892741514780}"/>
              </a:ext>
            </a:extLst>
          </p:cNvPr>
          <p:cNvSpPr>
            <a:spLocks noGrp="1"/>
          </p:cNvSpPr>
          <p:nvPr>
            <p:ph idx="1"/>
          </p:nvPr>
        </p:nvSpPr>
        <p:spPr>
          <a:xfrm>
            <a:off x="838200" y="1825625"/>
            <a:ext cx="5615763" cy="4351338"/>
          </a:xfrm>
        </p:spPr>
        <p:txBody>
          <a:bodyPr/>
          <a:lstStyle/>
          <a:p>
            <a:pPr marL="0" indent="0">
              <a:buNone/>
            </a:pPr>
            <a:r>
              <a:rPr lang="en-US" dirty="0"/>
              <a:t>1. Local Minima and Saddle Point:</a:t>
            </a:r>
          </a:p>
          <a:p>
            <a:r>
              <a:rPr lang="en-US" dirty="0"/>
              <a:t>For convex problems, gradient descent can find the global minimum easily, while for non-convex problems, it is sometimes difficult to find the global minimum, where the machine learning models achieve the best results.</a:t>
            </a:r>
          </a:p>
          <a:p>
            <a:endParaRPr lang="en-IN" dirty="0"/>
          </a:p>
        </p:txBody>
      </p:sp>
      <p:pic>
        <p:nvPicPr>
          <p:cNvPr id="4098" name="Picture 2" descr="Gradient Descent in Machine Learning">
            <a:extLst>
              <a:ext uri="{FF2B5EF4-FFF2-40B4-BE49-F238E27FC236}">
                <a16:creationId xmlns:a16="http://schemas.microsoft.com/office/drawing/2014/main" id="{74F0C867-0B87-43F0-AE8A-7FE0F7C0D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089" y="1964807"/>
            <a:ext cx="4762500" cy="421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9D20-EC64-43B5-8BBD-3487DCC6B53D}"/>
              </a:ext>
            </a:extLst>
          </p:cNvPr>
          <p:cNvSpPr>
            <a:spLocks noGrp="1"/>
          </p:cNvSpPr>
          <p:nvPr>
            <p:ph type="title"/>
          </p:nvPr>
        </p:nvSpPr>
        <p:spPr/>
        <p:txBody>
          <a:bodyPr/>
          <a:lstStyle/>
          <a:p>
            <a:r>
              <a:rPr lang="en-US" dirty="0"/>
              <a:t>Challenges with the Gradient Descent</a:t>
            </a:r>
            <a:endParaRPr lang="en-IN" dirty="0"/>
          </a:p>
        </p:txBody>
      </p:sp>
      <p:sp>
        <p:nvSpPr>
          <p:cNvPr id="3" name="Content Placeholder 2">
            <a:extLst>
              <a:ext uri="{FF2B5EF4-FFF2-40B4-BE49-F238E27FC236}">
                <a16:creationId xmlns:a16="http://schemas.microsoft.com/office/drawing/2014/main" id="{AE092C0F-BECD-43CE-87BD-390AC149F8E5}"/>
              </a:ext>
            </a:extLst>
          </p:cNvPr>
          <p:cNvSpPr>
            <a:spLocks noGrp="1"/>
          </p:cNvSpPr>
          <p:nvPr>
            <p:ph idx="1"/>
          </p:nvPr>
        </p:nvSpPr>
        <p:spPr/>
        <p:txBody>
          <a:bodyPr>
            <a:normAutofit fontScale="85000" lnSpcReduction="10000"/>
          </a:bodyPr>
          <a:lstStyle/>
          <a:p>
            <a:r>
              <a:rPr lang="en-US" dirty="0"/>
              <a:t>Local Minima and Saddle Point:</a:t>
            </a:r>
          </a:p>
          <a:p>
            <a:r>
              <a:rPr lang="en-US" dirty="0"/>
              <a:t>Whenever the slope of the cost function is at zero or just close to zero, this model stops learning further. Apart from the global minimum, there occur some scenarios that can show this slop, which is saddle point and local minimum. Local minima generate the shape similar to the global minimum, where the slope of the cost function increases on both sides of the current points.</a:t>
            </a:r>
          </a:p>
          <a:p>
            <a:r>
              <a:rPr lang="en-US" dirty="0"/>
              <a:t>In contrast, with saddle points, the negative gradient only occurs on one side of the point, which reaches a local maximum on one side and a local minimum on the other side. The name of a saddle point is taken by that of a horse's saddle.</a:t>
            </a:r>
          </a:p>
          <a:p>
            <a:r>
              <a:rPr lang="en-US" dirty="0"/>
              <a:t>The name of local minima is because the value of the loss function is minimum at that point in a local region. In contrast, the name of the global minima is given so because the value of the loss function is minimum there, globally across the entire domain the loss function.</a:t>
            </a:r>
          </a:p>
          <a:p>
            <a:endParaRPr lang="en-IN" dirty="0"/>
          </a:p>
        </p:txBody>
      </p:sp>
    </p:spTree>
    <p:extLst>
      <p:ext uri="{BB962C8B-B14F-4D97-AF65-F5344CB8AC3E}">
        <p14:creationId xmlns:p14="http://schemas.microsoft.com/office/powerpoint/2010/main" val="1643150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AC8-F087-4417-9A79-D72954DE4AA3}"/>
              </a:ext>
            </a:extLst>
          </p:cNvPr>
          <p:cNvSpPr>
            <a:spLocks noGrp="1"/>
          </p:cNvSpPr>
          <p:nvPr>
            <p:ph type="title"/>
          </p:nvPr>
        </p:nvSpPr>
        <p:spPr/>
        <p:txBody>
          <a:bodyPr/>
          <a:lstStyle/>
          <a:p>
            <a:r>
              <a:rPr lang="en-US" dirty="0"/>
              <a:t>2. Vanishing Gradient</a:t>
            </a:r>
            <a:br>
              <a:rPr lang="en-US" dirty="0"/>
            </a:br>
            <a:endParaRPr lang="en-IN" dirty="0"/>
          </a:p>
        </p:txBody>
      </p:sp>
      <p:sp>
        <p:nvSpPr>
          <p:cNvPr id="3" name="Content Placeholder 2">
            <a:extLst>
              <a:ext uri="{FF2B5EF4-FFF2-40B4-BE49-F238E27FC236}">
                <a16:creationId xmlns:a16="http://schemas.microsoft.com/office/drawing/2014/main" id="{FC09545B-32B3-4DDC-BD2A-9979FDD6AA30}"/>
              </a:ext>
            </a:extLst>
          </p:cNvPr>
          <p:cNvSpPr>
            <a:spLocks noGrp="1"/>
          </p:cNvSpPr>
          <p:nvPr>
            <p:ph idx="1"/>
          </p:nvPr>
        </p:nvSpPr>
        <p:spPr/>
        <p:txBody>
          <a:bodyPr/>
          <a:lstStyle/>
          <a:p>
            <a:r>
              <a:rPr lang="en-US" dirty="0"/>
              <a:t>In a deep neural network, if the model is trained with gradient descent and backpropagation, there can occur two more issues other than local minima and saddle point.</a:t>
            </a:r>
          </a:p>
          <a:p>
            <a:pPr marL="0" indent="0">
              <a:buNone/>
            </a:pPr>
            <a:r>
              <a:rPr lang="en-US" b="1" dirty="0"/>
              <a:t>Vanishing Gradients:</a:t>
            </a:r>
          </a:p>
          <a:p>
            <a:r>
              <a:rPr lang="en-US" dirty="0"/>
              <a:t>Vanishing Gradient occurs when the gradient is smaller than expected. During backpropagation, this gradient becomes smaller that causing the decrease in the learning rate of earlier layers than the later layer of the network. Once this happens, the weight parameters update until they become insignificant.</a:t>
            </a:r>
          </a:p>
          <a:p>
            <a:endParaRPr lang="en-IN" dirty="0"/>
          </a:p>
        </p:txBody>
      </p:sp>
    </p:spTree>
    <p:extLst>
      <p:ext uri="{BB962C8B-B14F-4D97-AF65-F5344CB8AC3E}">
        <p14:creationId xmlns:p14="http://schemas.microsoft.com/office/powerpoint/2010/main" val="308530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F86A-0210-4094-B0AF-E3421D85C28E}"/>
              </a:ext>
            </a:extLst>
          </p:cNvPr>
          <p:cNvSpPr>
            <a:spLocks noGrp="1"/>
          </p:cNvSpPr>
          <p:nvPr>
            <p:ph type="title"/>
          </p:nvPr>
        </p:nvSpPr>
        <p:spPr/>
        <p:txBody>
          <a:bodyPr/>
          <a:lstStyle/>
          <a:p>
            <a:r>
              <a:rPr lang="en-IN" dirty="0"/>
              <a:t>Exploding Gradient</a:t>
            </a:r>
            <a:br>
              <a:rPr lang="en-IN" dirty="0"/>
            </a:br>
            <a:endParaRPr lang="en-IN" dirty="0"/>
          </a:p>
        </p:txBody>
      </p:sp>
      <p:sp>
        <p:nvSpPr>
          <p:cNvPr id="3" name="Content Placeholder 2">
            <a:extLst>
              <a:ext uri="{FF2B5EF4-FFF2-40B4-BE49-F238E27FC236}">
                <a16:creationId xmlns:a16="http://schemas.microsoft.com/office/drawing/2014/main" id="{05553D9A-24F4-472B-8ECC-3261ED95CDD9}"/>
              </a:ext>
            </a:extLst>
          </p:cNvPr>
          <p:cNvSpPr>
            <a:spLocks noGrp="1"/>
          </p:cNvSpPr>
          <p:nvPr>
            <p:ph idx="1"/>
          </p:nvPr>
        </p:nvSpPr>
        <p:spPr/>
        <p:txBody>
          <a:bodyPr/>
          <a:lstStyle/>
          <a:p>
            <a:r>
              <a:rPr lang="en-US" dirty="0"/>
              <a:t>Exploding gradient is just opposite to the vanishing gradient as it occurs when the Gradient is too large and creates a stable model.</a:t>
            </a:r>
          </a:p>
          <a:p>
            <a:r>
              <a:rPr lang="en-US" dirty="0"/>
              <a:t> Further, in this scenario, model weight increases, and they will be represented as </a:t>
            </a:r>
            <a:r>
              <a:rPr lang="en-US" dirty="0" err="1"/>
              <a:t>NaN</a:t>
            </a:r>
            <a:r>
              <a:rPr lang="en-US" dirty="0"/>
              <a:t>. </a:t>
            </a:r>
          </a:p>
          <a:p>
            <a:r>
              <a:rPr lang="en-US" dirty="0"/>
              <a:t>This problem can be solved using the dimensionality reduction technique, which helps to minimize complexity within the model.</a:t>
            </a:r>
            <a:endParaRPr lang="en-IN" dirty="0"/>
          </a:p>
        </p:txBody>
      </p:sp>
    </p:spTree>
    <p:extLst>
      <p:ext uri="{BB962C8B-B14F-4D97-AF65-F5344CB8AC3E}">
        <p14:creationId xmlns:p14="http://schemas.microsoft.com/office/powerpoint/2010/main" val="658316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4B95-C31F-49CF-B123-BBC7C5E74246}"/>
              </a:ext>
            </a:extLst>
          </p:cNvPr>
          <p:cNvSpPr>
            <a:spLocks noGrp="1"/>
          </p:cNvSpPr>
          <p:nvPr>
            <p:ph type="title"/>
          </p:nvPr>
        </p:nvSpPr>
        <p:spPr>
          <a:xfrm>
            <a:off x="3785191" y="3429000"/>
            <a:ext cx="3785191" cy="1325563"/>
          </a:xfrm>
        </p:spPr>
        <p:txBody>
          <a:bodyPr/>
          <a:lstStyle/>
          <a:p>
            <a:r>
              <a:rPr lang="en-US" dirty="0"/>
              <a:t>Thank U</a:t>
            </a:r>
            <a:endParaRPr lang="en-IN" dirty="0"/>
          </a:p>
        </p:txBody>
      </p:sp>
    </p:spTree>
    <p:extLst>
      <p:ext uri="{BB962C8B-B14F-4D97-AF65-F5344CB8AC3E}">
        <p14:creationId xmlns:p14="http://schemas.microsoft.com/office/powerpoint/2010/main" val="219524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BA9D-E35F-4141-A18B-85E2C9856DD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CC002CD-7DFD-4D21-9699-86BE81832B4B}"/>
              </a:ext>
            </a:extLst>
          </p:cNvPr>
          <p:cNvSpPr>
            <a:spLocks noGrp="1"/>
          </p:cNvSpPr>
          <p:nvPr>
            <p:ph idx="1"/>
          </p:nvPr>
        </p:nvSpPr>
        <p:spPr/>
        <p:txBody>
          <a:bodyPr>
            <a:normAutofit lnSpcReduction="10000"/>
          </a:bodyPr>
          <a:lstStyle/>
          <a:p>
            <a:r>
              <a:rPr lang="en-US" dirty="0"/>
              <a:t>Gradient descent is an optimization algorithm that's used when training a machine learning model and deep learning. It's based on a convex function and tweaks its parameters iteratively to minimize a given function to its local minimum.</a:t>
            </a:r>
          </a:p>
          <a:p>
            <a:r>
              <a:rPr lang="en-US" dirty="0"/>
              <a:t>It is used when training data models, can be combined with every algorithm and is easy to understand and implement. </a:t>
            </a:r>
          </a:p>
          <a:p>
            <a:r>
              <a:rPr lang="en-US" dirty="0"/>
              <a:t>Everyone working with machine learning should understand its concept. </a:t>
            </a:r>
          </a:p>
          <a:p>
            <a:r>
              <a:rPr lang="en-US" dirty="0"/>
              <a:t>we start by defining the initial parameter's values and from there gradient descent uses calculus to iteratively adjust the values so they minimize the given cost-function.</a:t>
            </a:r>
          </a:p>
        </p:txBody>
      </p:sp>
    </p:spTree>
    <p:extLst>
      <p:ext uri="{BB962C8B-B14F-4D97-AF65-F5344CB8AC3E}">
        <p14:creationId xmlns:p14="http://schemas.microsoft.com/office/powerpoint/2010/main" val="423064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7818-761E-4451-9D5C-383BF3BEC45C}"/>
              </a:ext>
            </a:extLst>
          </p:cNvPr>
          <p:cNvSpPr>
            <a:spLocks noGrp="1"/>
          </p:cNvSpPr>
          <p:nvPr>
            <p:ph type="title"/>
          </p:nvPr>
        </p:nvSpPr>
        <p:spPr/>
        <p:txBody>
          <a:bodyPr/>
          <a:lstStyle/>
          <a:p>
            <a:r>
              <a:rPr lang="en-IN" b="1" cap="all" dirty="0"/>
              <a:t>WHAT IS GRADIENT DESCENT?</a:t>
            </a:r>
            <a:br>
              <a:rPr lang="en-IN" b="1" cap="all" dirty="0"/>
            </a:br>
            <a:endParaRPr lang="en-IN" dirty="0"/>
          </a:p>
        </p:txBody>
      </p:sp>
      <p:sp>
        <p:nvSpPr>
          <p:cNvPr id="3" name="Content Placeholder 2">
            <a:extLst>
              <a:ext uri="{FF2B5EF4-FFF2-40B4-BE49-F238E27FC236}">
                <a16:creationId xmlns:a16="http://schemas.microsoft.com/office/drawing/2014/main" id="{F7902702-4B88-4287-BB97-9C15DD966165}"/>
              </a:ext>
            </a:extLst>
          </p:cNvPr>
          <p:cNvSpPr>
            <a:spLocks noGrp="1"/>
          </p:cNvSpPr>
          <p:nvPr>
            <p:ph idx="1"/>
          </p:nvPr>
        </p:nvSpPr>
        <p:spPr/>
        <p:txBody>
          <a:bodyPr/>
          <a:lstStyle/>
          <a:p>
            <a:r>
              <a:rPr lang="en-US" dirty="0"/>
              <a:t>Gradient Descent is an optimization algorithm for finding a local minimum of a differentiable function. </a:t>
            </a:r>
          </a:p>
          <a:p>
            <a:r>
              <a:rPr lang="en-US" dirty="0"/>
              <a:t>Gradient descent is simply used in machine learning and Deep learning to find the values of a function's parameters (coefficients) that minimize a cost function as far as possible.</a:t>
            </a:r>
            <a:endParaRPr lang="en-IN" dirty="0"/>
          </a:p>
        </p:txBody>
      </p:sp>
    </p:spTree>
    <p:extLst>
      <p:ext uri="{BB962C8B-B14F-4D97-AF65-F5344CB8AC3E}">
        <p14:creationId xmlns:p14="http://schemas.microsoft.com/office/powerpoint/2010/main" val="26157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1F91-84E1-4197-A41D-64D15516870A}"/>
              </a:ext>
            </a:extLst>
          </p:cNvPr>
          <p:cNvSpPr>
            <a:spLocks noGrp="1"/>
          </p:cNvSpPr>
          <p:nvPr>
            <p:ph type="title"/>
          </p:nvPr>
        </p:nvSpPr>
        <p:spPr/>
        <p:txBody>
          <a:bodyPr/>
          <a:lstStyle/>
          <a:p>
            <a:r>
              <a:rPr lang="en-IN" dirty="0"/>
              <a:t>What is a Gradient?</a:t>
            </a:r>
            <a:br>
              <a:rPr lang="en-IN" dirty="0"/>
            </a:br>
            <a:endParaRPr lang="en-IN" dirty="0"/>
          </a:p>
        </p:txBody>
      </p:sp>
      <p:sp>
        <p:nvSpPr>
          <p:cNvPr id="3" name="Content Placeholder 2">
            <a:extLst>
              <a:ext uri="{FF2B5EF4-FFF2-40B4-BE49-F238E27FC236}">
                <a16:creationId xmlns:a16="http://schemas.microsoft.com/office/drawing/2014/main" id="{DC97B375-DAD8-4F71-BF6C-708C8A3A06E8}"/>
              </a:ext>
            </a:extLst>
          </p:cNvPr>
          <p:cNvSpPr>
            <a:spLocks noGrp="1"/>
          </p:cNvSpPr>
          <p:nvPr>
            <p:ph idx="1"/>
          </p:nvPr>
        </p:nvSpPr>
        <p:spPr/>
        <p:txBody>
          <a:bodyPr/>
          <a:lstStyle/>
          <a:p>
            <a:pPr marL="0" indent="0">
              <a:buNone/>
            </a:pPr>
            <a:r>
              <a:rPr lang="en-US" b="1" dirty="0"/>
              <a:t>"A gradient measures how much the output of a function changes if you change the inputs a little bit." — Lex </a:t>
            </a:r>
            <a:r>
              <a:rPr lang="en-US" b="1" dirty="0" err="1"/>
              <a:t>Fridman</a:t>
            </a:r>
            <a:r>
              <a:rPr lang="en-US" b="1" dirty="0"/>
              <a:t> (MIT)</a:t>
            </a:r>
          </a:p>
          <a:p>
            <a:r>
              <a:rPr lang="en-US" dirty="0"/>
              <a:t>A gradient simply measures the change in all weights with regard to the change in error. You can also think of a gradient as the slope of a function. </a:t>
            </a:r>
          </a:p>
          <a:p>
            <a:r>
              <a:rPr lang="en-US" dirty="0"/>
              <a:t>The higher the gradient, the steeper the slope and the faster a model can learn. </a:t>
            </a:r>
          </a:p>
          <a:p>
            <a:r>
              <a:rPr lang="en-US" dirty="0"/>
              <a:t>But if the slope is zero, the model stops learning. In mathematical terms, a gradient is a partial derivative with respect to its inputs.</a:t>
            </a:r>
            <a:endParaRPr lang="en-IN" dirty="0"/>
          </a:p>
        </p:txBody>
      </p:sp>
    </p:spTree>
    <p:extLst>
      <p:ext uri="{BB962C8B-B14F-4D97-AF65-F5344CB8AC3E}">
        <p14:creationId xmlns:p14="http://schemas.microsoft.com/office/powerpoint/2010/main" val="173807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543-762A-4EFD-BE81-6A892CE795C0}"/>
              </a:ext>
            </a:extLst>
          </p:cNvPr>
          <p:cNvSpPr>
            <a:spLocks noGrp="1"/>
          </p:cNvSpPr>
          <p:nvPr>
            <p:ph type="title"/>
          </p:nvPr>
        </p:nvSpPr>
        <p:spPr/>
        <p:txBody>
          <a:bodyPr>
            <a:normAutofit fontScale="90000"/>
          </a:bodyPr>
          <a:lstStyle/>
          <a:p>
            <a:r>
              <a:rPr lang="en-US" dirty="0"/>
              <a:t>What is Gradient Descent or Steepest Descent?</a:t>
            </a:r>
            <a:br>
              <a:rPr lang="en-US" dirty="0"/>
            </a:br>
            <a:endParaRPr lang="en-IN" dirty="0"/>
          </a:p>
        </p:txBody>
      </p:sp>
      <p:sp>
        <p:nvSpPr>
          <p:cNvPr id="3" name="Content Placeholder 2">
            <a:extLst>
              <a:ext uri="{FF2B5EF4-FFF2-40B4-BE49-F238E27FC236}">
                <a16:creationId xmlns:a16="http://schemas.microsoft.com/office/drawing/2014/main" id="{DF1F5994-AD8E-41DD-846E-0C546C441DEB}"/>
              </a:ext>
            </a:extLst>
          </p:cNvPr>
          <p:cNvSpPr>
            <a:spLocks noGrp="1"/>
          </p:cNvSpPr>
          <p:nvPr>
            <p:ph idx="1"/>
          </p:nvPr>
        </p:nvSpPr>
        <p:spPr/>
        <p:txBody>
          <a:bodyPr/>
          <a:lstStyle/>
          <a:p>
            <a:r>
              <a:rPr lang="en-US" dirty="0"/>
              <a:t>Gradient descent was initially discovered by </a:t>
            </a:r>
            <a:r>
              <a:rPr lang="en-US" b="1" dirty="0"/>
              <a:t>"Augustin-Louis Cauchy"</a:t>
            </a:r>
            <a:r>
              <a:rPr lang="en-US" dirty="0"/>
              <a:t> in mid of 18th century. </a:t>
            </a:r>
          </a:p>
          <a:p>
            <a:r>
              <a:rPr lang="en-US" b="1" dirty="0"/>
              <a:t>Gradient Descent is defined as one of the most commonly used iterative optimization algorithms of machine learning to train the machine learning and deep learning models.</a:t>
            </a:r>
          </a:p>
          <a:p>
            <a:r>
              <a:rPr lang="en-US" b="1" dirty="0"/>
              <a:t> It helps in finding the local minimum of a function.</a:t>
            </a:r>
            <a:endParaRPr lang="en-IN" dirty="0"/>
          </a:p>
        </p:txBody>
      </p:sp>
    </p:spTree>
    <p:extLst>
      <p:ext uri="{BB962C8B-B14F-4D97-AF65-F5344CB8AC3E}">
        <p14:creationId xmlns:p14="http://schemas.microsoft.com/office/powerpoint/2010/main" val="384895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8252-B91D-41FD-905D-A6CF4052C705}"/>
              </a:ext>
            </a:extLst>
          </p:cNvPr>
          <p:cNvSpPr>
            <a:spLocks noGrp="1"/>
          </p:cNvSpPr>
          <p:nvPr>
            <p:ph type="title"/>
          </p:nvPr>
        </p:nvSpPr>
        <p:spPr/>
        <p:txBody>
          <a:bodyPr>
            <a:normAutofit fontScale="90000"/>
          </a:bodyPr>
          <a:lstStyle/>
          <a:p>
            <a:r>
              <a:rPr lang="en-US" dirty="0"/>
              <a:t>What is Gradient Descent or Steepest Descent?</a:t>
            </a:r>
            <a:br>
              <a:rPr lang="en-US" dirty="0"/>
            </a:br>
            <a:endParaRPr lang="en-IN" dirty="0"/>
          </a:p>
        </p:txBody>
      </p:sp>
      <p:sp>
        <p:nvSpPr>
          <p:cNvPr id="3" name="Content Placeholder 2">
            <a:extLst>
              <a:ext uri="{FF2B5EF4-FFF2-40B4-BE49-F238E27FC236}">
                <a16:creationId xmlns:a16="http://schemas.microsoft.com/office/drawing/2014/main" id="{3F8534B2-2765-4A6D-9A30-A752206D0C0E}"/>
              </a:ext>
            </a:extLst>
          </p:cNvPr>
          <p:cNvSpPr>
            <a:spLocks noGrp="1"/>
          </p:cNvSpPr>
          <p:nvPr>
            <p:ph idx="1"/>
          </p:nvPr>
        </p:nvSpPr>
        <p:spPr/>
        <p:txBody>
          <a:bodyPr/>
          <a:lstStyle/>
          <a:p>
            <a:r>
              <a:rPr lang="en-US" dirty="0"/>
              <a:t>The best way to define the local minimum or local maximum of a function using gradient descent is as follows:</a:t>
            </a:r>
          </a:p>
          <a:p>
            <a:r>
              <a:rPr lang="en-US" dirty="0"/>
              <a:t>If we move towards a negative gradient or away from the gradient of the function at the current point, it will give the </a:t>
            </a:r>
            <a:r>
              <a:rPr lang="en-US" b="1" dirty="0"/>
              <a:t>local minimum</a:t>
            </a:r>
            <a:r>
              <a:rPr lang="en-US" dirty="0"/>
              <a:t> of that function.</a:t>
            </a:r>
          </a:p>
          <a:p>
            <a:r>
              <a:rPr lang="en-US" dirty="0"/>
              <a:t>Whenever we move towards a positive gradient or towards the gradient of the function at the current point, we will get the </a:t>
            </a:r>
            <a:r>
              <a:rPr lang="en-US" b="1" dirty="0"/>
              <a:t>local maximum</a:t>
            </a:r>
            <a:r>
              <a:rPr lang="en-US" dirty="0"/>
              <a:t> of that function.</a:t>
            </a:r>
          </a:p>
          <a:p>
            <a:endParaRPr lang="en-IN" dirty="0"/>
          </a:p>
        </p:txBody>
      </p:sp>
    </p:spTree>
    <p:extLst>
      <p:ext uri="{BB962C8B-B14F-4D97-AF65-F5344CB8AC3E}">
        <p14:creationId xmlns:p14="http://schemas.microsoft.com/office/powerpoint/2010/main" val="47744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Descent in Machine Learning">
            <a:extLst>
              <a:ext uri="{FF2B5EF4-FFF2-40B4-BE49-F238E27FC236}">
                <a16:creationId xmlns:a16="http://schemas.microsoft.com/office/drawing/2014/main" id="{F0EF3D70-F2DA-4ABB-B344-B2B3891B7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499" y="925033"/>
            <a:ext cx="4762500" cy="46604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CCD574C-1FAA-4134-8E78-3F83B108EB48}"/>
              </a:ext>
            </a:extLst>
          </p:cNvPr>
          <p:cNvSpPr>
            <a:spLocks noGrp="1"/>
          </p:cNvSpPr>
          <p:nvPr>
            <p:ph type="title"/>
          </p:nvPr>
        </p:nvSpPr>
        <p:spPr/>
        <p:txBody>
          <a:bodyPr/>
          <a:lstStyle/>
          <a:p>
            <a:r>
              <a:rPr lang="en-US" dirty="0"/>
              <a:t>Gradient Descent Function</a:t>
            </a:r>
            <a:endParaRPr lang="en-IN" dirty="0"/>
          </a:p>
        </p:txBody>
      </p:sp>
      <p:sp>
        <p:nvSpPr>
          <p:cNvPr id="5" name="Content Placeholder 4">
            <a:extLst>
              <a:ext uri="{FF2B5EF4-FFF2-40B4-BE49-F238E27FC236}">
                <a16:creationId xmlns:a16="http://schemas.microsoft.com/office/drawing/2014/main" id="{8B1BBAF2-E977-46FB-87CA-1007E15C1BDE}"/>
              </a:ext>
            </a:extLst>
          </p:cNvPr>
          <p:cNvSpPr>
            <a:spLocks noGrp="1"/>
          </p:cNvSpPr>
          <p:nvPr>
            <p:ph idx="1"/>
          </p:nvPr>
        </p:nvSpPr>
        <p:spPr>
          <a:xfrm>
            <a:off x="838200" y="1825625"/>
            <a:ext cx="5615763" cy="4351338"/>
          </a:xfrm>
        </p:spPr>
        <p:txBody>
          <a:bodyPr>
            <a:normAutofit fontScale="77500" lnSpcReduction="20000"/>
          </a:bodyPr>
          <a:lstStyle/>
          <a:p>
            <a:r>
              <a:rPr lang="en-US" dirty="0"/>
              <a:t>This entire procedure is known as Gradient Ascent, which is also known as steepest descent. </a:t>
            </a:r>
            <a:r>
              <a:rPr lang="en-US" b="1" i="1" dirty="0"/>
              <a:t>The main objective of using a gradient descent algorithm is to minimize the cost function using iteration.</a:t>
            </a:r>
            <a:r>
              <a:rPr lang="en-US" dirty="0"/>
              <a:t> To achieve this goal, it performs two steps iteratively:</a:t>
            </a:r>
          </a:p>
          <a:p>
            <a:r>
              <a:rPr lang="en-US" dirty="0"/>
              <a:t>Calculates the first-order derivative of the function to compute the gradient or slope of that function.</a:t>
            </a:r>
          </a:p>
          <a:p>
            <a:r>
              <a:rPr lang="en-US" dirty="0"/>
              <a:t>Move away from the direction of the gradient, which means slope increased from the current point by alpha times, where Alpha is defined as Learning Rate. It is a tuning parameter in the optimization process which helps to decide the length of the steps.</a:t>
            </a:r>
          </a:p>
          <a:p>
            <a:endParaRPr lang="en-IN" dirty="0"/>
          </a:p>
        </p:txBody>
      </p:sp>
    </p:spTree>
    <p:extLst>
      <p:ext uri="{BB962C8B-B14F-4D97-AF65-F5344CB8AC3E}">
        <p14:creationId xmlns:p14="http://schemas.microsoft.com/office/powerpoint/2010/main" val="16406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D3D-B325-4AE0-9D3D-7723A05676A7}"/>
              </a:ext>
            </a:extLst>
          </p:cNvPr>
          <p:cNvSpPr>
            <a:spLocks noGrp="1"/>
          </p:cNvSpPr>
          <p:nvPr>
            <p:ph type="title"/>
          </p:nvPr>
        </p:nvSpPr>
        <p:spPr/>
        <p:txBody>
          <a:bodyPr/>
          <a:lstStyle/>
          <a:p>
            <a:r>
              <a:rPr lang="en-IN" dirty="0"/>
              <a:t>What is Cost-function?</a:t>
            </a:r>
            <a:br>
              <a:rPr lang="en-IN" dirty="0"/>
            </a:br>
            <a:endParaRPr lang="en-IN" dirty="0"/>
          </a:p>
        </p:txBody>
      </p:sp>
      <p:sp>
        <p:nvSpPr>
          <p:cNvPr id="3" name="Content Placeholder 2">
            <a:extLst>
              <a:ext uri="{FF2B5EF4-FFF2-40B4-BE49-F238E27FC236}">
                <a16:creationId xmlns:a16="http://schemas.microsoft.com/office/drawing/2014/main" id="{670331FB-F23E-44F6-BD4E-303EF85703B3}"/>
              </a:ext>
            </a:extLst>
          </p:cNvPr>
          <p:cNvSpPr>
            <a:spLocks noGrp="1"/>
          </p:cNvSpPr>
          <p:nvPr>
            <p:ph idx="1"/>
          </p:nvPr>
        </p:nvSpPr>
        <p:spPr/>
        <p:txBody>
          <a:bodyPr>
            <a:normAutofit lnSpcReduction="10000"/>
          </a:bodyPr>
          <a:lstStyle/>
          <a:p>
            <a:r>
              <a:rPr lang="en-US" b="1" i="1" dirty="0"/>
              <a:t>The cost function is defined as the measurement of difference or error between actual values and expected values at the current position and present in the form of a single real number.</a:t>
            </a:r>
            <a:r>
              <a:rPr lang="en-US" dirty="0"/>
              <a:t> </a:t>
            </a:r>
          </a:p>
          <a:p>
            <a:r>
              <a:rPr lang="en-US" dirty="0"/>
              <a:t>It helps to increase and improve machine learning efficiency by providing feedback to this model so that it can minimize error and find the local or global minimum. </a:t>
            </a:r>
          </a:p>
          <a:p>
            <a:r>
              <a:rPr lang="en-US" dirty="0"/>
              <a:t>Further, it continuously iterates along the direction of the negative gradient until the cost function approaches zero. </a:t>
            </a:r>
          </a:p>
          <a:p>
            <a:r>
              <a:rPr lang="en-US" dirty="0"/>
              <a:t>At this steepest descent point, the model will stop learning further. Although cost function and loss function are considered synonymous, also there is a minor difference between them. </a:t>
            </a:r>
            <a:endParaRPr lang="en-IN" dirty="0"/>
          </a:p>
        </p:txBody>
      </p:sp>
    </p:spTree>
    <p:extLst>
      <p:ext uri="{BB962C8B-B14F-4D97-AF65-F5344CB8AC3E}">
        <p14:creationId xmlns:p14="http://schemas.microsoft.com/office/powerpoint/2010/main" val="2295367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1438</Words>
  <Application>Microsoft Office PowerPoint</Application>
  <PresentationFormat>Widescreen</PresentationFormat>
  <Paragraphs>103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Agenda</vt:lpstr>
      <vt:lpstr>Introduction</vt:lpstr>
      <vt:lpstr>WHAT IS GRADIENT DESCENT? </vt:lpstr>
      <vt:lpstr>What is a Gradient? </vt:lpstr>
      <vt:lpstr>What is Gradient Descent or Steepest Descent? </vt:lpstr>
      <vt:lpstr>What is Gradient Descent or Steepest Descent? </vt:lpstr>
      <vt:lpstr>Gradient Descent Function</vt:lpstr>
      <vt:lpstr>What is Cost-function? </vt:lpstr>
      <vt:lpstr>What is Cost-function? </vt:lpstr>
      <vt:lpstr>How does Gradient Descent work? </vt:lpstr>
      <vt:lpstr>PowerPoint Presentation</vt:lpstr>
      <vt:lpstr>Objective Of Gradient Descent</vt:lpstr>
      <vt:lpstr>Learning Rate </vt:lpstr>
      <vt:lpstr>PowerPoint Presentation</vt:lpstr>
      <vt:lpstr>Types of Gradient Descent </vt:lpstr>
      <vt:lpstr>1.Batch Gradient Descent: </vt:lpstr>
      <vt:lpstr>2. Stochastic gradient descent </vt:lpstr>
      <vt:lpstr>Stochastic gradient descent-Advantages</vt:lpstr>
      <vt:lpstr>3. MiniBatch Gradient Descent </vt:lpstr>
      <vt:lpstr>Advantages of Mini Batch gradient descent</vt:lpstr>
      <vt:lpstr>Challenges with the Gradient Descent </vt:lpstr>
      <vt:lpstr>Challenges with the Gradient Descent</vt:lpstr>
      <vt:lpstr>2. Vanishing Gradient </vt:lpstr>
      <vt:lpstr>Exploding Gradient </vt:lpstr>
      <vt:lpstr>Thank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Dr.Selvi Rajendran</dc:creator>
  <cp:lastModifiedBy>deraj yojith</cp:lastModifiedBy>
  <cp:revision>6</cp:revision>
  <dcterms:created xsi:type="dcterms:W3CDTF">2022-07-01T03:37:12Z</dcterms:created>
  <dcterms:modified xsi:type="dcterms:W3CDTF">2022-07-01T05:11:46Z</dcterms:modified>
</cp:coreProperties>
</file>