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60" r:id="rId6"/>
    <p:sldId id="261" r:id="rId7"/>
    <p:sldId id="262" r:id="rId8"/>
    <p:sldId id="263" r:id="rId9"/>
    <p:sldId id="264" r:id="rId10"/>
    <p:sldId id="275" r:id="rId11"/>
    <p:sldId id="276" r:id="rId12"/>
    <p:sldId id="277" r:id="rId13"/>
    <p:sldId id="278" r:id="rId14"/>
    <p:sldId id="279" r:id="rId15"/>
    <p:sldId id="280" r:id="rId16"/>
    <p:sldId id="281" r:id="rId17"/>
    <p:sldId id="265" r:id="rId18"/>
    <p:sldId id="266" r:id="rId19"/>
    <p:sldId id="267" r:id="rId20"/>
    <p:sldId id="268" r:id="rId21"/>
    <p:sldId id="269" r:id="rId22"/>
    <p:sldId id="270" r:id="rId23"/>
    <p:sldId id="271" r:id="rId24"/>
    <p:sldId id="272" r:id="rId25"/>
    <p:sldId id="273" r:id="rId26"/>
    <p:sldId id="285" r:id="rId27"/>
    <p:sldId id="274" r:id="rId28"/>
    <p:sldId id="286"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4C6472-7EDD-4CC0-AB36-DF0117EA9803}"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409525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4C6472-7EDD-4CC0-AB36-DF0117EA9803}"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113954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4C6472-7EDD-4CC0-AB36-DF0117EA9803}"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355342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4C6472-7EDD-4CC0-AB36-DF0117EA9803}"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225213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C6472-7EDD-4CC0-AB36-DF0117EA9803}"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239673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4C6472-7EDD-4CC0-AB36-DF0117EA9803}"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78368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4C6472-7EDD-4CC0-AB36-DF0117EA9803}" type="datetimeFigureOut">
              <a:rPr lang="en-IN" smtClean="0"/>
              <a:t>05-08-2022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309395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4C6472-7EDD-4CC0-AB36-DF0117EA9803}" type="datetimeFigureOut">
              <a:rPr lang="en-IN" smtClean="0"/>
              <a:t>05-08-2022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282367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C6472-7EDD-4CC0-AB36-DF0117EA9803}" type="datetimeFigureOut">
              <a:rPr lang="en-IN" smtClean="0"/>
              <a:t>05-08-2022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263280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C6472-7EDD-4CC0-AB36-DF0117EA9803}"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166033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C6472-7EDD-4CC0-AB36-DF0117EA9803}"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5FB27-EC69-4F5F-9DE1-42A2A7D63A05}" type="slidenum">
              <a:rPr lang="en-IN" smtClean="0"/>
              <a:t>‹#›</a:t>
            </a:fld>
            <a:endParaRPr lang="en-IN"/>
          </a:p>
        </p:txBody>
      </p:sp>
    </p:spTree>
    <p:extLst>
      <p:ext uri="{BB962C8B-B14F-4D97-AF65-F5344CB8AC3E}">
        <p14:creationId xmlns:p14="http://schemas.microsoft.com/office/powerpoint/2010/main" val="80274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C6472-7EDD-4CC0-AB36-DF0117EA9803}" type="datetimeFigureOut">
              <a:rPr lang="en-IN" smtClean="0"/>
              <a:t>05-08-2022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5FB27-EC69-4F5F-9DE1-42A2A7D63A05}" type="slidenum">
              <a:rPr lang="en-IN" smtClean="0"/>
              <a:t>‹#›</a:t>
            </a:fld>
            <a:endParaRPr lang="en-IN"/>
          </a:p>
        </p:txBody>
      </p:sp>
    </p:spTree>
    <p:extLst>
      <p:ext uri="{BB962C8B-B14F-4D97-AF65-F5344CB8AC3E}">
        <p14:creationId xmlns:p14="http://schemas.microsoft.com/office/powerpoint/2010/main" val="4002614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to Deep Learning</a:t>
            </a:r>
          </a:p>
        </p:txBody>
      </p:sp>
    </p:spTree>
    <p:extLst>
      <p:ext uri="{BB962C8B-B14F-4D97-AF65-F5344CB8AC3E}">
        <p14:creationId xmlns:p14="http://schemas.microsoft.com/office/powerpoint/2010/main" val="9286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 Neural Networks Work?</a:t>
            </a:r>
            <a:br>
              <a:rPr lang="en-IN" dirty="0"/>
            </a:br>
            <a:endParaRPr lang="en-IN" dirty="0"/>
          </a:p>
        </p:txBody>
      </p:sp>
      <p:sp>
        <p:nvSpPr>
          <p:cNvPr id="3" name="Content Placeholder 2"/>
          <p:cNvSpPr>
            <a:spLocks noGrp="1"/>
          </p:cNvSpPr>
          <p:nvPr>
            <p:ph idx="1"/>
          </p:nvPr>
        </p:nvSpPr>
        <p:spPr>
          <a:xfrm>
            <a:off x="838200" y="1532587"/>
            <a:ext cx="10515600" cy="1326524"/>
          </a:xfrm>
        </p:spPr>
        <p:txBody>
          <a:bodyPr>
            <a:normAutofit fontScale="85000" lnSpcReduction="20000"/>
          </a:bodyPr>
          <a:lstStyle/>
          <a:p>
            <a:r>
              <a:rPr lang="en-IN" dirty="0"/>
              <a:t>the neural network will be trained to identify shapes. The shapes are images of 28*28 pixels.</a:t>
            </a:r>
          </a:p>
          <a:p>
            <a:pPr marL="0" indent="0">
              <a:buNone/>
            </a:pPr>
            <a:br>
              <a:rPr lang="en-IN" dirty="0"/>
            </a:br>
            <a:endParaRPr lang="en-IN" dirty="0"/>
          </a:p>
        </p:txBody>
      </p:sp>
      <p:pic>
        <p:nvPicPr>
          <p:cNvPr id="7170" name="Picture 2" descr="pix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570" y="2994047"/>
            <a:ext cx="2986870" cy="334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9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27301"/>
            <a:ext cx="10515600" cy="1849662"/>
          </a:xfrm>
        </p:spPr>
        <p:txBody>
          <a:bodyPr/>
          <a:lstStyle/>
          <a:p>
            <a:r>
              <a:rPr lang="en-IN" dirty="0"/>
              <a:t>Each pixel is fed as input to the neurons in the first layer. Hidden layers improve the accuracy of the output. Data is passed on from layer to layer overweight channels. Each neuron in one layer is weighted to each of the neurons in the next layer.</a:t>
            </a:r>
          </a:p>
        </p:txBody>
      </p:sp>
      <p:pic>
        <p:nvPicPr>
          <p:cNvPr id="8194" name="Picture 2" descr="hidd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713" y="148823"/>
            <a:ext cx="7780472" cy="400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68203"/>
            <a:ext cx="10515600" cy="3008759"/>
          </a:xfrm>
        </p:spPr>
        <p:txBody>
          <a:bodyPr>
            <a:normAutofit fontScale="92500" lnSpcReduction="10000"/>
          </a:bodyPr>
          <a:lstStyle/>
          <a:p>
            <a:r>
              <a:rPr lang="en-IN" dirty="0"/>
              <a:t>Each neuron in the first hidden layer takes a subset of the inputs and processes it. All the inputs are multiplied by their respective weights and a bias is added. The output of the weighted sum is applied to an activation function. The results of the activation function determine which neurons will be activated in the following layer.</a:t>
            </a:r>
          </a:p>
          <a:p>
            <a:r>
              <a:rPr lang="en-IN" dirty="0"/>
              <a:t>Step 1: x1*w1 + x2*w2 + b1</a:t>
            </a:r>
          </a:p>
          <a:p>
            <a:r>
              <a:rPr lang="en-IN" dirty="0"/>
              <a:t>Step 2: Φ(x1* w1 + x2*w2 + b1)</a:t>
            </a:r>
          </a:p>
          <a:p>
            <a:r>
              <a:rPr lang="en-IN" dirty="0"/>
              <a:t>where Φ is an activation function</a:t>
            </a:r>
          </a:p>
          <a:p>
            <a:endParaRPr lang="en-IN" dirty="0"/>
          </a:p>
        </p:txBody>
      </p:sp>
      <p:pic>
        <p:nvPicPr>
          <p:cNvPr id="9218" name="Picture 2" descr="hidden-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252" y="287628"/>
            <a:ext cx="589749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2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5025"/>
            <a:ext cx="10515600" cy="2351938"/>
          </a:xfrm>
        </p:spPr>
        <p:txBody>
          <a:bodyPr>
            <a:normAutofit fontScale="77500" lnSpcReduction="20000"/>
          </a:bodyPr>
          <a:lstStyle/>
          <a:p>
            <a:r>
              <a:rPr lang="en-IN" dirty="0"/>
              <a:t>The above steps are performed again to ensure the information reaches the output layer, after which a single neuron in the output layer gets activated based on the activation function’s value</a:t>
            </a:r>
          </a:p>
          <a:p>
            <a:r>
              <a:rPr lang="en-IN" dirty="0"/>
              <a:t>our actual input was a square, but the neural network predicted the output as a circle. So, what went wrong?</a:t>
            </a:r>
          </a:p>
          <a:p>
            <a:r>
              <a:rPr lang="en-IN" dirty="0"/>
              <a:t>The neural network has to be trained until the predicted output is correct and the predicted output is compared to the actual output by calculating the cost function. </a:t>
            </a:r>
          </a:p>
        </p:txBody>
      </p:sp>
      <p:pic>
        <p:nvPicPr>
          <p:cNvPr id="10242" name="Picture 2" descr="hidden-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00" y="206062"/>
            <a:ext cx="7266042" cy="361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9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0331"/>
            <a:ext cx="10515600" cy="1746631"/>
          </a:xfrm>
        </p:spPr>
        <p:txBody>
          <a:bodyPr>
            <a:normAutofit fontScale="77500" lnSpcReduction="20000"/>
          </a:bodyPr>
          <a:lstStyle/>
          <a:p>
            <a:r>
              <a:rPr lang="en-IN" dirty="0"/>
              <a:t>The cost function is calculated using the formula where Y is the actual value and Y hat is the predicted value. The cost function determines the error in the prediction and reports it back to the neural network. This is called </a:t>
            </a:r>
            <a:r>
              <a:rPr lang="en-IN" dirty="0" err="1"/>
              <a:t>backpropagation</a:t>
            </a:r>
            <a:r>
              <a:rPr lang="en-IN" dirty="0"/>
              <a:t>.</a:t>
            </a:r>
          </a:p>
          <a:p>
            <a:r>
              <a:rPr lang="en-IN" dirty="0"/>
              <a:t>The weights are adjusted to reduce the error. The network is trained with the new weights.</a:t>
            </a:r>
            <a:br>
              <a:rPr lang="en-IN" dirty="0"/>
            </a:br>
            <a:endParaRPr lang="en-IN" dirty="0"/>
          </a:p>
        </p:txBody>
      </p:sp>
      <p:pic>
        <p:nvPicPr>
          <p:cNvPr id="11266" name="Picture 2" descr="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93" y="193183"/>
            <a:ext cx="8873543" cy="409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7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8669"/>
            <a:ext cx="10515600" cy="1038293"/>
          </a:xfrm>
        </p:spPr>
        <p:txBody>
          <a:bodyPr/>
          <a:lstStyle/>
          <a:p>
            <a:r>
              <a:rPr lang="en-IN" dirty="0"/>
              <a:t>Once again, the cost is determined and the </a:t>
            </a:r>
            <a:r>
              <a:rPr lang="en-IN" dirty="0" err="1"/>
              <a:t>backpropagation</a:t>
            </a:r>
            <a:r>
              <a:rPr lang="en-IN" dirty="0"/>
              <a:t> procedure is continued until the cost cannot be reduced any further.</a:t>
            </a:r>
          </a:p>
        </p:txBody>
      </p:sp>
      <p:pic>
        <p:nvPicPr>
          <p:cNvPr id="12290" name="Picture 2" descr="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848" y="347730"/>
            <a:ext cx="7506192" cy="454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37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515"/>
            <a:ext cx="10515600" cy="1553448"/>
          </a:xfrm>
        </p:spPr>
        <p:txBody>
          <a:bodyPr/>
          <a:lstStyle/>
          <a:p>
            <a:r>
              <a:rPr lang="en-IN" dirty="0"/>
              <a:t>Similarly, our network can be trained to predict circles and triangles too. </a:t>
            </a:r>
          </a:p>
        </p:txBody>
      </p:sp>
      <p:pic>
        <p:nvPicPr>
          <p:cNvPr id="13314" name="Picture 2" descr="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657" y="334850"/>
            <a:ext cx="7039892" cy="338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76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neural networks</a:t>
            </a:r>
            <a:br>
              <a:rPr lang="en-IN" dirty="0"/>
            </a:br>
            <a:endParaRPr lang="en-IN" dirty="0"/>
          </a:p>
        </p:txBody>
      </p:sp>
      <p:sp>
        <p:nvSpPr>
          <p:cNvPr id="3" name="Content Placeholder 2"/>
          <p:cNvSpPr>
            <a:spLocks noGrp="1"/>
          </p:cNvSpPr>
          <p:nvPr>
            <p:ph idx="1"/>
          </p:nvPr>
        </p:nvSpPr>
        <p:spPr/>
        <p:txBody>
          <a:bodyPr/>
          <a:lstStyle/>
          <a:p>
            <a:r>
              <a:rPr lang="en-IN" b="1" dirty="0"/>
              <a:t>CNN</a:t>
            </a:r>
          </a:p>
          <a:p>
            <a:r>
              <a:rPr lang="en-IN" dirty="0"/>
              <a:t>Recurrent Neural Network</a:t>
            </a:r>
            <a:endParaRPr lang="en-IN" b="1" dirty="0"/>
          </a:p>
          <a:p>
            <a:r>
              <a:rPr lang="en-IN" b="1" dirty="0"/>
              <a:t>GAN</a:t>
            </a:r>
          </a:p>
          <a:p>
            <a:r>
              <a:rPr lang="en-IN" dirty="0"/>
              <a:t>Restricted Boltzmann Machine</a:t>
            </a:r>
          </a:p>
          <a:p>
            <a:r>
              <a:rPr lang="en-IN" dirty="0" err="1"/>
              <a:t>Autoencoders</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5589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CNN</a:t>
            </a:r>
            <a:br>
              <a:rPr lang="en-IN" dirty="0"/>
            </a:br>
            <a:endParaRPr lang="en-IN" dirty="0"/>
          </a:p>
        </p:txBody>
      </p:sp>
      <p:sp>
        <p:nvSpPr>
          <p:cNvPr id="3" name="Content Placeholder 2"/>
          <p:cNvSpPr>
            <a:spLocks noGrp="1"/>
          </p:cNvSpPr>
          <p:nvPr>
            <p:ph idx="1"/>
          </p:nvPr>
        </p:nvSpPr>
        <p:spPr/>
        <p:txBody>
          <a:bodyPr/>
          <a:lstStyle/>
          <a:p>
            <a:r>
              <a:rPr lang="en-IN" dirty="0"/>
              <a:t>The Convolutional Neural Networks or CNNs are primarily used for tasks related to computer vision or image processing.</a:t>
            </a:r>
          </a:p>
          <a:p>
            <a:r>
              <a:rPr lang="en-IN" dirty="0"/>
              <a:t>CNNs are extremely good in </a:t>
            </a:r>
            <a:r>
              <a:rPr lang="en-IN" dirty="0" err="1"/>
              <a:t>modeling</a:t>
            </a:r>
            <a:r>
              <a:rPr lang="en-IN" dirty="0"/>
              <a:t> spatial data such as 2D or 3D images and videos. They can extract features and patterns within an image, enabling tasks such as image classification or object detection.</a:t>
            </a:r>
          </a:p>
          <a:p>
            <a:endParaRPr lang="en-IN" dirty="0"/>
          </a:p>
        </p:txBody>
      </p:sp>
    </p:spTree>
    <p:extLst>
      <p:ext uri="{BB962C8B-B14F-4D97-AF65-F5344CB8AC3E}">
        <p14:creationId xmlns:p14="http://schemas.microsoft.com/office/powerpoint/2010/main" val="359592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volutional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53" y="180304"/>
            <a:ext cx="11811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Deep Learning?</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b="1" dirty="0"/>
              <a:t>Deep Learning</a:t>
            </a:r>
            <a:r>
              <a:rPr lang="en-IN" dirty="0"/>
              <a:t> is a computer software that mimics the network of neurons in a brain. It is a subset of machine learning based on artificial neural networks with representation learning. It is called deep learning because it makes use of deep neural networks. This learning can be supervised, semi-supervised or unsupervised.</a:t>
            </a:r>
          </a:p>
          <a:p>
            <a:r>
              <a:rPr lang="en-IN" dirty="0"/>
              <a:t>Deep learning algorithms are constructed with connected layers.</a:t>
            </a:r>
          </a:p>
          <a:p>
            <a:r>
              <a:rPr lang="en-IN" dirty="0"/>
              <a:t>The first layer is called the Input Layer</a:t>
            </a:r>
          </a:p>
          <a:p>
            <a:r>
              <a:rPr lang="en-IN" dirty="0"/>
              <a:t>The last layer is called the Output Layer</a:t>
            </a:r>
          </a:p>
          <a:p>
            <a:r>
              <a:rPr lang="en-IN" dirty="0"/>
              <a:t>All layers in between are called Hidden Layers. The word deep means the network join neurons in more than two layers.</a:t>
            </a:r>
          </a:p>
          <a:p>
            <a:endParaRPr lang="en-IN" dirty="0"/>
          </a:p>
        </p:txBody>
      </p:sp>
    </p:spTree>
    <p:extLst>
      <p:ext uri="{BB962C8B-B14F-4D97-AF65-F5344CB8AC3E}">
        <p14:creationId xmlns:p14="http://schemas.microsoft.com/office/powerpoint/2010/main" val="84837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RNN</a:t>
            </a:r>
            <a:br>
              <a:rPr lang="en-IN" dirty="0"/>
            </a:br>
            <a:endParaRPr lang="en-IN" dirty="0"/>
          </a:p>
        </p:txBody>
      </p:sp>
      <p:sp>
        <p:nvSpPr>
          <p:cNvPr id="3" name="Content Placeholder 2"/>
          <p:cNvSpPr>
            <a:spLocks noGrp="1"/>
          </p:cNvSpPr>
          <p:nvPr>
            <p:ph idx="1"/>
          </p:nvPr>
        </p:nvSpPr>
        <p:spPr/>
        <p:txBody>
          <a:bodyPr/>
          <a:lstStyle/>
          <a:p>
            <a:r>
              <a:rPr lang="en-IN" dirty="0"/>
              <a:t>The Recurrent neural network mainly accesses the preceding info of existing iterations. For example, to guess the succeeding word in any sentence, one must have knowledge about the words that were previously used.</a:t>
            </a:r>
          </a:p>
          <a:p>
            <a:r>
              <a:rPr lang="en-IN" dirty="0"/>
              <a:t>The Recurrent Neural Networks or RNN are primarily used to model sequential data, such as text, audio, or any type of data that represents sequence or time. </a:t>
            </a:r>
          </a:p>
          <a:p>
            <a:r>
              <a:rPr lang="en-IN" dirty="0"/>
              <a:t>They are often used in tasks related to natural language processing (NLP).</a:t>
            </a:r>
          </a:p>
        </p:txBody>
      </p:sp>
    </p:spTree>
    <p:extLst>
      <p:ext uri="{BB962C8B-B14F-4D97-AF65-F5344CB8AC3E}">
        <p14:creationId xmlns:p14="http://schemas.microsoft.com/office/powerpoint/2010/main" val="291455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Recurrent Neural Network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17" y="257578"/>
            <a:ext cx="11811000" cy="61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05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GAN</a:t>
            </a:r>
            <a:br>
              <a:rPr lang="en-IN" dirty="0"/>
            </a:br>
            <a:endParaRPr lang="en-IN" dirty="0"/>
          </a:p>
        </p:txBody>
      </p:sp>
      <p:sp>
        <p:nvSpPr>
          <p:cNvPr id="3" name="Content Placeholder 2"/>
          <p:cNvSpPr>
            <a:spLocks noGrp="1"/>
          </p:cNvSpPr>
          <p:nvPr>
            <p:ph idx="1"/>
          </p:nvPr>
        </p:nvSpPr>
        <p:spPr/>
        <p:txBody>
          <a:bodyPr/>
          <a:lstStyle/>
          <a:p>
            <a:r>
              <a:rPr lang="en-IN" dirty="0"/>
              <a:t>Generative adversarial networks or GANs are frameworks that are used for the tasks related to unsupervised learning. </a:t>
            </a:r>
          </a:p>
          <a:p>
            <a:r>
              <a:rPr lang="en-IN" dirty="0"/>
              <a:t>This type of network essentially learns the structure of the data, and patterns in a way that it can be used to generate new examples, similar to that of the original dataset.</a:t>
            </a:r>
          </a:p>
        </p:txBody>
      </p:sp>
    </p:spTree>
    <p:extLst>
      <p:ext uri="{BB962C8B-B14F-4D97-AF65-F5344CB8AC3E}">
        <p14:creationId xmlns:p14="http://schemas.microsoft.com/office/powerpoint/2010/main" val="151679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enerative Adversarial M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06062"/>
            <a:ext cx="11811000" cy="642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52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Transformers</a:t>
            </a:r>
            <a:br>
              <a:rPr lang="en-IN" dirty="0"/>
            </a:br>
            <a:endParaRPr lang="en-IN" dirty="0"/>
          </a:p>
        </p:txBody>
      </p:sp>
      <p:sp>
        <p:nvSpPr>
          <p:cNvPr id="3" name="Content Placeholder 2"/>
          <p:cNvSpPr>
            <a:spLocks noGrp="1"/>
          </p:cNvSpPr>
          <p:nvPr>
            <p:ph idx="1"/>
          </p:nvPr>
        </p:nvSpPr>
        <p:spPr/>
        <p:txBody>
          <a:bodyPr/>
          <a:lstStyle/>
          <a:p>
            <a:r>
              <a:rPr lang="en-IN" dirty="0"/>
              <a:t>Transformers are the new class deep learning model that is used mostly for the tasks related to </a:t>
            </a:r>
            <a:r>
              <a:rPr lang="en-IN" dirty="0" err="1"/>
              <a:t>modeling</a:t>
            </a:r>
            <a:r>
              <a:rPr lang="en-IN" dirty="0"/>
              <a:t> sequential data, like that in NLP. It is much more powerful than RNNs and they are replacing them in every task.</a:t>
            </a:r>
          </a:p>
          <a:p>
            <a:r>
              <a:rPr lang="en-IN" dirty="0"/>
              <a:t>Recently, transformers are also being applied in computer vision tasks and they are proving to be quite effective than the traditional CNNs.</a:t>
            </a:r>
          </a:p>
          <a:p>
            <a:endParaRPr lang="en-IN" dirty="0"/>
          </a:p>
        </p:txBody>
      </p:sp>
    </p:spTree>
    <p:extLst>
      <p:ext uri="{BB962C8B-B14F-4D97-AF65-F5344CB8AC3E}">
        <p14:creationId xmlns:p14="http://schemas.microsoft.com/office/powerpoint/2010/main" val="58841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nsformer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9" y="141668"/>
            <a:ext cx="11811000" cy="649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Transformers</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dirty="0"/>
              <a:t>The Transformer architecture follows an encoder-decoder structure, but does not rely on recurrence and convolutions in order to generate an output. </a:t>
            </a:r>
          </a:p>
          <a:p>
            <a:pPr fontAlgn="base"/>
            <a:r>
              <a:rPr lang="en-IN" dirty="0"/>
              <a:t>the task of the encoder, on the left half of the Transformer architecture, is to map an input sequence to a sequence of continuous representations, which is then fed into a decoder. </a:t>
            </a:r>
          </a:p>
          <a:p>
            <a:pPr fontAlgn="base"/>
            <a:r>
              <a:rPr lang="en-IN" dirty="0"/>
              <a:t>The decoder, on the right half of the architecture, receives the output of the encoder together with the decoder output at the previous time step, to generate an output sequence.</a:t>
            </a:r>
          </a:p>
          <a:p>
            <a:endParaRPr lang="en-IN" dirty="0"/>
          </a:p>
        </p:txBody>
      </p:sp>
    </p:spTree>
    <p:extLst>
      <p:ext uri="{BB962C8B-B14F-4D97-AF65-F5344CB8AC3E}">
        <p14:creationId xmlns:p14="http://schemas.microsoft.com/office/powerpoint/2010/main" val="390057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Restricted Boltzmann Machine</a:t>
            </a:r>
            <a:br>
              <a:rPr lang="en-IN" dirty="0"/>
            </a:br>
            <a:endParaRPr lang="en-IN" dirty="0"/>
          </a:p>
        </p:txBody>
      </p:sp>
      <p:sp>
        <p:nvSpPr>
          <p:cNvPr id="3" name="Content Placeholder 2"/>
          <p:cNvSpPr>
            <a:spLocks noGrp="1"/>
          </p:cNvSpPr>
          <p:nvPr>
            <p:ph idx="1"/>
          </p:nvPr>
        </p:nvSpPr>
        <p:spPr/>
        <p:txBody>
          <a:bodyPr>
            <a:normAutofit/>
          </a:bodyPr>
          <a:lstStyle/>
          <a:p>
            <a:r>
              <a:rPr lang="en-IN" dirty="0"/>
              <a:t> Restricted Boltzmann Machine is an undirected graphical model that plays a major role in the deep learning framework. </a:t>
            </a:r>
          </a:p>
          <a:p>
            <a:r>
              <a:rPr lang="en-IN" dirty="0"/>
              <a:t>Initially, it was introduced by Paul </a:t>
            </a:r>
            <a:r>
              <a:rPr lang="en-IN" dirty="0" err="1"/>
              <a:t>Smolensky</a:t>
            </a:r>
            <a:r>
              <a:rPr lang="en-IN" dirty="0"/>
              <a:t> in 1986 as a Harmonium, which then gained huge popularity in recent years in the context of the Netflix Price, where RBM achieved state-of-the-art performance in collaborative filtering and have beaten most of the competition.</a:t>
            </a:r>
          </a:p>
        </p:txBody>
      </p:sp>
    </p:spTree>
    <p:extLst>
      <p:ext uri="{BB962C8B-B14F-4D97-AF65-F5344CB8AC3E}">
        <p14:creationId xmlns:p14="http://schemas.microsoft.com/office/powerpoint/2010/main" val="1277838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tricted Boltzmann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84" y="1631559"/>
            <a:ext cx="6245225" cy="287280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IN" dirty="0"/>
              <a:t>Restricted Boltzmann Machine</a:t>
            </a:r>
            <a:br>
              <a:rPr lang="en-IN" dirty="0"/>
            </a:br>
            <a:endParaRPr lang="en-IN" dirty="0"/>
          </a:p>
        </p:txBody>
      </p:sp>
      <p:sp>
        <p:nvSpPr>
          <p:cNvPr id="5" name="Content Placeholder 4"/>
          <p:cNvSpPr>
            <a:spLocks noGrp="1"/>
          </p:cNvSpPr>
          <p:nvPr>
            <p:ph idx="1"/>
          </p:nvPr>
        </p:nvSpPr>
        <p:spPr>
          <a:xfrm>
            <a:off x="838200" y="4504363"/>
            <a:ext cx="10515600" cy="1672599"/>
          </a:xfrm>
        </p:spPr>
        <p:txBody>
          <a:bodyPr>
            <a:normAutofit fontScale="85000" lnSpcReduction="10000"/>
          </a:bodyPr>
          <a:lstStyle/>
          <a:p>
            <a:r>
              <a:rPr lang="en-IN" dirty="0"/>
              <a:t>Many hidden layers can be efficiently learned by composing restricted Boltzmann machines using the future activations of one as the training data for the next. These are basically the neural network that belongs to so-called energy-based models. It is an algorithm that is used for dimensionality reduction, classification, regression collaborative filtering, feature learning, and topic </a:t>
            </a:r>
            <a:r>
              <a:rPr lang="en-IN" dirty="0" err="1"/>
              <a:t>modeling</a:t>
            </a:r>
            <a:r>
              <a:rPr lang="en-IN" dirty="0"/>
              <a:t>.</a:t>
            </a:r>
          </a:p>
        </p:txBody>
      </p:sp>
    </p:spTree>
    <p:extLst>
      <p:ext uri="{BB962C8B-B14F-4D97-AF65-F5344CB8AC3E}">
        <p14:creationId xmlns:p14="http://schemas.microsoft.com/office/powerpoint/2010/main" val="390124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Autoencoders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An </a:t>
            </a:r>
            <a:r>
              <a:rPr lang="en-IN" dirty="0" err="1"/>
              <a:t>autoencoder</a:t>
            </a:r>
            <a:r>
              <a:rPr lang="en-IN" dirty="0"/>
              <a:t> neural network is another kind of unsupervised machine learning algorithm. Here the number of hidden cells is merely small than that of the input cells. But the number of input cells is equivalent to the number of output cells. </a:t>
            </a:r>
          </a:p>
          <a:p>
            <a:r>
              <a:rPr lang="en-IN" dirty="0"/>
              <a:t>An </a:t>
            </a:r>
            <a:r>
              <a:rPr lang="en-IN" dirty="0" err="1"/>
              <a:t>autoencoder</a:t>
            </a:r>
            <a:r>
              <a:rPr lang="en-IN" dirty="0"/>
              <a:t> network is trained to display the output similar to the fed input to force AEs to find common patterns and generalize the data. </a:t>
            </a:r>
          </a:p>
          <a:p>
            <a:r>
              <a:rPr lang="en-IN" dirty="0"/>
              <a:t>The </a:t>
            </a:r>
            <a:r>
              <a:rPr lang="en-IN" dirty="0" err="1"/>
              <a:t>autoencoders</a:t>
            </a:r>
            <a:r>
              <a:rPr lang="en-IN" dirty="0"/>
              <a:t> are mainly used for the smaller representation of the input. It helps in the reconstruction of the original data from compressed data. This algorithm is comparatively simple as it only necessitates the output identical to the input.</a:t>
            </a:r>
          </a:p>
          <a:p>
            <a:r>
              <a:rPr lang="en-IN" b="1" dirty="0"/>
              <a:t>Encoder:</a:t>
            </a:r>
            <a:r>
              <a:rPr lang="en-IN" dirty="0"/>
              <a:t> Convert input data in lower dimensions.</a:t>
            </a:r>
          </a:p>
          <a:p>
            <a:r>
              <a:rPr lang="en-IN" b="1" dirty="0"/>
              <a:t>Decoder:</a:t>
            </a:r>
            <a:r>
              <a:rPr lang="en-IN" dirty="0"/>
              <a:t> Reconstruct the compressed data.</a:t>
            </a:r>
          </a:p>
          <a:p>
            <a:endParaRPr lang="en-IN" dirty="0"/>
          </a:p>
        </p:txBody>
      </p:sp>
    </p:spTree>
    <p:extLst>
      <p:ext uri="{BB962C8B-B14F-4D97-AF65-F5344CB8AC3E}">
        <p14:creationId xmlns:p14="http://schemas.microsoft.com/office/powerpoint/2010/main" val="171828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Deep Learning?</a:t>
            </a:r>
            <a:br>
              <a:rPr lang="en-IN" dirty="0"/>
            </a:br>
            <a:endParaRPr lang="en-IN" dirty="0"/>
          </a:p>
        </p:txBody>
      </p:sp>
      <p:sp>
        <p:nvSpPr>
          <p:cNvPr id="3" name="Content Placeholder 2"/>
          <p:cNvSpPr>
            <a:spLocks noGrp="1"/>
          </p:cNvSpPr>
          <p:nvPr>
            <p:ph idx="1"/>
          </p:nvPr>
        </p:nvSpPr>
        <p:spPr/>
        <p:txBody>
          <a:bodyPr/>
          <a:lstStyle/>
          <a:p>
            <a:r>
              <a:rPr lang="en-IN" b="1" dirty="0"/>
              <a:t>Deep Learning</a:t>
            </a:r>
            <a:r>
              <a:rPr lang="en-IN" dirty="0"/>
              <a:t> (sometimes called Deep Structured Learning) is a type of machine learning algorithm based on Artificial Neural Network technology (ANN).</a:t>
            </a:r>
          </a:p>
          <a:p>
            <a:r>
              <a:rPr lang="en-IN" dirty="0"/>
              <a:t>Deep learning and other ANN methods allow computers to learn by example in a similar way to the human brain. This is accomplished through passing input data through multiple levels of </a:t>
            </a:r>
            <a:r>
              <a:rPr lang="en-IN" b="1" dirty="0"/>
              <a:t>Neural Net processing</a:t>
            </a:r>
            <a:r>
              <a:rPr lang="en-IN" dirty="0"/>
              <a:t> to transform data and narrow the possible predictions each step along the way.</a:t>
            </a:r>
          </a:p>
          <a:p>
            <a:endParaRPr lang="en-IN" dirty="0"/>
          </a:p>
        </p:txBody>
      </p:sp>
    </p:spTree>
    <p:extLst>
      <p:ext uri="{BB962C8B-B14F-4D97-AF65-F5344CB8AC3E}">
        <p14:creationId xmlns:p14="http://schemas.microsoft.com/office/powerpoint/2010/main" val="3097714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2146" y="2928021"/>
            <a:ext cx="5648459" cy="1325563"/>
          </a:xfrm>
        </p:spPr>
        <p:txBody>
          <a:bodyPr/>
          <a:lstStyle/>
          <a:p>
            <a:r>
              <a:rPr lang="en-IN" dirty="0"/>
              <a:t>Thank U</a:t>
            </a:r>
          </a:p>
        </p:txBody>
      </p:sp>
    </p:spTree>
    <p:extLst>
      <p:ext uri="{BB962C8B-B14F-4D97-AF65-F5344CB8AC3E}">
        <p14:creationId xmlns:p14="http://schemas.microsoft.com/office/powerpoint/2010/main" val="264966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Difference Between Deep Learning and Machine Learning</a:t>
            </a:r>
            <a:br>
              <a:rPr lang="en-IN" dirty="0"/>
            </a:br>
            <a:endParaRPr lang="en-IN" dirty="0"/>
          </a:p>
        </p:txBody>
      </p:sp>
      <p:sp>
        <p:nvSpPr>
          <p:cNvPr id="3" name="Content Placeholder 2"/>
          <p:cNvSpPr>
            <a:spLocks noGrp="1"/>
          </p:cNvSpPr>
          <p:nvPr>
            <p:ph idx="1"/>
          </p:nvPr>
        </p:nvSpPr>
        <p:spPr>
          <a:xfrm>
            <a:off x="838200" y="5382740"/>
            <a:ext cx="10515600" cy="1068948"/>
          </a:xfrm>
        </p:spPr>
        <p:txBody>
          <a:bodyPr>
            <a:normAutofit fontScale="77500" lnSpcReduction="20000"/>
          </a:bodyPr>
          <a:lstStyle/>
          <a:p>
            <a:r>
              <a:rPr lang="en-IN" dirty="0"/>
              <a:t>Deep Learning is a subset of Machine Learning.</a:t>
            </a:r>
          </a:p>
          <a:p>
            <a:r>
              <a:rPr lang="en-IN" dirty="0"/>
              <a:t>In Machine Learning features are provided manually.</a:t>
            </a:r>
          </a:p>
          <a:p>
            <a:r>
              <a:rPr lang="en-IN" dirty="0"/>
              <a:t>Whereas Deep Learning learns features directly from the data.</a:t>
            </a:r>
          </a:p>
          <a:p>
            <a:endParaRPr lang="en-IN" dirty="0"/>
          </a:p>
        </p:txBody>
      </p:sp>
      <p:pic>
        <p:nvPicPr>
          <p:cNvPr id="14338" name="Picture 2" descr="Deep learning vs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28" y="1510717"/>
            <a:ext cx="10083128"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6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Deep Learning Work?</a:t>
            </a:r>
            <a:br>
              <a:rPr lang="en-IN" b="1" dirty="0"/>
            </a:br>
            <a:endParaRPr lang="en-IN" dirty="0"/>
          </a:p>
        </p:txBody>
      </p:sp>
      <p:sp>
        <p:nvSpPr>
          <p:cNvPr id="3" name="Content Placeholder 2"/>
          <p:cNvSpPr>
            <a:spLocks noGrp="1"/>
          </p:cNvSpPr>
          <p:nvPr>
            <p:ph idx="1"/>
          </p:nvPr>
        </p:nvSpPr>
        <p:spPr/>
        <p:txBody>
          <a:bodyPr/>
          <a:lstStyle/>
          <a:p>
            <a:r>
              <a:rPr lang="en-IN" dirty="0"/>
              <a:t>Deep Neural Networks have multiple layers of interconnected artificial neurons or nodes that are stacked together. Each of these nodes has a simple mathematical function—usually a linear function that performs extraction and mapping of information.</a:t>
            </a:r>
          </a:p>
          <a:p>
            <a:r>
              <a:rPr lang="en-IN" dirty="0"/>
              <a:t>There are three layers to a deep neural network: the input layer, hidden layers, and the output layer.</a:t>
            </a:r>
          </a:p>
          <a:p>
            <a:endParaRPr lang="en-IN" dirty="0"/>
          </a:p>
        </p:txBody>
      </p:sp>
    </p:spTree>
    <p:extLst>
      <p:ext uri="{BB962C8B-B14F-4D97-AF65-F5344CB8AC3E}">
        <p14:creationId xmlns:p14="http://schemas.microsoft.com/office/powerpoint/2010/main" val="195017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6754" y="6346733"/>
            <a:ext cx="3583032" cy="369332"/>
          </a:xfrm>
          <a:prstGeom prst="rect">
            <a:avLst/>
          </a:prstGeom>
        </p:spPr>
        <p:txBody>
          <a:bodyPr wrap="none">
            <a:spAutoFit/>
          </a:bodyPr>
          <a:lstStyle/>
          <a:p>
            <a:r>
              <a:rPr lang="en-IN" b="0" i="1" dirty="0">
                <a:effectLst/>
                <a:latin typeface="Inter"/>
              </a:rPr>
              <a:t>Deep neural network architecture</a:t>
            </a:r>
            <a:endParaRPr lang="en-IN" dirty="0"/>
          </a:p>
        </p:txBody>
      </p:sp>
      <p:pic>
        <p:nvPicPr>
          <p:cNvPr id="1028" name="Picture 4" descr="Deep Neural net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55" y="193183"/>
            <a:ext cx="10998558" cy="597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88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Deep neural network architecture</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data is fed into the input layer.</a:t>
            </a:r>
          </a:p>
          <a:p>
            <a:r>
              <a:rPr lang="en-IN" dirty="0"/>
              <a:t>Each node in the input layer ingests the data and passes it onto the next layer, i.e., the hidden layers. These hidden layers increasingly extract features from the given input layer and transform it using the linear function.</a:t>
            </a:r>
          </a:p>
          <a:p>
            <a:r>
              <a:rPr lang="en-IN" dirty="0"/>
              <a:t>These layers are called hidden layers because the parameters (weights and biases) in each node are unknown; these layers add random parameters to transform the data, each of which yields different output.</a:t>
            </a:r>
          </a:p>
          <a:p>
            <a:r>
              <a:rPr lang="en-IN" dirty="0"/>
              <a:t>The output yielded from the hidden layers is then passed on to the final layer called the output layer, where depending upon the task, it classifies, predicts, or generates samples.</a:t>
            </a:r>
          </a:p>
          <a:p>
            <a:r>
              <a:rPr lang="en-IN" dirty="0"/>
              <a:t>This process is called </a:t>
            </a:r>
            <a:r>
              <a:rPr lang="en-IN" b="1" dirty="0"/>
              <a:t>forward propagation.</a:t>
            </a:r>
            <a:endParaRPr lang="en-IN" dirty="0"/>
          </a:p>
          <a:p>
            <a:endParaRPr lang="en-IN" dirty="0"/>
          </a:p>
          <a:p>
            <a:endParaRPr lang="en-IN" dirty="0"/>
          </a:p>
        </p:txBody>
      </p:sp>
    </p:spTree>
    <p:extLst>
      <p:ext uri="{BB962C8B-B14F-4D97-AF65-F5344CB8AC3E}">
        <p14:creationId xmlns:p14="http://schemas.microsoft.com/office/powerpoint/2010/main" val="126353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ward propagation in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55" y="244699"/>
            <a:ext cx="11062952" cy="58083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28408" y="244699"/>
            <a:ext cx="3768468" cy="584775"/>
          </a:xfrm>
          <a:prstGeom prst="rect">
            <a:avLst/>
          </a:prstGeom>
        </p:spPr>
        <p:txBody>
          <a:bodyPr wrap="none">
            <a:spAutoFit/>
          </a:bodyPr>
          <a:lstStyle/>
          <a:p>
            <a:r>
              <a:rPr lang="en-IN" sz="3200" b="1" dirty="0"/>
              <a:t>Forward propagation</a:t>
            </a:r>
            <a:endParaRPr lang="en-IN" sz="3200" dirty="0"/>
          </a:p>
        </p:txBody>
      </p:sp>
    </p:spTree>
    <p:extLst>
      <p:ext uri="{BB962C8B-B14F-4D97-AF65-F5344CB8AC3E}">
        <p14:creationId xmlns:p14="http://schemas.microsoft.com/office/powerpoint/2010/main" val="379488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Backpropagation</a:t>
            </a:r>
            <a:endParaRPr lang="en-IN" dirty="0"/>
          </a:p>
        </p:txBody>
      </p:sp>
      <p:sp>
        <p:nvSpPr>
          <p:cNvPr id="3" name="Content Placeholder 2"/>
          <p:cNvSpPr>
            <a:spLocks noGrp="1"/>
          </p:cNvSpPr>
          <p:nvPr>
            <p:ph idx="1"/>
          </p:nvPr>
        </p:nvSpPr>
        <p:spPr/>
        <p:txBody>
          <a:bodyPr/>
          <a:lstStyle/>
          <a:p>
            <a:r>
              <a:rPr lang="en-IN" dirty="0"/>
              <a:t>In another process called </a:t>
            </a:r>
            <a:r>
              <a:rPr lang="en-IN" b="1" dirty="0" err="1"/>
              <a:t>backpropagation</a:t>
            </a:r>
            <a:r>
              <a:rPr lang="en-IN" b="1" dirty="0"/>
              <a:t>,</a:t>
            </a:r>
            <a:r>
              <a:rPr lang="en-IN" dirty="0"/>
              <a:t> an algorithm, like gradient descent, calculates errors by taking the difference between the predicted output and the original output.</a:t>
            </a:r>
          </a:p>
          <a:p>
            <a:r>
              <a:rPr lang="en-IN" dirty="0"/>
              <a:t>This error is then adjusted by fine-tuning the weights and biases of the function by moving backward through the layers.</a:t>
            </a:r>
          </a:p>
          <a:p>
            <a:r>
              <a:rPr lang="en-IN" dirty="0"/>
              <a:t>Both, the process of forward propagation and </a:t>
            </a:r>
            <a:r>
              <a:rPr lang="en-IN" dirty="0" err="1"/>
              <a:t>backpropagation</a:t>
            </a:r>
            <a:r>
              <a:rPr lang="en-IN" dirty="0"/>
              <a:t> allows a neural network to reduce the error and achieve high accuracy in a particular task. With each iteration, the algorithm becomes gradually more accurate.</a:t>
            </a:r>
          </a:p>
          <a:p>
            <a:endParaRPr lang="en-IN" dirty="0"/>
          </a:p>
        </p:txBody>
      </p:sp>
    </p:spTree>
    <p:extLst>
      <p:ext uri="{BB962C8B-B14F-4D97-AF65-F5344CB8AC3E}">
        <p14:creationId xmlns:p14="http://schemas.microsoft.com/office/powerpoint/2010/main" val="39406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1087</Words>
  <Application>Microsoft Office PowerPoint</Application>
  <PresentationFormat>Widescreen</PresentationFormat>
  <Paragraphs>81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Introduction to Deep Learning</vt:lpstr>
      <vt:lpstr>What is Deep Learning? </vt:lpstr>
      <vt:lpstr>What is Deep Learning? </vt:lpstr>
      <vt:lpstr>Difference Between Deep Learning and Machine Learning </vt:lpstr>
      <vt:lpstr>How Does Deep Learning Work? </vt:lpstr>
      <vt:lpstr>PowerPoint Presentation</vt:lpstr>
      <vt:lpstr>Deep neural network architecture</vt:lpstr>
      <vt:lpstr>PowerPoint Presentation</vt:lpstr>
      <vt:lpstr>Backpropagation</vt:lpstr>
      <vt:lpstr>How Do Neural Networks Work? </vt:lpstr>
      <vt:lpstr>PowerPoint Presentation</vt:lpstr>
      <vt:lpstr>PowerPoint Presentation</vt:lpstr>
      <vt:lpstr>PowerPoint Presentation</vt:lpstr>
      <vt:lpstr>PowerPoint Presentation</vt:lpstr>
      <vt:lpstr>PowerPoint Presentation</vt:lpstr>
      <vt:lpstr>PowerPoint Presentation</vt:lpstr>
      <vt:lpstr>Types of neural networks </vt:lpstr>
      <vt:lpstr>CNN </vt:lpstr>
      <vt:lpstr>PowerPoint Presentation</vt:lpstr>
      <vt:lpstr>RNN </vt:lpstr>
      <vt:lpstr>PowerPoint Presentation</vt:lpstr>
      <vt:lpstr>GAN </vt:lpstr>
      <vt:lpstr>PowerPoint Presentation</vt:lpstr>
      <vt:lpstr>Transformers </vt:lpstr>
      <vt:lpstr>PowerPoint Presentation</vt:lpstr>
      <vt:lpstr>Transformers </vt:lpstr>
      <vt:lpstr>Restricted Boltzmann Machine </vt:lpstr>
      <vt:lpstr>Restricted Boltzmann Machine </vt:lpstr>
      <vt:lpstr>Autoencoders </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dc:creator>Microsoft account</dc:creator>
  <cp:lastModifiedBy>deraj yojith</cp:lastModifiedBy>
  <cp:revision>12</cp:revision>
  <dcterms:created xsi:type="dcterms:W3CDTF">2022-06-20T08:48:30Z</dcterms:created>
  <dcterms:modified xsi:type="dcterms:W3CDTF">2022-08-05T04:08:19Z</dcterms:modified>
</cp:coreProperties>
</file>