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64" r:id="rId10"/>
    <p:sldId id="294" r:id="rId11"/>
    <p:sldId id="302" r:id="rId12"/>
    <p:sldId id="303" r:id="rId13"/>
    <p:sldId id="295" r:id="rId14"/>
    <p:sldId id="296" r:id="rId15"/>
    <p:sldId id="297" r:id="rId16"/>
    <p:sldId id="298" r:id="rId17"/>
    <p:sldId id="299" r:id="rId18"/>
    <p:sldId id="300" r:id="rId19"/>
    <p:sldId id="267" r:id="rId20"/>
    <p:sldId id="301"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viewProps" Target="viewProps.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C9F2BA-5AD5-4542-B7F4-51124F49552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137664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C9F2BA-5AD5-4542-B7F4-51124F49552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376014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C9F2BA-5AD5-4542-B7F4-51124F49552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62816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C9F2BA-5AD5-4542-B7F4-51124F49552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25823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C9F2BA-5AD5-4542-B7F4-51124F49552A}"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46976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C9F2BA-5AD5-4542-B7F4-51124F49552A}"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1221414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C9F2BA-5AD5-4542-B7F4-51124F49552A}" type="datetimeFigureOut">
              <a:rPr lang="en-IN" smtClean="0"/>
              <a:t>05-08-2022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3146295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C9F2BA-5AD5-4542-B7F4-51124F49552A}" type="datetimeFigureOut">
              <a:rPr lang="en-IN" smtClean="0"/>
              <a:t>05-08-2022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4145645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C9F2BA-5AD5-4542-B7F4-51124F49552A}" type="datetimeFigureOut">
              <a:rPr lang="en-IN" smtClean="0"/>
              <a:t>05-08-2022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84402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C9F2BA-5AD5-4542-B7F4-51124F49552A}"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377345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C9F2BA-5AD5-4542-B7F4-51124F49552A}"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A96F0-6BFB-4FBC-9EE4-CDB400AA5BE1}" type="slidenum">
              <a:rPr lang="en-IN" smtClean="0"/>
              <a:t>‹#›</a:t>
            </a:fld>
            <a:endParaRPr lang="en-IN"/>
          </a:p>
        </p:txBody>
      </p:sp>
    </p:spTree>
    <p:extLst>
      <p:ext uri="{BB962C8B-B14F-4D97-AF65-F5344CB8AC3E}">
        <p14:creationId xmlns:p14="http://schemas.microsoft.com/office/powerpoint/2010/main" val="3826756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C9F2BA-5AD5-4542-B7F4-51124F49552A}" type="datetimeFigureOut">
              <a:rPr lang="en-IN" smtClean="0"/>
              <a:t>05-08-2022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DA96F0-6BFB-4FBC-9EE4-CDB400AA5BE1}" type="slidenum">
              <a:rPr lang="en-IN" smtClean="0"/>
              <a:t>‹#›</a:t>
            </a:fld>
            <a:endParaRPr lang="en-IN"/>
          </a:p>
        </p:txBody>
      </p:sp>
    </p:spTree>
    <p:extLst>
      <p:ext uri="{BB962C8B-B14F-4D97-AF65-F5344CB8AC3E}">
        <p14:creationId xmlns:p14="http://schemas.microsoft.com/office/powerpoint/2010/main" val="304618624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9.emf" /><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emf"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2.emf"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emf"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emf"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hyperlink" Target="https://www.simplilearn.com/tutorials/deep-learning-tutorial/multilayer-perceptron" TargetMode="Externa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6.jpeg" /><Relationship Id="rId2" Type="http://schemas.openxmlformats.org/officeDocument/2006/relationships/image" Target="../media/image25.jpeg"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image" Target="../media/image28.jpeg" /><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696" y="1560115"/>
            <a:ext cx="4836017" cy="1463040"/>
          </a:xfrm>
        </p:spPr>
        <p:txBody>
          <a:bodyPr/>
          <a:lstStyle/>
          <a:p>
            <a:r>
              <a:rPr lang="en-IN" dirty="0"/>
              <a:t>Introduction</a:t>
            </a:r>
          </a:p>
        </p:txBody>
      </p:sp>
    </p:spTree>
    <p:extLst>
      <p:ext uri="{BB962C8B-B14F-4D97-AF65-F5344CB8AC3E}">
        <p14:creationId xmlns:p14="http://schemas.microsoft.com/office/powerpoint/2010/main" val="377610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Mechanics of Machine Learning</a:t>
            </a:r>
          </a:p>
        </p:txBody>
      </p:sp>
      <p:sp>
        <p:nvSpPr>
          <p:cNvPr id="3" name="Content Placeholder 2"/>
          <p:cNvSpPr>
            <a:spLocks noGrp="1"/>
          </p:cNvSpPr>
          <p:nvPr>
            <p:ph idx="1"/>
          </p:nvPr>
        </p:nvSpPr>
        <p:spPr/>
        <p:txBody>
          <a:bodyPr>
            <a:normAutofit/>
          </a:bodyPr>
          <a:lstStyle/>
          <a:p>
            <a:r>
              <a:rPr lang="en-IN" dirty="0"/>
              <a:t>Deep learning is a subset of a more general field of artificial intelligence called machine learning, which is predicated on this idea of learning from example. </a:t>
            </a:r>
          </a:p>
          <a:p>
            <a:r>
              <a:rPr lang="en-IN" dirty="0"/>
              <a:t>In machine learning, instead of teaching a computer a massive list of rules to solve the problem, we give it a model with which it can evaluate examples, and a small set of instructions to modify the model when it makes a mistake. </a:t>
            </a:r>
          </a:p>
          <a:p>
            <a:r>
              <a:rPr lang="en-IN" dirty="0"/>
              <a:t>We expect that, over time, a well-suited model would be able to solve the problem extremely accurately</a:t>
            </a:r>
          </a:p>
        </p:txBody>
      </p:sp>
    </p:spTree>
    <p:extLst>
      <p:ext uri="{BB962C8B-B14F-4D97-AF65-F5344CB8AC3E}">
        <p14:creationId xmlns:p14="http://schemas.microsoft.com/office/powerpoint/2010/main" val="413346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Deep Learning?</a:t>
            </a:r>
            <a:br>
              <a:rPr lang="en-IN" dirty="0"/>
            </a:br>
            <a:endParaRPr lang="en-IN" dirty="0"/>
          </a:p>
        </p:txBody>
      </p:sp>
      <p:sp>
        <p:nvSpPr>
          <p:cNvPr id="3" name="Content Placeholder 2"/>
          <p:cNvSpPr>
            <a:spLocks noGrp="1"/>
          </p:cNvSpPr>
          <p:nvPr>
            <p:ph idx="1"/>
          </p:nvPr>
        </p:nvSpPr>
        <p:spPr>
          <a:xfrm>
            <a:off x="1320342" y="3348506"/>
            <a:ext cx="9720071" cy="3025247"/>
          </a:xfrm>
        </p:spPr>
        <p:txBody>
          <a:bodyPr/>
          <a:lstStyle/>
          <a:p>
            <a:r>
              <a:rPr lang="en-IN" dirty="0"/>
              <a:t>Deep Learning is a subset of Machine Learning that uses mathematical functions to map the input to the output. These functions can extract non-redundant information or patterns from the data, which enables them to form a relationship between the input and the output.</a:t>
            </a:r>
          </a:p>
          <a:p>
            <a:r>
              <a:rPr lang="en-IN" dirty="0"/>
              <a:t>This is known as </a:t>
            </a:r>
            <a:r>
              <a:rPr lang="en-IN" b="1" dirty="0"/>
              <a:t>learning, </a:t>
            </a:r>
            <a:r>
              <a:rPr lang="en-IN" dirty="0"/>
              <a:t>and the process of learning is called </a:t>
            </a:r>
            <a:r>
              <a:rPr lang="en-IN" b="1" dirty="0"/>
              <a:t>training</a:t>
            </a:r>
            <a:r>
              <a:rPr lang="en-IN" dirty="0"/>
              <a:t>.</a:t>
            </a:r>
          </a:p>
          <a:p>
            <a:endParaRPr lang="en-IN" dirty="0"/>
          </a:p>
        </p:txBody>
      </p:sp>
      <p:pic>
        <p:nvPicPr>
          <p:cNvPr id="2050" name="Picture 2" descr="Artificial Intelligence vs Machine Learning vs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9899" y="167425"/>
            <a:ext cx="4043966" cy="2955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23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Deep learning VS Machine Learning</a:t>
            </a:r>
          </a:p>
        </p:txBody>
      </p:sp>
      <p:sp>
        <p:nvSpPr>
          <p:cNvPr id="3" name="Content Placeholder 2"/>
          <p:cNvSpPr>
            <a:spLocks noGrp="1"/>
          </p:cNvSpPr>
          <p:nvPr>
            <p:ph idx="1"/>
          </p:nvPr>
        </p:nvSpPr>
        <p:spPr>
          <a:xfrm>
            <a:off x="1024128" y="2286000"/>
            <a:ext cx="9720071" cy="1680693"/>
          </a:xfrm>
        </p:spPr>
        <p:txBody>
          <a:bodyPr>
            <a:normAutofit fontScale="92500"/>
          </a:bodyPr>
          <a:lstStyle/>
          <a:p>
            <a:r>
              <a:rPr lang="en-IN" dirty="0"/>
              <a:t>In traditional computer programming, input and a set of rules are combined together to get the desired output. In machine learning and deep learning, input and output are correlated to the rules.</a:t>
            </a:r>
          </a:p>
          <a:p>
            <a:r>
              <a:rPr lang="en-IN" dirty="0"/>
              <a:t>These rules—when combined with new input—yield desired results.</a:t>
            </a:r>
          </a:p>
          <a:p>
            <a:endParaRPr lang="en-IN" dirty="0"/>
          </a:p>
        </p:txBody>
      </p:sp>
      <p:pic>
        <p:nvPicPr>
          <p:cNvPr id="1026" name="Picture 2" descr="Classical programming vs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21" y="4167860"/>
            <a:ext cx="6953250" cy="250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53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Predict Exam performance</a:t>
            </a:r>
          </a:p>
        </p:txBody>
      </p:sp>
      <p:sp>
        <p:nvSpPr>
          <p:cNvPr id="3" name="Content Placeholder 2"/>
          <p:cNvSpPr>
            <a:spLocks noGrp="1"/>
          </p:cNvSpPr>
          <p:nvPr>
            <p:ph idx="1"/>
          </p:nvPr>
        </p:nvSpPr>
        <p:spPr/>
        <p:txBody>
          <a:bodyPr>
            <a:normAutofit/>
          </a:bodyPr>
          <a:lstStyle/>
          <a:p>
            <a:r>
              <a:rPr lang="en-IN" dirty="0"/>
              <a:t>To determine how to predict exam performance based on the number of hours of sleep we get and the number of hours we study the previous day.</a:t>
            </a:r>
          </a:p>
          <a:p>
            <a:r>
              <a:rPr lang="en-IN" dirty="0"/>
              <a:t>We collect a lot of data, and for each data point</a:t>
            </a:r>
          </a:p>
          <a:p>
            <a:r>
              <a:rPr lang="en-IN" dirty="0"/>
              <a:t> we record the number of hours of sleep we got (</a:t>
            </a:r>
            <a:r>
              <a:rPr lang="en-IN" i="1" dirty="0"/>
              <a:t>x</a:t>
            </a:r>
            <a:r>
              <a:rPr lang="en-IN" dirty="0"/>
              <a:t>1), the number of hours we spent studying (</a:t>
            </a:r>
            <a:r>
              <a:rPr lang="en-IN" i="1" dirty="0"/>
              <a:t>x</a:t>
            </a:r>
            <a:r>
              <a:rPr lang="en-IN" dirty="0"/>
              <a:t>2), and whether we performed above or below the class average. </a:t>
            </a:r>
          </a:p>
          <a:p>
            <a:r>
              <a:rPr lang="en-IN" dirty="0"/>
              <a:t>Our </a:t>
            </a:r>
            <a:r>
              <a:rPr lang="en-IN" dirty="0" err="1"/>
              <a:t>goal,then</a:t>
            </a:r>
            <a:r>
              <a:rPr lang="en-IN" dirty="0"/>
              <a:t>, might be to learn a model </a:t>
            </a:r>
            <a:r>
              <a:rPr lang="en-IN" i="1" dirty="0"/>
              <a:t>h(</a:t>
            </a:r>
            <a:r>
              <a:rPr lang="en-IN" i="1" dirty="0" err="1"/>
              <a:t>x,θ</a:t>
            </a:r>
            <a:r>
              <a:rPr lang="en-IN" i="1" dirty="0"/>
              <a:t>) </a:t>
            </a:r>
            <a:r>
              <a:rPr lang="en-IN" dirty="0"/>
              <a:t>with parameter vector </a:t>
            </a:r>
          </a:p>
        </p:txBody>
      </p:sp>
      <p:pic>
        <p:nvPicPr>
          <p:cNvPr id="4" name="Picture 3"/>
          <p:cNvPicPr>
            <a:picLocks noChangeAspect="1"/>
          </p:cNvPicPr>
          <p:nvPr/>
        </p:nvPicPr>
        <p:blipFill>
          <a:blip r:embed="rId2"/>
          <a:stretch>
            <a:fillRect/>
          </a:stretch>
        </p:blipFill>
        <p:spPr>
          <a:xfrm>
            <a:off x="8345510" y="2884868"/>
            <a:ext cx="1351483" cy="611609"/>
          </a:xfrm>
          <a:prstGeom prst="rect">
            <a:avLst/>
          </a:prstGeom>
        </p:spPr>
      </p:pic>
      <p:pic>
        <p:nvPicPr>
          <p:cNvPr id="6" name="Picture 5"/>
          <p:cNvPicPr>
            <a:picLocks noChangeAspect="1"/>
          </p:cNvPicPr>
          <p:nvPr/>
        </p:nvPicPr>
        <p:blipFill>
          <a:blip r:embed="rId3"/>
          <a:stretch>
            <a:fillRect/>
          </a:stretch>
        </p:blipFill>
        <p:spPr>
          <a:xfrm>
            <a:off x="2579400" y="5357612"/>
            <a:ext cx="2021093" cy="709050"/>
          </a:xfrm>
          <a:prstGeom prst="rect">
            <a:avLst/>
          </a:prstGeom>
        </p:spPr>
      </p:pic>
    </p:spTree>
    <p:extLst>
      <p:ext uri="{BB962C8B-B14F-4D97-AF65-F5344CB8AC3E}">
        <p14:creationId xmlns:p14="http://schemas.microsoft.com/office/powerpoint/2010/main" val="89820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07593"/>
            <a:ext cx="10515600" cy="3369369"/>
          </a:xfrm>
        </p:spPr>
        <p:txBody>
          <a:bodyPr>
            <a:normAutofit/>
          </a:bodyPr>
          <a:lstStyle/>
          <a:p>
            <a:r>
              <a:rPr lang="pt-BR" dirty="0"/>
              <a:t>This model </a:t>
            </a:r>
            <a:r>
              <a:rPr lang="pt-BR" i="1" dirty="0"/>
              <a:t>h </a:t>
            </a:r>
            <a:r>
              <a:rPr lang="pt-BR" dirty="0"/>
              <a:t>(x, </a:t>
            </a:r>
            <a:r>
              <a:rPr lang="pt-BR" i="1" dirty="0"/>
              <a:t>θ) </a:t>
            </a:r>
            <a:r>
              <a:rPr lang="pt-BR" dirty="0"/>
              <a:t>is as described </a:t>
            </a:r>
            <a:r>
              <a:rPr lang="en-IN" dirty="0"/>
              <a:t>above (geometrically, this particular blueprint describes a linear classifier that divides the coordinate plane into two halves). </a:t>
            </a:r>
          </a:p>
          <a:p>
            <a:r>
              <a:rPr lang="en-IN" dirty="0"/>
              <a:t>Then, we want to learn a parameter vector </a:t>
            </a:r>
            <a:r>
              <a:rPr lang="en-IN" i="1" dirty="0"/>
              <a:t>θ </a:t>
            </a:r>
            <a:r>
              <a:rPr lang="en-IN" dirty="0"/>
              <a:t>such that our model makes the right predictions (−1 if we perform below average, and 1 otherwise) given an input example </a:t>
            </a:r>
            <a:r>
              <a:rPr lang="en-IN" b="1" dirty="0"/>
              <a:t>x</a:t>
            </a:r>
            <a:r>
              <a:rPr lang="en-IN" dirty="0"/>
              <a:t>. </a:t>
            </a:r>
          </a:p>
          <a:p>
            <a:r>
              <a:rPr lang="en-IN" dirty="0"/>
              <a:t>This model is called a linear </a:t>
            </a:r>
            <a:r>
              <a:rPr lang="en-IN" i="1" dirty="0"/>
              <a:t>perceptron</a:t>
            </a:r>
            <a:r>
              <a:rPr lang="en-IN" dirty="0"/>
              <a:t>,</a:t>
            </a:r>
          </a:p>
        </p:txBody>
      </p:sp>
      <p:pic>
        <p:nvPicPr>
          <p:cNvPr id="4" name="Picture 3"/>
          <p:cNvPicPr>
            <a:picLocks noChangeAspect="1"/>
          </p:cNvPicPr>
          <p:nvPr/>
        </p:nvPicPr>
        <p:blipFill>
          <a:blip r:embed="rId2"/>
          <a:stretch>
            <a:fillRect/>
          </a:stretch>
        </p:blipFill>
        <p:spPr>
          <a:xfrm>
            <a:off x="1327597" y="643938"/>
            <a:ext cx="4287592" cy="1815927"/>
          </a:xfrm>
          <a:prstGeom prst="rect">
            <a:avLst/>
          </a:prstGeom>
        </p:spPr>
      </p:pic>
    </p:spTree>
    <p:extLst>
      <p:ext uri="{BB962C8B-B14F-4D97-AF65-F5344CB8AC3E}">
        <p14:creationId xmlns:p14="http://schemas.microsoft.com/office/powerpoint/2010/main" val="2392992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7138" y="467989"/>
            <a:ext cx="8229600" cy="6771103"/>
          </a:xfrm>
          <a:prstGeom prst="rect">
            <a:avLst/>
          </a:prstGeom>
        </p:spPr>
      </p:pic>
    </p:spTree>
    <p:extLst>
      <p:ext uri="{BB962C8B-B14F-4D97-AF65-F5344CB8AC3E}">
        <p14:creationId xmlns:p14="http://schemas.microsoft.com/office/powerpoint/2010/main" val="241535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2124"/>
            <a:ext cx="10515600" cy="5764839"/>
          </a:xfrm>
        </p:spPr>
        <p:txBody>
          <a:bodyPr>
            <a:normAutofit/>
          </a:bodyPr>
          <a:lstStyle/>
          <a:p>
            <a:r>
              <a:rPr lang="en-IN" dirty="0"/>
              <a:t>Then it turns out, by selecting </a:t>
            </a:r>
            <a:r>
              <a:rPr lang="en-IN" i="1" dirty="0"/>
              <a:t>θ </a:t>
            </a:r>
            <a:r>
              <a:rPr lang="en-IN" dirty="0"/>
              <a:t>= −24 3 4 </a:t>
            </a:r>
            <a:r>
              <a:rPr lang="en-IN" i="1" dirty="0"/>
              <a:t>T</a:t>
            </a:r>
            <a:r>
              <a:rPr lang="en-IN" dirty="0"/>
              <a:t>, our machine learning model makes the correct prediction on every data point:</a:t>
            </a:r>
          </a:p>
          <a:p>
            <a:endParaRPr lang="en-IN" dirty="0"/>
          </a:p>
          <a:p>
            <a:endParaRPr lang="en-IN" dirty="0"/>
          </a:p>
          <a:p>
            <a:endParaRPr lang="en-IN" dirty="0"/>
          </a:p>
          <a:p>
            <a:r>
              <a:rPr lang="en-IN" dirty="0"/>
              <a:t>An optimal parameter vector </a:t>
            </a:r>
            <a:r>
              <a:rPr lang="en-IN" i="1" dirty="0"/>
              <a:t>θ </a:t>
            </a:r>
            <a:r>
              <a:rPr lang="en-IN" dirty="0"/>
              <a:t>positions the classifier so that we make as many correct predictions as possible. In most cases, there are many (or even infinitely many) possible choices for </a:t>
            </a:r>
            <a:r>
              <a:rPr lang="en-IN" i="1" dirty="0"/>
              <a:t>θ </a:t>
            </a:r>
            <a:r>
              <a:rPr lang="en-IN" dirty="0"/>
              <a:t>that are optimal</a:t>
            </a:r>
          </a:p>
          <a:p>
            <a:r>
              <a:rPr lang="en-IN" dirty="0"/>
              <a:t>Solving this problem requires a technique commonly known as </a:t>
            </a:r>
            <a:r>
              <a:rPr lang="en-IN" i="1" dirty="0"/>
              <a:t>optimization</a:t>
            </a:r>
            <a:r>
              <a:rPr lang="en-IN" dirty="0"/>
              <a:t>. An optimizer aims to maximize the performance of a machine learning model by iteratively tweaking its parameters until the error is minimized.</a:t>
            </a:r>
          </a:p>
        </p:txBody>
      </p:sp>
      <p:pic>
        <p:nvPicPr>
          <p:cNvPr id="4" name="Picture 3"/>
          <p:cNvPicPr>
            <a:picLocks noChangeAspect="1"/>
          </p:cNvPicPr>
          <p:nvPr/>
        </p:nvPicPr>
        <p:blipFill>
          <a:blip r:embed="rId2"/>
          <a:stretch>
            <a:fillRect/>
          </a:stretch>
        </p:blipFill>
        <p:spPr>
          <a:xfrm>
            <a:off x="3258356" y="1390918"/>
            <a:ext cx="4509154" cy="1167915"/>
          </a:xfrm>
          <a:prstGeom prst="rect">
            <a:avLst/>
          </a:prstGeom>
        </p:spPr>
      </p:pic>
    </p:spTree>
    <p:extLst>
      <p:ext uri="{BB962C8B-B14F-4D97-AF65-F5344CB8AC3E}">
        <p14:creationId xmlns:p14="http://schemas.microsoft.com/office/powerpoint/2010/main" val="1658311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1977" y="746975"/>
            <a:ext cx="9195516" cy="4494726"/>
          </a:xfrm>
          <a:prstGeom prst="rect">
            <a:avLst/>
          </a:prstGeom>
        </p:spPr>
      </p:pic>
    </p:spTree>
    <p:extLst>
      <p:ext uri="{BB962C8B-B14F-4D97-AF65-F5344CB8AC3E}">
        <p14:creationId xmlns:p14="http://schemas.microsoft.com/office/powerpoint/2010/main" val="382641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Mechanics of Machine Learning</a:t>
            </a:r>
          </a:p>
        </p:txBody>
      </p:sp>
      <p:sp>
        <p:nvSpPr>
          <p:cNvPr id="3" name="Content Placeholder 2"/>
          <p:cNvSpPr>
            <a:spLocks noGrp="1"/>
          </p:cNvSpPr>
          <p:nvPr>
            <p:ph idx="1"/>
          </p:nvPr>
        </p:nvSpPr>
        <p:spPr/>
        <p:txBody>
          <a:bodyPr>
            <a:normAutofit/>
          </a:bodyPr>
          <a:lstStyle/>
          <a:p>
            <a:r>
              <a:rPr lang="en-IN" dirty="0"/>
              <a:t>much more complex problems, such as </a:t>
            </a:r>
            <a:r>
              <a:rPr lang="en-IN" dirty="0">
                <a:solidFill>
                  <a:srgbClr val="FF0000"/>
                </a:solidFill>
              </a:rPr>
              <a:t>object recognition and text analysis</a:t>
            </a:r>
            <a:r>
              <a:rPr lang="en-IN" dirty="0"/>
              <a:t>, our data becomes extremely high dimensional, and the relationships we want to capture become highly nonlinear. </a:t>
            </a:r>
          </a:p>
          <a:p>
            <a:r>
              <a:rPr lang="en-IN" dirty="0"/>
              <a:t>To accommodate this complexity, recent research in machine learning has attempted to build models that resemble the structures utilized by our brains.</a:t>
            </a:r>
          </a:p>
          <a:p>
            <a:r>
              <a:rPr lang="en-IN" dirty="0"/>
              <a:t> It’s essentially this body of research, commonly referred to as </a:t>
            </a:r>
            <a:r>
              <a:rPr lang="en-IN" i="1" dirty="0"/>
              <a:t>deep learning</a:t>
            </a:r>
            <a:r>
              <a:rPr lang="en-IN" dirty="0"/>
              <a:t>, that has had spectacular success in tackling problems in computer vision and natural language processing. </a:t>
            </a:r>
          </a:p>
        </p:txBody>
      </p:sp>
    </p:spTree>
    <p:extLst>
      <p:ext uri="{BB962C8B-B14F-4D97-AF65-F5344CB8AC3E}">
        <p14:creationId xmlns:p14="http://schemas.microsoft.com/office/powerpoint/2010/main" val="52565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Biological Neuron</a:t>
            </a:r>
            <a:br>
              <a:rPr lang="en-IN" dirty="0"/>
            </a:br>
            <a:endParaRPr lang="en-IN" dirty="0"/>
          </a:p>
        </p:txBody>
      </p:sp>
      <p:sp>
        <p:nvSpPr>
          <p:cNvPr id="3" name="Content Placeholder 2"/>
          <p:cNvSpPr>
            <a:spLocks noGrp="1"/>
          </p:cNvSpPr>
          <p:nvPr>
            <p:ph idx="1"/>
          </p:nvPr>
        </p:nvSpPr>
        <p:spPr>
          <a:xfrm>
            <a:off x="838200" y="1326524"/>
            <a:ext cx="10515600" cy="5074275"/>
          </a:xfrm>
        </p:spPr>
        <p:txBody>
          <a:bodyPr>
            <a:normAutofit fontScale="92500" lnSpcReduction="20000"/>
          </a:bodyPr>
          <a:lstStyle/>
          <a:p>
            <a:r>
              <a:rPr lang="en-IN" dirty="0"/>
              <a:t>A human brain has billions of neurons. Neurons are interconnected nerve cells in the human brain that are involved in processing and transmitting chemical and electrical signals. </a:t>
            </a:r>
          </a:p>
          <a:p>
            <a:r>
              <a:rPr lang="en-IN" dirty="0"/>
              <a:t>The neuron is optimized to receive information from other neurons, process this information in a unique way, and send its result to other cells.</a:t>
            </a:r>
          </a:p>
          <a:p>
            <a:r>
              <a:rPr lang="en-IN" dirty="0"/>
              <a:t>The neuron receives its inputs along antennae-like structures called </a:t>
            </a:r>
            <a:r>
              <a:rPr lang="en-IN" i="1" dirty="0"/>
              <a:t>dendrites</a:t>
            </a:r>
            <a:r>
              <a:rPr lang="en-IN" dirty="0"/>
              <a:t>. Each of these incoming connections is dynamically strengthened or weakened based on how often it is used and it’s the strength of each connection that determines the contribution of the input to the neuron’s output</a:t>
            </a:r>
          </a:p>
          <a:p>
            <a:r>
              <a:rPr lang="en-IN" dirty="0"/>
              <a:t>After being weighted by the strength of their respective </a:t>
            </a:r>
            <a:r>
              <a:rPr lang="en-IN" dirty="0" err="1"/>
              <a:t>connections,the</a:t>
            </a:r>
            <a:r>
              <a:rPr lang="en-IN" dirty="0"/>
              <a:t> inputs are summed together in the </a:t>
            </a:r>
            <a:r>
              <a:rPr lang="en-IN" i="1" dirty="0"/>
              <a:t>cell body</a:t>
            </a:r>
            <a:r>
              <a:rPr lang="en-IN" dirty="0"/>
              <a:t>. This sum is then transformed into a new signal that’s propagated along the cell’s </a:t>
            </a:r>
            <a:r>
              <a:rPr lang="en-IN" i="1" dirty="0"/>
              <a:t>axon </a:t>
            </a:r>
            <a:r>
              <a:rPr lang="en-IN" dirty="0"/>
              <a:t>and sent off to other neurons.</a:t>
            </a:r>
          </a:p>
          <a:p>
            <a:pPr marL="0" indent="0">
              <a:buNone/>
            </a:pPr>
            <a:br>
              <a:rPr lang="en-IN" dirty="0"/>
            </a:br>
            <a:endParaRPr lang="en-IN" dirty="0"/>
          </a:p>
        </p:txBody>
      </p:sp>
    </p:spTree>
    <p:extLst>
      <p:ext uri="{BB962C8B-B14F-4D97-AF65-F5344CB8AC3E}">
        <p14:creationId xmlns:p14="http://schemas.microsoft.com/office/powerpoint/2010/main" val="3704752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Intelligent Machines</a:t>
            </a:r>
          </a:p>
        </p:txBody>
      </p:sp>
      <p:sp>
        <p:nvSpPr>
          <p:cNvPr id="3" name="Content Placeholder 2"/>
          <p:cNvSpPr>
            <a:spLocks noGrp="1"/>
          </p:cNvSpPr>
          <p:nvPr>
            <p:ph idx="1"/>
          </p:nvPr>
        </p:nvSpPr>
        <p:spPr>
          <a:xfrm>
            <a:off x="838200" y="1825625"/>
            <a:ext cx="7752008" cy="4351338"/>
          </a:xfrm>
        </p:spPr>
        <p:txBody>
          <a:bodyPr/>
          <a:lstStyle/>
          <a:p>
            <a:r>
              <a:rPr lang="en-IN" dirty="0"/>
              <a:t>The brain is the most incredible organ in the human body. It dictates the way we perceive every sight, sound, smell, taste, and touch. </a:t>
            </a:r>
          </a:p>
          <a:p>
            <a:r>
              <a:rPr lang="en-IN" dirty="0"/>
              <a:t>It enables us to store memories, experience emotions, and even dream</a:t>
            </a:r>
          </a:p>
          <a:p>
            <a:r>
              <a:rPr lang="en-IN" dirty="0"/>
              <a:t>The brain is, inherently, what makes us intelligent.</a:t>
            </a:r>
          </a:p>
        </p:txBody>
      </p:sp>
      <p:pic>
        <p:nvPicPr>
          <p:cNvPr id="6" name="Picture 5"/>
          <p:cNvPicPr>
            <a:picLocks noChangeAspect="1"/>
          </p:cNvPicPr>
          <p:nvPr/>
        </p:nvPicPr>
        <p:blipFill>
          <a:blip r:embed="rId2"/>
          <a:stretch>
            <a:fillRect/>
          </a:stretch>
        </p:blipFill>
        <p:spPr>
          <a:xfrm>
            <a:off x="8924925" y="1352685"/>
            <a:ext cx="2428875" cy="2910222"/>
          </a:xfrm>
          <a:prstGeom prst="rect">
            <a:avLst/>
          </a:prstGeom>
        </p:spPr>
      </p:pic>
    </p:spTree>
    <p:extLst>
      <p:ext uri="{BB962C8B-B14F-4D97-AF65-F5344CB8AC3E}">
        <p14:creationId xmlns:p14="http://schemas.microsoft.com/office/powerpoint/2010/main" val="138407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7887" y="592429"/>
            <a:ext cx="9543245" cy="5190185"/>
          </a:xfrm>
          <a:prstGeom prst="rect">
            <a:avLst/>
          </a:prstGeom>
        </p:spPr>
      </p:pic>
    </p:spTree>
    <p:extLst>
      <p:ext uri="{BB962C8B-B14F-4D97-AF65-F5344CB8AC3E}">
        <p14:creationId xmlns:p14="http://schemas.microsoft.com/office/powerpoint/2010/main" val="4069922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Biological Neuron</a:t>
            </a:r>
            <a:br>
              <a:rPr lang="en-IN" dirty="0"/>
            </a:br>
            <a:endParaRPr lang="en-IN" dirty="0"/>
          </a:p>
        </p:txBody>
      </p:sp>
      <p:sp>
        <p:nvSpPr>
          <p:cNvPr id="3" name="Content Placeholder 2"/>
          <p:cNvSpPr>
            <a:spLocks noGrp="1"/>
          </p:cNvSpPr>
          <p:nvPr>
            <p:ph idx="1"/>
          </p:nvPr>
        </p:nvSpPr>
        <p:spPr/>
        <p:txBody>
          <a:bodyPr/>
          <a:lstStyle/>
          <a:p>
            <a:r>
              <a:rPr lang="en-IN" dirty="0"/>
              <a:t>Cell nucleus or Soma processes the information received from dendrites. </a:t>
            </a:r>
          </a:p>
          <a:p>
            <a:r>
              <a:rPr lang="en-IN" dirty="0"/>
              <a:t>Axon is a cable that is used by neurons to send information. </a:t>
            </a:r>
          </a:p>
          <a:p>
            <a:r>
              <a:rPr lang="en-IN" dirty="0"/>
              <a:t>Synapse is the connection between an axon and other neuron dendrites.</a:t>
            </a:r>
          </a:p>
        </p:txBody>
      </p:sp>
    </p:spTree>
    <p:extLst>
      <p:ext uri="{BB962C8B-B14F-4D97-AF65-F5344CB8AC3E}">
        <p14:creationId xmlns:p14="http://schemas.microsoft.com/office/powerpoint/2010/main" val="272301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Rise of Artificial Neurons</a:t>
            </a:r>
          </a:p>
        </p:txBody>
      </p:sp>
      <p:sp>
        <p:nvSpPr>
          <p:cNvPr id="3" name="Content Placeholder 2"/>
          <p:cNvSpPr>
            <a:spLocks noGrp="1"/>
          </p:cNvSpPr>
          <p:nvPr>
            <p:ph idx="1"/>
          </p:nvPr>
        </p:nvSpPr>
        <p:spPr/>
        <p:txBody>
          <a:bodyPr/>
          <a:lstStyle/>
          <a:p>
            <a:r>
              <a:rPr lang="en-IN" dirty="0"/>
              <a:t>Researchers Warren </a:t>
            </a:r>
            <a:r>
              <a:rPr lang="en-IN" dirty="0" err="1"/>
              <a:t>McCullock</a:t>
            </a:r>
            <a:r>
              <a:rPr lang="en-IN" dirty="0"/>
              <a:t> and Walter Pitts published their first concept of simplified brain cell in 1943. This was called </a:t>
            </a:r>
            <a:r>
              <a:rPr lang="en-IN" dirty="0" err="1"/>
              <a:t>McCullock</a:t>
            </a:r>
            <a:r>
              <a:rPr lang="en-IN" dirty="0"/>
              <a:t>-Pitts (MCP) neuron. They described such a nerve cell as a simple logic gate with binary outputs.</a:t>
            </a:r>
          </a:p>
          <a:p>
            <a:r>
              <a:rPr lang="en-IN" dirty="0"/>
              <a:t>Multiple signals arrive at the dendrites and are then integrated into the cell body, and, if the accumulated signal exceeds a certain threshold, an output signal is generated that will be passed on by the axon. </a:t>
            </a:r>
          </a:p>
        </p:txBody>
      </p:sp>
    </p:spTree>
    <p:extLst>
      <p:ext uri="{BB962C8B-B14F-4D97-AF65-F5344CB8AC3E}">
        <p14:creationId xmlns:p14="http://schemas.microsoft.com/office/powerpoint/2010/main" val="1638467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Artificial Neuron?</a:t>
            </a:r>
            <a:br>
              <a:rPr lang="en-IN" dirty="0"/>
            </a:br>
            <a:endParaRPr lang="en-IN" dirty="0"/>
          </a:p>
        </p:txBody>
      </p:sp>
      <p:sp>
        <p:nvSpPr>
          <p:cNvPr id="3" name="Content Placeholder 2"/>
          <p:cNvSpPr>
            <a:spLocks noGrp="1"/>
          </p:cNvSpPr>
          <p:nvPr>
            <p:ph idx="1"/>
          </p:nvPr>
        </p:nvSpPr>
        <p:spPr>
          <a:xfrm>
            <a:off x="838200" y="1825625"/>
            <a:ext cx="10515600" cy="1510003"/>
          </a:xfrm>
        </p:spPr>
        <p:txBody>
          <a:bodyPr>
            <a:normAutofit lnSpcReduction="10000"/>
          </a:bodyPr>
          <a:lstStyle/>
          <a:p>
            <a:r>
              <a:rPr lang="en-IN" dirty="0"/>
              <a:t>An artificial neuron is a mathematical function based on a model of biological neurons, where each neuron takes inputs, weighs them separately, sums them up and passes this sum through a nonlinear function to produce output.</a:t>
            </a:r>
          </a:p>
        </p:txBody>
      </p:sp>
      <p:pic>
        <p:nvPicPr>
          <p:cNvPr id="2050" name="Picture 2" descr="diagram-for-general-view-of-artificial-neuron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952" y="3619924"/>
            <a:ext cx="5334000"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03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Biological</a:t>
            </a:r>
            <a:r>
              <a:rPr lang="fr-FR" dirty="0"/>
              <a:t> </a:t>
            </a:r>
            <a:r>
              <a:rPr lang="fr-FR" dirty="0" err="1"/>
              <a:t>Neuron</a:t>
            </a:r>
            <a:r>
              <a:rPr lang="fr-FR" dirty="0"/>
              <a:t> vs. </a:t>
            </a:r>
            <a:r>
              <a:rPr lang="fr-FR" dirty="0" err="1"/>
              <a:t>Artificial</a:t>
            </a:r>
            <a:r>
              <a:rPr lang="fr-FR" dirty="0"/>
              <a:t> </a:t>
            </a:r>
            <a:r>
              <a:rPr lang="fr-FR" dirty="0" err="1"/>
              <a:t>Neuron</a:t>
            </a:r>
            <a:br>
              <a:rPr lang="fr-FR" dirty="0"/>
            </a:br>
            <a:endParaRPr lang="en-IN" dirty="0"/>
          </a:p>
        </p:txBody>
      </p:sp>
      <p:graphicFrame>
        <p:nvGraphicFramePr>
          <p:cNvPr id="4" name="Table 3"/>
          <p:cNvGraphicFramePr>
            <a:graphicFrameLocks noGrp="1"/>
          </p:cNvGraphicFramePr>
          <p:nvPr/>
        </p:nvGraphicFramePr>
        <p:xfrm>
          <a:off x="1521317" y="1540571"/>
          <a:ext cx="8047686" cy="3718560"/>
        </p:xfrm>
        <a:graphic>
          <a:graphicData uri="http://schemas.openxmlformats.org/drawingml/2006/table">
            <a:tbl>
              <a:tblPr/>
              <a:tblGrid>
                <a:gridCol w="5195621">
                  <a:extLst>
                    <a:ext uri="{9D8B030D-6E8A-4147-A177-3AD203B41FA5}">
                      <a16:colId xmlns:a16="http://schemas.microsoft.com/office/drawing/2014/main" val="20000"/>
                    </a:ext>
                  </a:extLst>
                </a:gridCol>
                <a:gridCol w="2852065">
                  <a:extLst>
                    <a:ext uri="{9D8B030D-6E8A-4147-A177-3AD203B41FA5}">
                      <a16:colId xmlns:a16="http://schemas.microsoft.com/office/drawing/2014/main" val="20001"/>
                    </a:ext>
                  </a:extLst>
                </a:gridCol>
              </a:tblGrid>
              <a:tr h="0">
                <a:tc>
                  <a:txBody>
                    <a:bodyPr/>
                    <a:lstStyle/>
                    <a:p>
                      <a:pPr algn="ctr"/>
                      <a:r>
                        <a:rPr lang="en-IN" sz="2400" b="0" i="0" dirty="0">
                          <a:solidFill>
                            <a:srgbClr val="51565E"/>
                          </a:solidFill>
                          <a:effectLst/>
                          <a:latin typeface="Roboto"/>
                        </a:rPr>
                        <a:t>Biological Neuron</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tc>
                  <a:txBody>
                    <a:bodyPr/>
                    <a:lstStyle/>
                    <a:p>
                      <a:pPr algn="ctr"/>
                      <a:r>
                        <a:rPr lang="en-IN" sz="2400" b="0" i="0">
                          <a:solidFill>
                            <a:srgbClr val="51565E"/>
                          </a:solidFill>
                          <a:effectLst/>
                          <a:latin typeface="Roboto"/>
                        </a:rPr>
                        <a:t>Artificial Neuron</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0">
                <a:tc>
                  <a:txBody>
                    <a:bodyPr/>
                    <a:lstStyle/>
                    <a:p>
                      <a:pPr algn="ctr"/>
                      <a:r>
                        <a:rPr lang="en-IN" sz="2400" b="0" i="0">
                          <a:solidFill>
                            <a:srgbClr val="51565E"/>
                          </a:solidFill>
                          <a:effectLst/>
                          <a:latin typeface="Roboto"/>
                        </a:rPr>
                        <a:t>Cell Nucleus (Soma)</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tc>
                  <a:txBody>
                    <a:bodyPr/>
                    <a:lstStyle/>
                    <a:p>
                      <a:pPr algn="ctr"/>
                      <a:r>
                        <a:rPr lang="en-IN" sz="2400" b="0" i="0">
                          <a:solidFill>
                            <a:srgbClr val="51565E"/>
                          </a:solidFill>
                          <a:effectLst/>
                          <a:latin typeface="Roboto"/>
                        </a:rPr>
                        <a:t>Node</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0">
                <a:tc>
                  <a:txBody>
                    <a:bodyPr/>
                    <a:lstStyle/>
                    <a:p>
                      <a:pPr algn="ctr"/>
                      <a:r>
                        <a:rPr lang="en-IN" sz="2400" b="0" i="0" dirty="0">
                          <a:solidFill>
                            <a:srgbClr val="51565E"/>
                          </a:solidFill>
                          <a:effectLst/>
                          <a:latin typeface="Roboto"/>
                        </a:rPr>
                        <a:t>Dendrites</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tc>
                  <a:txBody>
                    <a:bodyPr/>
                    <a:lstStyle/>
                    <a:p>
                      <a:pPr algn="ctr"/>
                      <a:r>
                        <a:rPr lang="en-IN" sz="2400" b="0" i="0">
                          <a:solidFill>
                            <a:srgbClr val="51565E"/>
                          </a:solidFill>
                          <a:effectLst/>
                          <a:latin typeface="Roboto"/>
                        </a:rPr>
                        <a:t>Input</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0">
                <a:tc>
                  <a:txBody>
                    <a:bodyPr/>
                    <a:lstStyle/>
                    <a:p>
                      <a:pPr algn="ctr"/>
                      <a:r>
                        <a:rPr lang="en-IN" sz="2400" b="0" i="0" dirty="0">
                          <a:solidFill>
                            <a:srgbClr val="51565E"/>
                          </a:solidFill>
                          <a:effectLst/>
                          <a:latin typeface="Roboto"/>
                        </a:rPr>
                        <a:t>Synapse</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tc>
                  <a:txBody>
                    <a:bodyPr/>
                    <a:lstStyle/>
                    <a:p>
                      <a:pPr algn="ctr"/>
                      <a:r>
                        <a:rPr lang="en-IN" sz="2400" b="0" i="0" dirty="0">
                          <a:solidFill>
                            <a:srgbClr val="51565E"/>
                          </a:solidFill>
                          <a:effectLst/>
                          <a:latin typeface="Roboto"/>
                        </a:rPr>
                        <a:t>Weights or interconnections</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0">
                <a:tc>
                  <a:txBody>
                    <a:bodyPr/>
                    <a:lstStyle/>
                    <a:p>
                      <a:pPr algn="ctr"/>
                      <a:r>
                        <a:rPr lang="en-IN" sz="2400" b="0" i="0">
                          <a:solidFill>
                            <a:srgbClr val="51565E"/>
                          </a:solidFill>
                          <a:effectLst/>
                          <a:latin typeface="Roboto"/>
                        </a:rPr>
                        <a:t>Axon</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tc>
                  <a:txBody>
                    <a:bodyPr/>
                    <a:lstStyle/>
                    <a:p>
                      <a:pPr algn="ctr"/>
                      <a:r>
                        <a:rPr lang="en-IN" sz="2400" b="0" i="0" dirty="0">
                          <a:solidFill>
                            <a:srgbClr val="51565E"/>
                          </a:solidFill>
                          <a:effectLst/>
                          <a:latin typeface="Roboto"/>
                        </a:rPr>
                        <a:t>Output</a:t>
                      </a:r>
                    </a:p>
                  </a:txBody>
                  <a:tcPr marL="114300" marR="114300" marT="152400" marB="15240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4282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Artificial Neuron</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The artificial neuron has the following characteristics:</a:t>
            </a:r>
          </a:p>
          <a:p>
            <a:r>
              <a:rPr lang="en-IN" dirty="0"/>
              <a:t>A neuron is a mathematical function </a:t>
            </a:r>
            <a:r>
              <a:rPr lang="en-IN" dirty="0" err="1"/>
              <a:t>modeled</a:t>
            </a:r>
            <a:r>
              <a:rPr lang="en-IN" dirty="0"/>
              <a:t> on the working of biological neurons</a:t>
            </a:r>
          </a:p>
          <a:p>
            <a:r>
              <a:rPr lang="en-IN" dirty="0"/>
              <a:t>It is an elementary unit in an artificial neural network</a:t>
            </a:r>
          </a:p>
          <a:p>
            <a:r>
              <a:rPr lang="en-IN" dirty="0"/>
              <a:t>One or more inputs are separately weighted</a:t>
            </a:r>
          </a:p>
          <a:p>
            <a:r>
              <a:rPr lang="en-IN" dirty="0"/>
              <a:t>Inputs are summed and passed through a nonlinear function to produce output</a:t>
            </a:r>
          </a:p>
          <a:p>
            <a:r>
              <a:rPr lang="en-IN" dirty="0"/>
              <a:t>Every neuron holds an internal state called activation signal</a:t>
            </a:r>
          </a:p>
          <a:p>
            <a:r>
              <a:rPr lang="en-IN" dirty="0"/>
              <a:t>Each connection link carries information about the input signal</a:t>
            </a:r>
          </a:p>
          <a:p>
            <a:r>
              <a:rPr lang="en-IN" dirty="0"/>
              <a:t>Every neuron is connected to another neuron via connection link</a:t>
            </a:r>
          </a:p>
          <a:p>
            <a:endParaRPr lang="en-IN" dirty="0"/>
          </a:p>
        </p:txBody>
      </p:sp>
    </p:spTree>
    <p:extLst>
      <p:ext uri="{BB962C8B-B14F-4D97-AF65-F5344CB8AC3E}">
        <p14:creationId xmlns:p14="http://schemas.microsoft.com/office/powerpoint/2010/main" val="2459785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Perceptron </a:t>
            </a:r>
            <a:br>
              <a:rPr lang="en-IN" dirty="0"/>
            </a:br>
            <a:endParaRPr lang="en-IN" dirty="0"/>
          </a:p>
        </p:txBody>
      </p:sp>
      <p:sp>
        <p:nvSpPr>
          <p:cNvPr id="3" name="Content Placeholder 2"/>
          <p:cNvSpPr>
            <a:spLocks noGrp="1"/>
          </p:cNvSpPr>
          <p:nvPr>
            <p:ph idx="1"/>
          </p:nvPr>
        </p:nvSpPr>
        <p:spPr/>
        <p:txBody>
          <a:bodyPr/>
          <a:lstStyle/>
          <a:p>
            <a:r>
              <a:rPr lang="en-IN" dirty="0"/>
              <a:t>Perceptron was introduced by Frank Rosenblatt in 1957. He proposed a Perceptron learning rule based on the original MCP neuron.</a:t>
            </a:r>
          </a:p>
          <a:p>
            <a:r>
              <a:rPr lang="en-IN" dirty="0"/>
              <a:t> A Perceptron is an algorithm for supervised learning of binary classifiers. </a:t>
            </a:r>
          </a:p>
          <a:p>
            <a:r>
              <a:rPr lang="en-IN" dirty="0"/>
              <a:t>This algorithm enables neurons to learn and processes elements in the training set one at a time.</a:t>
            </a:r>
          </a:p>
        </p:txBody>
      </p:sp>
    </p:spTree>
    <p:extLst>
      <p:ext uri="{BB962C8B-B14F-4D97-AF65-F5344CB8AC3E}">
        <p14:creationId xmlns:p14="http://schemas.microsoft.com/office/powerpoint/2010/main" val="1357316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eneral-diagram-of-perceptron-for-supervised-learning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75" y="914400"/>
            <a:ext cx="7577696" cy="4379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427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IN" dirty="0" err="1"/>
              <a:t>Perceptrons</a:t>
            </a:r>
            <a:endParaRPr lang="en-IN" dirty="0"/>
          </a:p>
        </p:txBody>
      </p:sp>
      <p:sp>
        <p:nvSpPr>
          <p:cNvPr id="3" name="Content Placeholder 2"/>
          <p:cNvSpPr>
            <a:spLocks noGrp="1"/>
          </p:cNvSpPr>
          <p:nvPr>
            <p:ph idx="1"/>
          </p:nvPr>
        </p:nvSpPr>
        <p:spPr/>
        <p:txBody>
          <a:bodyPr/>
          <a:lstStyle/>
          <a:p>
            <a:r>
              <a:rPr lang="en-IN" dirty="0"/>
              <a:t>There are two types of </a:t>
            </a:r>
            <a:r>
              <a:rPr lang="en-IN" dirty="0" err="1"/>
              <a:t>Perceptrons</a:t>
            </a:r>
            <a:r>
              <a:rPr lang="en-IN" dirty="0"/>
              <a:t>: Single layer and Multilayer.</a:t>
            </a:r>
          </a:p>
          <a:p>
            <a:r>
              <a:rPr lang="en-IN" dirty="0"/>
              <a:t>Single layer - Single layer </a:t>
            </a:r>
            <a:r>
              <a:rPr lang="en-IN" dirty="0" err="1"/>
              <a:t>perceptrons</a:t>
            </a:r>
            <a:r>
              <a:rPr lang="en-IN" dirty="0"/>
              <a:t> can learn only linearly separable patterns</a:t>
            </a:r>
          </a:p>
          <a:p>
            <a:r>
              <a:rPr lang="en-IN" dirty="0">
                <a:hlinkClick r:id="rId2" tooltip="Multilayer"/>
              </a:rPr>
              <a:t>Multilayer</a:t>
            </a:r>
            <a:r>
              <a:rPr lang="en-IN" dirty="0"/>
              <a:t> - Multilayer </a:t>
            </a:r>
            <a:r>
              <a:rPr lang="en-IN" dirty="0" err="1"/>
              <a:t>perceptrons</a:t>
            </a:r>
            <a:r>
              <a:rPr lang="en-IN" dirty="0"/>
              <a:t> or </a:t>
            </a:r>
            <a:r>
              <a:rPr lang="en-IN" dirty="0" err="1"/>
              <a:t>feedforward</a:t>
            </a:r>
            <a:r>
              <a:rPr lang="en-IN" dirty="0"/>
              <a:t> neural networks with two or more layers have the greater processing power</a:t>
            </a:r>
          </a:p>
          <a:p>
            <a:r>
              <a:rPr lang="en-IN" dirty="0"/>
              <a:t>The Perceptron algorithm learns the weights for the input signals in order to draw a linear decision boundary.</a:t>
            </a:r>
          </a:p>
          <a:p>
            <a:r>
              <a:rPr lang="en-IN" dirty="0"/>
              <a:t>This enables you to distinguish between the two linearly separable classes +1 and -1.</a:t>
            </a:r>
          </a:p>
          <a:p>
            <a:endParaRPr lang="en-IN" dirty="0"/>
          </a:p>
        </p:txBody>
      </p:sp>
    </p:spTree>
    <p:extLst>
      <p:ext uri="{BB962C8B-B14F-4D97-AF65-F5344CB8AC3E}">
        <p14:creationId xmlns:p14="http://schemas.microsoft.com/office/powerpoint/2010/main" val="2352109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Perceptron Learning Rule</a:t>
            </a:r>
            <a:br>
              <a:rPr lang="en-IN" dirty="0"/>
            </a:br>
            <a:endParaRPr lang="en-IN" dirty="0"/>
          </a:p>
        </p:txBody>
      </p:sp>
      <p:sp>
        <p:nvSpPr>
          <p:cNvPr id="3" name="Content Placeholder 2"/>
          <p:cNvSpPr>
            <a:spLocks noGrp="1"/>
          </p:cNvSpPr>
          <p:nvPr>
            <p:ph idx="1"/>
          </p:nvPr>
        </p:nvSpPr>
        <p:spPr>
          <a:xfrm>
            <a:off x="1024128" y="2286000"/>
            <a:ext cx="10219128" cy="4023360"/>
          </a:xfrm>
        </p:spPr>
        <p:txBody>
          <a:bodyPr>
            <a:noAutofit/>
          </a:bodyPr>
          <a:lstStyle/>
          <a:p>
            <a:pPr>
              <a:buFont typeface="Arial" panose="020B0604020202020204" pitchFamily="34" charset="0"/>
              <a:buChar char="•"/>
            </a:pPr>
            <a:r>
              <a:rPr lang="en-IN" dirty="0"/>
              <a:t>Perceptron Learning Rule states that the algorithm would automatically learn the optimal weight coefficients. The input features are then multiplied with these weights to determine if a neuron fires or not.</a:t>
            </a:r>
          </a:p>
          <a:p>
            <a:pPr>
              <a:buFont typeface="Arial" panose="020B0604020202020204" pitchFamily="34" charset="0"/>
              <a:buChar char="•"/>
            </a:pPr>
            <a:r>
              <a:rPr lang="en-IN" dirty="0"/>
              <a:t>The Perceptron receives multiple input signals, and if the sum of the input signals exceeds a certain threshold, it either outputs a signal or does not return an output. In the context of supervised learning and classification, this can then be used to predict the class of a sample.</a:t>
            </a:r>
            <a:br>
              <a:rPr lang="en-IN" dirty="0"/>
            </a:br>
            <a:endParaRPr lang="en-IN" dirty="0"/>
          </a:p>
        </p:txBody>
      </p:sp>
    </p:spTree>
    <p:extLst>
      <p:ext uri="{BB962C8B-B14F-4D97-AF65-F5344CB8AC3E}">
        <p14:creationId xmlns:p14="http://schemas.microsoft.com/office/powerpoint/2010/main" val="139767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Intelligent Machines</a:t>
            </a:r>
          </a:p>
        </p:txBody>
      </p:sp>
      <p:sp>
        <p:nvSpPr>
          <p:cNvPr id="3" name="Content Placeholder 2"/>
          <p:cNvSpPr>
            <a:spLocks noGrp="1"/>
          </p:cNvSpPr>
          <p:nvPr>
            <p:ph idx="1"/>
          </p:nvPr>
        </p:nvSpPr>
        <p:spPr/>
        <p:txBody>
          <a:bodyPr>
            <a:normAutofit lnSpcReduction="10000"/>
          </a:bodyPr>
          <a:lstStyle/>
          <a:p>
            <a:r>
              <a:rPr lang="en-IN" dirty="0"/>
              <a:t>The infant brain only weighs a single pound, but somehow it solves problems that even our biggest, most powerful supercomputers find impossible. </a:t>
            </a:r>
          </a:p>
          <a:p>
            <a:r>
              <a:rPr lang="en-IN" dirty="0"/>
              <a:t>Within a matter of months after birth, infants can recognize the faces of their parents, discern discrete objects from their backgrounds, and even tell apart voices</a:t>
            </a:r>
          </a:p>
          <a:p>
            <a:r>
              <a:rPr lang="en-IN" dirty="0"/>
              <a:t>Within a year, they’ve already developed an intuition for natural physics, can track objects even when they become partially or completely blocked, and can associate sounds with specific mean‐ </a:t>
            </a:r>
            <a:r>
              <a:rPr lang="en-IN" dirty="0" err="1"/>
              <a:t>ings</a:t>
            </a:r>
            <a:r>
              <a:rPr lang="en-IN" dirty="0"/>
              <a:t>. And by early childhood, they have a sophisticated understanding of grammar and thousands of words in their vocabularies</a:t>
            </a:r>
          </a:p>
        </p:txBody>
      </p:sp>
    </p:spTree>
    <p:extLst>
      <p:ext uri="{BB962C8B-B14F-4D97-AF65-F5344CB8AC3E}">
        <p14:creationId xmlns:p14="http://schemas.microsoft.com/office/powerpoint/2010/main" val="1742296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ymbolic-representation-of-perceptron-learning-rule_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400" y="566670"/>
            <a:ext cx="9168730" cy="495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8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Perceptron Function</a:t>
            </a:r>
            <a:br>
              <a:rPr lang="en-IN" dirty="0"/>
            </a:br>
            <a:endParaRPr lang="en-IN" dirty="0"/>
          </a:p>
        </p:txBody>
      </p:sp>
      <p:sp>
        <p:nvSpPr>
          <p:cNvPr id="3" name="Content Placeholder 2"/>
          <p:cNvSpPr>
            <a:spLocks noGrp="1"/>
          </p:cNvSpPr>
          <p:nvPr>
            <p:ph idx="1"/>
          </p:nvPr>
        </p:nvSpPr>
        <p:spPr>
          <a:xfrm>
            <a:off x="838200" y="1825625"/>
            <a:ext cx="10515600" cy="1252426"/>
          </a:xfrm>
        </p:spPr>
        <p:txBody>
          <a:bodyPr/>
          <a:lstStyle/>
          <a:p>
            <a:r>
              <a:rPr lang="en-IN" dirty="0"/>
              <a:t>Perceptron is a function that maps its input “x,” which is multiplied with the learned weight coefficient; an output value ”f(x)”is generated.</a:t>
            </a:r>
          </a:p>
        </p:txBody>
      </p:sp>
      <p:pic>
        <p:nvPicPr>
          <p:cNvPr id="6146" name="Picture 2" descr="Perceptron_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499" y="2884869"/>
            <a:ext cx="3327579" cy="13532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32078" y="4815350"/>
            <a:ext cx="6096000" cy="1477328"/>
          </a:xfrm>
          <a:prstGeom prst="rect">
            <a:avLst/>
          </a:prstGeom>
        </p:spPr>
        <p:txBody>
          <a:bodyPr>
            <a:spAutoFit/>
          </a:bodyPr>
          <a:lstStyle/>
          <a:p>
            <a:r>
              <a:rPr lang="en-IN" b="0" i="0" dirty="0">
                <a:solidFill>
                  <a:srgbClr val="51565E"/>
                </a:solidFill>
                <a:effectLst/>
                <a:latin typeface="Roboto"/>
              </a:rPr>
              <a:t>In the equation given above:</a:t>
            </a:r>
          </a:p>
          <a:p>
            <a:pPr>
              <a:buFont typeface="Arial" panose="020B0604020202020204" pitchFamily="34" charset="0"/>
              <a:buChar char="•"/>
            </a:pPr>
            <a:r>
              <a:rPr lang="en-IN" b="0" i="0" dirty="0">
                <a:solidFill>
                  <a:srgbClr val="51565E"/>
                </a:solidFill>
                <a:effectLst/>
                <a:latin typeface="Roboto"/>
              </a:rPr>
              <a:t>“w” = vector of real-valued weights</a:t>
            </a:r>
          </a:p>
          <a:p>
            <a:pPr>
              <a:buFont typeface="Arial" panose="020B0604020202020204" pitchFamily="34" charset="0"/>
              <a:buChar char="•"/>
            </a:pPr>
            <a:r>
              <a:rPr lang="en-IN" b="0" i="0" dirty="0">
                <a:solidFill>
                  <a:srgbClr val="51565E"/>
                </a:solidFill>
                <a:effectLst/>
                <a:latin typeface="Roboto"/>
              </a:rPr>
              <a:t>“b” = bias (an element that adjusts the boundary away from origin without any dependence on the input value)</a:t>
            </a:r>
          </a:p>
          <a:p>
            <a:pPr>
              <a:buFont typeface="Arial" panose="020B0604020202020204" pitchFamily="34" charset="0"/>
              <a:buChar char="•"/>
            </a:pPr>
            <a:r>
              <a:rPr lang="en-IN" b="0" i="0" dirty="0">
                <a:solidFill>
                  <a:srgbClr val="51565E"/>
                </a:solidFill>
                <a:effectLst/>
                <a:latin typeface="Roboto"/>
              </a:rPr>
              <a:t>“x” = vector of input x values</a:t>
            </a:r>
          </a:p>
        </p:txBody>
      </p:sp>
    </p:spTree>
    <p:extLst>
      <p:ext uri="{BB962C8B-B14F-4D97-AF65-F5344CB8AC3E}">
        <p14:creationId xmlns:p14="http://schemas.microsoft.com/office/powerpoint/2010/main" val="1607564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Perceptron Function</a:t>
            </a:r>
            <a:br>
              <a:rPr lang="en-IN" dirty="0"/>
            </a:br>
            <a:endParaRPr lang="en-IN" dirty="0"/>
          </a:p>
        </p:txBody>
      </p:sp>
      <p:pic>
        <p:nvPicPr>
          <p:cNvPr id="7170" name="Picture 2" descr="Perceptron_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95482" y="2395470"/>
            <a:ext cx="2319605" cy="18439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824506" y="4670515"/>
            <a:ext cx="8530107" cy="923330"/>
          </a:xfrm>
          <a:prstGeom prst="rect">
            <a:avLst/>
          </a:prstGeom>
        </p:spPr>
        <p:txBody>
          <a:bodyPr wrap="square">
            <a:spAutoFit/>
          </a:bodyPr>
          <a:lstStyle/>
          <a:p>
            <a:pPr>
              <a:buFont typeface="Arial" panose="020B0604020202020204" pitchFamily="34" charset="0"/>
              <a:buChar char="•"/>
            </a:pPr>
            <a:r>
              <a:rPr lang="en-IN" b="0" i="0" dirty="0">
                <a:solidFill>
                  <a:srgbClr val="51565E"/>
                </a:solidFill>
                <a:effectLst/>
                <a:latin typeface="Roboto"/>
              </a:rPr>
              <a:t>“m” = number of inputs to the Perceptron</a:t>
            </a:r>
          </a:p>
          <a:p>
            <a:r>
              <a:rPr lang="en-IN" b="0" i="0" dirty="0">
                <a:solidFill>
                  <a:srgbClr val="51565E"/>
                </a:solidFill>
                <a:effectLst/>
                <a:latin typeface="Roboto"/>
              </a:rPr>
              <a:t>The output can be represented as “1” or “0.”  It can also be represented as “1” or “-1” depending on which activation function is used.</a:t>
            </a:r>
          </a:p>
        </p:txBody>
      </p:sp>
    </p:spTree>
    <p:extLst>
      <p:ext uri="{BB962C8B-B14F-4D97-AF65-F5344CB8AC3E}">
        <p14:creationId xmlns:p14="http://schemas.microsoft.com/office/powerpoint/2010/main" val="4014517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Inputs of a Perceptron</a:t>
            </a:r>
            <a:br>
              <a:rPr lang="en-IN" dirty="0"/>
            </a:br>
            <a:endParaRPr lang="en-IN" dirty="0"/>
          </a:p>
        </p:txBody>
      </p:sp>
      <p:sp>
        <p:nvSpPr>
          <p:cNvPr id="3" name="Content Placeholder 2"/>
          <p:cNvSpPr>
            <a:spLocks noGrp="1"/>
          </p:cNvSpPr>
          <p:nvPr>
            <p:ph idx="1"/>
          </p:nvPr>
        </p:nvSpPr>
        <p:spPr>
          <a:xfrm>
            <a:off x="838200" y="1825625"/>
            <a:ext cx="10515600" cy="1239547"/>
          </a:xfrm>
        </p:spPr>
        <p:txBody>
          <a:bodyPr>
            <a:normAutofit lnSpcReduction="10000"/>
          </a:bodyPr>
          <a:lstStyle/>
          <a:p>
            <a:r>
              <a:rPr lang="en-IN" dirty="0"/>
              <a:t>A Perceptron accepts inputs, moderates them with certain weight values, then applies the transformation function to output the final result. The image below shows a Perceptron with a Boolean output.</a:t>
            </a:r>
          </a:p>
        </p:txBody>
      </p:sp>
      <p:pic>
        <p:nvPicPr>
          <p:cNvPr id="8194" name="Picture 2" descr="Perceptron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313" y="2949263"/>
            <a:ext cx="6962775" cy="336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37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Inputs of a Perceptron</a:t>
            </a:r>
            <a:br>
              <a:rPr lang="en-IN" dirty="0"/>
            </a:br>
            <a:endParaRPr lang="en-IN" dirty="0"/>
          </a:p>
        </p:txBody>
      </p:sp>
      <p:sp>
        <p:nvSpPr>
          <p:cNvPr id="3" name="Content Placeholder 2"/>
          <p:cNvSpPr>
            <a:spLocks noGrp="1"/>
          </p:cNvSpPr>
          <p:nvPr>
            <p:ph idx="1"/>
          </p:nvPr>
        </p:nvSpPr>
        <p:spPr>
          <a:xfrm>
            <a:off x="838200" y="1825625"/>
            <a:ext cx="10515600" cy="1677429"/>
          </a:xfrm>
        </p:spPr>
        <p:txBody>
          <a:bodyPr/>
          <a:lstStyle/>
          <a:p>
            <a:r>
              <a:rPr lang="en-IN" dirty="0"/>
              <a:t>A Boolean output is based on inputs such as salaried, married, age, past credit profile, etc. It has only two values: Yes and No or True and False. The summation function “∑” multiplies all inputs of “x” by weights “w” and then adds them up as follows:</a:t>
            </a:r>
          </a:p>
        </p:txBody>
      </p:sp>
      <p:pic>
        <p:nvPicPr>
          <p:cNvPr id="9218" name="Picture 2" descr="Percepton_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592" y="3837905"/>
            <a:ext cx="5884617" cy="122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228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Activation Functions of Perceptron</a:t>
            </a:r>
            <a:br>
              <a:rPr lang="en-IN" dirty="0"/>
            </a:br>
            <a:endParaRPr lang="en-IN" dirty="0"/>
          </a:p>
        </p:txBody>
      </p:sp>
      <p:sp>
        <p:nvSpPr>
          <p:cNvPr id="3" name="Content Placeholder 2"/>
          <p:cNvSpPr>
            <a:spLocks noGrp="1"/>
          </p:cNvSpPr>
          <p:nvPr>
            <p:ph idx="1"/>
          </p:nvPr>
        </p:nvSpPr>
        <p:spPr>
          <a:xfrm>
            <a:off x="838200" y="1416676"/>
            <a:ext cx="10515600" cy="1712891"/>
          </a:xfrm>
        </p:spPr>
        <p:txBody>
          <a:bodyPr>
            <a:normAutofit fontScale="92500" lnSpcReduction="20000"/>
          </a:bodyPr>
          <a:lstStyle/>
          <a:p>
            <a:r>
              <a:rPr lang="en-IN" dirty="0"/>
              <a:t>The activation function applies a step rule (convert the numerical output into +1 or -1) to check if the output of the weighting function is greater than zero or not.</a:t>
            </a:r>
          </a:p>
          <a:p>
            <a:pPr marL="0" indent="0">
              <a:buNone/>
            </a:pPr>
            <a:br>
              <a:rPr lang="en-IN" dirty="0"/>
            </a:br>
            <a:endParaRPr lang="en-IN" dirty="0"/>
          </a:p>
        </p:txBody>
      </p:sp>
      <p:pic>
        <p:nvPicPr>
          <p:cNvPr id="10242" name="Picture 2" descr="Perceptron_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223" y="2742239"/>
            <a:ext cx="8705090" cy="346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184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Activation Functions of Perceptron</a:t>
            </a:r>
            <a:br>
              <a:rPr lang="en-IN" dirty="0"/>
            </a:br>
            <a:endParaRPr lang="en-IN" dirty="0"/>
          </a:p>
        </p:txBody>
      </p:sp>
      <p:sp>
        <p:nvSpPr>
          <p:cNvPr id="3" name="Content Placeholder 2"/>
          <p:cNvSpPr>
            <a:spLocks noGrp="1"/>
          </p:cNvSpPr>
          <p:nvPr>
            <p:ph idx="1"/>
          </p:nvPr>
        </p:nvSpPr>
        <p:spPr/>
        <p:txBody>
          <a:bodyPr/>
          <a:lstStyle/>
          <a:p>
            <a:r>
              <a:rPr lang="en-IN" dirty="0"/>
              <a:t>For example:</a:t>
            </a:r>
          </a:p>
          <a:p>
            <a:r>
              <a:rPr lang="en-IN" dirty="0"/>
              <a:t>If ∑ </a:t>
            </a:r>
            <a:r>
              <a:rPr lang="en-IN" dirty="0" err="1"/>
              <a:t>wixi</a:t>
            </a:r>
            <a:r>
              <a:rPr lang="en-IN" dirty="0"/>
              <a:t>&gt; 0 =&gt; then final output “o” = 1 (issue bank loan)</a:t>
            </a:r>
          </a:p>
          <a:p>
            <a:r>
              <a:rPr lang="en-IN" dirty="0"/>
              <a:t>Else, final output “o” = -1 (deny bank loan)</a:t>
            </a:r>
          </a:p>
          <a:p>
            <a:r>
              <a:rPr lang="en-IN" dirty="0"/>
              <a:t>Step function gets triggered above a certain value of the neuron output; else it outputs zero.</a:t>
            </a:r>
          </a:p>
          <a:p>
            <a:r>
              <a:rPr lang="en-IN" dirty="0"/>
              <a:t> Sign Function outputs +1 or -1 depending on whether neuron output is greater than zero or not. </a:t>
            </a:r>
          </a:p>
          <a:p>
            <a:r>
              <a:rPr lang="en-IN" dirty="0"/>
              <a:t>Sigmoid is the S-curve and outputs a value between 0 and 1.</a:t>
            </a:r>
          </a:p>
          <a:p>
            <a:endParaRPr lang="en-IN" dirty="0"/>
          </a:p>
        </p:txBody>
      </p:sp>
    </p:spTree>
    <p:extLst>
      <p:ext uri="{BB962C8B-B14F-4D97-AF65-F5344CB8AC3E}">
        <p14:creationId xmlns:p14="http://schemas.microsoft.com/office/powerpoint/2010/main" val="3368311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of Perceptron</a:t>
            </a:r>
            <a:br>
              <a:rPr lang="en-IN" dirty="0"/>
            </a:br>
            <a:endParaRPr lang="en-IN" dirty="0"/>
          </a:p>
        </p:txBody>
      </p:sp>
      <p:sp>
        <p:nvSpPr>
          <p:cNvPr id="4" name="Rectangle 3"/>
          <p:cNvSpPr/>
          <p:nvPr/>
        </p:nvSpPr>
        <p:spPr>
          <a:xfrm>
            <a:off x="742682" y="1229023"/>
            <a:ext cx="6096000" cy="1200329"/>
          </a:xfrm>
          <a:prstGeom prst="rect">
            <a:avLst/>
          </a:prstGeom>
        </p:spPr>
        <p:txBody>
          <a:bodyPr>
            <a:spAutoFit/>
          </a:bodyPr>
          <a:lstStyle/>
          <a:p>
            <a:r>
              <a:rPr lang="en-IN" sz="2400" b="0" i="0" dirty="0">
                <a:solidFill>
                  <a:srgbClr val="51565E"/>
                </a:solidFill>
                <a:effectLst/>
                <a:latin typeface="Roboto"/>
              </a:rPr>
              <a:t>Perceptron with a Boolean output:</a:t>
            </a:r>
          </a:p>
          <a:p>
            <a:r>
              <a:rPr lang="en-IN" sz="2400" b="0" i="0" dirty="0">
                <a:solidFill>
                  <a:srgbClr val="51565E"/>
                </a:solidFill>
                <a:effectLst/>
                <a:latin typeface="Roboto"/>
              </a:rPr>
              <a:t>Inputs: x1…</a:t>
            </a:r>
            <a:r>
              <a:rPr lang="en-IN" sz="2400" b="0" i="0" dirty="0" err="1">
                <a:solidFill>
                  <a:srgbClr val="51565E"/>
                </a:solidFill>
                <a:effectLst/>
                <a:latin typeface="Roboto"/>
              </a:rPr>
              <a:t>xn</a:t>
            </a:r>
            <a:endParaRPr lang="en-IN" sz="2400" b="0" i="0" dirty="0">
              <a:solidFill>
                <a:srgbClr val="51565E"/>
              </a:solidFill>
              <a:effectLst/>
              <a:latin typeface="Roboto"/>
            </a:endParaRPr>
          </a:p>
          <a:p>
            <a:r>
              <a:rPr lang="en-IN" sz="2400" b="0" i="0" dirty="0">
                <a:solidFill>
                  <a:srgbClr val="51565E"/>
                </a:solidFill>
                <a:effectLst/>
                <a:latin typeface="Roboto"/>
              </a:rPr>
              <a:t>Output: o(x1….</a:t>
            </a:r>
            <a:r>
              <a:rPr lang="en-IN" sz="2400" b="0" i="0" dirty="0" err="1">
                <a:solidFill>
                  <a:srgbClr val="51565E"/>
                </a:solidFill>
                <a:effectLst/>
                <a:latin typeface="Roboto"/>
              </a:rPr>
              <a:t>xn</a:t>
            </a:r>
            <a:r>
              <a:rPr lang="en-IN" sz="2400" b="0" i="0" dirty="0">
                <a:solidFill>
                  <a:srgbClr val="51565E"/>
                </a:solidFill>
                <a:effectLst/>
                <a:latin typeface="Roboto"/>
              </a:rPr>
              <a:t>)</a:t>
            </a:r>
          </a:p>
        </p:txBody>
      </p:sp>
      <p:pic>
        <p:nvPicPr>
          <p:cNvPr id="11266" name="Picture 2" descr="Perceptron_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191" y="2691521"/>
            <a:ext cx="7455840" cy="13496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90412" y="4303364"/>
            <a:ext cx="8671774" cy="1569660"/>
          </a:xfrm>
          <a:prstGeom prst="rect">
            <a:avLst/>
          </a:prstGeom>
        </p:spPr>
        <p:txBody>
          <a:bodyPr wrap="square">
            <a:spAutoFit/>
          </a:bodyPr>
          <a:lstStyle/>
          <a:p>
            <a:r>
              <a:rPr lang="en-IN" sz="2400" b="0" i="0" dirty="0">
                <a:solidFill>
                  <a:srgbClr val="51565E"/>
                </a:solidFill>
                <a:effectLst/>
                <a:latin typeface="Roboto"/>
              </a:rPr>
              <a:t>Weights: </a:t>
            </a:r>
            <a:r>
              <a:rPr lang="en-IN" sz="2400" b="0" i="0" dirty="0" err="1">
                <a:solidFill>
                  <a:srgbClr val="51565E"/>
                </a:solidFill>
                <a:effectLst/>
                <a:latin typeface="Roboto"/>
              </a:rPr>
              <a:t>wi</a:t>
            </a:r>
            <a:r>
              <a:rPr lang="en-IN" sz="2400" b="0" i="0" dirty="0">
                <a:solidFill>
                  <a:srgbClr val="51565E"/>
                </a:solidFill>
                <a:effectLst/>
                <a:latin typeface="Roboto"/>
              </a:rPr>
              <a:t>=&gt; contribution of input xi to the Perceptron </a:t>
            </a:r>
            <a:r>
              <a:rPr lang="en-IN" sz="2400" dirty="0">
                <a:solidFill>
                  <a:srgbClr val="51565E"/>
                </a:solidFill>
                <a:latin typeface="Roboto"/>
              </a:rPr>
              <a:t>output; </a:t>
            </a:r>
            <a:endParaRPr lang="en-IN" sz="2400" b="0" i="0" dirty="0">
              <a:solidFill>
                <a:srgbClr val="51565E"/>
              </a:solidFill>
              <a:effectLst/>
              <a:latin typeface="Roboto"/>
            </a:endParaRPr>
          </a:p>
          <a:p>
            <a:r>
              <a:rPr lang="en-IN" sz="2400" b="0" i="0" dirty="0">
                <a:solidFill>
                  <a:srgbClr val="51565E"/>
                </a:solidFill>
                <a:effectLst/>
                <a:latin typeface="Roboto"/>
              </a:rPr>
              <a:t>w0=&gt; bias or threshold</a:t>
            </a:r>
          </a:p>
          <a:p>
            <a:r>
              <a:rPr lang="en-IN" sz="2400" b="0" i="0" dirty="0">
                <a:solidFill>
                  <a:srgbClr val="51565E"/>
                </a:solidFill>
                <a:effectLst/>
                <a:latin typeface="Roboto"/>
              </a:rPr>
              <a:t>If ∑</a:t>
            </a:r>
            <a:r>
              <a:rPr lang="en-IN" sz="2400" b="0" i="0" dirty="0" err="1">
                <a:solidFill>
                  <a:srgbClr val="51565E"/>
                </a:solidFill>
                <a:effectLst/>
                <a:latin typeface="Roboto"/>
              </a:rPr>
              <a:t>w.x</a:t>
            </a:r>
            <a:r>
              <a:rPr lang="en-IN" sz="2400" b="0" i="0" dirty="0">
                <a:solidFill>
                  <a:srgbClr val="51565E"/>
                </a:solidFill>
                <a:effectLst/>
                <a:latin typeface="Roboto"/>
              </a:rPr>
              <a:t> &gt; 0, output is +1, else -1. The neuron gets triggered only when weighted input reaches a certain threshold value.</a:t>
            </a:r>
          </a:p>
        </p:txBody>
      </p:sp>
    </p:spTree>
    <p:extLst>
      <p:ext uri="{BB962C8B-B14F-4D97-AF65-F5344CB8AC3E}">
        <p14:creationId xmlns:p14="http://schemas.microsoft.com/office/powerpoint/2010/main" val="1897005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 of Perceptron</a:t>
            </a:r>
          </a:p>
        </p:txBody>
      </p:sp>
      <p:pic>
        <p:nvPicPr>
          <p:cNvPr id="12290" name="Picture 2" descr="Perceptron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441" y="2074743"/>
            <a:ext cx="4086091" cy="221942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1673" y="4678222"/>
            <a:ext cx="9324305" cy="1200329"/>
          </a:xfrm>
          <a:prstGeom prst="rect">
            <a:avLst/>
          </a:prstGeom>
        </p:spPr>
        <p:txBody>
          <a:bodyPr wrap="square">
            <a:spAutoFit/>
          </a:bodyPr>
          <a:lstStyle/>
          <a:p>
            <a:r>
              <a:rPr lang="en-IN" sz="2400" b="0" i="0" dirty="0">
                <a:solidFill>
                  <a:srgbClr val="51565E"/>
                </a:solidFill>
                <a:effectLst/>
                <a:latin typeface="Roboto"/>
              </a:rPr>
              <a:t>An output of +1 specifies that the neuron is triggered.</a:t>
            </a:r>
          </a:p>
          <a:p>
            <a:r>
              <a:rPr lang="en-IN" sz="2400" b="0" i="0" dirty="0">
                <a:solidFill>
                  <a:srgbClr val="51565E"/>
                </a:solidFill>
                <a:effectLst/>
                <a:latin typeface="Roboto"/>
              </a:rPr>
              <a:t> An output of -1 specifies that the neuron did not get triggered.</a:t>
            </a:r>
          </a:p>
          <a:p>
            <a:r>
              <a:rPr lang="en-IN" sz="2400" b="0" i="0" dirty="0">
                <a:solidFill>
                  <a:srgbClr val="51565E"/>
                </a:solidFill>
                <a:effectLst/>
                <a:latin typeface="Roboto"/>
              </a:rPr>
              <a:t>“</a:t>
            </a:r>
            <a:r>
              <a:rPr lang="en-IN" sz="2400" b="0" i="0" dirty="0" err="1">
                <a:solidFill>
                  <a:srgbClr val="51565E"/>
                </a:solidFill>
                <a:effectLst/>
                <a:latin typeface="Roboto"/>
              </a:rPr>
              <a:t>sgn</a:t>
            </a:r>
            <a:r>
              <a:rPr lang="en-IN" sz="2400" b="0" i="0" dirty="0">
                <a:solidFill>
                  <a:srgbClr val="51565E"/>
                </a:solidFill>
                <a:effectLst/>
                <a:latin typeface="Roboto"/>
              </a:rPr>
              <a:t>” stands for sign function with output +1 or -1.</a:t>
            </a:r>
          </a:p>
        </p:txBody>
      </p:sp>
    </p:spTree>
    <p:extLst>
      <p:ext uri="{BB962C8B-B14F-4D97-AF65-F5344CB8AC3E}">
        <p14:creationId xmlns:p14="http://schemas.microsoft.com/office/powerpoint/2010/main" val="2597361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in Perceptron</a:t>
            </a:r>
            <a:br>
              <a:rPr lang="en-IN" dirty="0"/>
            </a:br>
            <a:endParaRPr lang="en-IN" dirty="0"/>
          </a:p>
        </p:txBody>
      </p:sp>
      <p:sp>
        <p:nvSpPr>
          <p:cNvPr id="3" name="Content Placeholder 2"/>
          <p:cNvSpPr>
            <a:spLocks noGrp="1"/>
          </p:cNvSpPr>
          <p:nvPr>
            <p:ph idx="1"/>
          </p:nvPr>
        </p:nvSpPr>
        <p:spPr/>
        <p:txBody>
          <a:bodyPr/>
          <a:lstStyle/>
          <a:p>
            <a:r>
              <a:rPr lang="en-IN" dirty="0"/>
              <a:t>In the Perceptron Learning Rule, the predicted output is compared with the known output. If it does not match, the error is propagated backward to allow weight adjustment to happen.</a:t>
            </a:r>
          </a:p>
        </p:txBody>
      </p:sp>
    </p:spTree>
    <p:extLst>
      <p:ext uri="{BB962C8B-B14F-4D97-AF65-F5344CB8AC3E}">
        <p14:creationId xmlns:p14="http://schemas.microsoft.com/office/powerpoint/2010/main" val="3071805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Building Intelligent Machines</a:t>
            </a:r>
          </a:p>
        </p:txBody>
      </p:sp>
      <p:sp>
        <p:nvSpPr>
          <p:cNvPr id="3" name="Content Placeholder 2"/>
          <p:cNvSpPr>
            <a:spLocks noGrp="1"/>
          </p:cNvSpPr>
          <p:nvPr>
            <p:ph idx="1"/>
          </p:nvPr>
        </p:nvSpPr>
        <p:spPr/>
        <p:txBody>
          <a:bodyPr>
            <a:normAutofit lnSpcReduction="10000"/>
          </a:bodyPr>
          <a:lstStyle/>
          <a:p>
            <a:r>
              <a:rPr lang="en-IN" dirty="0"/>
              <a:t>we’ve dreamed of building intelligent machines with brains like ours— robotic assistants to clean our homes, cars that drive themselves, microscopes that automatically detect diseases. </a:t>
            </a:r>
          </a:p>
          <a:p>
            <a:r>
              <a:rPr lang="en-IN" dirty="0"/>
              <a:t>But building these artificially intelligent machines requires us to solve some of the most complex computational problems we have ever grappled with; problems that our brains can already solve in a manner of microseconds.</a:t>
            </a:r>
          </a:p>
          <a:p>
            <a:r>
              <a:rPr lang="en-IN" dirty="0"/>
              <a:t> To tackle these problems, we’ll have to develop a radically different way of programming a computer using techniques largely developed over the past decade. This is an extremely active field of artificial computer intelligence often referred to as deep learning. </a:t>
            </a:r>
          </a:p>
        </p:txBody>
      </p:sp>
    </p:spTree>
    <p:extLst>
      <p:ext uri="{BB962C8B-B14F-4D97-AF65-F5344CB8AC3E}">
        <p14:creationId xmlns:p14="http://schemas.microsoft.com/office/powerpoint/2010/main" val="3601928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Perceptron: Decision Function</a:t>
            </a:r>
            <a:br>
              <a:rPr lang="en-IN" dirty="0"/>
            </a:br>
            <a:endParaRPr lang="en-IN" dirty="0"/>
          </a:p>
        </p:txBody>
      </p:sp>
      <p:sp>
        <p:nvSpPr>
          <p:cNvPr id="3" name="Content Placeholder 2"/>
          <p:cNvSpPr>
            <a:spLocks noGrp="1"/>
          </p:cNvSpPr>
          <p:nvPr>
            <p:ph idx="1"/>
          </p:nvPr>
        </p:nvSpPr>
        <p:spPr>
          <a:xfrm>
            <a:off x="838200" y="1825625"/>
            <a:ext cx="10515600" cy="917575"/>
          </a:xfrm>
        </p:spPr>
        <p:txBody>
          <a:bodyPr/>
          <a:lstStyle/>
          <a:p>
            <a:r>
              <a:rPr lang="en-IN" dirty="0"/>
              <a:t>A decision function φ(z) of Perceptron is defined to take a linear combination of x and w vectors.</a:t>
            </a:r>
          </a:p>
        </p:txBody>
      </p:sp>
      <p:pic>
        <p:nvPicPr>
          <p:cNvPr id="13314" name="Picture 2" descr="Perceptron_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316" y="3567448"/>
            <a:ext cx="5486400" cy="28765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2967335"/>
            <a:ext cx="6096000" cy="923330"/>
          </a:xfrm>
          <a:prstGeom prst="rect">
            <a:avLst/>
          </a:prstGeom>
        </p:spPr>
        <p:txBody>
          <a:bodyPr>
            <a:spAutoFit/>
          </a:bodyPr>
          <a:lstStyle/>
          <a:p>
            <a:r>
              <a:rPr lang="en-IN" b="0" i="0" dirty="0">
                <a:solidFill>
                  <a:srgbClr val="51565E"/>
                </a:solidFill>
                <a:effectLst/>
                <a:latin typeface="Roboto"/>
              </a:rPr>
              <a:t>The value z in the decision function is given by:</a:t>
            </a:r>
          </a:p>
          <a:p>
            <a:br>
              <a:rPr lang="en-IN" dirty="0"/>
            </a:br>
            <a:endParaRPr lang="en-IN" dirty="0"/>
          </a:p>
        </p:txBody>
      </p:sp>
    </p:spTree>
    <p:extLst>
      <p:ext uri="{BB962C8B-B14F-4D97-AF65-F5344CB8AC3E}">
        <p14:creationId xmlns:p14="http://schemas.microsoft.com/office/powerpoint/2010/main" val="1213895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9498" y="520349"/>
            <a:ext cx="6096000" cy="923330"/>
          </a:xfrm>
          <a:prstGeom prst="rect">
            <a:avLst/>
          </a:prstGeom>
        </p:spPr>
        <p:txBody>
          <a:bodyPr>
            <a:spAutoFit/>
          </a:bodyPr>
          <a:lstStyle/>
          <a:p>
            <a:r>
              <a:rPr lang="en-IN" b="0" i="0" dirty="0">
                <a:solidFill>
                  <a:srgbClr val="51565E"/>
                </a:solidFill>
                <a:effectLst/>
                <a:latin typeface="Roboto"/>
              </a:rPr>
              <a:t>The value z in the decision function is given by:</a:t>
            </a:r>
          </a:p>
          <a:p>
            <a:br>
              <a:rPr lang="en-IN" dirty="0"/>
            </a:br>
            <a:endParaRPr lang="en-IN" dirty="0"/>
          </a:p>
        </p:txBody>
      </p:sp>
      <p:pic>
        <p:nvPicPr>
          <p:cNvPr id="14338" name="Picture 2" descr="Perceptron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403" y="1443679"/>
            <a:ext cx="4714875" cy="523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81278" y="2139919"/>
            <a:ext cx="10807432" cy="369332"/>
          </a:xfrm>
          <a:prstGeom prst="rect">
            <a:avLst/>
          </a:prstGeom>
        </p:spPr>
        <p:txBody>
          <a:bodyPr wrap="square">
            <a:spAutoFit/>
          </a:bodyPr>
          <a:lstStyle/>
          <a:p>
            <a:r>
              <a:rPr lang="en-IN" b="0" i="0" dirty="0">
                <a:solidFill>
                  <a:srgbClr val="51565E"/>
                </a:solidFill>
                <a:effectLst/>
                <a:latin typeface="Roboto"/>
              </a:rPr>
              <a:t>The decision function is +1 if z is greater than a threshold θ, and it is -1 otherwise.</a:t>
            </a:r>
            <a:endParaRPr lang="en-IN" dirty="0"/>
          </a:p>
        </p:txBody>
      </p:sp>
      <p:pic>
        <p:nvPicPr>
          <p:cNvPr id="14340" name="Picture 4" descr="Perceptron_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651" y="3037804"/>
            <a:ext cx="5124450" cy="1676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55812" y="5498137"/>
            <a:ext cx="3506088" cy="369332"/>
          </a:xfrm>
          <a:prstGeom prst="rect">
            <a:avLst/>
          </a:prstGeom>
        </p:spPr>
        <p:txBody>
          <a:bodyPr wrap="none">
            <a:spAutoFit/>
          </a:bodyPr>
          <a:lstStyle/>
          <a:p>
            <a:r>
              <a:rPr lang="en-IN" b="0" i="0" dirty="0">
                <a:solidFill>
                  <a:srgbClr val="51565E"/>
                </a:solidFill>
                <a:effectLst/>
                <a:latin typeface="Roboto"/>
              </a:rPr>
              <a:t>This is the Perceptron algorithm.</a:t>
            </a:r>
            <a:endParaRPr lang="en-IN" dirty="0"/>
          </a:p>
        </p:txBody>
      </p:sp>
    </p:spTree>
    <p:extLst>
      <p:ext uri="{BB962C8B-B14F-4D97-AF65-F5344CB8AC3E}">
        <p14:creationId xmlns:p14="http://schemas.microsoft.com/office/powerpoint/2010/main" val="167621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Bias Unit</a:t>
            </a:r>
            <a:br>
              <a:rPr lang="en-IN" dirty="0"/>
            </a:br>
            <a:endParaRPr lang="en-IN" dirty="0"/>
          </a:p>
        </p:txBody>
      </p:sp>
      <p:sp>
        <p:nvSpPr>
          <p:cNvPr id="3" name="Content Placeholder 2"/>
          <p:cNvSpPr>
            <a:spLocks noGrp="1"/>
          </p:cNvSpPr>
          <p:nvPr>
            <p:ph idx="1"/>
          </p:nvPr>
        </p:nvSpPr>
        <p:spPr>
          <a:xfrm>
            <a:off x="838200" y="1825625"/>
            <a:ext cx="10515600" cy="904696"/>
          </a:xfrm>
        </p:spPr>
        <p:txBody>
          <a:bodyPr/>
          <a:lstStyle/>
          <a:p>
            <a:r>
              <a:rPr lang="en-IN" dirty="0"/>
              <a:t>For simplicity, the threshold θ can be brought to the left and represented as w0x0, where w0= -θ and x0= 1.</a:t>
            </a:r>
          </a:p>
        </p:txBody>
      </p:sp>
      <p:pic>
        <p:nvPicPr>
          <p:cNvPr id="15362" name="Picture 2" descr="Perceptron_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733" y="2730321"/>
            <a:ext cx="9429750" cy="866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3866028"/>
            <a:ext cx="3890809" cy="369332"/>
          </a:xfrm>
          <a:prstGeom prst="rect">
            <a:avLst/>
          </a:prstGeom>
        </p:spPr>
        <p:txBody>
          <a:bodyPr wrap="none">
            <a:spAutoFit/>
          </a:bodyPr>
          <a:lstStyle/>
          <a:p>
            <a:r>
              <a:rPr lang="en-IN" b="0" i="0" dirty="0">
                <a:solidFill>
                  <a:srgbClr val="51565E"/>
                </a:solidFill>
                <a:effectLst/>
                <a:latin typeface="Roboto"/>
              </a:rPr>
              <a:t>The value w0  is called the bias unit.</a:t>
            </a:r>
            <a:endParaRPr lang="en-IN" dirty="0"/>
          </a:p>
        </p:txBody>
      </p:sp>
      <p:sp>
        <p:nvSpPr>
          <p:cNvPr id="5" name="Rectangle 4"/>
          <p:cNvSpPr/>
          <p:nvPr/>
        </p:nvSpPr>
        <p:spPr>
          <a:xfrm>
            <a:off x="786904" y="4504291"/>
            <a:ext cx="3942105" cy="369332"/>
          </a:xfrm>
          <a:prstGeom prst="rect">
            <a:avLst/>
          </a:prstGeom>
        </p:spPr>
        <p:txBody>
          <a:bodyPr wrap="none">
            <a:spAutoFit/>
          </a:bodyPr>
          <a:lstStyle/>
          <a:p>
            <a:r>
              <a:rPr lang="en-IN" b="0" i="0" dirty="0">
                <a:solidFill>
                  <a:srgbClr val="51565E"/>
                </a:solidFill>
                <a:effectLst/>
                <a:latin typeface="Roboto"/>
              </a:rPr>
              <a:t>The decision function then becomes:</a:t>
            </a:r>
            <a:endParaRPr lang="en-IN" dirty="0"/>
          </a:p>
        </p:txBody>
      </p:sp>
      <p:pic>
        <p:nvPicPr>
          <p:cNvPr id="15364" name="Picture 4" descr="Perceptron_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682" y="4897749"/>
            <a:ext cx="50863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373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Output:</a:t>
            </a:r>
          </a:p>
        </p:txBody>
      </p:sp>
      <p:sp>
        <p:nvSpPr>
          <p:cNvPr id="4" name="Rectangle 3"/>
          <p:cNvSpPr/>
          <p:nvPr/>
        </p:nvSpPr>
        <p:spPr>
          <a:xfrm>
            <a:off x="838200" y="1344597"/>
            <a:ext cx="10515600" cy="646331"/>
          </a:xfrm>
          <a:prstGeom prst="rect">
            <a:avLst/>
          </a:prstGeom>
        </p:spPr>
        <p:txBody>
          <a:bodyPr wrap="square">
            <a:spAutoFit/>
          </a:bodyPr>
          <a:lstStyle/>
          <a:p>
            <a:r>
              <a:rPr lang="en-IN" b="0" i="0" dirty="0">
                <a:solidFill>
                  <a:srgbClr val="51565E"/>
                </a:solidFill>
                <a:effectLst/>
                <a:latin typeface="Roboto"/>
              </a:rPr>
              <a:t>The figure shows how the decision function squashes </a:t>
            </a:r>
            <a:r>
              <a:rPr lang="en-IN" b="0" i="0" dirty="0" err="1">
                <a:solidFill>
                  <a:srgbClr val="51565E"/>
                </a:solidFill>
                <a:effectLst/>
                <a:latin typeface="Roboto"/>
              </a:rPr>
              <a:t>wTx</a:t>
            </a:r>
            <a:r>
              <a:rPr lang="en-IN" b="0" i="0" dirty="0">
                <a:solidFill>
                  <a:srgbClr val="51565E"/>
                </a:solidFill>
                <a:effectLst/>
                <a:latin typeface="Roboto"/>
              </a:rPr>
              <a:t> to either +1 or -1 and how it can be used to discriminate between two linearly separable classes.</a:t>
            </a:r>
            <a:endParaRPr lang="en-IN" dirty="0"/>
          </a:p>
        </p:txBody>
      </p:sp>
      <p:pic>
        <p:nvPicPr>
          <p:cNvPr id="16386" name="Picture 2" descr="Perceptron_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3316" y="2562360"/>
            <a:ext cx="66484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78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Perceptron characteristics:</a:t>
            </a:r>
          </a:p>
        </p:txBody>
      </p:sp>
      <p:sp>
        <p:nvSpPr>
          <p:cNvPr id="3" name="Content Placeholder 2"/>
          <p:cNvSpPr>
            <a:spLocks noGrp="1"/>
          </p:cNvSpPr>
          <p:nvPr>
            <p:ph idx="1"/>
          </p:nvPr>
        </p:nvSpPr>
        <p:spPr/>
        <p:txBody>
          <a:bodyPr>
            <a:normAutofit fontScale="92500" lnSpcReduction="20000"/>
          </a:bodyPr>
          <a:lstStyle/>
          <a:p>
            <a:r>
              <a:rPr lang="en-IN" dirty="0"/>
              <a:t>Perceptron is an algorithm for Supervised Learning of single layer binary linear classifiers.</a:t>
            </a:r>
          </a:p>
          <a:p>
            <a:r>
              <a:rPr lang="en-IN" dirty="0"/>
              <a:t>Optimal weight coefficients are automatically learned.</a:t>
            </a:r>
          </a:p>
          <a:p>
            <a:r>
              <a:rPr lang="en-IN" dirty="0"/>
              <a:t>Weights are multiplied with the input features and decision is made if the neuron is fired or not.</a:t>
            </a:r>
          </a:p>
          <a:p>
            <a:r>
              <a:rPr lang="en-IN" dirty="0"/>
              <a:t>Activation function applies a step rule to check if the output of the weighting function is greater than zero.</a:t>
            </a:r>
          </a:p>
          <a:p>
            <a:r>
              <a:rPr lang="en-IN" dirty="0"/>
              <a:t>Linear decision boundary is drawn enabling the distinction between the two linearly separable classes +1 and -1.</a:t>
            </a:r>
          </a:p>
          <a:p>
            <a:r>
              <a:rPr lang="en-IN" dirty="0"/>
              <a:t>If the sum of the input signals exceeds a certain threshold, it outputs a signal; otherwise, there is no output.</a:t>
            </a:r>
          </a:p>
          <a:p>
            <a:r>
              <a:rPr lang="en-IN" dirty="0"/>
              <a:t>Types of activation functions include the sign, step, and sigmoid functions.</a:t>
            </a:r>
          </a:p>
        </p:txBody>
      </p:sp>
    </p:spTree>
    <p:extLst>
      <p:ext uri="{BB962C8B-B14F-4D97-AF65-F5344CB8AC3E}">
        <p14:creationId xmlns:p14="http://schemas.microsoft.com/office/powerpoint/2010/main" val="3532923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Thank U</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2280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Traditional Programming</a:t>
            </a:r>
            <a:br>
              <a:rPr lang="en-IN" b="1" dirty="0"/>
            </a:br>
            <a:endParaRPr lang="en-IN" dirty="0"/>
          </a:p>
        </p:txBody>
      </p:sp>
      <p:sp>
        <p:nvSpPr>
          <p:cNvPr id="3" name="Content Placeholder 2"/>
          <p:cNvSpPr>
            <a:spLocks noGrp="1"/>
          </p:cNvSpPr>
          <p:nvPr>
            <p:ph idx="1"/>
          </p:nvPr>
        </p:nvSpPr>
        <p:spPr>
          <a:xfrm>
            <a:off x="838200" y="1825625"/>
            <a:ext cx="10515600" cy="1355457"/>
          </a:xfrm>
        </p:spPr>
        <p:txBody>
          <a:bodyPr/>
          <a:lstStyle/>
          <a:p>
            <a:r>
              <a:rPr lang="en-IN" dirty="0"/>
              <a:t>Traditional programming is a manual process—programmer creates the program. But without anyone programming the logic, one has to manually formulate or code rules.</a:t>
            </a:r>
          </a:p>
        </p:txBody>
      </p:sp>
      <p:pic>
        <p:nvPicPr>
          <p:cNvPr id="2050" name="Picture 2" descr="https://insightsoftware.com/wp-content/uploads/2022/02/Traditional-Programm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282" y="4056622"/>
            <a:ext cx="927735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6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 Programming</a:t>
            </a:r>
            <a:br>
              <a:rPr lang="en-IN" b="1" dirty="0"/>
            </a:br>
            <a:endParaRPr lang="en-IN" dirty="0"/>
          </a:p>
        </p:txBody>
      </p:sp>
      <p:sp>
        <p:nvSpPr>
          <p:cNvPr id="3" name="Content Placeholder 2"/>
          <p:cNvSpPr>
            <a:spLocks noGrp="1"/>
          </p:cNvSpPr>
          <p:nvPr>
            <p:ph idx="1"/>
          </p:nvPr>
        </p:nvSpPr>
        <p:spPr>
          <a:xfrm>
            <a:off x="838200" y="1825625"/>
            <a:ext cx="10515600" cy="2360009"/>
          </a:xfrm>
        </p:spPr>
        <p:txBody>
          <a:bodyPr>
            <a:normAutofit lnSpcReduction="10000"/>
          </a:bodyPr>
          <a:lstStyle/>
          <a:p>
            <a:r>
              <a:rPr lang="en-IN" dirty="0"/>
              <a:t>Unlike traditional programming, machine learning is an automated process. It can increase the value of your embedded analytics in many areas, including data prep, natural language interfaces, automatic outlier detection, recommendations, and causality and significance detection. All of these features help speed user insights and reduce decision bias.</a:t>
            </a:r>
          </a:p>
        </p:txBody>
      </p:sp>
      <p:pic>
        <p:nvPicPr>
          <p:cNvPr id="3074" name="Picture 2" descr="https://insightsoftware.com/wp-content/uploads/2022/02/Machine-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552" y="4320571"/>
            <a:ext cx="9277350"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75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 Programming</a:t>
            </a:r>
            <a:br>
              <a:rPr lang="en-IN" b="1" dirty="0"/>
            </a:br>
            <a:endParaRPr lang="en-IN" dirty="0"/>
          </a:p>
        </p:txBody>
      </p:sp>
      <p:sp>
        <p:nvSpPr>
          <p:cNvPr id="3" name="Content Placeholder 2"/>
          <p:cNvSpPr>
            <a:spLocks noGrp="1"/>
          </p:cNvSpPr>
          <p:nvPr>
            <p:ph idx="1"/>
          </p:nvPr>
        </p:nvSpPr>
        <p:spPr>
          <a:xfrm>
            <a:off x="838200" y="1825625"/>
            <a:ext cx="10515600" cy="1819096"/>
          </a:xfrm>
        </p:spPr>
        <p:txBody>
          <a:bodyPr/>
          <a:lstStyle/>
          <a:p>
            <a:r>
              <a:rPr lang="en-IN" dirty="0"/>
              <a:t>For example, if you feed in customer demographics and transactions as input data and use historical customer churn rates as your output data, the algorithm will formulate a program that can predict if a customer will churn or not. That program is called a </a:t>
            </a:r>
            <a:r>
              <a:rPr lang="en-IN" b="1" dirty="0"/>
              <a:t>predictive model</a:t>
            </a:r>
            <a:r>
              <a:rPr lang="en-IN" dirty="0"/>
              <a:t>.</a:t>
            </a:r>
          </a:p>
        </p:txBody>
      </p:sp>
      <p:pic>
        <p:nvPicPr>
          <p:cNvPr id="4098" name="Picture 2" descr="https://insightsoftware.com/wp-content/uploads/2022/02/Churn-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3779658"/>
            <a:ext cx="927735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62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 Programming</a:t>
            </a:r>
            <a:br>
              <a:rPr lang="en-IN" b="1" dirty="0"/>
            </a:br>
            <a:endParaRPr lang="en-IN" dirty="0"/>
          </a:p>
        </p:txBody>
      </p:sp>
      <p:sp>
        <p:nvSpPr>
          <p:cNvPr id="3" name="Content Placeholder 2"/>
          <p:cNvSpPr>
            <a:spLocks noGrp="1"/>
          </p:cNvSpPr>
          <p:nvPr>
            <p:ph idx="1"/>
          </p:nvPr>
        </p:nvSpPr>
        <p:spPr/>
        <p:txBody>
          <a:bodyPr/>
          <a:lstStyle/>
          <a:p>
            <a:r>
              <a:rPr lang="en-IN" dirty="0"/>
              <a:t>You can use this model to predict business outcomes in any situation where you have input and historical output data:</a:t>
            </a:r>
          </a:p>
          <a:p>
            <a:r>
              <a:rPr lang="en-IN" dirty="0"/>
              <a:t>Identify the business question you would like to ask.</a:t>
            </a:r>
          </a:p>
          <a:p>
            <a:r>
              <a:rPr lang="en-IN" dirty="0"/>
              <a:t>Identify the historical input.</a:t>
            </a:r>
          </a:p>
          <a:p>
            <a:r>
              <a:rPr lang="en-IN" dirty="0"/>
              <a:t>Identify the historically observed output (i.e., data samples for when the condition is true and for when it’s false).</a:t>
            </a:r>
          </a:p>
          <a:p>
            <a:endParaRPr lang="en-IN" dirty="0"/>
          </a:p>
        </p:txBody>
      </p:sp>
    </p:spTree>
    <p:extLst>
      <p:ext uri="{BB962C8B-B14F-4D97-AF65-F5344CB8AC3E}">
        <p14:creationId xmlns:p14="http://schemas.microsoft.com/office/powerpoint/2010/main" val="375368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 Programming</a:t>
            </a:r>
            <a:br>
              <a:rPr lang="en-IN" b="1" dirty="0"/>
            </a:br>
            <a:endParaRPr lang="en-IN" dirty="0"/>
          </a:p>
        </p:txBody>
      </p:sp>
      <p:sp>
        <p:nvSpPr>
          <p:cNvPr id="3" name="Content Placeholder 2"/>
          <p:cNvSpPr>
            <a:spLocks noGrp="1"/>
          </p:cNvSpPr>
          <p:nvPr>
            <p:ph idx="1"/>
          </p:nvPr>
        </p:nvSpPr>
        <p:spPr>
          <a:xfrm>
            <a:off x="838200" y="1825625"/>
            <a:ext cx="10515600" cy="1432730"/>
          </a:xfrm>
        </p:spPr>
        <p:txBody>
          <a:bodyPr/>
          <a:lstStyle/>
          <a:p>
            <a:r>
              <a:rPr lang="en-IN" dirty="0"/>
              <a:t>For instance, if you want to predict who will pay the bills late, identify the input (customer demographics, bills) and the output (pay late or not), and let the machine learning use this data to create your model.</a:t>
            </a:r>
          </a:p>
        </p:txBody>
      </p:sp>
      <p:pic>
        <p:nvPicPr>
          <p:cNvPr id="5122" name="Picture 2" descr="https://insightsoftware.com/wp-content/uploads/2022/02/Late-Payment-Mode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21" y="3766109"/>
            <a:ext cx="92773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40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TotalTime>
  <Words>2387</Words>
  <Application>Microsoft Office PowerPoint</Application>
  <PresentationFormat>Widescreen</PresentationFormat>
  <Paragraphs>161</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Introduction</vt:lpstr>
      <vt:lpstr>Building Intelligent Machines</vt:lpstr>
      <vt:lpstr>Building Intelligent Machines</vt:lpstr>
      <vt:lpstr>Building Intelligent Machines</vt:lpstr>
      <vt:lpstr>Traditional Programming </vt:lpstr>
      <vt:lpstr>Machine Learning Programming </vt:lpstr>
      <vt:lpstr>Machine Learning Programming </vt:lpstr>
      <vt:lpstr>Machine Learning Programming </vt:lpstr>
      <vt:lpstr>Machine Learning Programming </vt:lpstr>
      <vt:lpstr>Mechanics of Machine Learning</vt:lpstr>
      <vt:lpstr>What is Deep Learning? </vt:lpstr>
      <vt:lpstr>Deep learning VS Machine Learning</vt:lpstr>
      <vt:lpstr>Predict Exam performance</vt:lpstr>
      <vt:lpstr>PowerPoint Presentation</vt:lpstr>
      <vt:lpstr>PowerPoint Presentation</vt:lpstr>
      <vt:lpstr>PowerPoint Presentation</vt:lpstr>
      <vt:lpstr>PowerPoint Presentation</vt:lpstr>
      <vt:lpstr>Mechanics of Machine Learning</vt:lpstr>
      <vt:lpstr>Biological Neuron </vt:lpstr>
      <vt:lpstr>PowerPoint Presentation</vt:lpstr>
      <vt:lpstr>Biological Neuron </vt:lpstr>
      <vt:lpstr>Rise of Artificial Neurons</vt:lpstr>
      <vt:lpstr>What is Artificial Neuron? </vt:lpstr>
      <vt:lpstr>Biological Neuron vs. Artificial Neuron </vt:lpstr>
      <vt:lpstr>Artificial Neuron </vt:lpstr>
      <vt:lpstr>Perceptron  </vt:lpstr>
      <vt:lpstr>PowerPoint Presentation</vt:lpstr>
      <vt:lpstr>Types of Perceptrons</vt:lpstr>
      <vt:lpstr>Perceptron Learning Rule </vt:lpstr>
      <vt:lpstr>PowerPoint Presentation</vt:lpstr>
      <vt:lpstr>Perceptron Function </vt:lpstr>
      <vt:lpstr>Perceptron Function </vt:lpstr>
      <vt:lpstr>Inputs of a Perceptron </vt:lpstr>
      <vt:lpstr>Inputs of a Perceptron </vt:lpstr>
      <vt:lpstr>Activation Functions of Perceptron </vt:lpstr>
      <vt:lpstr>Activation Functions of Perceptron </vt:lpstr>
      <vt:lpstr>Output of Perceptron </vt:lpstr>
      <vt:lpstr>Output of Perceptron</vt:lpstr>
      <vt:lpstr>Error in Perceptron </vt:lpstr>
      <vt:lpstr>Perceptron: Decision Function </vt:lpstr>
      <vt:lpstr>PowerPoint Presentation</vt:lpstr>
      <vt:lpstr>Bias Unit </vt:lpstr>
      <vt:lpstr>Output:</vt:lpstr>
      <vt:lpstr>Perceptron characteristics:</vt:lpstr>
      <vt:lpstr>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account</dc:creator>
  <cp:lastModifiedBy>deraj yojith</cp:lastModifiedBy>
  <cp:revision>20</cp:revision>
  <dcterms:created xsi:type="dcterms:W3CDTF">2022-06-19T10:04:07Z</dcterms:created>
  <dcterms:modified xsi:type="dcterms:W3CDTF">2022-08-05T04:10:36Z</dcterms:modified>
</cp:coreProperties>
</file>