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59" r:id="rId9"/>
    <p:sldId id="260" r:id="rId10"/>
    <p:sldId id="261" r:id="rId11"/>
    <p:sldId id="262" r:id="rId12"/>
    <p:sldId id="263" r:id="rId13"/>
    <p:sldId id="264" r:id="rId14"/>
    <p:sldId id="265" r:id="rId15"/>
    <p:sldId id="266" r:id="rId16"/>
    <p:sldId id="267"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0" d="100"/>
          <a:sy n="80" d="100"/>
        </p:scale>
        <p:origin x="69"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6181-FFAE-4A62-FF69-546DC945F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9D946A-88BD-7999-4091-A62E584B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7C25AA-F31B-DCCF-ADEC-FD4B5ADAED29}"/>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B49E1C2B-5147-B8C6-365A-177A2577C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53093-3E03-0525-BFF9-472C40EC986F}"/>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415531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085E-E86B-7177-3FAC-D821C72982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514530-9F7C-A129-F75E-E35AEAFE5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325DA3-B08B-709F-1D8B-3D0892C21D96}"/>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FCC6C7FD-D5A8-552A-5BBC-F92182834A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55348-9CDF-131C-97DB-166C73A29AF1}"/>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191312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FDEAA-569E-F8C8-D34E-24017031C7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AB955-7B5E-40CF-EE12-313FA759AB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1CEB4-D342-53F0-99E7-336C9206022B}"/>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3469D56C-D661-9C0D-2DF3-FEC57803F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7FB49-CF77-25AA-861A-BE590E67CC98}"/>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90835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7F1F-30E5-108A-9631-A02BC5F7E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F55FB-A782-29C7-0729-80A771669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5FC3B-D612-6424-89C1-62C605608FBB}"/>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60FFB988-8BAD-FFA3-7EAA-1B22BA1C63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2445D-0C35-85B9-95B5-AC9B85B0387E}"/>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395042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7327-CDD2-06DA-FBBB-02FDDB6A4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B1CF70-EECD-A43F-5C38-37E5EB880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1C799-840A-1185-CD26-72B105529564}"/>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4F8B6A6F-7D95-684C-1C99-7F55DB525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7CB8B-CED6-44DD-023D-DFDDB563B68E}"/>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383897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AFED-2C82-8A61-4315-756F90F3B2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EE7BE1-697F-42E7-61C7-495DBAA30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D0CFE0-537B-91EB-11EF-742A9C0D1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F2B3C0-D53E-EABC-BA7A-2CD413EBCAB9}"/>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6" name="Footer Placeholder 5">
            <a:extLst>
              <a:ext uri="{FF2B5EF4-FFF2-40B4-BE49-F238E27FC236}">
                <a16:creationId xmlns:a16="http://schemas.microsoft.com/office/drawing/2014/main" id="{534AA06F-6073-1932-C779-CBE7AA73C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579A2-362D-B239-055E-49840B303691}"/>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48575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36A7-419E-60D7-C360-20384826F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B14B8F-655F-B0DF-6132-BF3A21E23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92ED24-B871-C527-6E86-C17BDA444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45DC3A-2EAF-59D0-485B-E0287226F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C7FBE-927D-7A3B-492A-205D667FE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CE5E0-2893-465B-5A18-4DA673A30C7B}"/>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8" name="Footer Placeholder 7">
            <a:extLst>
              <a:ext uri="{FF2B5EF4-FFF2-40B4-BE49-F238E27FC236}">
                <a16:creationId xmlns:a16="http://schemas.microsoft.com/office/drawing/2014/main" id="{4F3A168A-4EA8-2F53-3BCF-11B6010247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0C35BC-5D8E-5092-17D1-FFDE3CDDDCB5}"/>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180744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1C6E-B10C-E3BA-406D-1D24C9D3CF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E93FC2-5B5B-ED7A-5166-6A096358D5B5}"/>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4" name="Footer Placeholder 3">
            <a:extLst>
              <a:ext uri="{FF2B5EF4-FFF2-40B4-BE49-F238E27FC236}">
                <a16:creationId xmlns:a16="http://schemas.microsoft.com/office/drawing/2014/main" id="{1918EC7E-3FE1-3268-2B1E-A9F2FB4F89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ACD987-FDF4-FF47-E373-1C109E93FD9A}"/>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400617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80629-361B-E9C8-A2D2-D22AC77FCB6D}"/>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3" name="Footer Placeholder 2">
            <a:extLst>
              <a:ext uri="{FF2B5EF4-FFF2-40B4-BE49-F238E27FC236}">
                <a16:creationId xmlns:a16="http://schemas.microsoft.com/office/drawing/2014/main" id="{C8EF1575-A18C-DBAB-47C4-9FD412F70F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3A56E7-A72E-8E31-2724-8E50972CFDA1}"/>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7444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5AEB-A261-50DA-D149-96BA8DBDE7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661567-05B0-B835-93DF-7A8DC186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DD9111-EF8A-E169-8D37-82EE8A825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AD15E-A98D-63CF-E9AF-0EF2754D53BA}"/>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6" name="Footer Placeholder 5">
            <a:extLst>
              <a:ext uri="{FF2B5EF4-FFF2-40B4-BE49-F238E27FC236}">
                <a16:creationId xmlns:a16="http://schemas.microsoft.com/office/drawing/2014/main" id="{A99FBBAF-A780-FEE2-F594-510A311FA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473CF7-EFAC-FC6B-F55F-C53360DFF915}"/>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2419094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4070-8BFF-1254-7383-4FE77BE91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3D838-8C65-2A04-4245-1401ABF09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2114E7-44EA-D796-0805-59DE45316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A5F3F-B361-D8E4-4FDE-256E71A62925}"/>
              </a:ext>
            </a:extLst>
          </p:cNvPr>
          <p:cNvSpPr>
            <a:spLocks noGrp="1"/>
          </p:cNvSpPr>
          <p:nvPr>
            <p:ph type="dt" sz="half" idx="10"/>
          </p:nvPr>
        </p:nvSpPr>
        <p:spPr/>
        <p:txBody>
          <a:bodyPr/>
          <a:lstStyle/>
          <a:p>
            <a:fld id="{62CBB596-5B1B-4E5D-A298-11750018F42A}" type="datetimeFigureOut">
              <a:rPr lang="en-IN" smtClean="0"/>
              <a:t>13-09-2022</a:t>
            </a:fld>
            <a:endParaRPr lang="en-IN"/>
          </a:p>
        </p:txBody>
      </p:sp>
      <p:sp>
        <p:nvSpPr>
          <p:cNvPr id="6" name="Footer Placeholder 5">
            <a:extLst>
              <a:ext uri="{FF2B5EF4-FFF2-40B4-BE49-F238E27FC236}">
                <a16:creationId xmlns:a16="http://schemas.microsoft.com/office/drawing/2014/main" id="{3DAA119A-5141-5EF5-8952-593F73F5F2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C5247-B382-2B19-C31E-17DBA947F0CD}"/>
              </a:ext>
            </a:extLst>
          </p:cNvPr>
          <p:cNvSpPr>
            <a:spLocks noGrp="1"/>
          </p:cNvSpPr>
          <p:nvPr>
            <p:ph type="sldNum" sz="quarter" idx="12"/>
          </p:nvPr>
        </p:nvSpPr>
        <p:spPr/>
        <p:txBody>
          <a:bodyPr/>
          <a:lstStyle/>
          <a:p>
            <a:fld id="{5F55D176-10AC-4B44-9FBB-C53D0596DEA3}" type="slidenum">
              <a:rPr lang="en-IN" smtClean="0"/>
              <a:t>‹#›</a:t>
            </a:fld>
            <a:endParaRPr lang="en-IN"/>
          </a:p>
        </p:txBody>
      </p:sp>
    </p:spTree>
    <p:extLst>
      <p:ext uri="{BB962C8B-B14F-4D97-AF65-F5344CB8AC3E}">
        <p14:creationId xmlns:p14="http://schemas.microsoft.com/office/powerpoint/2010/main" val="181046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16915-C882-0655-5F6D-58304E1C1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BF6258-C34F-CAC8-36CD-F35CF8C5D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79F69-F8FB-D6A8-FD22-462D0217F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BB596-5B1B-4E5D-A298-11750018F42A}" type="datetimeFigureOut">
              <a:rPr lang="en-IN" smtClean="0"/>
              <a:t>13-09-2022</a:t>
            </a:fld>
            <a:endParaRPr lang="en-IN"/>
          </a:p>
        </p:txBody>
      </p:sp>
      <p:sp>
        <p:nvSpPr>
          <p:cNvPr id="5" name="Footer Placeholder 4">
            <a:extLst>
              <a:ext uri="{FF2B5EF4-FFF2-40B4-BE49-F238E27FC236}">
                <a16:creationId xmlns:a16="http://schemas.microsoft.com/office/drawing/2014/main" id="{D48272E4-D757-DDF6-FF4A-E2E51A70E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362ACE-CA0A-93DA-D0FC-6C1D74C68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5D176-10AC-4B44-9FBB-C53D0596DEA3}" type="slidenum">
              <a:rPr lang="en-IN" smtClean="0"/>
              <a:t>‹#›</a:t>
            </a:fld>
            <a:endParaRPr lang="en-IN"/>
          </a:p>
        </p:txBody>
      </p:sp>
    </p:spTree>
    <p:extLst>
      <p:ext uri="{BB962C8B-B14F-4D97-AF65-F5344CB8AC3E}">
        <p14:creationId xmlns:p14="http://schemas.microsoft.com/office/powerpoint/2010/main" val="1341868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https://en.wikipedia.org/wiki/Markov_property"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EE01-3C9A-59DE-3A94-3FD3F442F61A}"/>
              </a:ext>
            </a:extLst>
          </p:cNvPr>
          <p:cNvSpPr>
            <a:spLocks noGrp="1"/>
          </p:cNvSpPr>
          <p:nvPr>
            <p:ph type="ctrTitle"/>
          </p:nvPr>
        </p:nvSpPr>
        <p:spPr/>
        <p:txBody>
          <a:bodyPr/>
          <a:lstStyle/>
          <a:p>
            <a:r>
              <a:rPr lang="en-IN" b="1" i="0" dirty="0">
                <a:effectLst/>
                <a:latin typeface="sofia-pro"/>
              </a:rPr>
              <a:t>Markov Decision Process</a:t>
            </a:r>
            <a:br>
              <a:rPr lang="en-IN" b="1" i="0" dirty="0">
                <a:effectLst/>
                <a:latin typeface="sofia-pro"/>
              </a:rPr>
            </a:br>
            <a:endParaRPr lang="en-IN" dirty="0"/>
          </a:p>
        </p:txBody>
      </p:sp>
      <p:sp>
        <p:nvSpPr>
          <p:cNvPr id="3" name="Subtitle 2">
            <a:extLst>
              <a:ext uri="{FF2B5EF4-FFF2-40B4-BE49-F238E27FC236}">
                <a16:creationId xmlns:a16="http://schemas.microsoft.com/office/drawing/2014/main" id="{A7B6F18D-C352-47A2-CDDE-22FE2387832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52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99E6-208D-0D17-D4D3-7B8D7D2AC338}"/>
              </a:ext>
            </a:extLst>
          </p:cNvPr>
          <p:cNvSpPr>
            <a:spLocks noGrp="1"/>
          </p:cNvSpPr>
          <p:nvPr>
            <p:ph type="title"/>
          </p:nvPr>
        </p:nvSpPr>
        <p:spPr/>
        <p:txBody>
          <a:bodyPr/>
          <a:lstStyle/>
          <a:p>
            <a:r>
              <a:rPr lang="en-IN" b="1" i="0" dirty="0">
                <a:effectLst/>
                <a:latin typeface="urw-din"/>
              </a:rPr>
              <a:t>What is a State?</a:t>
            </a:r>
            <a:br>
              <a:rPr lang="en-IN" b="1" i="0" dirty="0">
                <a:effectLst/>
                <a:latin typeface="urw-din"/>
              </a:rPr>
            </a:br>
            <a:endParaRPr lang="en-IN" dirty="0"/>
          </a:p>
        </p:txBody>
      </p:sp>
      <p:sp>
        <p:nvSpPr>
          <p:cNvPr id="3" name="Content Placeholder 2">
            <a:extLst>
              <a:ext uri="{FF2B5EF4-FFF2-40B4-BE49-F238E27FC236}">
                <a16:creationId xmlns:a16="http://schemas.microsoft.com/office/drawing/2014/main" id="{6A510B90-BA22-111A-6540-23199A9D61DC}"/>
              </a:ext>
            </a:extLst>
          </p:cNvPr>
          <p:cNvSpPr>
            <a:spLocks noGrp="1"/>
          </p:cNvSpPr>
          <p:nvPr>
            <p:ph idx="1"/>
          </p:nvPr>
        </p:nvSpPr>
        <p:spPr/>
        <p:txBody>
          <a:bodyPr>
            <a:normAutofit/>
          </a:bodyPr>
          <a:lstStyle/>
          <a:p>
            <a:pPr algn="l" fontAlgn="base"/>
            <a:r>
              <a:rPr lang="en-US" b="0" i="0" dirty="0">
                <a:effectLst/>
                <a:latin typeface="urw-din"/>
              </a:rPr>
              <a:t>A </a:t>
            </a:r>
            <a:r>
              <a:rPr lang="en-US" b="1" i="0" dirty="0">
                <a:effectLst/>
                <a:latin typeface="urw-din"/>
              </a:rPr>
              <a:t>State</a:t>
            </a:r>
            <a:r>
              <a:rPr lang="en-US" b="0" i="0" dirty="0">
                <a:effectLst/>
                <a:latin typeface="urw-din"/>
              </a:rPr>
              <a:t> is a set of tokens that represent every state that the agent can be in. </a:t>
            </a:r>
          </a:p>
          <a:p>
            <a:pPr algn="l" fontAlgn="base"/>
            <a:endParaRPr lang="en-US" b="0" i="0" dirty="0">
              <a:effectLst/>
              <a:latin typeface="urw-din"/>
            </a:endParaRPr>
          </a:p>
          <a:p>
            <a:endParaRPr lang="en-IN" dirty="0"/>
          </a:p>
        </p:txBody>
      </p:sp>
    </p:spTree>
    <p:extLst>
      <p:ext uri="{BB962C8B-B14F-4D97-AF65-F5344CB8AC3E}">
        <p14:creationId xmlns:p14="http://schemas.microsoft.com/office/powerpoint/2010/main" val="7582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2F7A-8B16-FE76-6237-C8B3FA6DC2C7}"/>
              </a:ext>
            </a:extLst>
          </p:cNvPr>
          <p:cNvSpPr>
            <a:spLocks noGrp="1"/>
          </p:cNvSpPr>
          <p:nvPr>
            <p:ph type="title"/>
          </p:nvPr>
        </p:nvSpPr>
        <p:spPr/>
        <p:txBody>
          <a:bodyPr/>
          <a:lstStyle/>
          <a:p>
            <a:r>
              <a:rPr lang="en-US" b="1" i="0" dirty="0">
                <a:effectLst/>
                <a:latin typeface="urw-din"/>
              </a:rPr>
              <a:t>What is a Model?</a:t>
            </a:r>
            <a:br>
              <a:rPr lang="en-US" b="1" i="0" dirty="0">
                <a:effectLst/>
                <a:latin typeface="urw-din"/>
              </a:rPr>
            </a:br>
            <a:endParaRPr lang="en-IN" dirty="0"/>
          </a:p>
        </p:txBody>
      </p:sp>
      <p:sp>
        <p:nvSpPr>
          <p:cNvPr id="3" name="Content Placeholder 2">
            <a:extLst>
              <a:ext uri="{FF2B5EF4-FFF2-40B4-BE49-F238E27FC236}">
                <a16:creationId xmlns:a16="http://schemas.microsoft.com/office/drawing/2014/main" id="{BD97AD4C-704F-36AB-700E-7AEAC9C397D5}"/>
              </a:ext>
            </a:extLst>
          </p:cNvPr>
          <p:cNvSpPr>
            <a:spLocks noGrp="1"/>
          </p:cNvSpPr>
          <p:nvPr>
            <p:ph idx="1"/>
          </p:nvPr>
        </p:nvSpPr>
        <p:spPr/>
        <p:txBody>
          <a:bodyPr/>
          <a:lstStyle/>
          <a:p>
            <a:pPr algn="l" fontAlgn="base"/>
            <a:r>
              <a:rPr lang="en-US" b="0" i="0" dirty="0">
                <a:effectLst/>
                <a:latin typeface="urw-din"/>
              </a:rPr>
              <a:t>A </a:t>
            </a:r>
            <a:r>
              <a:rPr lang="en-US" b="1" i="0" dirty="0">
                <a:effectLst/>
                <a:latin typeface="urw-din"/>
              </a:rPr>
              <a:t>Model</a:t>
            </a:r>
            <a:r>
              <a:rPr lang="en-US" b="0" i="0" dirty="0">
                <a:effectLst/>
                <a:latin typeface="urw-din"/>
              </a:rPr>
              <a:t> (sometimes called Transition Model) gives an action’s effect in a state. In particular, T(S, a, S’) defines a transition T where being in state S and taking an action ‘a’ takes us to state S’ (S and S’ may be the same). </a:t>
            </a:r>
          </a:p>
          <a:p>
            <a:pPr algn="l" fontAlgn="base"/>
            <a:r>
              <a:rPr lang="en-US" b="0" i="0" dirty="0">
                <a:effectLst/>
                <a:latin typeface="urw-din"/>
              </a:rPr>
              <a:t>For stochastic actions (noisy, non-deterministic) we also define a probability P(S’|</a:t>
            </a:r>
            <a:r>
              <a:rPr lang="en-US" b="0" i="0" dirty="0" err="1">
                <a:effectLst/>
                <a:latin typeface="urw-din"/>
              </a:rPr>
              <a:t>S,a</a:t>
            </a:r>
            <a:r>
              <a:rPr lang="en-US" b="0" i="0" dirty="0">
                <a:effectLst/>
                <a:latin typeface="urw-din"/>
              </a:rPr>
              <a:t>) which represents the probability of reaching a state S’ if action ‘a’ is taken in state S. Note Markov property states that the effects of an action taken in a state depend only on that state and not on the prior history. </a:t>
            </a:r>
          </a:p>
          <a:p>
            <a:endParaRPr lang="en-IN" dirty="0"/>
          </a:p>
        </p:txBody>
      </p:sp>
    </p:spTree>
    <p:extLst>
      <p:ext uri="{BB962C8B-B14F-4D97-AF65-F5344CB8AC3E}">
        <p14:creationId xmlns:p14="http://schemas.microsoft.com/office/powerpoint/2010/main" val="127973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37B7-B7AE-154F-22BE-16C44E5249F4}"/>
              </a:ext>
            </a:extLst>
          </p:cNvPr>
          <p:cNvSpPr>
            <a:spLocks noGrp="1"/>
          </p:cNvSpPr>
          <p:nvPr>
            <p:ph type="title"/>
          </p:nvPr>
        </p:nvSpPr>
        <p:spPr/>
        <p:txBody>
          <a:bodyPr/>
          <a:lstStyle/>
          <a:p>
            <a:r>
              <a:rPr lang="en-US" b="1" i="0" dirty="0">
                <a:effectLst/>
                <a:latin typeface="urw-din"/>
              </a:rPr>
              <a:t>What are Actions?</a:t>
            </a:r>
            <a:br>
              <a:rPr lang="en-US" b="1" i="0" dirty="0">
                <a:effectLst/>
                <a:latin typeface="urw-din"/>
              </a:rPr>
            </a:br>
            <a:endParaRPr lang="en-IN" dirty="0"/>
          </a:p>
        </p:txBody>
      </p:sp>
      <p:sp>
        <p:nvSpPr>
          <p:cNvPr id="3" name="Content Placeholder 2">
            <a:extLst>
              <a:ext uri="{FF2B5EF4-FFF2-40B4-BE49-F238E27FC236}">
                <a16:creationId xmlns:a16="http://schemas.microsoft.com/office/drawing/2014/main" id="{E3CEC8B6-EE70-7486-A046-D01CDC906ED4}"/>
              </a:ext>
            </a:extLst>
          </p:cNvPr>
          <p:cNvSpPr>
            <a:spLocks noGrp="1"/>
          </p:cNvSpPr>
          <p:nvPr>
            <p:ph idx="1"/>
          </p:nvPr>
        </p:nvSpPr>
        <p:spPr/>
        <p:txBody>
          <a:bodyPr/>
          <a:lstStyle/>
          <a:p>
            <a:pPr algn="l" fontAlgn="base"/>
            <a:r>
              <a:rPr lang="en-US" b="0" i="0" dirty="0">
                <a:effectLst/>
                <a:latin typeface="urw-din"/>
              </a:rPr>
              <a:t>An </a:t>
            </a:r>
            <a:r>
              <a:rPr lang="en-US" b="1" i="0" dirty="0">
                <a:effectLst/>
                <a:latin typeface="urw-din"/>
              </a:rPr>
              <a:t>Action</a:t>
            </a:r>
            <a:r>
              <a:rPr lang="en-US" b="0" i="0" dirty="0">
                <a:effectLst/>
                <a:latin typeface="urw-din"/>
              </a:rPr>
              <a:t> A is a set of all possible actions. A(s) defines the set of actions that can be taken being in state S. </a:t>
            </a:r>
          </a:p>
          <a:p>
            <a:pPr marL="0" indent="0" algn="l" fontAlgn="base">
              <a:buNone/>
            </a:pPr>
            <a:endParaRPr lang="en-US" b="0" i="0" dirty="0">
              <a:effectLst/>
              <a:latin typeface="urw-din"/>
            </a:endParaRPr>
          </a:p>
          <a:p>
            <a:endParaRPr lang="en-IN" dirty="0"/>
          </a:p>
        </p:txBody>
      </p:sp>
    </p:spTree>
    <p:extLst>
      <p:ext uri="{BB962C8B-B14F-4D97-AF65-F5344CB8AC3E}">
        <p14:creationId xmlns:p14="http://schemas.microsoft.com/office/powerpoint/2010/main" val="198163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B62-6E11-D52E-6602-4A1A9823D899}"/>
              </a:ext>
            </a:extLst>
          </p:cNvPr>
          <p:cNvSpPr>
            <a:spLocks noGrp="1"/>
          </p:cNvSpPr>
          <p:nvPr>
            <p:ph type="title"/>
          </p:nvPr>
        </p:nvSpPr>
        <p:spPr/>
        <p:txBody>
          <a:bodyPr/>
          <a:lstStyle/>
          <a:p>
            <a:r>
              <a:rPr lang="en-US" b="1" i="0" dirty="0">
                <a:effectLst/>
                <a:latin typeface="urw-din"/>
              </a:rPr>
              <a:t>What is a Reward?</a:t>
            </a:r>
            <a:br>
              <a:rPr lang="en-US" b="1" i="0" dirty="0">
                <a:effectLst/>
                <a:latin typeface="urw-din"/>
              </a:rPr>
            </a:br>
            <a:endParaRPr lang="en-IN" dirty="0"/>
          </a:p>
        </p:txBody>
      </p:sp>
      <p:sp>
        <p:nvSpPr>
          <p:cNvPr id="3" name="Content Placeholder 2">
            <a:extLst>
              <a:ext uri="{FF2B5EF4-FFF2-40B4-BE49-F238E27FC236}">
                <a16:creationId xmlns:a16="http://schemas.microsoft.com/office/drawing/2014/main" id="{48F41F16-0588-2059-EEB6-FEDD289691B2}"/>
              </a:ext>
            </a:extLst>
          </p:cNvPr>
          <p:cNvSpPr>
            <a:spLocks noGrp="1"/>
          </p:cNvSpPr>
          <p:nvPr>
            <p:ph idx="1"/>
          </p:nvPr>
        </p:nvSpPr>
        <p:spPr/>
        <p:txBody>
          <a:bodyPr/>
          <a:lstStyle/>
          <a:p>
            <a:pPr algn="l" fontAlgn="base"/>
            <a:r>
              <a:rPr lang="en-US" b="0" i="0" dirty="0">
                <a:effectLst/>
                <a:latin typeface="urw-din"/>
              </a:rPr>
              <a:t>A </a:t>
            </a:r>
            <a:r>
              <a:rPr lang="en-US" b="1" i="0" dirty="0">
                <a:effectLst/>
                <a:latin typeface="urw-din"/>
              </a:rPr>
              <a:t>Reward</a:t>
            </a:r>
            <a:r>
              <a:rPr lang="en-US" b="0" i="0" dirty="0">
                <a:effectLst/>
                <a:latin typeface="urw-din"/>
              </a:rPr>
              <a:t> is a real-valued reward function. R(s) indicates the reward for simply being in the state S. R(</a:t>
            </a:r>
            <a:r>
              <a:rPr lang="en-US" b="0" i="0" dirty="0" err="1">
                <a:effectLst/>
                <a:latin typeface="urw-din"/>
              </a:rPr>
              <a:t>S,a</a:t>
            </a:r>
            <a:r>
              <a:rPr lang="en-US" b="0" i="0" dirty="0">
                <a:effectLst/>
                <a:latin typeface="urw-din"/>
              </a:rPr>
              <a:t>) indicates the reward for being in a state S and taking an action ‘a’. R(</a:t>
            </a:r>
            <a:r>
              <a:rPr lang="en-US" b="0" i="0" dirty="0" err="1">
                <a:effectLst/>
                <a:latin typeface="urw-din"/>
              </a:rPr>
              <a:t>S,a,S</a:t>
            </a:r>
            <a:r>
              <a:rPr lang="en-US" b="0" i="0" dirty="0">
                <a:effectLst/>
                <a:latin typeface="urw-din"/>
              </a:rPr>
              <a:t>’) indicates the reward for being in a state S, taking an action ‘a’ and ending up in a state S’. </a:t>
            </a:r>
          </a:p>
          <a:p>
            <a:endParaRPr lang="en-IN" dirty="0"/>
          </a:p>
        </p:txBody>
      </p:sp>
    </p:spTree>
    <p:extLst>
      <p:ext uri="{BB962C8B-B14F-4D97-AF65-F5344CB8AC3E}">
        <p14:creationId xmlns:p14="http://schemas.microsoft.com/office/powerpoint/2010/main" val="120268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D225-FCBD-83C5-BA81-0E0067263CBA}"/>
              </a:ext>
            </a:extLst>
          </p:cNvPr>
          <p:cNvSpPr>
            <a:spLocks noGrp="1"/>
          </p:cNvSpPr>
          <p:nvPr>
            <p:ph type="title"/>
          </p:nvPr>
        </p:nvSpPr>
        <p:spPr/>
        <p:txBody>
          <a:bodyPr/>
          <a:lstStyle/>
          <a:p>
            <a:r>
              <a:rPr lang="en-US" b="1" i="0" dirty="0">
                <a:effectLst/>
                <a:latin typeface="urw-din"/>
              </a:rPr>
              <a:t>What is a Policy?</a:t>
            </a:r>
            <a:br>
              <a:rPr lang="en-US" b="1" i="0" dirty="0">
                <a:effectLst/>
                <a:latin typeface="urw-din"/>
              </a:rPr>
            </a:br>
            <a:endParaRPr lang="en-IN" dirty="0"/>
          </a:p>
        </p:txBody>
      </p:sp>
      <p:sp>
        <p:nvSpPr>
          <p:cNvPr id="3" name="Content Placeholder 2">
            <a:extLst>
              <a:ext uri="{FF2B5EF4-FFF2-40B4-BE49-F238E27FC236}">
                <a16:creationId xmlns:a16="http://schemas.microsoft.com/office/drawing/2014/main" id="{26C0CAB4-F947-F97B-258B-FA3307F1F1B1}"/>
              </a:ext>
            </a:extLst>
          </p:cNvPr>
          <p:cNvSpPr>
            <a:spLocks noGrp="1"/>
          </p:cNvSpPr>
          <p:nvPr>
            <p:ph idx="1"/>
          </p:nvPr>
        </p:nvSpPr>
        <p:spPr>
          <a:xfrm>
            <a:off x="838200" y="1825625"/>
            <a:ext cx="10515600" cy="1664634"/>
          </a:xfrm>
        </p:spPr>
        <p:txBody>
          <a:bodyPr/>
          <a:lstStyle/>
          <a:p>
            <a:pPr algn="l" fontAlgn="base"/>
            <a:r>
              <a:rPr lang="en-US" b="0" i="0" dirty="0">
                <a:effectLst/>
                <a:latin typeface="urw-din"/>
              </a:rPr>
              <a:t>A </a:t>
            </a:r>
            <a:r>
              <a:rPr lang="en-US" b="1" i="0" dirty="0">
                <a:effectLst/>
                <a:latin typeface="urw-din"/>
              </a:rPr>
              <a:t>Policy</a:t>
            </a:r>
            <a:r>
              <a:rPr lang="en-US" b="0" i="0" dirty="0">
                <a:effectLst/>
                <a:latin typeface="urw-din"/>
              </a:rPr>
              <a:t> is a solution to the Markov Decision Process. A policy is a mapping from S to a. It indicates the action ‘a’ to be taken while in state S. </a:t>
            </a:r>
            <a:br>
              <a:rPr lang="en-US" b="0" i="0" dirty="0">
                <a:effectLst/>
                <a:latin typeface="urw-din"/>
              </a:rPr>
            </a:br>
            <a:r>
              <a:rPr lang="en-US" b="0" i="0" dirty="0">
                <a:effectLst/>
                <a:latin typeface="urw-din"/>
              </a:rPr>
              <a:t>Let us take the example of a grid world: </a:t>
            </a:r>
          </a:p>
          <a:p>
            <a:pPr marL="0" indent="0" algn="l" fontAlgn="base">
              <a:buNone/>
            </a:pPr>
            <a:endParaRPr lang="en-US" b="0" i="0" dirty="0">
              <a:effectLst/>
              <a:latin typeface="urw-din"/>
            </a:endParaRPr>
          </a:p>
          <a:p>
            <a:endParaRPr lang="en-IN" dirty="0"/>
          </a:p>
        </p:txBody>
      </p:sp>
      <p:pic>
        <p:nvPicPr>
          <p:cNvPr id="2050" name="Picture 2">
            <a:extLst>
              <a:ext uri="{FF2B5EF4-FFF2-40B4-BE49-F238E27FC236}">
                <a16:creationId xmlns:a16="http://schemas.microsoft.com/office/drawing/2014/main" id="{B4E7A450-20C7-01FB-DC4F-7CC8924E9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458" y="3459845"/>
            <a:ext cx="4668836" cy="321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4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DB0E-0FFD-5230-EDD3-DDFB41D35785}"/>
              </a:ext>
            </a:extLst>
          </p:cNvPr>
          <p:cNvSpPr>
            <a:spLocks noGrp="1"/>
          </p:cNvSpPr>
          <p:nvPr>
            <p:ph type="title"/>
          </p:nvPr>
        </p:nvSpPr>
        <p:spPr/>
        <p:txBody>
          <a:bodyPr/>
          <a:lstStyle/>
          <a:p>
            <a:r>
              <a:rPr lang="en-US" b="1" i="0" dirty="0">
                <a:effectLst/>
                <a:latin typeface="urw-din"/>
              </a:rPr>
              <a:t>What is a Policy?</a:t>
            </a:r>
            <a:br>
              <a:rPr lang="en-US" b="1" i="0" dirty="0">
                <a:effectLst/>
                <a:latin typeface="urw-din"/>
              </a:rPr>
            </a:br>
            <a:endParaRPr lang="en-IN" dirty="0"/>
          </a:p>
        </p:txBody>
      </p:sp>
      <p:sp>
        <p:nvSpPr>
          <p:cNvPr id="3" name="Content Placeholder 2">
            <a:extLst>
              <a:ext uri="{FF2B5EF4-FFF2-40B4-BE49-F238E27FC236}">
                <a16:creationId xmlns:a16="http://schemas.microsoft.com/office/drawing/2014/main" id="{C64F8B9E-CDED-CE71-3FBE-A9BFBAE678D1}"/>
              </a:ext>
            </a:extLst>
          </p:cNvPr>
          <p:cNvSpPr>
            <a:spLocks noGrp="1"/>
          </p:cNvSpPr>
          <p:nvPr>
            <p:ph idx="1"/>
          </p:nvPr>
        </p:nvSpPr>
        <p:spPr/>
        <p:txBody>
          <a:bodyPr>
            <a:normAutofit lnSpcReduction="10000"/>
          </a:bodyPr>
          <a:lstStyle/>
          <a:p>
            <a:pPr algn="l" fontAlgn="base"/>
            <a:r>
              <a:rPr lang="en-US" b="0" i="0" dirty="0">
                <a:effectLst/>
                <a:latin typeface="urw-din"/>
              </a:rPr>
              <a:t>An agent lives in the grid. The above example is a 3*4 grid. The grid has a START state(grid no 1,1). The purpose of the agent is to wander around the grid to finally reach the Blue Diamond (grid no 4,3). Under all circumstances, the agent should avoid the Fire grid (orange color, grid no 4,2). Also the grid no 2,2 is a blocked grid, it acts as a wall hence the agent cannot enter it. </a:t>
            </a:r>
          </a:p>
          <a:p>
            <a:pPr algn="l" fontAlgn="base"/>
            <a:r>
              <a:rPr lang="en-US" b="0" i="0" dirty="0">
                <a:effectLst/>
                <a:latin typeface="urw-din"/>
              </a:rPr>
              <a:t>The agent can take any one of these actions: </a:t>
            </a:r>
            <a:r>
              <a:rPr lang="en-US" b="1" i="0" dirty="0">
                <a:effectLst/>
                <a:latin typeface="urw-din"/>
              </a:rPr>
              <a:t>UP, DOWN, LEFT, RIGHT</a:t>
            </a:r>
            <a:r>
              <a:rPr lang="en-US" b="0" i="0" dirty="0">
                <a:effectLst/>
                <a:latin typeface="urw-din"/>
              </a:rPr>
              <a:t> </a:t>
            </a:r>
          </a:p>
          <a:p>
            <a:pPr algn="l" fontAlgn="base"/>
            <a:r>
              <a:rPr lang="en-US" b="0" i="0" dirty="0">
                <a:effectLst/>
                <a:latin typeface="urw-din"/>
              </a:rPr>
              <a:t>Walls block the agent path, i.e., if there is a wall in the direction the agent would have taken, the agent stays in the same place. So for example, if the agent says LEFT in the START grid he would stay put in the START grid. </a:t>
            </a:r>
          </a:p>
          <a:p>
            <a:endParaRPr lang="en-IN" dirty="0"/>
          </a:p>
        </p:txBody>
      </p:sp>
    </p:spTree>
    <p:extLst>
      <p:ext uri="{BB962C8B-B14F-4D97-AF65-F5344CB8AC3E}">
        <p14:creationId xmlns:p14="http://schemas.microsoft.com/office/powerpoint/2010/main" val="16808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6FA6F1-5476-357C-9133-D97E0E3C22AB}"/>
              </a:ext>
            </a:extLst>
          </p:cNvPr>
          <p:cNvSpPr>
            <a:spLocks noGrp="1"/>
          </p:cNvSpPr>
          <p:nvPr>
            <p:ph idx="1"/>
          </p:nvPr>
        </p:nvSpPr>
        <p:spPr/>
        <p:txBody>
          <a:bodyPr/>
          <a:lstStyle/>
          <a:p>
            <a:pPr algn="l" fontAlgn="base"/>
            <a:r>
              <a:rPr lang="en-US" b="1" i="0" dirty="0">
                <a:effectLst/>
                <a:latin typeface="urw-din"/>
              </a:rPr>
              <a:t>First Aim:</a:t>
            </a:r>
            <a:r>
              <a:rPr lang="en-US" b="0" i="0" dirty="0">
                <a:effectLst/>
                <a:latin typeface="urw-din"/>
              </a:rPr>
              <a:t> To find the shortest sequence getting from START to the Diamond. Two such sequences can be found: </a:t>
            </a:r>
            <a:br>
              <a:rPr lang="en-US" b="0" i="0" dirty="0">
                <a:effectLst/>
                <a:latin typeface="urw-din"/>
              </a:rPr>
            </a:br>
            <a:r>
              <a:rPr lang="en-US" b="0" i="0" dirty="0">
                <a:effectLst/>
                <a:latin typeface="urw-din"/>
              </a:rPr>
              <a:t> </a:t>
            </a:r>
          </a:p>
          <a:p>
            <a:pPr algn="l" fontAlgn="base">
              <a:buFont typeface="Arial" panose="020B0604020202020204" pitchFamily="34" charset="0"/>
              <a:buChar char="•"/>
            </a:pPr>
            <a:r>
              <a:rPr lang="en-US" b="1" i="0" dirty="0">
                <a:effectLst/>
                <a:latin typeface="urw-din"/>
              </a:rPr>
              <a:t>RIGHT </a:t>
            </a:r>
            <a:r>
              <a:rPr lang="en-US" b="1" i="0" dirty="0" err="1">
                <a:effectLst/>
                <a:latin typeface="urw-din"/>
              </a:rPr>
              <a:t>RIGHT</a:t>
            </a:r>
            <a:r>
              <a:rPr lang="en-US" b="1" i="0" dirty="0">
                <a:effectLst/>
                <a:latin typeface="urw-din"/>
              </a:rPr>
              <a:t> UP UPRIGHT</a:t>
            </a:r>
            <a:endParaRPr lang="en-US" b="0" i="0" dirty="0">
              <a:effectLst/>
              <a:latin typeface="urw-din"/>
            </a:endParaRPr>
          </a:p>
          <a:p>
            <a:pPr algn="l" fontAlgn="base">
              <a:buFont typeface="Arial" panose="020B0604020202020204" pitchFamily="34" charset="0"/>
              <a:buChar char="•"/>
            </a:pPr>
            <a:r>
              <a:rPr lang="en-US" b="1" i="0" dirty="0">
                <a:effectLst/>
                <a:latin typeface="urw-din"/>
              </a:rPr>
              <a:t>UP </a:t>
            </a:r>
            <a:r>
              <a:rPr lang="en-US" b="1" i="0" dirty="0" err="1">
                <a:effectLst/>
                <a:latin typeface="urw-din"/>
              </a:rPr>
              <a:t>UP</a:t>
            </a:r>
            <a:r>
              <a:rPr lang="en-US" b="1" i="0" dirty="0">
                <a:effectLst/>
                <a:latin typeface="urw-din"/>
              </a:rPr>
              <a:t> RIGHT </a:t>
            </a:r>
            <a:r>
              <a:rPr lang="en-US" b="1" i="0" dirty="0" err="1">
                <a:effectLst/>
                <a:latin typeface="urw-din"/>
              </a:rPr>
              <a:t>RIGHT</a:t>
            </a:r>
            <a:r>
              <a:rPr lang="en-US" b="1" i="0" dirty="0">
                <a:effectLst/>
                <a:latin typeface="urw-din"/>
              </a:rPr>
              <a:t> </a:t>
            </a:r>
            <a:r>
              <a:rPr lang="en-US" b="1" i="0" dirty="0" err="1">
                <a:effectLst/>
                <a:latin typeface="urw-din"/>
              </a:rPr>
              <a:t>RIGHT</a:t>
            </a:r>
            <a:endParaRPr lang="en-US" b="0" i="0" dirty="0">
              <a:effectLst/>
              <a:latin typeface="urw-din"/>
            </a:endParaRPr>
          </a:p>
          <a:p>
            <a:endParaRPr lang="en-IN" dirty="0"/>
          </a:p>
        </p:txBody>
      </p:sp>
      <p:pic>
        <p:nvPicPr>
          <p:cNvPr id="5" name="Picture 2">
            <a:extLst>
              <a:ext uri="{FF2B5EF4-FFF2-40B4-BE49-F238E27FC236}">
                <a16:creationId xmlns:a16="http://schemas.microsoft.com/office/drawing/2014/main" id="{1D620D41-CA24-9E7B-78C5-0A199574B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964" y="2832315"/>
            <a:ext cx="4668836" cy="321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7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7F11-C293-4005-4132-936893D5141C}"/>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0499A10B-C4D3-4CFA-4196-F086BBD44713}"/>
              </a:ext>
            </a:extLst>
          </p:cNvPr>
          <p:cNvSpPr>
            <a:spLocks noGrp="1"/>
          </p:cNvSpPr>
          <p:nvPr>
            <p:ph idx="1"/>
          </p:nvPr>
        </p:nvSpPr>
        <p:spPr>
          <a:xfrm>
            <a:off x="838200" y="1825625"/>
            <a:ext cx="8395447" cy="4351338"/>
          </a:xfrm>
        </p:spPr>
        <p:txBody>
          <a:bodyPr>
            <a:normAutofit fontScale="77500" lnSpcReduction="20000"/>
          </a:bodyPr>
          <a:lstStyle/>
          <a:p>
            <a:pPr algn="l" fontAlgn="base"/>
            <a:r>
              <a:rPr lang="en-US" b="0" i="0" dirty="0">
                <a:effectLst/>
                <a:latin typeface="urw-din"/>
              </a:rPr>
              <a:t>Let us take the second one (UP </a:t>
            </a:r>
            <a:r>
              <a:rPr lang="en-US" b="0" i="0" dirty="0" err="1">
                <a:effectLst/>
                <a:latin typeface="urw-din"/>
              </a:rPr>
              <a:t>UP</a:t>
            </a:r>
            <a:r>
              <a:rPr lang="en-US" b="0" i="0" dirty="0">
                <a:effectLst/>
                <a:latin typeface="urw-din"/>
              </a:rPr>
              <a:t> RIGHT </a:t>
            </a:r>
            <a:r>
              <a:rPr lang="en-US" b="0" i="0" dirty="0" err="1">
                <a:effectLst/>
                <a:latin typeface="urw-din"/>
              </a:rPr>
              <a:t>RIGHT</a:t>
            </a:r>
            <a:r>
              <a:rPr lang="en-US" b="0" i="0" dirty="0">
                <a:effectLst/>
                <a:latin typeface="urw-din"/>
              </a:rPr>
              <a:t> RIGHT) for the subsequent discussion. </a:t>
            </a:r>
            <a:br>
              <a:rPr lang="en-US" b="0" i="0" dirty="0">
                <a:effectLst/>
                <a:latin typeface="urw-din"/>
              </a:rPr>
            </a:br>
            <a:r>
              <a:rPr lang="en-US" b="0" i="0" dirty="0">
                <a:effectLst/>
                <a:latin typeface="urw-din"/>
              </a:rPr>
              <a:t>The move is now noisy. 80% of the time the intended action works correctly. 20% of the time the action agent takes causes it to move at right angles. For example, if the agent says UP the probability of going UP is 0.8 whereas the probability of going LEFT is 0.1, and the probability of going RIGHT is 0.1 (since LEFT and RIGHT are right angles to UP). </a:t>
            </a:r>
          </a:p>
          <a:p>
            <a:pPr algn="l" fontAlgn="base"/>
            <a:r>
              <a:rPr lang="en-US" b="0" i="0" dirty="0">
                <a:effectLst/>
                <a:latin typeface="urw-din"/>
              </a:rPr>
              <a:t>The agent receives rewards each time step:- </a:t>
            </a:r>
            <a:br>
              <a:rPr lang="en-US" b="0" i="0" dirty="0">
                <a:effectLst/>
                <a:latin typeface="urw-din"/>
              </a:rPr>
            </a:br>
            <a:r>
              <a:rPr lang="en-US" b="0" i="0" dirty="0">
                <a:effectLst/>
                <a:latin typeface="urw-din"/>
              </a:rPr>
              <a:t> </a:t>
            </a:r>
          </a:p>
          <a:p>
            <a:pPr algn="l" fontAlgn="base">
              <a:buFont typeface="Arial" panose="020B0604020202020204" pitchFamily="34" charset="0"/>
              <a:buChar char="•"/>
            </a:pPr>
            <a:r>
              <a:rPr lang="en-US" b="0" i="0" dirty="0">
                <a:effectLst/>
                <a:latin typeface="urw-din"/>
              </a:rPr>
              <a:t>Small reward each step (can be negative when can also be term as punishment, in the above example entering the Fire can have a reward of -1).</a:t>
            </a:r>
          </a:p>
          <a:p>
            <a:pPr algn="l" fontAlgn="base">
              <a:buFont typeface="Arial" panose="020B0604020202020204" pitchFamily="34" charset="0"/>
              <a:buChar char="•"/>
            </a:pPr>
            <a:r>
              <a:rPr lang="en-US" b="0" i="0" dirty="0">
                <a:effectLst/>
                <a:latin typeface="urw-din"/>
              </a:rPr>
              <a:t>Big rewards come at the end (good or bad).</a:t>
            </a:r>
          </a:p>
          <a:p>
            <a:pPr algn="l" fontAlgn="base">
              <a:buFont typeface="Arial" panose="020B0604020202020204" pitchFamily="34" charset="0"/>
              <a:buChar char="•"/>
            </a:pPr>
            <a:r>
              <a:rPr lang="en-US" b="0" i="0" dirty="0">
                <a:effectLst/>
                <a:latin typeface="urw-din"/>
              </a:rPr>
              <a:t>The goal is to Maximize the sum of rewards.</a:t>
            </a:r>
          </a:p>
          <a:p>
            <a:endParaRPr lang="en-IN" dirty="0"/>
          </a:p>
        </p:txBody>
      </p:sp>
      <p:pic>
        <p:nvPicPr>
          <p:cNvPr id="5" name="Picture 2">
            <a:extLst>
              <a:ext uri="{FF2B5EF4-FFF2-40B4-BE49-F238E27FC236}">
                <a16:creationId xmlns:a16="http://schemas.microsoft.com/office/drawing/2014/main" id="{2F1D5539-36F6-B763-6146-684A644E7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728" y="45982"/>
            <a:ext cx="3457107" cy="238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1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7F89-CC62-735F-26B3-1E73DFECDF3A}"/>
              </a:ext>
            </a:extLst>
          </p:cNvPr>
          <p:cNvSpPr>
            <a:spLocks noGrp="1"/>
          </p:cNvSpPr>
          <p:nvPr>
            <p:ph type="title"/>
          </p:nvPr>
        </p:nvSpPr>
        <p:spPr/>
        <p:txBody>
          <a:bodyPr/>
          <a:lstStyle/>
          <a:p>
            <a:r>
              <a:rPr lang="en-IN" b="1" i="0" dirty="0">
                <a:solidFill>
                  <a:srgbClr val="292929"/>
                </a:solidFill>
                <a:effectLst/>
                <a:latin typeface="sohne"/>
              </a:rPr>
              <a:t>Markov Property</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B5055C5-F111-B125-C0C5-0D59C47B7B07}"/>
              </a:ext>
            </a:extLst>
          </p:cNvPr>
          <p:cNvSpPr>
            <a:spLocks noGrp="1"/>
          </p:cNvSpPr>
          <p:nvPr>
            <p:ph idx="1"/>
          </p:nvPr>
        </p:nvSpPr>
        <p:spPr>
          <a:xfrm>
            <a:off x="838200" y="2814917"/>
            <a:ext cx="10515600" cy="3362045"/>
          </a:xfrm>
        </p:spPr>
        <p:txBody>
          <a:bodyPr/>
          <a:lstStyle/>
          <a:p>
            <a:r>
              <a:rPr lang="en-US" b="0" i="0" dirty="0">
                <a:solidFill>
                  <a:srgbClr val="292929"/>
                </a:solidFill>
                <a:effectLst/>
                <a:latin typeface="source-serif-pro"/>
              </a:rPr>
              <a:t>Assume that a Robot was seated on a chair, it stood up and put its right foot forward. So currently, it is standing with its right foot forward (this is its current state).</a:t>
            </a:r>
          </a:p>
          <a:p>
            <a:r>
              <a:rPr lang="en-US" b="0" i="0" dirty="0">
                <a:solidFill>
                  <a:srgbClr val="292929"/>
                </a:solidFill>
                <a:effectLst/>
                <a:latin typeface="source-serif-pro"/>
              </a:rPr>
              <a:t>Now, according to the </a:t>
            </a:r>
            <a:r>
              <a:rPr lang="en-US" b="0" i="0" u="sng" dirty="0">
                <a:effectLst/>
                <a:latin typeface="source-serif-pro"/>
                <a:hlinkClick r:id="rId2"/>
              </a:rPr>
              <a:t>Markov Property</a:t>
            </a:r>
            <a:r>
              <a:rPr lang="en-US" b="0" i="0" dirty="0">
                <a:solidFill>
                  <a:srgbClr val="292929"/>
                </a:solidFill>
                <a:effectLst/>
                <a:latin typeface="source-serif-pro"/>
              </a:rPr>
              <a:t>, the current state of the Robot depends only on its immediate previous state (or the previous timestep) i.e., the state it was in when it stood up. And evidently, it doesn’t depend on the state where it was sitting on the chair. Similarly, its next state depends only on its current state.</a:t>
            </a:r>
            <a:endParaRPr lang="en-IN" dirty="0"/>
          </a:p>
        </p:txBody>
      </p:sp>
      <p:pic>
        <p:nvPicPr>
          <p:cNvPr id="3074" name="Picture 2">
            <a:extLst>
              <a:ext uri="{FF2B5EF4-FFF2-40B4-BE49-F238E27FC236}">
                <a16:creationId xmlns:a16="http://schemas.microsoft.com/office/drawing/2014/main" id="{18B3D866-DC88-9BB1-FA2D-94039702D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341" y="1240583"/>
            <a:ext cx="9117106"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9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1A2A-3850-5A74-0CF5-AF4843C88753}"/>
              </a:ext>
            </a:extLst>
          </p:cNvPr>
          <p:cNvSpPr>
            <a:spLocks noGrp="1"/>
          </p:cNvSpPr>
          <p:nvPr>
            <p:ph type="title"/>
          </p:nvPr>
        </p:nvSpPr>
        <p:spPr/>
        <p:txBody>
          <a:bodyPr/>
          <a:lstStyle/>
          <a:p>
            <a:r>
              <a:rPr lang="en-IN" b="1" i="0" dirty="0">
                <a:solidFill>
                  <a:srgbClr val="292929"/>
                </a:solidFill>
                <a:effectLst/>
                <a:latin typeface="sohne"/>
              </a:rPr>
              <a:t>Markov Property</a:t>
            </a:r>
            <a:endParaRPr lang="en-IN" dirty="0"/>
          </a:p>
        </p:txBody>
      </p:sp>
      <p:sp>
        <p:nvSpPr>
          <p:cNvPr id="3" name="Content Placeholder 2">
            <a:extLst>
              <a:ext uri="{FF2B5EF4-FFF2-40B4-BE49-F238E27FC236}">
                <a16:creationId xmlns:a16="http://schemas.microsoft.com/office/drawing/2014/main" id="{073C2C5D-51FE-48F2-2D66-192A70FFCCD5}"/>
              </a:ext>
            </a:extLst>
          </p:cNvPr>
          <p:cNvSpPr>
            <a:spLocks noGrp="1"/>
          </p:cNvSpPr>
          <p:nvPr>
            <p:ph idx="1"/>
          </p:nvPr>
        </p:nvSpPr>
        <p:spPr/>
        <p:txBody>
          <a:bodyPr/>
          <a:lstStyle/>
          <a:p>
            <a:r>
              <a:rPr lang="en-US" b="0" i="1" dirty="0">
                <a:solidFill>
                  <a:srgbClr val="292929"/>
                </a:solidFill>
                <a:effectLst/>
                <a:latin typeface="source-serif-pro"/>
              </a:rPr>
              <a:t>Formally, </a:t>
            </a:r>
            <a:r>
              <a:rPr lang="en-US" b="1" i="1" dirty="0">
                <a:solidFill>
                  <a:srgbClr val="292929"/>
                </a:solidFill>
                <a:effectLst/>
                <a:latin typeface="source-serif-pro"/>
              </a:rPr>
              <a:t>for a</a:t>
            </a:r>
            <a:r>
              <a:rPr lang="en-US" b="1" i="0" dirty="0">
                <a:solidFill>
                  <a:srgbClr val="292929"/>
                </a:solidFill>
                <a:effectLst/>
                <a:latin typeface="source-serif-pro"/>
              </a:rPr>
              <a:t> state </a:t>
            </a:r>
            <a:r>
              <a:rPr lang="en-US" b="1" i="1" dirty="0" err="1">
                <a:solidFill>
                  <a:srgbClr val="292929"/>
                </a:solidFill>
                <a:effectLst/>
                <a:latin typeface="source-serif-pro"/>
              </a:rPr>
              <a:t>S_t</a:t>
            </a:r>
            <a:r>
              <a:rPr lang="en-US" b="1" i="0" dirty="0">
                <a:solidFill>
                  <a:srgbClr val="292929"/>
                </a:solidFill>
                <a:effectLst/>
                <a:latin typeface="source-serif-pro"/>
              </a:rPr>
              <a:t> </a:t>
            </a:r>
            <a:r>
              <a:rPr lang="en-US" b="1" i="1" dirty="0">
                <a:solidFill>
                  <a:srgbClr val="292929"/>
                </a:solidFill>
                <a:effectLst/>
                <a:latin typeface="source-serif-pro"/>
              </a:rPr>
              <a:t>to be Markov</a:t>
            </a:r>
            <a:r>
              <a:rPr lang="en-US" b="0" i="1" dirty="0">
                <a:solidFill>
                  <a:srgbClr val="292929"/>
                </a:solidFill>
                <a:effectLst/>
                <a:latin typeface="source-serif-pro"/>
              </a:rPr>
              <a:t>, the probability of the next state </a:t>
            </a:r>
            <a:r>
              <a:rPr lang="en-US" b="1" i="1" dirty="0">
                <a:solidFill>
                  <a:srgbClr val="292929"/>
                </a:solidFill>
                <a:effectLst/>
                <a:latin typeface="source-serif-pro"/>
              </a:rPr>
              <a:t>S_(t+1)</a:t>
            </a:r>
            <a:r>
              <a:rPr lang="en-US" b="0" i="1" dirty="0">
                <a:solidFill>
                  <a:srgbClr val="292929"/>
                </a:solidFill>
                <a:effectLst/>
                <a:latin typeface="source-serif-pro"/>
              </a:rPr>
              <a:t> being </a:t>
            </a:r>
            <a:r>
              <a:rPr lang="en-US" b="1" i="0" dirty="0" err="1">
                <a:solidFill>
                  <a:srgbClr val="292929"/>
                </a:solidFill>
                <a:effectLst/>
                <a:latin typeface="source-serif-pro"/>
              </a:rPr>
              <a:t>s’</a:t>
            </a:r>
            <a:r>
              <a:rPr lang="en-US" b="0" i="1" dirty="0">
                <a:solidFill>
                  <a:srgbClr val="292929"/>
                </a:solidFill>
                <a:effectLst/>
                <a:latin typeface="source-serif-pro"/>
              </a:rPr>
              <a:t> should only be dependent on the current state </a:t>
            </a:r>
            <a:r>
              <a:rPr lang="en-US" b="1" i="1" dirty="0" err="1">
                <a:solidFill>
                  <a:srgbClr val="292929"/>
                </a:solidFill>
                <a:effectLst/>
                <a:latin typeface="source-serif-pro"/>
              </a:rPr>
              <a:t>S_t</a:t>
            </a:r>
            <a:r>
              <a:rPr lang="en-US" b="1" i="0" dirty="0">
                <a:solidFill>
                  <a:srgbClr val="292929"/>
                </a:solidFill>
                <a:effectLst/>
                <a:latin typeface="source-serif-pro"/>
              </a:rPr>
              <a:t> = </a:t>
            </a:r>
            <a:r>
              <a:rPr lang="en-US" b="1" i="0" dirty="0" err="1">
                <a:solidFill>
                  <a:srgbClr val="292929"/>
                </a:solidFill>
                <a:effectLst/>
                <a:latin typeface="source-serif-pro"/>
              </a:rPr>
              <a:t>s</a:t>
            </a:r>
            <a:r>
              <a:rPr lang="en-US" b="0" i="1" dirty="0" err="1">
                <a:solidFill>
                  <a:srgbClr val="292929"/>
                </a:solidFill>
                <a:effectLst/>
                <a:latin typeface="source-serif-pro"/>
              </a:rPr>
              <a:t>_</a:t>
            </a:r>
            <a:r>
              <a:rPr lang="en-US" b="1" i="1" dirty="0" err="1">
                <a:solidFill>
                  <a:srgbClr val="292929"/>
                </a:solidFill>
                <a:effectLst/>
                <a:latin typeface="source-serif-pro"/>
              </a:rPr>
              <a:t>t</a:t>
            </a:r>
            <a:r>
              <a:rPr lang="en-US" b="0" i="1" dirty="0">
                <a:solidFill>
                  <a:srgbClr val="292929"/>
                </a:solidFill>
                <a:effectLst/>
                <a:latin typeface="source-serif-pro"/>
              </a:rPr>
              <a:t>, and not on the rest of the past states </a:t>
            </a:r>
            <a:r>
              <a:rPr lang="en-US" b="1" i="1" dirty="0">
                <a:solidFill>
                  <a:srgbClr val="292929"/>
                </a:solidFill>
                <a:effectLst/>
                <a:latin typeface="source-serif-pro"/>
              </a:rPr>
              <a:t>S₁ = s₁, S₂ = s₂, …</a:t>
            </a:r>
            <a:endParaRPr lang="en-IN" dirty="0"/>
          </a:p>
        </p:txBody>
      </p:sp>
    </p:spTree>
    <p:extLst>
      <p:ext uri="{BB962C8B-B14F-4D97-AF65-F5344CB8AC3E}">
        <p14:creationId xmlns:p14="http://schemas.microsoft.com/office/powerpoint/2010/main" val="339373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E1A5-ED54-13DF-9B82-0160CC5DA8C3}"/>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FFA6347D-DD63-3930-78DE-59DDA110ABAF}"/>
              </a:ext>
            </a:extLst>
          </p:cNvPr>
          <p:cNvSpPr>
            <a:spLocks noGrp="1"/>
          </p:cNvSpPr>
          <p:nvPr>
            <p:ph idx="1"/>
          </p:nvPr>
        </p:nvSpPr>
        <p:spPr/>
        <p:txBody>
          <a:bodyPr>
            <a:normAutofit fontScale="85000" lnSpcReduction="20000"/>
          </a:bodyPr>
          <a:lstStyle/>
          <a:p>
            <a:pPr marL="514350" indent="-514350">
              <a:buFont typeface="+mj-lt"/>
              <a:buAutoNum type="arabicPeriod"/>
            </a:pPr>
            <a:r>
              <a:rPr lang="en-IN" b="1" i="0" dirty="0">
                <a:effectLst/>
                <a:latin typeface="urw-din"/>
              </a:rPr>
              <a:t>Reinforcement Learning</a:t>
            </a:r>
          </a:p>
          <a:p>
            <a:pPr marL="514350" indent="-514350">
              <a:buFont typeface="+mj-lt"/>
              <a:buAutoNum type="arabicPeriod"/>
            </a:pPr>
            <a:r>
              <a:rPr lang="en-IN" b="1" dirty="0">
                <a:latin typeface="urw-din"/>
              </a:rPr>
              <a:t>MDP Components</a:t>
            </a:r>
            <a:r>
              <a:rPr lang="en-IN" b="1" i="0" dirty="0">
                <a:effectLst/>
                <a:latin typeface="urw-din"/>
              </a:rPr>
              <a:t> </a:t>
            </a:r>
          </a:p>
          <a:p>
            <a:pPr algn="l">
              <a:buFont typeface="+mj-lt"/>
              <a:buAutoNum type="arabicPeriod"/>
            </a:pPr>
            <a:r>
              <a:rPr lang="en-IN" b="1" i="0" dirty="0">
                <a:solidFill>
                  <a:srgbClr val="292929"/>
                </a:solidFill>
                <a:effectLst/>
                <a:latin typeface="source-serif-pro"/>
              </a:rPr>
              <a:t>Terminology</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Markov Property</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Markov Process or Markov Chain</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Markov Reward Process (MRP)</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Markov Decision Process (MDP)</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Return (</a:t>
            </a:r>
            <a:r>
              <a:rPr lang="en-IN" b="1" i="0" dirty="0" err="1">
                <a:solidFill>
                  <a:srgbClr val="292929"/>
                </a:solidFill>
                <a:effectLst/>
                <a:latin typeface="source-serif-pro"/>
              </a:rPr>
              <a:t>G_t</a:t>
            </a:r>
            <a:r>
              <a:rPr lang="en-IN" b="1" i="0" dirty="0">
                <a:solidFill>
                  <a:srgbClr val="292929"/>
                </a:solidFill>
                <a:effectLst/>
                <a:latin typeface="source-serif-pro"/>
              </a:rPr>
              <a:t>)</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Policy (</a:t>
            </a:r>
            <a:r>
              <a:rPr lang="el-GR" b="1" i="0" dirty="0">
                <a:solidFill>
                  <a:srgbClr val="292929"/>
                </a:solidFill>
                <a:effectLst/>
                <a:latin typeface="source-serif-pro"/>
              </a:rPr>
              <a:t>π)</a:t>
            </a:r>
            <a:endParaRPr lang="el-GR"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Value Functions</a:t>
            </a:r>
            <a:endParaRPr lang="en-IN" b="0" i="0" dirty="0">
              <a:solidFill>
                <a:srgbClr val="292929"/>
              </a:solidFill>
              <a:effectLst/>
              <a:latin typeface="source-serif-pro"/>
            </a:endParaRPr>
          </a:p>
          <a:p>
            <a:pPr algn="l">
              <a:buFont typeface="+mj-lt"/>
              <a:buAutoNum type="arabicPeriod"/>
            </a:pPr>
            <a:r>
              <a:rPr lang="en-IN" b="1" i="0" dirty="0">
                <a:solidFill>
                  <a:srgbClr val="292929"/>
                </a:solidFill>
                <a:effectLst/>
                <a:latin typeface="source-serif-pro"/>
              </a:rPr>
              <a:t>Optimal Value Functions</a:t>
            </a:r>
            <a:endParaRPr lang="en-IN" b="0" i="0" dirty="0">
              <a:solidFill>
                <a:srgbClr val="292929"/>
              </a:solidFill>
              <a:effectLst/>
              <a:latin typeface="source-serif-pro"/>
            </a:endParaRPr>
          </a:p>
          <a:p>
            <a:endParaRPr lang="en-IN" b="1" i="0" dirty="0">
              <a:effectLst/>
              <a:latin typeface="urw-din"/>
            </a:endParaRPr>
          </a:p>
          <a:p>
            <a:endParaRPr lang="en-IN" dirty="0"/>
          </a:p>
        </p:txBody>
      </p:sp>
    </p:spTree>
    <p:extLst>
      <p:ext uri="{BB962C8B-B14F-4D97-AF65-F5344CB8AC3E}">
        <p14:creationId xmlns:p14="http://schemas.microsoft.com/office/powerpoint/2010/main" val="53507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16F8-8187-EB2A-133E-677267C69709}"/>
              </a:ext>
            </a:extLst>
          </p:cNvPr>
          <p:cNvSpPr>
            <a:spLocks noGrp="1"/>
          </p:cNvSpPr>
          <p:nvPr>
            <p:ph type="title"/>
          </p:nvPr>
        </p:nvSpPr>
        <p:spPr/>
        <p:txBody>
          <a:bodyPr/>
          <a:lstStyle/>
          <a:p>
            <a:r>
              <a:rPr lang="en-IN" b="1" i="0" dirty="0">
                <a:solidFill>
                  <a:srgbClr val="292929"/>
                </a:solidFill>
                <a:effectLst/>
                <a:latin typeface="sohne"/>
              </a:rPr>
              <a:t>Markov Process or Markov Chain</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9E593068-0812-6006-A759-0BC1C7CC88E5}"/>
              </a:ext>
            </a:extLst>
          </p:cNvPr>
          <p:cNvSpPr>
            <a:spLocks noGrp="1"/>
          </p:cNvSpPr>
          <p:nvPr>
            <p:ph idx="1"/>
          </p:nvPr>
        </p:nvSpPr>
        <p:spPr>
          <a:xfrm>
            <a:off x="838200" y="2832847"/>
            <a:ext cx="10515600" cy="3344116"/>
          </a:xfrm>
        </p:spPr>
        <p:txBody>
          <a:bodyPr/>
          <a:lstStyle/>
          <a:p>
            <a:r>
              <a:rPr lang="en-US" b="0" i="0" dirty="0">
                <a:solidFill>
                  <a:srgbClr val="292929"/>
                </a:solidFill>
                <a:effectLst/>
                <a:latin typeface="source-serif-pro"/>
              </a:rPr>
              <a:t>A Markov Process is defined by </a:t>
            </a:r>
            <a:r>
              <a:rPr lang="en-US" b="1" i="1" dirty="0">
                <a:solidFill>
                  <a:srgbClr val="292929"/>
                </a:solidFill>
                <a:effectLst/>
                <a:latin typeface="source-serif-pro"/>
              </a:rPr>
              <a:t>(S, P)</a:t>
            </a:r>
            <a:r>
              <a:rPr lang="en-US" b="0" i="0" dirty="0">
                <a:solidFill>
                  <a:srgbClr val="292929"/>
                </a:solidFill>
                <a:effectLst/>
                <a:latin typeface="source-serif-pro"/>
              </a:rPr>
              <a:t> where </a:t>
            </a:r>
            <a:r>
              <a:rPr lang="en-US" b="1" i="1" dirty="0">
                <a:solidFill>
                  <a:srgbClr val="292929"/>
                </a:solidFill>
                <a:effectLst/>
                <a:latin typeface="source-serif-pro"/>
              </a:rPr>
              <a:t>S</a:t>
            </a:r>
            <a:r>
              <a:rPr lang="en-US" b="0" i="0" dirty="0">
                <a:solidFill>
                  <a:srgbClr val="292929"/>
                </a:solidFill>
                <a:effectLst/>
                <a:latin typeface="source-serif-pro"/>
              </a:rPr>
              <a:t> are the states, and </a:t>
            </a:r>
            <a:r>
              <a:rPr lang="en-US" b="1" i="1" dirty="0">
                <a:solidFill>
                  <a:srgbClr val="292929"/>
                </a:solidFill>
                <a:effectLst/>
                <a:latin typeface="source-serif-pro"/>
              </a:rPr>
              <a:t>P</a:t>
            </a:r>
            <a:r>
              <a:rPr lang="en-US" b="0" i="0" dirty="0">
                <a:solidFill>
                  <a:srgbClr val="292929"/>
                </a:solidFill>
                <a:effectLst/>
                <a:latin typeface="source-serif-pro"/>
              </a:rPr>
              <a:t> is the state-transition probability. It consists of a sequence of </a:t>
            </a:r>
            <a:r>
              <a:rPr lang="en-US" b="1" i="0" dirty="0">
                <a:solidFill>
                  <a:srgbClr val="292929"/>
                </a:solidFill>
                <a:effectLst/>
                <a:latin typeface="source-serif-pro"/>
              </a:rPr>
              <a:t>random</a:t>
            </a:r>
            <a:r>
              <a:rPr lang="en-US" b="0" i="0" dirty="0">
                <a:solidFill>
                  <a:srgbClr val="292929"/>
                </a:solidFill>
                <a:effectLst/>
                <a:latin typeface="source-serif-pro"/>
              </a:rPr>
              <a:t> states </a:t>
            </a:r>
            <a:r>
              <a:rPr lang="en-US" b="1" i="1" dirty="0">
                <a:solidFill>
                  <a:srgbClr val="292929"/>
                </a:solidFill>
                <a:effectLst/>
                <a:latin typeface="source-serif-pro"/>
              </a:rPr>
              <a:t>S₁, S₂, … </a:t>
            </a:r>
            <a:r>
              <a:rPr lang="en-US" b="0" i="0" dirty="0">
                <a:solidFill>
                  <a:srgbClr val="292929"/>
                </a:solidFill>
                <a:effectLst/>
                <a:latin typeface="source-serif-pro"/>
              </a:rPr>
              <a:t>where all the </a:t>
            </a:r>
            <a:r>
              <a:rPr lang="en-US" b="1" i="0" dirty="0">
                <a:solidFill>
                  <a:srgbClr val="292929"/>
                </a:solidFill>
                <a:effectLst/>
                <a:latin typeface="source-serif-pro"/>
              </a:rPr>
              <a:t>states obey the Markov Property</a:t>
            </a:r>
            <a:r>
              <a:rPr lang="en-US" b="0" i="0" dirty="0">
                <a:solidFill>
                  <a:srgbClr val="292929"/>
                </a:solidFill>
                <a:effectLst/>
                <a:latin typeface="source-serif-pro"/>
              </a:rPr>
              <a:t>.</a:t>
            </a:r>
            <a:endParaRPr lang="en-IN" dirty="0"/>
          </a:p>
        </p:txBody>
      </p:sp>
      <p:pic>
        <p:nvPicPr>
          <p:cNvPr id="4098" name="Picture 2">
            <a:extLst>
              <a:ext uri="{FF2B5EF4-FFF2-40B4-BE49-F238E27FC236}">
                <a16:creationId xmlns:a16="http://schemas.microsoft.com/office/drawing/2014/main" id="{184DA7B6-AE67-30D2-21C1-EF7AF76ED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19" y="1756709"/>
            <a:ext cx="490537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9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43658-8D41-9845-539A-7F0D02E6C8B3}"/>
              </a:ext>
            </a:extLst>
          </p:cNvPr>
          <p:cNvSpPr>
            <a:spLocks noGrp="1"/>
          </p:cNvSpPr>
          <p:nvPr>
            <p:ph idx="1"/>
          </p:nvPr>
        </p:nvSpPr>
        <p:spPr>
          <a:xfrm>
            <a:off x="796365" y="534708"/>
            <a:ext cx="10515600" cy="905622"/>
          </a:xfrm>
        </p:spPr>
        <p:txBody>
          <a:bodyPr/>
          <a:lstStyle/>
          <a:p>
            <a:r>
              <a:rPr lang="en-US" b="0" i="0" dirty="0">
                <a:solidFill>
                  <a:srgbClr val="292929"/>
                </a:solidFill>
                <a:effectLst/>
                <a:latin typeface="source-serif-pro"/>
              </a:rPr>
              <a:t>The state transition probability or </a:t>
            </a:r>
            <a:r>
              <a:rPr lang="en-US" b="1" i="1" dirty="0" err="1">
                <a:solidFill>
                  <a:srgbClr val="292929"/>
                </a:solidFill>
                <a:effectLst/>
                <a:latin typeface="source-serif-pro"/>
              </a:rPr>
              <a:t>P_ss</a:t>
            </a:r>
            <a:r>
              <a:rPr lang="en-US" b="1" i="1" dirty="0">
                <a:solidFill>
                  <a:srgbClr val="292929"/>
                </a:solidFill>
                <a:effectLst/>
                <a:latin typeface="source-serif-pro"/>
              </a:rPr>
              <a:t>’</a:t>
            </a:r>
            <a:r>
              <a:rPr lang="en-US" b="0" i="0" dirty="0">
                <a:solidFill>
                  <a:srgbClr val="292929"/>
                </a:solidFill>
                <a:effectLst/>
                <a:latin typeface="source-serif-pro"/>
              </a:rPr>
              <a:t> is the probability of jumping to a state </a:t>
            </a:r>
            <a:r>
              <a:rPr lang="en-US" b="1" i="1" dirty="0" err="1">
                <a:solidFill>
                  <a:srgbClr val="292929"/>
                </a:solidFill>
                <a:effectLst/>
                <a:latin typeface="source-serif-pro"/>
              </a:rPr>
              <a:t>s’</a:t>
            </a:r>
            <a:r>
              <a:rPr lang="en-US" b="0" i="0" dirty="0">
                <a:solidFill>
                  <a:srgbClr val="292929"/>
                </a:solidFill>
                <a:effectLst/>
                <a:latin typeface="source-serif-pro"/>
              </a:rPr>
              <a:t> from the current state </a:t>
            </a:r>
            <a:r>
              <a:rPr lang="en-US" b="1" i="1" dirty="0">
                <a:solidFill>
                  <a:srgbClr val="292929"/>
                </a:solidFill>
                <a:effectLst/>
                <a:latin typeface="source-serif-pro"/>
              </a:rPr>
              <a:t>s</a:t>
            </a:r>
            <a:r>
              <a:rPr lang="en-US" b="0" i="1" dirty="0">
                <a:solidFill>
                  <a:srgbClr val="292929"/>
                </a:solidFill>
                <a:effectLst/>
                <a:latin typeface="source-serif-pro"/>
              </a:rPr>
              <a:t>.</a:t>
            </a:r>
            <a:endParaRPr lang="en-IN" dirty="0"/>
          </a:p>
        </p:txBody>
      </p:sp>
      <p:pic>
        <p:nvPicPr>
          <p:cNvPr id="5122" name="Picture 2">
            <a:extLst>
              <a:ext uri="{FF2B5EF4-FFF2-40B4-BE49-F238E27FC236}">
                <a16:creationId xmlns:a16="http://schemas.microsoft.com/office/drawing/2014/main" id="{E297DE91-959E-77C7-4C8A-D7050CA4A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9" y="1512047"/>
            <a:ext cx="8758050" cy="502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6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1564-7DDE-E51E-962D-1B26BC9C8625}"/>
              </a:ext>
            </a:extLst>
          </p:cNvPr>
          <p:cNvSpPr>
            <a:spLocks noGrp="1"/>
          </p:cNvSpPr>
          <p:nvPr>
            <p:ph type="title"/>
          </p:nvPr>
        </p:nvSpPr>
        <p:spPr/>
        <p:txBody>
          <a:bodyPr/>
          <a:lstStyle/>
          <a:p>
            <a:r>
              <a:rPr lang="en-IN" b="1" i="0" dirty="0">
                <a:solidFill>
                  <a:srgbClr val="292929"/>
                </a:solidFill>
                <a:effectLst/>
                <a:latin typeface="sohne"/>
              </a:rPr>
              <a:t>Markov Reward Process (MRP)</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6A560D8-6959-47A8-D65C-934BE6A3F67C}"/>
              </a:ext>
            </a:extLst>
          </p:cNvPr>
          <p:cNvSpPr>
            <a:spLocks noGrp="1"/>
          </p:cNvSpPr>
          <p:nvPr>
            <p:ph idx="1"/>
          </p:nvPr>
        </p:nvSpPr>
        <p:spPr>
          <a:xfrm>
            <a:off x="838200" y="3024093"/>
            <a:ext cx="10515600" cy="3152869"/>
          </a:xfrm>
        </p:spPr>
        <p:txBody>
          <a:bodyPr/>
          <a:lstStyle/>
          <a:p>
            <a:r>
              <a:rPr lang="en-US" b="0" i="0" dirty="0">
                <a:solidFill>
                  <a:srgbClr val="292929"/>
                </a:solidFill>
                <a:effectLst/>
                <a:latin typeface="source-serif-pro"/>
              </a:rPr>
              <a:t>An MRP is defined by </a:t>
            </a:r>
            <a:r>
              <a:rPr lang="en-US" b="1" i="1" dirty="0">
                <a:solidFill>
                  <a:srgbClr val="292929"/>
                </a:solidFill>
                <a:effectLst/>
                <a:latin typeface="source-serif-pro"/>
              </a:rPr>
              <a:t>(S, P, R, γ)</a:t>
            </a:r>
            <a:r>
              <a:rPr lang="en-US" b="0" i="0" dirty="0">
                <a:solidFill>
                  <a:srgbClr val="292929"/>
                </a:solidFill>
                <a:effectLst/>
                <a:latin typeface="source-serif-pro"/>
              </a:rPr>
              <a:t>, where </a:t>
            </a:r>
            <a:r>
              <a:rPr lang="en-US" b="1" i="1" dirty="0">
                <a:solidFill>
                  <a:srgbClr val="292929"/>
                </a:solidFill>
                <a:effectLst/>
                <a:latin typeface="source-serif-pro"/>
              </a:rPr>
              <a:t>S</a:t>
            </a:r>
            <a:r>
              <a:rPr lang="en-US" b="0" i="0" dirty="0">
                <a:solidFill>
                  <a:srgbClr val="292929"/>
                </a:solidFill>
                <a:effectLst/>
                <a:latin typeface="source-serif-pro"/>
              </a:rPr>
              <a:t> are the states, </a:t>
            </a:r>
            <a:r>
              <a:rPr lang="en-US" b="1" i="1" dirty="0">
                <a:solidFill>
                  <a:srgbClr val="292929"/>
                </a:solidFill>
                <a:effectLst/>
                <a:latin typeface="source-serif-pro"/>
              </a:rPr>
              <a:t>P</a:t>
            </a:r>
            <a:r>
              <a:rPr lang="en-US" b="0" i="0" dirty="0">
                <a:solidFill>
                  <a:srgbClr val="292929"/>
                </a:solidFill>
                <a:effectLst/>
                <a:latin typeface="source-serif-pro"/>
              </a:rPr>
              <a:t> is the state-transition probability, </a:t>
            </a:r>
            <a:r>
              <a:rPr lang="en-US" b="1" i="1" dirty="0">
                <a:solidFill>
                  <a:srgbClr val="292929"/>
                </a:solidFill>
                <a:effectLst/>
                <a:latin typeface="source-serif-pro"/>
              </a:rPr>
              <a:t>R_s</a:t>
            </a:r>
            <a:r>
              <a:rPr lang="en-US" b="0" i="0" dirty="0">
                <a:solidFill>
                  <a:srgbClr val="292929"/>
                </a:solidFill>
                <a:effectLst/>
                <a:latin typeface="source-serif-pro"/>
              </a:rPr>
              <a:t> is the reward, and </a:t>
            </a:r>
            <a:r>
              <a:rPr lang="en-US" b="1" i="1" dirty="0">
                <a:solidFill>
                  <a:srgbClr val="292929"/>
                </a:solidFill>
                <a:effectLst/>
                <a:latin typeface="source-serif-pro"/>
              </a:rPr>
              <a:t>γ</a:t>
            </a:r>
            <a:r>
              <a:rPr lang="en-US" b="0" i="0" dirty="0">
                <a:solidFill>
                  <a:srgbClr val="292929"/>
                </a:solidFill>
                <a:effectLst/>
                <a:latin typeface="source-serif-pro"/>
              </a:rPr>
              <a:t> is the discount factor</a:t>
            </a:r>
            <a:endParaRPr lang="en-IN" dirty="0"/>
          </a:p>
        </p:txBody>
      </p:sp>
      <p:pic>
        <p:nvPicPr>
          <p:cNvPr id="6146" name="Picture 2">
            <a:extLst>
              <a:ext uri="{FF2B5EF4-FFF2-40B4-BE49-F238E27FC236}">
                <a16:creationId xmlns:a16="http://schemas.microsoft.com/office/drawing/2014/main" id="{30093DFD-58F6-EAE7-4512-8AF721E5C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299" y="1488982"/>
            <a:ext cx="48958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02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06984-AFFE-A501-1681-96249DF2C2B7}"/>
              </a:ext>
            </a:extLst>
          </p:cNvPr>
          <p:cNvSpPr>
            <a:spLocks noGrp="1"/>
          </p:cNvSpPr>
          <p:nvPr>
            <p:ph idx="1"/>
          </p:nvPr>
        </p:nvSpPr>
        <p:spPr>
          <a:xfrm>
            <a:off x="623047" y="247837"/>
            <a:ext cx="10515600" cy="1706469"/>
          </a:xfrm>
        </p:spPr>
        <p:txBody>
          <a:bodyPr/>
          <a:lstStyle/>
          <a:p>
            <a:r>
              <a:rPr lang="en-US" b="0" i="0" dirty="0">
                <a:solidFill>
                  <a:srgbClr val="292929"/>
                </a:solidFill>
                <a:effectLst/>
                <a:latin typeface="source-serif-pro"/>
              </a:rPr>
              <a:t>The state reward </a:t>
            </a:r>
            <a:r>
              <a:rPr lang="en-US" b="1" i="1" dirty="0">
                <a:solidFill>
                  <a:srgbClr val="292929"/>
                </a:solidFill>
                <a:effectLst/>
                <a:latin typeface="source-serif-pro"/>
              </a:rPr>
              <a:t>R_s</a:t>
            </a:r>
            <a:r>
              <a:rPr lang="en-US" b="0" i="0" dirty="0">
                <a:solidFill>
                  <a:srgbClr val="292929"/>
                </a:solidFill>
                <a:effectLst/>
                <a:latin typeface="source-serif-pro"/>
              </a:rPr>
              <a:t> is the </a:t>
            </a:r>
            <a:r>
              <a:rPr lang="en-US" b="1" i="0" dirty="0">
                <a:solidFill>
                  <a:srgbClr val="292929"/>
                </a:solidFill>
                <a:effectLst/>
                <a:latin typeface="source-serif-pro"/>
              </a:rPr>
              <a:t>expected reward </a:t>
            </a:r>
            <a:r>
              <a:rPr lang="en-US" b="0" i="0" dirty="0">
                <a:solidFill>
                  <a:srgbClr val="292929"/>
                </a:solidFill>
                <a:effectLst/>
                <a:latin typeface="source-serif-pro"/>
              </a:rPr>
              <a:t>over all the possible states that one can transition to from state </a:t>
            </a:r>
            <a:r>
              <a:rPr lang="en-US" b="1" i="1" dirty="0">
                <a:solidFill>
                  <a:srgbClr val="292929"/>
                </a:solidFill>
                <a:effectLst/>
                <a:latin typeface="source-serif-pro"/>
              </a:rPr>
              <a:t>s</a:t>
            </a:r>
            <a:r>
              <a:rPr lang="en-US" b="0" i="1" dirty="0">
                <a:solidFill>
                  <a:srgbClr val="292929"/>
                </a:solidFill>
                <a:effectLst/>
                <a:latin typeface="source-serif-pro"/>
              </a:rPr>
              <a:t>. </a:t>
            </a:r>
            <a:r>
              <a:rPr lang="en-US" b="0" i="0" dirty="0">
                <a:solidFill>
                  <a:srgbClr val="292929"/>
                </a:solidFill>
                <a:effectLst/>
                <a:latin typeface="source-serif-pro"/>
              </a:rPr>
              <a:t>This reward is received for being at the state </a:t>
            </a:r>
            <a:r>
              <a:rPr lang="en-US" b="1" i="1" dirty="0" err="1">
                <a:solidFill>
                  <a:srgbClr val="292929"/>
                </a:solidFill>
                <a:effectLst/>
                <a:latin typeface="source-serif-pro"/>
              </a:rPr>
              <a:t>S_t</a:t>
            </a:r>
            <a:r>
              <a:rPr lang="en-US" b="0" i="0" dirty="0">
                <a:solidFill>
                  <a:srgbClr val="292929"/>
                </a:solidFill>
                <a:effectLst/>
                <a:latin typeface="source-serif-pro"/>
              </a:rPr>
              <a:t>. </a:t>
            </a:r>
            <a:r>
              <a:rPr lang="en-US" b="1" i="0" dirty="0">
                <a:solidFill>
                  <a:srgbClr val="292929"/>
                </a:solidFill>
                <a:effectLst/>
                <a:latin typeface="source-serif-pro"/>
              </a:rPr>
              <a:t>By convention</a:t>
            </a:r>
            <a:r>
              <a:rPr lang="en-US" b="0" i="0" dirty="0">
                <a:solidFill>
                  <a:srgbClr val="292929"/>
                </a:solidFill>
                <a:effectLst/>
                <a:latin typeface="source-serif-pro"/>
              </a:rPr>
              <a:t>, it is said to be received after the agent leaves the state and hence, regarded as </a:t>
            </a:r>
            <a:r>
              <a:rPr lang="en-US" b="1" i="1" dirty="0">
                <a:solidFill>
                  <a:srgbClr val="292929"/>
                </a:solidFill>
                <a:effectLst/>
                <a:latin typeface="source-serif-pro"/>
              </a:rPr>
              <a:t>R_(t+1)</a:t>
            </a:r>
            <a:r>
              <a:rPr lang="en-US" b="0" i="0" dirty="0">
                <a:solidFill>
                  <a:srgbClr val="292929"/>
                </a:solidFill>
                <a:effectLst/>
                <a:latin typeface="source-serif-pro"/>
              </a:rPr>
              <a:t>.</a:t>
            </a:r>
            <a:endParaRPr lang="en-IN" dirty="0"/>
          </a:p>
        </p:txBody>
      </p:sp>
      <p:pic>
        <p:nvPicPr>
          <p:cNvPr id="7170" name="Picture 2">
            <a:extLst>
              <a:ext uri="{FF2B5EF4-FFF2-40B4-BE49-F238E27FC236}">
                <a16:creationId xmlns:a16="http://schemas.microsoft.com/office/drawing/2014/main" id="{50353E09-2D5C-0D7B-300A-0A23F9A95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53" y="1954306"/>
            <a:ext cx="9176403" cy="445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86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E6A9-7AB4-D7CF-5304-B8366FE63264}"/>
              </a:ext>
            </a:extLst>
          </p:cNvPr>
          <p:cNvSpPr>
            <a:spLocks noGrp="1"/>
          </p:cNvSpPr>
          <p:nvPr>
            <p:ph type="title"/>
          </p:nvPr>
        </p:nvSpPr>
        <p:spPr/>
        <p:txBody>
          <a:bodyPr/>
          <a:lstStyle/>
          <a:p>
            <a:r>
              <a:rPr lang="en-IN" b="1" i="0" dirty="0">
                <a:solidFill>
                  <a:srgbClr val="292929"/>
                </a:solidFill>
                <a:effectLst/>
                <a:latin typeface="sohne"/>
              </a:rPr>
              <a:t>Markov Decision Process (MDP)</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70B0FA9-1A4D-6CB5-02E7-9EFA9E007E8C}"/>
              </a:ext>
            </a:extLst>
          </p:cNvPr>
          <p:cNvSpPr>
            <a:spLocks noGrp="1"/>
          </p:cNvSpPr>
          <p:nvPr>
            <p:ph idx="1"/>
          </p:nvPr>
        </p:nvSpPr>
        <p:spPr>
          <a:xfrm>
            <a:off x="838200" y="3006165"/>
            <a:ext cx="10515600" cy="3170798"/>
          </a:xfrm>
        </p:spPr>
        <p:txBody>
          <a:bodyPr/>
          <a:lstStyle/>
          <a:p>
            <a:r>
              <a:rPr lang="en-US" b="0" i="0" dirty="0">
                <a:solidFill>
                  <a:srgbClr val="292929"/>
                </a:solidFill>
                <a:effectLst/>
                <a:latin typeface="source-serif-pro"/>
              </a:rPr>
              <a:t>An MDP is defined by </a:t>
            </a:r>
            <a:r>
              <a:rPr lang="en-US" b="1" i="1" dirty="0">
                <a:solidFill>
                  <a:srgbClr val="292929"/>
                </a:solidFill>
                <a:effectLst/>
                <a:latin typeface="source-serif-pro"/>
              </a:rPr>
              <a:t>(S, A, P, R, γ)</a:t>
            </a:r>
            <a:r>
              <a:rPr lang="en-US" b="0" i="0" dirty="0">
                <a:solidFill>
                  <a:srgbClr val="292929"/>
                </a:solidFill>
                <a:effectLst/>
                <a:latin typeface="source-serif-pro"/>
              </a:rPr>
              <a:t>, where </a:t>
            </a:r>
            <a:r>
              <a:rPr lang="en-US" b="1" i="1" dirty="0">
                <a:solidFill>
                  <a:srgbClr val="292929"/>
                </a:solidFill>
                <a:effectLst/>
                <a:latin typeface="source-serif-pro"/>
              </a:rPr>
              <a:t>A</a:t>
            </a:r>
            <a:r>
              <a:rPr lang="en-US" b="0" i="0" dirty="0">
                <a:solidFill>
                  <a:srgbClr val="292929"/>
                </a:solidFill>
                <a:effectLst/>
                <a:latin typeface="source-serif-pro"/>
              </a:rPr>
              <a:t> is the set of actions. It is essentially</a:t>
            </a:r>
            <a:r>
              <a:rPr lang="en-US" b="1" i="0" dirty="0">
                <a:solidFill>
                  <a:srgbClr val="292929"/>
                </a:solidFill>
                <a:effectLst/>
                <a:latin typeface="source-serif-pro"/>
              </a:rPr>
              <a:t> MRP with actions. </a:t>
            </a:r>
            <a:r>
              <a:rPr lang="en-US" b="0" i="0" dirty="0">
                <a:solidFill>
                  <a:srgbClr val="292929"/>
                </a:solidFill>
                <a:effectLst/>
                <a:latin typeface="source-serif-pro"/>
              </a:rPr>
              <a:t>Introduction to actions elicits a notion of control over the Markov Process, i.e., previously, the state transition probability and the state rewards were more or less stochastic (random). However, now the rewards and the next state also depend on what action the agent picks. Basically, the agent can now control its own fate (to some extent).</a:t>
            </a:r>
            <a:endParaRPr lang="en-IN" dirty="0"/>
          </a:p>
        </p:txBody>
      </p:sp>
      <p:pic>
        <p:nvPicPr>
          <p:cNvPr id="8194" name="Picture 2">
            <a:extLst>
              <a:ext uri="{FF2B5EF4-FFF2-40B4-BE49-F238E27FC236}">
                <a16:creationId xmlns:a16="http://schemas.microsoft.com/office/drawing/2014/main" id="{F47FD1EB-D3E2-7071-80FA-A09F46F6A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328" y="1280646"/>
            <a:ext cx="7867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21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A73A-CC1D-EC27-87A5-F90393C7C1AF}"/>
              </a:ext>
            </a:extLst>
          </p:cNvPr>
          <p:cNvSpPr>
            <a:spLocks noGrp="1"/>
          </p:cNvSpPr>
          <p:nvPr>
            <p:ph type="title"/>
          </p:nvPr>
        </p:nvSpPr>
        <p:spPr/>
        <p:txBody>
          <a:bodyPr/>
          <a:lstStyle/>
          <a:p>
            <a:r>
              <a:rPr lang="en-IN" b="1" i="0" dirty="0">
                <a:solidFill>
                  <a:srgbClr val="292929"/>
                </a:solidFill>
                <a:effectLst/>
                <a:latin typeface="sohne"/>
              </a:rPr>
              <a:t>Return (</a:t>
            </a:r>
            <a:r>
              <a:rPr lang="en-IN" b="1" i="1" dirty="0" err="1">
                <a:solidFill>
                  <a:srgbClr val="292929"/>
                </a:solidFill>
                <a:effectLst/>
                <a:latin typeface="sohne"/>
              </a:rPr>
              <a:t>G_t</a:t>
            </a:r>
            <a:r>
              <a:rPr lang="en-IN" b="1" i="0" dirty="0">
                <a:solidFill>
                  <a:srgbClr val="292929"/>
                </a:solidFill>
                <a:effectLst/>
                <a:latin typeface="sohne"/>
              </a:rPr>
              <a:t>)</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1E989012-B3B3-421F-8C02-3850A4B322A1}"/>
              </a:ext>
            </a:extLst>
          </p:cNvPr>
          <p:cNvSpPr>
            <a:spLocks noGrp="1"/>
          </p:cNvSpPr>
          <p:nvPr>
            <p:ph idx="1"/>
          </p:nvPr>
        </p:nvSpPr>
        <p:spPr>
          <a:xfrm>
            <a:off x="838200" y="3550023"/>
            <a:ext cx="10515600" cy="2626939"/>
          </a:xfrm>
        </p:spPr>
        <p:txBody>
          <a:bodyPr/>
          <a:lstStyle/>
          <a:p>
            <a:r>
              <a:rPr lang="en-US" b="0" i="0" dirty="0">
                <a:solidFill>
                  <a:srgbClr val="292929"/>
                </a:solidFill>
                <a:effectLst/>
                <a:latin typeface="source-serif-pro"/>
              </a:rPr>
              <a:t>Rewards are temporary. Even after picking an action that gives a decent reward, we might be missing on a greater total reward in the long-run. This long-term total reward is the </a:t>
            </a:r>
            <a:r>
              <a:rPr lang="en-US" b="1" i="0" dirty="0">
                <a:solidFill>
                  <a:srgbClr val="292929"/>
                </a:solidFill>
                <a:effectLst/>
                <a:latin typeface="source-serif-pro"/>
              </a:rPr>
              <a:t>Return</a:t>
            </a:r>
            <a:r>
              <a:rPr lang="en-US" b="0" i="0" dirty="0">
                <a:solidFill>
                  <a:srgbClr val="292929"/>
                </a:solidFill>
                <a:effectLst/>
                <a:latin typeface="source-serif-pro"/>
              </a:rPr>
              <a:t>. However, in practice, we consider discounted Returns.</a:t>
            </a:r>
            <a:endParaRPr lang="en-IN" dirty="0"/>
          </a:p>
        </p:txBody>
      </p:sp>
      <p:pic>
        <p:nvPicPr>
          <p:cNvPr id="9218" name="Picture 2">
            <a:extLst>
              <a:ext uri="{FF2B5EF4-FFF2-40B4-BE49-F238E27FC236}">
                <a16:creationId xmlns:a16="http://schemas.microsoft.com/office/drawing/2014/main" id="{C51CF26B-3A33-92E0-9549-B57A0079A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1028"/>
            <a:ext cx="10668000" cy="163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31B4-EDA6-3BBC-C7AA-B270931152A2}"/>
              </a:ext>
            </a:extLst>
          </p:cNvPr>
          <p:cNvSpPr>
            <a:spLocks noGrp="1"/>
          </p:cNvSpPr>
          <p:nvPr>
            <p:ph type="title"/>
          </p:nvPr>
        </p:nvSpPr>
        <p:spPr/>
        <p:txBody>
          <a:bodyPr/>
          <a:lstStyle/>
          <a:p>
            <a:r>
              <a:rPr lang="en-IN" b="1" i="0" dirty="0">
                <a:solidFill>
                  <a:srgbClr val="292929"/>
                </a:solidFill>
                <a:effectLst/>
                <a:latin typeface="sohne"/>
              </a:rPr>
              <a:t>Discount (</a:t>
            </a:r>
            <a:r>
              <a:rPr lang="el-GR" b="1" i="1" dirty="0">
                <a:solidFill>
                  <a:srgbClr val="292929"/>
                </a:solidFill>
                <a:effectLst/>
                <a:latin typeface="sohne"/>
              </a:rPr>
              <a:t>γ</a:t>
            </a:r>
            <a:r>
              <a:rPr lang="el-GR" b="1" i="0" dirty="0">
                <a:solidFill>
                  <a:srgbClr val="292929"/>
                </a:solidFill>
                <a:effectLst/>
                <a:latin typeface="sohne"/>
              </a:rPr>
              <a:t>)</a:t>
            </a:r>
            <a:br>
              <a:rPr lang="el-GR"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A8AA26F6-807C-7CB3-7175-C51F9A20B819}"/>
              </a:ext>
            </a:extLst>
          </p:cNvPr>
          <p:cNvSpPr>
            <a:spLocks noGrp="1"/>
          </p:cNvSpPr>
          <p:nvPr>
            <p:ph idx="1"/>
          </p:nvPr>
        </p:nvSpPr>
        <p:spPr/>
        <p:txBody>
          <a:bodyPr/>
          <a:lstStyle/>
          <a:p>
            <a:pPr algn="l"/>
            <a:r>
              <a:rPr lang="en-US" b="0" i="0" dirty="0">
                <a:solidFill>
                  <a:srgbClr val="292929"/>
                </a:solidFill>
                <a:effectLst/>
                <a:latin typeface="source-serif-pro"/>
              </a:rPr>
              <a:t>The variable </a:t>
            </a:r>
            <a:r>
              <a:rPr lang="en-US" b="1" i="1" dirty="0">
                <a:solidFill>
                  <a:srgbClr val="292929"/>
                </a:solidFill>
                <a:effectLst/>
                <a:latin typeface="source-serif-pro"/>
              </a:rPr>
              <a:t>γ </a:t>
            </a:r>
            <a:r>
              <a:rPr lang="en-US" b="0" i="0" dirty="0">
                <a:solidFill>
                  <a:srgbClr val="292929"/>
                </a:solidFill>
                <a:effectLst/>
                <a:latin typeface="source-serif-pro"/>
              </a:rPr>
              <a:t>∈</a:t>
            </a:r>
            <a:r>
              <a:rPr lang="en-US" b="1" i="1" dirty="0">
                <a:solidFill>
                  <a:srgbClr val="292929"/>
                </a:solidFill>
                <a:effectLst/>
                <a:latin typeface="source-serif-pro"/>
              </a:rPr>
              <a:t> </a:t>
            </a:r>
            <a:r>
              <a:rPr lang="en-US" b="0" i="0" dirty="0">
                <a:solidFill>
                  <a:srgbClr val="292929"/>
                </a:solidFill>
                <a:effectLst/>
                <a:latin typeface="source-serif-pro"/>
              </a:rPr>
              <a:t>[</a:t>
            </a:r>
            <a:r>
              <a:rPr lang="en-US" b="1" i="1" dirty="0">
                <a:solidFill>
                  <a:srgbClr val="292929"/>
                </a:solidFill>
                <a:effectLst/>
                <a:latin typeface="source-serif-pro"/>
              </a:rPr>
              <a:t>0</a:t>
            </a:r>
            <a:r>
              <a:rPr lang="en-US" b="0" i="0" dirty="0">
                <a:solidFill>
                  <a:srgbClr val="292929"/>
                </a:solidFill>
                <a:effectLst/>
                <a:latin typeface="source-serif-pro"/>
              </a:rPr>
              <a:t>, 1] in the figure is the discount factor. The intuition behind using a discount is that there is no certainty about the future rewards; i.e., as important it is to consider the future rewards to increase the Return, it is also equally important to limit the contribution of the future rewards to the Return (Since you can’t be 100% sure of the future).</a:t>
            </a:r>
          </a:p>
          <a:p>
            <a:pPr algn="l"/>
            <a:r>
              <a:rPr lang="en-US" b="0" i="0" dirty="0">
                <a:solidFill>
                  <a:srgbClr val="292929"/>
                </a:solidFill>
                <a:effectLst/>
                <a:latin typeface="source-serif-pro"/>
              </a:rPr>
              <a:t>And also because using a discount is mathematically convenient.</a:t>
            </a:r>
          </a:p>
          <a:p>
            <a:pPr marL="0" indent="0">
              <a:buNone/>
            </a:pPr>
            <a:br>
              <a:rPr lang="en-US" dirty="0"/>
            </a:br>
            <a:endParaRPr lang="en-IN" dirty="0"/>
          </a:p>
        </p:txBody>
      </p:sp>
    </p:spTree>
    <p:extLst>
      <p:ext uri="{BB962C8B-B14F-4D97-AF65-F5344CB8AC3E}">
        <p14:creationId xmlns:p14="http://schemas.microsoft.com/office/powerpoint/2010/main" val="227262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ECAB-E85C-28D7-2305-3661C987CD20}"/>
              </a:ext>
            </a:extLst>
          </p:cNvPr>
          <p:cNvSpPr>
            <a:spLocks noGrp="1"/>
          </p:cNvSpPr>
          <p:nvPr>
            <p:ph type="title"/>
          </p:nvPr>
        </p:nvSpPr>
        <p:spPr/>
        <p:txBody>
          <a:bodyPr/>
          <a:lstStyle/>
          <a:p>
            <a:r>
              <a:rPr lang="en-IN" b="1" i="0" dirty="0">
                <a:solidFill>
                  <a:srgbClr val="292929"/>
                </a:solidFill>
                <a:effectLst/>
                <a:latin typeface="sohne"/>
              </a:rPr>
              <a:t>Policy (</a:t>
            </a:r>
            <a:r>
              <a:rPr lang="el-GR" b="1" i="0" dirty="0">
                <a:solidFill>
                  <a:srgbClr val="292929"/>
                </a:solidFill>
                <a:effectLst/>
                <a:latin typeface="sohne"/>
              </a:rPr>
              <a:t>π)</a:t>
            </a:r>
            <a:br>
              <a:rPr lang="el-GR"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A1D17CEB-E7E7-3307-E7BB-05778D6D3CD2}"/>
              </a:ext>
            </a:extLst>
          </p:cNvPr>
          <p:cNvSpPr>
            <a:spLocks noGrp="1"/>
          </p:cNvSpPr>
          <p:nvPr>
            <p:ph idx="1"/>
          </p:nvPr>
        </p:nvSpPr>
        <p:spPr>
          <a:xfrm>
            <a:off x="838200" y="3059953"/>
            <a:ext cx="10515600" cy="3117010"/>
          </a:xfrm>
        </p:spPr>
        <p:txBody>
          <a:bodyPr/>
          <a:lstStyle/>
          <a:p>
            <a:pPr algn="l"/>
            <a:r>
              <a:rPr lang="en-US" b="0" i="0" dirty="0">
                <a:solidFill>
                  <a:srgbClr val="292929"/>
                </a:solidFill>
                <a:effectLst/>
                <a:latin typeface="source-serif-pro"/>
              </a:rPr>
              <a:t>As mentioned earlier, a policy defines the thought behind making a decision (picking an action). It defines the behavior of an RL agent.</a:t>
            </a:r>
          </a:p>
          <a:p>
            <a:pPr algn="l"/>
            <a:r>
              <a:rPr lang="en-US" b="0" i="0" dirty="0">
                <a:solidFill>
                  <a:srgbClr val="292929"/>
                </a:solidFill>
                <a:effectLst/>
                <a:latin typeface="source-serif-pro"/>
              </a:rPr>
              <a:t>Formally, a policy is a </a:t>
            </a:r>
            <a:r>
              <a:rPr lang="en-US" b="1" i="0" dirty="0">
                <a:solidFill>
                  <a:srgbClr val="292929"/>
                </a:solidFill>
                <a:effectLst/>
                <a:latin typeface="source-serif-pro"/>
              </a:rPr>
              <a:t>probability distribution</a:t>
            </a:r>
            <a:r>
              <a:rPr lang="en-US" b="0" i="0" dirty="0">
                <a:solidFill>
                  <a:srgbClr val="292929"/>
                </a:solidFill>
                <a:effectLst/>
                <a:latin typeface="source-serif-pro"/>
              </a:rPr>
              <a:t> over the set of actions </a:t>
            </a:r>
            <a:r>
              <a:rPr lang="en-US" b="1" i="1" dirty="0">
                <a:solidFill>
                  <a:srgbClr val="292929"/>
                </a:solidFill>
                <a:effectLst/>
                <a:latin typeface="source-serif-pro"/>
              </a:rPr>
              <a:t>a</a:t>
            </a:r>
            <a:r>
              <a:rPr lang="en-US" b="0" i="0" dirty="0">
                <a:solidFill>
                  <a:srgbClr val="292929"/>
                </a:solidFill>
                <a:effectLst/>
                <a:latin typeface="source-serif-pro"/>
              </a:rPr>
              <a:t>, given the current state </a:t>
            </a:r>
            <a:r>
              <a:rPr lang="en-US" b="1" i="1" dirty="0">
                <a:solidFill>
                  <a:srgbClr val="292929"/>
                </a:solidFill>
                <a:effectLst/>
                <a:latin typeface="source-serif-pro"/>
              </a:rPr>
              <a:t>s </a:t>
            </a:r>
            <a:r>
              <a:rPr lang="en-US" b="0" i="0" dirty="0">
                <a:solidFill>
                  <a:srgbClr val="292929"/>
                </a:solidFill>
                <a:effectLst/>
                <a:latin typeface="source-serif-pro"/>
              </a:rPr>
              <a:t>i.e., it gives the probability of picking an action </a:t>
            </a:r>
            <a:r>
              <a:rPr lang="en-US" b="1" i="1" dirty="0">
                <a:solidFill>
                  <a:srgbClr val="292929"/>
                </a:solidFill>
                <a:effectLst/>
                <a:latin typeface="source-serif-pro"/>
              </a:rPr>
              <a:t>a</a:t>
            </a:r>
            <a:r>
              <a:rPr lang="en-US" b="0" i="0" dirty="0">
                <a:solidFill>
                  <a:srgbClr val="292929"/>
                </a:solidFill>
                <a:effectLst/>
                <a:latin typeface="source-serif-pro"/>
              </a:rPr>
              <a:t> at state </a:t>
            </a:r>
            <a:r>
              <a:rPr lang="en-US" b="1" i="1" dirty="0">
                <a:solidFill>
                  <a:srgbClr val="292929"/>
                </a:solidFill>
                <a:effectLst/>
                <a:latin typeface="source-serif-pro"/>
              </a:rPr>
              <a:t>s</a:t>
            </a:r>
            <a:r>
              <a:rPr lang="en-US" b="0" i="0" dirty="0">
                <a:solidFill>
                  <a:srgbClr val="292929"/>
                </a:solidFill>
                <a:effectLst/>
                <a:latin typeface="source-serif-pro"/>
              </a:rPr>
              <a:t>.</a:t>
            </a:r>
          </a:p>
          <a:p>
            <a:endParaRPr lang="en-IN" dirty="0"/>
          </a:p>
        </p:txBody>
      </p:sp>
      <p:pic>
        <p:nvPicPr>
          <p:cNvPr id="10242" name="Picture 2">
            <a:extLst>
              <a:ext uri="{FF2B5EF4-FFF2-40B4-BE49-F238E27FC236}">
                <a16:creationId xmlns:a16="http://schemas.microsoft.com/office/drawing/2014/main" id="{6FB0B9C7-2035-097A-7116-614834D9D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97467"/>
            <a:ext cx="10668000" cy="140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31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0FF6-B48C-4922-B7CB-68AD27FBBCF5}"/>
              </a:ext>
            </a:extLst>
          </p:cNvPr>
          <p:cNvSpPr>
            <a:spLocks noGrp="1"/>
          </p:cNvSpPr>
          <p:nvPr>
            <p:ph type="title"/>
          </p:nvPr>
        </p:nvSpPr>
        <p:spPr/>
        <p:txBody>
          <a:bodyPr/>
          <a:lstStyle/>
          <a:p>
            <a:r>
              <a:rPr lang="en-IN" b="1" i="0" dirty="0">
                <a:solidFill>
                  <a:srgbClr val="292929"/>
                </a:solidFill>
                <a:effectLst/>
                <a:latin typeface="sohne"/>
              </a:rPr>
              <a:t>Value Functions</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2406B89-565A-4FAC-75C2-003FA892BC41}"/>
              </a:ext>
            </a:extLst>
          </p:cNvPr>
          <p:cNvSpPr>
            <a:spLocks noGrp="1"/>
          </p:cNvSpPr>
          <p:nvPr>
            <p:ph idx="1"/>
          </p:nvPr>
        </p:nvSpPr>
        <p:spPr/>
        <p:txBody>
          <a:bodyPr/>
          <a:lstStyle/>
          <a:p>
            <a:r>
              <a:rPr lang="en-US" b="0" i="0" dirty="0">
                <a:solidFill>
                  <a:srgbClr val="292929"/>
                </a:solidFill>
                <a:effectLst/>
                <a:latin typeface="source-serif-pro"/>
              </a:rPr>
              <a:t>A value function is the long-term value of a state or an action i.e., the expected Return over a state or an action. </a:t>
            </a:r>
            <a:r>
              <a:rPr lang="en-US" b="1" i="0" dirty="0">
                <a:solidFill>
                  <a:srgbClr val="292929"/>
                </a:solidFill>
                <a:effectLst/>
                <a:latin typeface="source-serif-pro"/>
              </a:rPr>
              <a:t>This is something that we are actually interested in optimizing.</a:t>
            </a:r>
            <a:endParaRPr lang="en-IN" dirty="0"/>
          </a:p>
        </p:txBody>
      </p:sp>
    </p:spTree>
    <p:extLst>
      <p:ext uri="{BB962C8B-B14F-4D97-AF65-F5344CB8AC3E}">
        <p14:creationId xmlns:p14="http://schemas.microsoft.com/office/powerpoint/2010/main" val="193902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76FE-528C-BA5C-27B0-310BAB8B5983}"/>
              </a:ext>
            </a:extLst>
          </p:cNvPr>
          <p:cNvSpPr>
            <a:spLocks noGrp="1"/>
          </p:cNvSpPr>
          <p:nvPr>
            <p:ph type="title"/>
          </p:nvPr>
        </p:nvSpPr>
        <p:spPr/>
        <p:txBody>
          <a:bodyPr/>
          <a:lstStyle/>
          <a:p>
            <a:r>
              <a:rPr lang="en-US" b="1" i="0" dirty="0">
                <a:solidFill>
                  <a:srgbClr val="292929"/>
                </a:solidFill>
                <a:effectLst/>
                <a:latin typeface="sohne"/>
              </a:rPr>
              <a:t>State Value Function (for MRP)</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951B4FCE-0C9F-76ED-4C1B-10AEFB14F2A0}"/>
              </a:ext>
            </a:extLst>
          </p:cNvPr>
          <p:cNvSpPr>
            <a:spLocks noGrp="1"/>
          </p:cNvSpPr>
          <p:nvPr>
            <p:ph idx="1"/>
          </p:nvPr>
        </p:nvSpPr>
        <p:spPr>
          <a:xfrm>
            <a:off x="838200" y="3161553"/>
            <a:ext cx="10515600" cy="3015410"/>
          </a:xfrm>
        </p:spPr>
        <p:txBody>
          <a:bodyPr/>
          <a:lstStyle/>
          <a:p>
            <a:r>
              <a:rPr lang="en-US" b="0" i="0" dirty="0">
                <a:solidFill>
                  <a:srgbClr val="292929"/>
                </a:solidFill>
                <a:effectLst/>
                <a:latin typeface="source-serif-pro"/>
              </a:rPr>
              <a:t>The state value function </a:t>
            </a:r>
            <a:r>
              <a:rPr lang="en-US" b="1" i="1" dirty="0">
                <a:solidFill>
                  <a:srgbClr val="292929"/>
                </a:solidFill>
                <a:effectLst/>
                <a:latin typeface="source-serif-pro"/>
              </a:rPr>
              <a:t>v(s)</a:t>
            </a:r>
            <a:r>
              <a:rPr lang="en-US" b="0" i="0" dirty="0">
                <a:solidFill>
                  <a:srgbClr val="292929"/>
                </a:solidFill>
                <a:effectLst/>
                <a:latin typeface="source-serif-pro"/>
              </a:rPr>
              <a:t> is the expected Return starting from state </a:t>
            </a:r>
            <a:r>
              <a:rPr lang="en-US" b="1" i="1" dirty="0">
                <a:solidFill>
                  <a:srgbClr val="292929"/>
                </a:solidFill>
                <a:effectLst/>
                <a:latin typeface="source-serif-pro"/>
              </a:rPr>
              <a:t>s.</a:t>
            </a:r>
            <a:endParaRPr lang="en-IN" dirty="0"/>
          </a:p>
        </p:txBody>
      </p:sp>
      <p:pic>
        <p:nvPicPr>
          <p:cNvPr id="11266" name="Picture 2">
            <a:extLst>
              <a:ext uri="{FF2B5EF4-FFF2-40B4-BE49-F238E27FC236}">
                <a16:creationId xmlns:a16="http://schemas.microsoft.com/office/drawing/2014/main" id="{023EA700-F46F-D1FE-8489-357985D17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367" y="1631575"/>
            <a:ext cx="6972300" cy="120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9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4588-6167-BD3B-1E12-2F11F0108AB2}"/>
              </a:ext>
            </a:extLst>
          </p:cNvPr>
          <p:cNvSpPr>
            <a:spLocks noGrp="1"/>
          </p:cNvSpPr>
          <p:nvPr>
            <p:ph type="title"/>
          </p:nvPr>
        </p:nvSpPr>
        <p:spPr/>
        <p:txBody>
          <a:bodyPr/>
          <a:lstStyle/>
          <a:p>
            <a:r>
              <a:rPr lang="en-IN" b="1" i="0" dirty="0">
                <a:effectLst/>
                <a:latin typeface="urw-din"/>
              </a:rPr>
              <a:t>Reinforcement Learning </a:t>
            </a:r>
            <a:br>
              <a:rPr lang="en-IN" b="1" i="0" dirty="0">
                <a:effectLst/>
                <a:latin typeface="urw-din"/>
              </a:rPr>
            </a:br>
            <a:endParaRPr lang="en-IN" dirty="0"/>
          </a:p>
        </p:txBody>
      </p:sp>
      <p:sp>
        <p:nvSpPr>
          <p:cNvPr id="3" name="Content Placeholder 2">
            <a:extLst>
              <a:ext uri="{FF2B5EF4-FFF2-40B4-BE49-F238E27FC236}">
                <a16:creationId xmlns:a16="http://schemas.microsoft.com/office/drawing/2014/main" id="{3AAF5C98-2452-14F2-D031-5B9491FFC93F}"/>
              </a:ext>
            </a:extLst>
          </p:cNvPr>
          <p:cNvSpPr>
            <a:spLocks noGrp="1"/>
          </p:cNvSpPr>
          <p:nvPr>
            <p:ph idx="1"/>
          </p:nvPr>
        </p:nvSpPr>
        <p:spPr/>
        <p:txBody>
          <a:bodyPr>
            <a:normAutofit fontScale="92500" lnSpcReduction="20000"/>
          </a:bodyPr>
          <a:lstStyle/>
          <a:p>
            <a:pPr algn="l" fontAlgn="base"/>
            <a:r>
              <a:rPr lang="en-US" b="0" i="0" dirty="0">
                <a:effectLst/>
                <a:latin typeface="urw-din"/>
              </a:rPr>
              <a:t>Reinforcement Learning is a type of Machine Learning. </a:t>
            </a:r>
          </a:p>
          <a:p>
            <a:pPr algn="l" fontAlgn="base"/>
            <a:r>
              <a:rPr lang="en-US" b="0" i="0" dirty="0">
                <a:effectLst/>
                <a:latin typeface="urw-din"/>
              </a:rPr>
              <a:t>It allows machines and software agents to automatically determine the ideal behavior within a specific context, in order to maximize its performance. </a:t>
            </a:r>
          </a:p>
          <a:p>
            <a:pPr algn="l" fontAlgn="base"/>
            <a:r>
              <a:rPr lang="en-US" b="0" i="0" dirty="0">
                <a:effectLst/>
                <a:latin typeface="urw-din"/>
              </a:rPr>
              <a:t>Simple reward feedback is required for the agent to learn its behavior; this is known as the reinforcement signal. </a:t>
            </a:r>
          </a:p>
          <a:p>
            <a:pPr algn="l" fontAlgn="base"/>
            <a:r>
              <a:rPr lang="en-US" b="0" i="0" dirty="0">
                <a:effectLst/>
                <a:latin typeface="urw-din"/>
              </a:rPr>
              <a:t>There are many different algorithms that tackle this issue. As a matter of fact, Reinforcement Learning is defined by a specific type of problem, and all its solutions are classed as Reinforcement Learning algorithms. </a:t>
            </a:r>
          </a:p>
          <a:p>
            <a:pPr algn="l" fontAlgn="base"/>
            <a:r>
              <a:rPr lang="en-US" b="0" i="0" dirty="0">
                <a:effectLst/>
                <a:latin typeface="urw-din"/>
              </a:rPr>
              <a:t>In the problem, an agent is supposed to decide the best action to select based on his current state. When this step is repeated, the problem is known as a </a:t>
            </a:r>
            <a:r>
              <a:rPr lang="en-US" b="1" i="0" dirty="0">
                <a:effectLst/>
                <a:latin typeface="urw-din"/>
              </a:rPr>
              <a:t>Markov Decision Process</a:t>
            </a:r>
            <a:r>
              <a:rPr lang="en-US" b="0" i="0" dirty="0">
                <a:effectLst/>
                <a:latin typeface="urw-din"/>
              </a:rPr>
              <a:t>. </a:t>
            </a:r>
          </a:p>
          <a:p>
            <a:endParaRPr lang="en-IN" dirty="0"/>
          </a:p>
        </p:txBody>
      </p:sp>
    </p:spTree>
    <p:extLst>
      <p:ext uri="{BB962C8B-B14F-4D97-AF65-F5344CB8AC3E}">
        <p14:creationId xmlns:p14="http://schemas.microsoft.com/office/powerpoint/2010/main" val="3038100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F1B1-E680-24D2-CD16-B44E669E58DD}"/>
              </a:ext>
            </a:extLst>
          </p:cNvPr>
          <p:cNvSpPr>
            <a:spLocks noGrp="1"/>
          </p:cNvSpPr>
          <p:nvPr>
            <p:ph type="title"/>
          </p:nvPr>
        </p:nvSpPr>
        <p:spPr/>
        <p:txBody>
          <a:bodyPr/>
          <a:lstStyle/>
          <a:p>
            <a:r>
              <a:rPr lang="en-US" dirty="0"/>
              <a:t>Thank u</a:t>
            </a:r>
            <a:endParaRPr lang="en-IN" dirty="0"/>
          </a:p>
        </p:txBody>
      </p:sp>
      <p:sp>
        <p:nvSpPr>
          <p:cNvPr id="3" name="Content Placeholder 2">
            <a:extLst>
              <a:ext uri="{FF2B5EF4-FFF2-40B4-BE49-F238E27FC236}">
                <a16:creationId xmlns:a16="http://schemas.microsoft.com/office/drawing/2014/main" id="{30AF0A4B-B0BD-DDBC-8DB4-A0BF1D61CA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4077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0382-9E32-6D11-65AE-2D7B36891F4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CC6BD45-5D11-D78D-5F69-F7140C4F36BE}"/>
              </a:ext>
            </a:extLst>
          </p:cNvPr>
          <p:cNvSpPr>
            <a:spLocks noGrp="1"/>
          </p:cNvSpPr>
          <p:nvPr>
            <p:ph idx="1"/>
          </p:nvPr>
        </p:nvSpPr>
        <p:spPr/>
        <p:txBody>
          <a:bodyPr/>
          <a:lstStyle/>
          <a:p>
            <a:r>
              <a:rPr lang="en-US" dirty="0">
                <a:solidFill>
                  <a:srgbClr val="292929"/>
                </a:solidFill>
                <a:latin typeface="source-serif-pro"/>
              </a:rPr>
              <a:t>M</a:t>
            </a:r>
            <a:r>
              <a:rPr lang="en-US" b="0" i="0" dirty="0">
                <a:solidFill>
                  <a:srgbClr val="292929"/>
                </a:solidFill>
                <a:effectLst/>
                <a:latin typeface="source-serif-pro"/>
              </a:rPr>
              <a:t>ost of the Reinforcement Learning (RL) problems can be addressed— a Markov Decision Process (MDP) is a mathematical framework used for modeling decision-making problems where the outcomes are partly random and partly controllable. </a:t>
            </a:r>
            <a:endParaRPr lang="en-IN" dirty="0"/>
          </a:p>
        </p:txBody>
      </p:sp>
    </p:spTree>
    <p:extLst>
      <p:ext uri="{BB962C8B-B14F-4D97-AF65-F5344CB8AC3E}">
        <p14:creationId xmlns:p14="http://schemas.microsoft.com/office/powerpoint/2010/main" val="90196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1415-7F01-F077-19E4-FD14985A6A65}"/>
              </a:ext>
            </a:extLst>
          </p:cNvPr>
          <p:cNvSpPr>
            <a:spLocks noGrp="1"/>
          </p:cNvSpPr>
          <p:nvPr>
            <p:ph type="title"/>
          </p:nvPr>
        </p:nvSpPr>
        <p:spPr/>
        <p:txBody>
          <a:bodyPr/>
          <a:lstStyle/>
          <a:p>
            <a:r>
              <a:rPr lang="en-IN" b="1" i="0" dirty="0">
                <a:solidFill>
                  <a:srgbClr val="292929"/>
                </a:solidFill>
                <a:effectLst/>
                <a:latin typeface="sohne"/>
              </a:rPr>
              <a:t>Terminology</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78E33D76-F0D4-1037-A8CF-3BDB8D47D1DA}"/>
              </a:ext>
            </a:extLst>
          </p:cNvPr>
          <p:cNvSpPr>
            <a:spLocks noGrp="1"/>
          </p:cNvSpPr>
          <p:nvPr>
            <p:ph idx="1"/>
          </p:nvPr>
        </p:nvSpPr>
        <p:spPr/>
        <p:txBody>
          <a:bodyPr/>
          <a:lstStyle/>
          <a:p>
            <a:pPr algn="l">
              <a:buFont typeface="+mj-lt"/>
              <a:buAutoNum type="arabicPeriod"/>
            </a:pPr>
            <a:r>
              <a:rPr lang="en-US" b="1" i="0" dirty="0">
                <a:solidFill>
                  <a:srgbClr val="292929"/>
                </a:solidFill>
                <a:effectLst/>
                <a:latin typeface="source-serif-pro"/>
              </a:rPr>
              <a:t>Agent: </a:t>
            </a:r>
            <a:r>
              <a:rPr lang="en-US" b="0" i="0" dirty="0">
                <a:solidFill>
                  <a:srgbClr val="292929"/>
                </a:solidFill>
                <a:effectLst/>
                <a:latin typeface="source-serif-pro"/>
              </a:rPr>
              <a:t>An RL agent is the entity which we are training to make correct decisions (for </a:t>
            </a:r>
            <a:r>
              <a:rPr lang="en-US" b="0" i="0" dirty="0" err="1">
                <a:solidFill>
                  <a:srgbClr val="292929"/>
                </a:solidFill>
                <a:effectLst/>
                <a:latin typeface="source-serif-pro"/>
              </a:rPr>
              <a:t>eg</a:t>
            </a:r>
            <a:r>
              <a:rPr lang="en-US" b="0" i="0" dirty="0">
                <a:solidFill>
                  <a:srgbClr val="292929"/>
                </a:solidFill>
                <a:effectLst/>
                <a:latin typeface="source-serif-pro"/>
              </a:rPr>
              <a:t>: a Robot that is being trained to move around a house without crashing).</a:t>
            </a:r>
          </a:p>
          <a:p>
            <a:pPr algn="l">
              <a:buFont typeface="+mj-lt"/>
              <a:buAutoNum type="arabicPeriod"/>
            </a:pPr>
            <a:r>
              <a:rPr lang="en-US" b="1" i="0" dirty="0">
                <a:solidFill>
                  <a:srgbClr val="292929"/>
                </a:solidFill>
                <a:effectLst/>
                <a:latin typeface="source-serif-pro"/>
              </a:rPr>
              <a:t>Environment: </a:t>
            </a:r>
            <a:r>
              <a:rPr lang="en-US" b="0" i="0" dirty="0">
                <a:solidFill>
                  <a:srgbClr val="292929"/>
                </a:solidFill>
                <a:effectLst/>
                <a:latin typeface="source-serif-pro"/>
              </a:rPr>
              <a:t>The environment is the surrounding with which the agent interacts (for </a:t>
            </a:r>
            <a:r>
              <a:rPr lang="en-US" b="0" i="0" dirty="0" err="1">
                <a:solidFill>
                  <a:srgbClr val="292929"/>
                </a:solidFill>
                <a:effectLst/>
                <a:latin typeface="source-serif-pro"/>
              </a:rPr>
              <a:t>eg</a:t>
            </a:r>
            <a:r>
              <a:rPr lang="en-US" b="0" i="0" dirty="0">
                <a:solidFill>
                  <a:srgbClr val="292929"/>
                </a:solidFill>
                <a:effectLst/>
                <a:latin typeface="source-serif-pro"/>
              </a:rPr>
              <a:t>: the house where the Robot moves). The agent cannot manipulate the environment; it can only control its own actions (for </a:t>
            </a:r>
            <a:r>
              <a:rPr lang="en-US" b="0" i="0" dirty="0" err="1">
                <a:solidFill>
                  <a:srgbClr val="292929"/>
                </a:solidFill>
                <a:effectLst/>
                <a:latin typeface="source-serif-pro"/>
              </a:rPr>
              <a:t>eg</a:t>
            </a:r>
            <a:r>
              <a:rPr lang="en-US" b="0" i="0" dirty="0">
                <a:solidFill>
                  <a:srgbClr val="292929"/>
                </a:solidFill>
                <a:effectLst/>
                <a:latin typeface="source-serif-pro"/>
              </a:rPr>
              <a:t>: the Robot cannot control where a table is kept in the house, but it can walk around it to avoid crashing).</a:t>
            </a:r>
          </a:p>
          <a:p>
            <a:endParaRPr lang="en-IN" dirty="0"/>
          </a:p>
        </p:txBody>
      </p:sp>
    </p:spTree>
    <p:extLst>
      <p:ext uri="{BB962C8B-B14F-4D97-AF65-F5344CB8AC3E}">
        <p14:creationId xmlns:p14="http://schemas.microsoft.com/office/powerpoint/2010/main" val="269241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D177-42D1-CB54-48FB-775C4D970F0D}"/>
              </a:ext>
            </a:extLst>
          </p:cNvPr>
          <p:cNvSpPr>
            <a:spLocks noGrp="1"/>
          </p:cNvSpPr>
          <p:nvPr>
            <p:ph type="title"/>
          </p:nvPr>
        </p:nvSpPr>
        <p:spPr/>
        <p:txBody>
          <a:bodyPr/>
          <a:lstStyle/>
          <a:p>
            <a:r>
              <a:rPr lang="en-IN" b="1" i="0" dirty="0">
                <a:solidFill>
                  <a:srgbClr val="292929"/>
                </a:solidFill>
                <a:effectLst/>
                <a:latin typeface="sohne"/>
              </a:rPr>
              <a:t>Terminology</a:t>
            </a:r>
            <a:endParaRPr lang="en-IN" dirty="0"/>
          </a:p>
        </p:txBody>
      </p:sp>
      <p:sp>
        <p:nvSpPr>
          <p:cNvPr id="3" name="Content Placeholder 2">
            <a:extLst>
              <a:ext uri="{FF2B5EF4-FFF2-40B4-BE49-F238E27FC236}">
                <a16:creationId xmlns:a16="http://schemas.microsoft.com/office/drawing/2014/main" id="{EBDC4BEC-8591-C976-C6D0-189ACB7B1340}"/>
              </a:ext>
            </a:extLst>
          </p:cNvPr>
          <p:cNvSpPr>
            <a:spLocks noGrp="1"/>
          </p:cNvSpPr>
          <p:nvPr>
            <p:ph idx="1"/>
          </p:nvPr>
        </p:nvSpPr>
        <p:spPr/>
        <p:txBody>
          <a:bodyPr/>
          <a:lstStyle/>
          <a:p>
            <a:pPr algn="l">
              <a:buFont typeface="+mj-lt"/>
              <a:buAutoNum type="arabicPeriod"/>
            </a:pPr>
            <a:r>
              <a:rPr lang="en-US" b="1" i="0" dirty="0">
                <a:solidFill>
                  <a:srgbClr val="292929"/>
                </a:solidFill>
                <a:effectLst/>
                <a:latin typeface="source-serif-pro"/>
              </a:rPr>
              <a:t>State: </a:t>
            </a:r>
            <a:r>
              <a:rPr lang="en-US" b="0" i="0" dirty="0">
                <a:solidFill>
                  <a:srgbClr val="292929"/>
                </a:solidFill>
                <a:effectLst/>
                <a:latin typeface="source-serif-pro"/>
              </a:rPr>
              <a:t>The state defines the current situation of the agent (for </a:t>
            </a:r>
            <a:r>
              <a:rPr lang="en-US" b="0" i="0" dirty="0" err="1">
                <a:solidFill>
                  <a:srgbClr val="292929"/>
                </a:solidFill>
                <a:effectLst/>
                <a:latin typeface="source-serif-pro"/>
              </a:rPr>
              <a:t>eg</a:t>
            </a:r>
            <a:r>
              <a:rPr lang="en-US" b="0" i="0" dirty="0">
                <a:solidFill>
                  <a:srgbClr val="292929"/>
                </a:solidFill>
                <a:effectLst/>
                <a:latin typeface="source-serif-pro"/>
              </a:rPr>
              <a:t>: it can be the exact position of the Robot in the house, or the alignment of its two legs, or its current posture; it depends on how you address the problem).</a:t>
            </a:r>
          </a:p>
          <a:p>
            <a:pPr algn="l">
              <a:buFont typeface="+mj-lt"/>
              <a:buAutoNum type="arabicPeriod"/>
            </a:pPr>
            <a:r>
              <a:rPr lang="en-US" b="1" i="0" dirty="0">
                <a:solidFill>
                  <a:srgbClr val="292929"/>
                </a:solidFill>
                <a:effectLst/>
                <a:latin typeface="source-serif-pro"/>
              </a:rPr>
              <a:t>Action: </a:t>
            </a:r>
            <a:r>
              <a:rPr lang="en-US" b="0" i="0" dirty="0">
                <a:solidFill>
                  <a:srgbClr val="292929"/>
                </a:solidFill>
                <a:effectLst/>
                <a:latin typeface="source-serif-pro"/>
              </a:rPr>
              <a:t>The choice that the agent makes at the current time step (for </a:t>
            </a:r>
            <a:r>
              <a:rPr lang="en-US" b="0" i="0" dirty="0" err="1">
                <a:solidFill>
                  <a:srgbClr val="292929"/>
                </a:solidFill>
                <a:effectLst/>
                <a:latin typeface="source-serif-pro"/>
              </a:rPr>
              <a:t>eg</a:t>
            </a:r>
            <a:r>
              <a:rPr lang="en-US" b="0" i="0" dirty="0">
                <a:solidFill>
                  <a:srgbClr val="292929"/>
                </a:solidFill>
                <a:effectLst/>
                <a:latin typeface="source-serif-pro"/>
              </a:rPr>
              <a:t>: it can move its right or left leg, or raise its arm, or lift an object, turn right or left, etc.). We know the set of actions (decisions) that the agent can perform in advance.</a:t>
            </a:r>
          </a:p>
          <a:p>
            <a:endParaRPr lang="en-IN" dirty="0"/>
          </a:p>
        </p:txBody>
      </p:sp>
    </p:spTree>
    <p:extLst>
      <p:ext uri="{BB962C8B-B14F-4D97-AF65-F5344CB8AC3E}">
        <p14:creationId xmlns:p14="http://schemas.microsoft.com/office/powerpoint/2010/main" val="95342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E1EF-38BC-B9D7-2A36-4285C7695A5E}"/>
              </a:ext>
            </a:extLst>
          </p:cNvPr>
          <p:cNvSpPr>
            <a:spLocks noGrp="1"/>
          </p:cNvSpPr>
          <p:nvPr>
            <p:ph type="title"/>
          </p:nvPr>
        </p:nvSpPr>
        <p:spPr/>
        <p:txBody>
          <a:bodyPr/>
          <a:lstStyle/>
          <a:p>
            <a:r>
              <a:rPr lang="en-IN" b="1" i="0" dirty="0">
                <a:solidFill>
                  <a:srgbClr val="292929"/>
                </a:solidFill>
                <a:effectLst/>
                <a:latin typeface="sohne"/>
              </a:rPr>
              <a:t>Terminology</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F197B7C9-8E76-43E3-9B12-4B775A27D3F8}"/>
              </a:ext>
            </a:extLst>
          </p:cNvPr>
          <p:cNvSpPr>
            <a:spLocks noGrp="1"/>
          </p:cNvSpPr>
          <p:nvPr>
            <p:ph idx="1"/>
          </p:nvPr>
        </p:nvSpPr>
        <p:spPr/>
        <p:txBody>
          <a:bodyPr/>
          <a:lstStyle/>
          <a:p>
            <a:r>
              <a:rPr lang="en-US" b="1" i="0" dirty="0">
                <a:solidFill>
                  <a:srgbClr val="292929"/>
                </a:solidFill>
                <a:effectLst/>
                <a:latin typeface="source-serif-pro"/>
              </a:rPr>
              <a:t>Policy: </a:t>
            </a:r>
            <a:r>
              <a:rPr lang="en-US" b="0" i="0" dirty="0">
                <a:solidFill>
                  <a:srgbClr val="292929"/>
                </a:solidFill>
                <a:effectLst/>
                <a:latin typeface="source-serif-pro"/>
              </a:rPr>
              <a:t>A policy is the thought process behind picking an action. In practice, it is a probability distribution assigned to the set of actions. Highly rewarding actions will have a high probability and vice versa.</a:t>
            </a:r>
          </a:p>
          <a:p>
            <a:endParaRPr lang="en-IN" dirty="0"/>
          </a:p>
        </p:txBody>
      </p:sp>
    </p:spTree>
    <p:extLst>
      <p:ext uri="{BB962C8B-B14F-4D97-AF65-F5344CB8AC3E}">
        <p14:creationId xmlns:p14="http://schemas.microsoft.com/office/powerpoint/2010/main" val="405049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C80C-4902-D28C-A775-2F20BC2CF72A}"/>
              </a:ext>
            </a:extLst>
          </p:cNvPr>
          <p:cNvSpPr>
            <a:spLocks noGrp="1"/>
          </p:cNvSpPr>
          <p:nvPr>
            <p:ph type="title"/>
          </p:nvPr>
        </p:nvSpPr>
        <p:spPr/>
        <p:txBody>
          <a:bodyPr/>
          <a:lstStyle/>
          <a:p>
            <a:r>
              <a:rPr lang="en-US" b="1" i="0" dirty="0">
                <a:effectLst/>
                <a:latin typeface="urw-din"/>
              </a:rPr>
              <a:t>Markov Decision Process (MDP)</a:t>
            </a:r>
            <a:r>
              <a:rPr lang="en-US" b="0" i="0" dirty="0">
                <a:effectLst/>
                <a:latin typeface="urw-din"/>
              </a:rPr>
              <a:t> Components</a:t>
            </a:r>
            <a:endParaRPr lang="en-IN" dirty="0"/>
          </a:p>
        </p:txBody>
      </p:sp>
      <p:sp>
        <p:nvSpPr>
          <p:cNvPr id="3" name="Content Placeholder 2">
            <a:extLst>
              <a:ext uri="{FF2B5EF4-FFF2-40B4-BE49-F238E27FC236}">
                <a16:creationId xmlns:a16="http://schemas.microsoft.com/office/drawing/2014/main" id="{1987103B-676D-CB63-A6C2-DC7C9173EE7C}"/>
              </a:ext>
            </a:extLst>
          </p:cNvPr>
          <p:cNvSpPr>
            <a:spLocks noGrp="1"/>
          </p:cNvSpPr>
          <p:nvPr>
            <p:ph idx="1"/>
          </p:nvPr>
        </p:nvSpPr>
        <p:spPr/>
        <p:txBody>
          <a:bodyPr/>
          <a:lstStyle/>
          <a:p>
            <a:pPr algn="l" fontAlgn="base"/>
            <a:r>
              <a:rPr lang="en-US" b="0" i="0" dirty="0">
                <a:effectLst/>
                <a:latin typeface="urw-din"/>
              </a:rPr>
              <a:t>A </a:t>
            </a:r>
            <a:r>
              <a:rPr lang="en-US" b="1" i="0" dirty="0">
                <a:effectLst/>
                <a:latin typeface="urw-din"/>
              </a:rPr>
              <a:t>Markov Decision Process (MDP)</a:t>
            </a:r>
            <a:r>
              <a:rPr lang="en-US" b="0" i="0" dirty="0">
                <a:effectLst/>
                <a:latin typeface="urw-din"/>
              </a:rPr>
              <a:t> model contains: </a:t>
            </a:r>
            <a:br>
              <a:rPr lang="en-US" b="0" i="0" dirty="0">
                <a:effectLst/>
                <a:latin typeface="urw-din"/>
              </a:rPr>
            </a:br>
            <a:r>
              <a:rPr lang="en-US" b="0" i="0" dirty="0">
                <a:effectLst/>
                <a:latin typeface="urw-din"/>
              </a:rPr>
              <a:t> </a:t>
            </a:r>
          </a:p>
          <a:p>
            <a:pPr algn="l" fontAlgn="base">
              <a:buFont typeface="Arial" panose="020B0604020202020204" pitchFamily="34" charset="0"/>
              <a:buChar char="•"/>
            </a:pPr>
            <a:r>
              <a:rPr lang="en-US" b="0" i="0" dirty="0">
                <a:effectLst/>
                <a:latin typeface="urw-din"/>
              </a:rPr>
              <a:t>A set of possible world states S.</a:t>
            </a:r>
          </a:p>
          <a:p>
            <a:pPr algn="l" fontAlgn="base">
              <a:buFont typeface="Arial" panose="020B0604020202020204" pitchFamily="34" charset="0"/>
              <a:buChar char="•"/>
            </a:pPr>
            <a:r>
              <a:rPr lang="en-US" b="0" i="0" dirty="0">
                <a:effectLst/>
                <a:latin typeface="urw-din"/>
              </a:rPr>
              <a:t>A set of Models.</a:t>
            </a:r>
          </a:p>
          <a:p>
            <a:pPr algn="l" fontAlgn="base">
              <a:buFont typeface="Arial" panose="020B0604020202020204" pitchFamily="34" charset="0"/>
              <a:buChar char="•"/>
            </a:pPr>
            <a:r>
              <a:rPr lang="en-US" b="0" i="0" dirty="0">
                <a:effectLst/>
                <a:latin typeface="urw-din"/>
              </a:rPr>
              <a:t>A set of possible actions A.</a:t>
            </a:r>
          </a:p>
          <a:p>
            <a:pPr algn="l" fontAlgn="base">
              <a:buFont typeface="Arial" panose="020B0604020202020204" pitchFamily="34" charset="0"/>
              <a:buChar char="•"/>
            </a:pPr>
            <a:r>
              <a:rPr lang="en-US" b="0" i="0" dirty="0">
                <a:effectLst/>
                <a:latin typeface="urw-din"/>
              </a:rPr>
              <a:t>A real-valued reward function R(</a:t>
            </a:r>
            <a:r>
              <a:rPr lang="en-US" b="0" i="0" dirty="0" err="1">
                <a:effectLst/>
                <a:latin typeface="urw-din"/>
              </a:rPr>
              <a:t>s,a</a:t>
            </a:r>
            <a:r>
              <a:rPr lang="en-US" b="0" i="0" dirty="0">
                <a:effectLst/>
                <a:latin typeface="urw-din"/>
              </a:rPr>
              <a:t>).</a:t>
            </a:r>
          </a:p>
          <a:p>
            <a:pPr algn="l" fontAlgn="base">
              <a:buFont typeface="Arial" panose="020B0604020202020204" pitchFamily="34" charset="0"/>
              <a:buChar char="•"/>
            </a:pPr>
            <a:r>
              <a:rPr lang="en-US" b="0" i="0" dirty="0">
                <a:effectLst/>
                <a:latin typeface="urw-din"/>
              </a:rPr>
              <a:t>A policy the solution of </a:t>
            </a:r>
            <a:r>
              <a:rPr lang="en-US" b="1" i="0" dirty="0">
                <a:effectLst/>
                <a:latin typeface="urw-din"/>
              </a:rPr>
              <a:t>Markov Decision Process</a:t>
            </a:r>
            <a:r>
              <a:rPr lang="en-US" b="0" i="0" dirty="0">
                <a:effectLst/>
                <a:latin typeface="urw-din"/>
              </a:rPr>
              <a:t>.</a:t>
            </a:r>
          </a:p>
          <a:p>
            <a:endParaRPr lang="en-IN" dirty="0"/>
          </a:p>
        </p:txBody>
      </p:sp>
    </p:spTree>
    <p:extLst>
      <p:ext uri="{BB962C8B-B14F-4D97-AF65-F5344CB8AC3E}">
        <p14:creationId xmlns:p14="http://schemas.microsoft.com/office/powerpoint/2010/main" val="252094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C4C29C-5BC6-1C17-7419-3F210BDDD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7620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72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1970</Words>
  <Application>Microsoft Office PowerPoint</Application>
  <PresentationFormat>Widescreen</PresentationFormat>
  <Paragraphs>87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Markov Decision Process </vt:lpstr>
      <vt:lpstr>Agenda</vt:lpstr>
      <vt:lpstr>Reinforcement Learning  </vt:lpstr>
      <vt:lpstr>Introduction</vt:lpstr>
      <vt:lpstr>Terminology </vt:lpstr>
      <vt:lpstr>Terminology</vt:lpstr>
      <vt:lpstr>Terminology </vt:lpstr>
      <vt:lpstr>Markov Decision Process (MDP) Components</vt:lpstr>
      <vt:lpstr>PowerPoint Presentation</vt:lpstr>
      <vt:lpstr>What is a State? </vt:lpstr>
      <vt:lpstr>What is a Model? </vt:lpstr>
      <vt:lpstr>What are Actions? </vt:lpstr>
      <vt:lpstr>What is a Reward? </vt:lpstr>
      <vt:lpstr>What is a Policy? </vt:lpstr>
      <vt:lpstr>What is a Policy? </vt:lpstr>
      <vt:lpstr>PowerPoint Presentation</vt:lpstr>
      <vt:lpstr>Example</vt:lpstr>
      <vt:lpstr>Markov Property </vt:lpstr>
      <vt:lpstr>Markov Property</vt:lpstr>
      <vt:lpstr>Markov Process or Markov Chain </vt:lpstr>
      <vt:lpstr>PowerPoint Presentation</vt:lpstr>
      <vt:lpstr>Markov Reward Process (MRP) </vt:lpstr>
      <vt:lpstr>PowerPoint Presentation</vt:lpstr>
      <vt:lpstr>Markov Decision Process (MDP) </vt:lpstr>
      <vt:lpstr>Return (G_t) </vt:lpstr>
      <vt:lpstr>Discount (γ) </vt:lpstr>
      <vt:lpstr>Policy (π) </vt:lpstr>
      <vt:lpstr>Value Functions </vt:lpstr>
      <vt:lpstr>State Value Function (for MRP) </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Decision Process </dc:title>
  <dc:creator>Selvi Rajendran</dc:creator>
  <cp:lastModifiedBy>deraj yojith</cp:lastModifiedBy>
  <cp:revision>4</cp:revision>
  <dcterms:created xsi:type="dcterms:W3CDTF">2022-09-11T15:48:29Z</dcterms:created>
  <dcterms:modified xsi:type="dcterms:W3CDTF">2022-09-13T03:22:01Z</dcterms:modified>
</cp:coreProperties>
</file>