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snapToGrid="0">
      <p:cViewPr varScale="1">
        <p:scale>
          <a:sx n="74" d="100"/>
          <a:sy n="74"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C866BA5-8513-40A5-B150-4D10E0F948FC}"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22391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866BA5-8513-40A5-B150-4D10E0F948FC}"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41270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866BA5-8513-40A5-B150-4D10E0F948FC}"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284250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C866BA5-8513-40A5-B150-4D10E0F948FC}"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12663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66BA5-8513-40A5-B150-4D10E0F948FC}"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103958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C866BA5-8513-40A5-B150-4D10E0F948FC}"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148034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C866BA5-8513-40A5-B150-4D10E0F948FC}"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957511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C866BA5-8513-40A5-B150-4D10E0F948FC}" type="datetimeFigureOut">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4118918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66BA5-8513-40A5-B150-4D10E0F948FC}" type="datetimeFigureOut">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386589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66BA5-8513-40A5-B150-4D10E0F948FC}"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269632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66BA5-8513-40A5-B150-4D10E0F948FC}"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252CB1-9D90-4A6C-9147-CA6218A6D749}" type="slidenum">
              <a:rPr lang="en-IN" smtClean="0"/>
              <a:t>‹#›</a:t>
            </a:fld>
            <a:endParaRPr lang="en-IN"/>
          </a:p>
        </p:txBody>
      </p:sp>
    </p:spTree>
    <p:extLst>
      <p:ext uri="{BB962C8B-B14F-4D97-AF65-F5344CB8AC3E}">
        <p14:creationId xmlns:p14="http://schemas.microsoft.com/office/powerpoint/2010/main" val="79155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66BA5-8513-40A5-B150-4D10E0F948FC}" type="datetimeFigureOut">
              <a:rPr lang="en-IN" smtClean="0"/>
              <a:t>18-10-2022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52CB1-9D90-4A6C-9147-CA6218A6D749}" type="slidenum">
              <a:rPr lang="en-IN" smtClean="0"/>
              <a:t>‹#›</a:t>
            </a:fld>
            <a:endParaRPr lang="en-IN"/>
          </a:p>
        </p:txBody>
      </p:sp>
    </p:spTree>
    <p:extLst>
      <p:ext uri="{BB962C8B-B14F-4D97-AF65-F5344CB8AC3E}">
        <p14:creationId xmlns:p14="http://schemas.microsoft.com/office/powerpoint/2010/main" val="378798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Multi-Task Learning(MTL) for Deep Learning</a:t>
            </a:r>
            <a:br>
              <a:rPr lang="en-IN" b="1" dirty="0"/>
            </a:br>
            <a:endParaRPr lang="en-IN" dirty="0"/>
          </a:p>
        </p:txBody>
      </p:sp>
    </p:spTree>
    <p:extLst>
      <p:ext uri="{BB962C8B-B14F-4D97-AF65-F5344CB8AC3E}">
        <p14:creationId xmlns:p14="http://schemas.microsoft.com/office/powerpoint/2010/main" val="195346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 Parameter Sharing </a:t>
            </a:r>
            <a:endParaRPr lang="en-IN" dirty="0"/>
          </a:p>
        </p:txBody>
      </p:sp>
      <p:sp>
        <p:nvSpPr>
          <p:cNvPr id="3" name="Content Placeholder 2"/>
          <p:cNvSpPr>
            <a:spLocks noGrp="1"/>
          </p:cNvSpPr>
          <p:nvPr>
            <p:ph idx="1"/>
          </p:nvPr>
        </p:nvSpPr>
        <p:spPr>
          <a:xfrm>
            <a:off x="838200" y="1825625"/>
            <a:ext cx="10515600" cy="1327478"/>
          </a:xfrm>
        </p:spPr>
        <p:txBody>
          <a:bodyPr/>
          <a:lstStyle/>
          <a:p>
            <a:r>
              <a:rPr lang="en-IN" dirty="0"/>
              <a:t>Each model has their own sets of weights and biases and the distance between these parameters in different models is regularized so that the parameters become similar and can represent all the tasks.</a:t>
            </a:r>
          </a:p>
        </p:txBody>
      </p:sp>
      <p:pic>
        <p:nvPicPr>
          <p:cNvPr id="2050" name="Picture 2" descr="https://media.geeksforgeeks.org/wp-content/uploads/spm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981" y="3153103"/>
            <a:ext cx="7800975" cy="353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67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 Parameter Sharing </a:t>
            </a:r>
            <a:endParaRPr lang="en-IN" dirty="0"/>
          </a:p>
        </p:txBody>
      </p:sp>
      <p:sp>
        <p:nvSpPr>
          <p:cNvPr id="3" name="Content Placeholder 2"/>
          <p:cNvSpPr>
            <a:spLocks noGrp="1"/>
          </p:cNvSpPr>
          <p:nvPr>
            <p:ph idx="1"/>
          </p:nvPr>
        </p:nvSpPr>
        <p:spPr/>
        <p:txBody>
          <a:bodyPr/>
          <a:lstStyle/>
          <a:p>
            <a:r>
              <a:rPr lang="en-IN" dirty="0"/>
              <a:t>In soft parameter sharing on the other hand, each task has its own model with its own parameters. The distance between the parameters of the model is then regularized in order to encourage the parameters to be similar.</a:t>
            </a:r>
          </a:p>
          <a:p>
            <a:r>
              <a:rPr lang="en-IN" dirty="0"/>
              <a:t>The constraints used for soft parameter sharing in deep neural networks have been greatly inspired by regularization techniques for MTL that have been developed for other models.</a:t>
            </a:r>
          </a:p>
        </p:txBody>
      </p:sp>
    </p:spTree>
    <p:extLst>
      <p:ext uri="{BB962C8B-B14F-4D97-AF65-F5344CB8AC3E}">
        <p14:creationId xmlns:p14="http://schemas.microsoft.com/office/powerpoint/2010/main" val="424343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p:txBody>
          <a:bodyPr/>
          <a:lstStyle/>
          <a:p>
            <a:pPr fontAlgn="base"/>
            <a:r>
              <a:rPr lang="en-IN" dirty="0"/>
              <a:t>MTL techniques have found various uses, some of the major applications are-</a:t>
            </a:r>
          </a:p>
          <a:p>
            <a:pPr fontAlgn="base"/>
            <a:r>
              <a:rPr lang="en-IN" dirty="0"/>
              <a:t>Object detection and Facial recognition</a:t>
            </a:r>
          </a:p>
          <a:p>
            <a:pPr fontAlgn="base"/>
            <a:r>
              <a:rPr lang="en-IN" dirty="0"/>
              <a:t>Self Driving Cars: Pedestrians, stop signs and other obstacles can be detected together</a:t>
            </a:r>
          </a:p>
          <a:p>
            <a:pPr fontAlgn="base"/>
            <a:r>
              <a:rPr lang="en-IN" dirty="0"/>
              <a:t>Multi-domain collaborative filtering for web applications</a:t>
            </a:r>
          </a:p>
          <a:p>
            <a:pPr fontAlgn="base"/>
            <a:r>
              <a:rPr lang="en-IN" dirty="0"/>
              <a:t>Stock Prediction</a:t>
            </a:r>
          </a:p>
          <a:p>
            <a:pPr fontAlgn="base"/>
            <a:r>
              <a:rPr lang="en-IN" dirty="0"/>
              <a:t>Language Modelling and other NLP applications</a:t>
            </a:r>
          </a:p>
          <a:p>
            <a:endParaRPr lang="en-IN" dirty="0"/>
          </a:p>
        </p:txBody>
      </p:sp>
    </p:spTree>
    <p:extLst>
      <p:ext uri="{BB962C8B-B14F-4D97-AF65-F5344CB8AC3E}">
        <p14:creationId xmlns:p14="http://schemas.microsoft.com/office/powerpoint/2010/main" val="181565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Multimodal Deep Learning</a:t>
            </a:r>
            <a:br>
              <a:rPr lang="en-IN" b="1" dirty="0"/>
            </a:br>
            <a:endParaRPr lang="en-IN" dirty="0"/>
          </a:p>
        </p:txBody>
      </p:sp>
      <p:sp>
        <p:nvSpPr>
          <p:cNvPr id="3" name="Content Placeholder 2"/>
          <p:cNvSpPr>
            <a:spLocks noGrp="1"/>
          </p:cNvSpPr>
          <p:nvPr>
            <p:ph idx="1"/>
          </p:nvPr>
        </p:nvSpPr>
        <p:spPr/>
        <p:txBody>
          <a:bodyPr/>
          <a:lstStyle/>
          <a:p>
            <a:r>
              <a:rPr lang="en-IN" dirty="0"/>
              <a:t>Multimodal learning </a:t>
            </a:r>
            <a:r>
              <a:rPr lang="en-IN" b="1" dirty="0"/>
              <a:t>helps to understand and </a:t>
            </a:r>
            <a:r>
              <a:rPr lang="en-IN" b="1" dirty="0" err="1"/>
              <a:t>analyze</a:t>
            </a:r>
            <a:r>
              <a:rPr lang="en-IN" b="1" dirty="0"/>
              <a:t> better when various senses are engaged in the processing of information</a:t>
            </a:r>
            <a:r>
              <a:rPr lang="en-IN" dirty="0"/>
              <a:t>. </a:t>
            </a:r>
          </a:p>
          <a:p>
            <a:r>
              <a:rPr lang="en-IN" dirty="0"/>
              <a:t> multiple types of modalities, i.e., image, video, text, audio, body gestures, facial expressions, and physiological signals.</a:t>
            </a:r>
          </a:p>
        </p:txBody>
      </p:sp>
      <p:pic>
        <p:nvPicPr>
          <p:cNvPr id="3074" name="Picture 2" descr="https://miro.medium.com/max/597/1*n5utRuo-cen8keYwVs2Pi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451" y="3799489"/>
            <a:ext cx="7159625" cy="290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18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Multimodal data</a:t>
            </a:r>
            <a:br>
              <a:rPr lang="en-IN" b="1" dirty="0"/>
            </a:br>
            <a:endParaRPr lang="en-IN" dirty="0"/>
          </a:p>
        </p:txBody>
      </p:sp>
      <p:sp>
        <p:nvSpPr>
          <p:cNvPr id="3" name="Content Placeholder 2"/>
          <p:cNvSpPr>
            <a:spLocks noGrp="1"/>
          </p:cNvSpPr>
          <p:nvPr>
            <p:ph idx="1"/>
          </p:nvPr>
        </p:nvSpPr>
        <p:spPr/>
        <p:txBody>
          <a:bodyPr/>
          <a:lstStyle/>
          <a:p>
            <a:r>
              <a:rPr lang="en-IN" dirty="0"/>
              <a:t>Our experience of the world is multimodal — we see objects, hear sounds, feel the texture, smell </a:t>
            </a:r>
            <a:r>
              <a:rPr lang="en-IN" dirty="0" err="1"/>
              <a:t>odors</a:t>
            </a:r>
            <a:r>
              <a:rPr lang="en-IN" dirty="0"/>
              <a:t>, and taste </a:t>
            </a:r>
            <a:r>
              <a:rPr lang="en-IN" dirty="0" err="1"/>
              <a:t>flavors</a:t>
            </a:r>
            <a:r>
              <a:rPr lang="en-IN" dirty="0"/>
              <a:t>. Modality refers to the way in which something happens or is experienced and a research problem is characterized as multimodal when it includes multiple such modalities.</a:t>
            </a:r>
          </a:p>
          <a:p>
            <a:r>
              <a:rPr lang="en-IN" dirty="0"/>
              <a:t> In order for Artificial Intelligence to make progress in understanding the world around us, it needs to be able to interpret such multimodal signals together.</a:t>
            </a:r>
          </a:p>
        </p:txBody>
      </p:sp>
    </p:spTree>
    <p:extLst>
      <p:ext uri="{BB962C8B-B14F-4D97-AF65-F5344CB8AC3E}">
        <p14:creationId xmlns:p14="http://schemas.microsoft.com/office/powerpoint/2010/main" val="387390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Multimodal Deep Learning</a:t>
            </a:r>
            <a:br>
              <a:rPr lang="en-IN" b="1" dirty="0"/>
            </a:br>
            <a:endParaRPr lang="en-IN" dirty="0"/>
          </a:p>
        </p:txBody>
      </p:sp>
      <p:sp>
        <p:nvSpPr>
          <p:cNvPr id="3" name="Content Placeholder 2"/>
          <p:cNvSpPr>
            <a:spLocks noGrp="1"/>
          </p:cNvSpPr>
          <p:nvPr>
            <p:ph idx="1"/>
          </p:nvPr>
        </p:nvSpPr>
        <p:spPr/>
        <p:txBody>
          <a:bodyPr/>
          <a:lstStyle/>
          <a:p>
            <a:r>
              <a:rPr lang="en-IN" dirty="0"/>
              <a:t>Though combining different modalities or types of information for improving performance seems intuitively appealing task, but in practice, it is challenging to combine the varying level of noise and conflicts between modalities. </a:t>
            </a:r>
          </a:p>
          <a:p>
            <a:r>
              <a:rPr lang="en-IN" dirty="0"/>
              <a:t>Moreover, modalities have different quantitative influence over the prediction output.</a:t>
            </a:r>
          </a:p>
          <a:p>
            <a:r>
              <a:rPr lang="en-IN" dirty="0"/>
              <a:t> The most common method in practice is to combine high-level </a:t>
            </a:r>
            <a:r>
              <a:rPr lang="en-IN" dirty="0" err="1"/>
              <a:t>embeddings</a:t>
            </a:r>
            <a:r>
              <a:rPr lang="en-IN" dirty="0"/>
              <a:t> from the different inputs by concatenating them and then applying a </a:t>
            </a:r>
            <a:r>
              <a:rPr lang="en-IN" dirty="0" err="1"/>
              <a:t>softmax</a:t>
            </a:r>
            <a:r>
              <a:rPr lang="en-IN" dirty="0"/>
              <a:t>.</a:t>
            </a:r>
          </a:p>
        </p:txBody>
      </p:sp>
    </p:spTree>
    <p:extLst>
      <p:ext uri="{BB962C8B-B14F-4D97-AF65-F5344CB8AC3E}">
        <p14:creationId xmlns:p14="http://schemas.microsoft.com/office/powerpoint/2010/main" val="2654718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700/1*mcMzbAxZfENUbjmorZH6p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24" y="425669"/>
            <a:ext cx="9837683" cy="4642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6746" y="5067738"/>
            <a:ext cx="10815144" cy="369332"/>
          </a:xfrm>
          <a:prstGeom prst="rect">
            <a:avLst/>
          </a:prstGeom>
        </p:spPr>
        <p:txBody>
          <a:bodyPr wrap="square">
            <a:spAutoFit/>
          </a:bodyPr>
          <a:lstStyle/>
          <a:p>
            <a:r>
              <a:rPr lang="en-IN" b="0" i="0" dirty="0">
                <a:solidFill>
                  <a:srgbClr val="757575"/>
                </a:solidFill>
                <a:effectLst/>
                <a:latin typeface="sohne"/>
              </a:rPr>
              <a:t>Example of Multimodal deep learning where different types of NN are used to extract features</a:t>
            </a:r>
            <a:endParaRPr lang="en-IN" dirty="0"/>
          </a:p>
        </p:txBody>
      </p:sp>
      <p:sp>
        <p:nvSpPr>
          <p:cNvPr id="5" name="Rectangle 4"/>
          <p:cNvSpPr/>
          <p:nvPr/>
        </p:nvSpPr>
        <p:spPr>
          <a:xfrm>
            <a:off x="1487213" y="5789362"/>
            <a:ext cx="9454055" cy="646331"/>
          </a:xfrm>
          <a:prstGeom prst="rect">
            <a:avLst/>
          </a:prstGeom>
        </p:spPr>
        <p:txBody>
          <a:bodyPr wrap="square">
            <a:spAutoFit/>
          </a:bodyPr>
          <a:lstStyle/>
          <a:p>
            <a:r>
              <a:rPr lang="en-IN" b="0" i="1" dirty="0">
                <a:solidFill>
                  <a:srgbClr val="292929"/>
                </a:solidFill>
                <a:effectLst/>
                <a:latin typeface="source-serif-pro"/>
              </a:rPr>
              <a:t>The problem with this approach is that it would give an equal importance to all the sub-networks / modalities which is highly unlikely in real-life situations.</a:t>
            </a:r>
            <a:endParaRPr lang="en-IN" dirty="0"/>
          </a:p>
        </p:txBody>
      </p:sp>
    </p:spTree>
    <p:extLst>
      <p:ext uri="{BB962C8B-B14F-4D97-AF65-F5344CB8AC3E}">
        <p14:creationId xmlns:p14="http://schemas.microsoft.com/office/powerpoint/2010/main" val="182676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Weighted Combination of Networks</a:t>
            </a:r>
            <a:br>
              <a:rPr lang="en-IN" b="1" dirty="0"/>
            </a:br>
            <a:endParaRPr lang="en-IN" dirty="0"/>
          </a:p>
        </p:txBody>
      </p:sp>
      <p:sp>
        <p:nvSpPr>
          <p:cNvPr id="3" name="Content Placeholder 2"/>
          <p:cNvSpPr>
            <a:spLocks noGrp="1"/>
          </p:cNvSpPr>
          <p:nvPr>
            <p:ph idx="1"/>
          </p:nvPr>
        </p:nvSpPr>
        <p:spPr>
          <a:xfrm>
            <a:off x="838200" y="1825625"/>
            <a:ext cx="10515600" cy="2005396"/>
          </a:xfrm>
        </p:spPr>
        <p:txBody>
          <a:bodyPr/>
          <a:lstStyle/>
          <a:p>
            <a:r>
              <a:rPr lang="en-IN" dirty="0"/>
              <a:t>We take a weighted combination of the </a:t>
            </a:r>
            <a:r>
              <a:rPr lang="en-IN" dirty="0" err="1"/>
              <a:t>subnetworks</a:t>
            </a:r>
            <a:r>
              <a:rPr lang="en-IN" dirty="0"/>
              <a:t> so that each input modality can have a learned contribution(Theta) towards the output prediction.</a:t>
            </a:r>
          </a:p>
          <a:p>
            <a:r>
              <a:rPr lang="en-IN" dirty="0"/>
              <a:t>Our optimization problem becomes -</a:t>
            </a:r>
          </a:p>
          <a:p>
            <a:endParaRPr lang="en-IN" dirty="0"/>
          </a:p>
        </p:txBody>
      </p:sp>
      <p:pic>
        <p:nvPicPr>
          <p:cNvPr id="5122" name="Picture 2" descr="https://miro.medium.com/max/464/1*QJn-Me1ICcv27jE6VCGM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277" y="3831021"/>
            <a:ext cx="8005013" cy="13111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348783" y="5142187"/>
            <a:ext cx="6096000" cy="646331"/>
          </a:xfrm>
          <a:prstGeom prst="rect">
            <a:avLst/>
          </a:prstGeom>
        </p:spPr>
        <p:txBody>
          <a:bodyPr>
            <a:spAutoFit/>
          </a:bodyPr>
          <a:lstStyle/>
          <a:p>
            <a:r>
              <a:rPr lang="en-IN" dirty="0"/>
              <a:t>Loss Function after Theta weight is given to each sub-network.</a:t>
            </a:r>
            <a:br>
              <a:rPr lang="en-IN" dirty="0">
                <a:effectLst/>
              </a:rPr>
            </a:br>
            <a:endParaRPr lang="en-IN" dirty="0"/>
          </a:p>
        </p:txBody>
      </p:sp>
    </p:spTree>
    <p:extLst>
      <p:ext uri="{BB962C8B-B14F-4D97-AF65-F5344CB8AC3E}">
        <p14:creationId xmlns:p14="http://schemas.microsoft.com/office/powerpoint/2010/main" val="71813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miro.medium.com/max/700/1*DM3aXEELNeUlv-6nGjc4-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552" y="677917"/>
            <a:ext cx="8368096" cy="49188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43047" y="5691352"/>
            <a:ext cx="8098221" cy="369332"/>
          </a:xfrm>
          <a:prstGeom prst="rect">
            <a:avLst/>
          </a:prstGeom>
        </p:spPr>
        <p:txBody>
          <a:bodyPr wrap="square">
            <a:spAutoFit/>
          </a:bodyPr>
          <a:lstStyle/>
          <a:p>
            <a:r>
              <a:rPr lang="en-IN" b="0" i="0" dirty="0">
                <a:solidFill>
                  <a:srgbClr val="757575"/>
                </a:solidFill>
                <a:effectLst/>
                <a:latin typeface="sohne"/>
              </a:rPr>
              <a:t>The output is predicted after attaching weights to the </a:t>
            </a:r>
            <a:r>
              <a:rPr lang="en-IN" b="0" i="0" dirty="0" err="1">
                <a:solidFill>
                  <a:srgbClr val="757575"/>
                </a:solidFill>
                <a:effectLst/>
                <a:latin typeface="sohne"/>
              </a:rPr>
              <a:t>subnetworks</a:t>
            </a:r>
            <a:r>
              <a:rPr lang="en-IN" b="0" i="0" dirty="0">
                <a:solidFill>
                  <a:srgbClr val="757575"/>
                </a:solidFill>
                <a:effectLst/>
                <a:latin typeface="sohne"/>
              </a:rPr>
              <a:t>.</a:t>
            </a:r>
            <a:endParaRPr lang="en-IN" dirty="0"/>
          </a:p>
        </p:txBody>
      </p:sp>
    </p:spTree>
    <p:extLst>
      <p:ext uri="{BB962C8B-B14F-4D97-AF65-F5344CB8AC3E}">
        <p14:creationId xmlns:p14="http://schemas.microsoft.com/office/powerpoint/2010/main" val="349272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Multi-Task Learning?</a:t>
            </a:r>
            <a:endParaRPr lang="en-IN" dirty="0"/>
          </a:p>
        </p:txBody>
      </p:sp>
      <p:sp>
        <p:nvSpPr>
          <p:cNvPr id="3" name="Content Placeholder 2"/>
          <p:cNvSpPr>
            <a:spLocks noGrp="1"/>
          </p:cNvSpPr>
          <p:nvPr>
            <p:ph idx="1"/>
          </p:nvPr>
        </p:nvSpPr>
        <p:spPr/>
        <p:txBody>
          <a:bodyPr/>
          <a:lstStyle/>
          <a:p>
            <a:r>
              <a:rPr lang="en-IN" dirty="0"/>
              <a:t>Multi-Task learning is a sub-field of Machine Learning that aims to solve multiple different tasks at the same time, by taking advantage of the similarities between different tasks. This can improve the learning efficiency and also act as a </a:t>
            </a:r>
            <a:r>
              <a:rPr lang="en-IN" dirty="0" err="1"/>
              <a:t>regularizer</a:t>
            </a:r>
            <a:endParaRPr lang="en-IN" dirty="0"/>
          </a:p>
          <a:p>
            <a:r>
              <a:rPr lang="en-IN" dirty="0"/>
              <a:t>Formally, if there are </a:t>
            </a:r>
            <a:r>
              <a:rPr lang="en-IN" b="1" dirty="0"/>
              <a:t>n</a:t>
            </a:r>
            <a:r>
              <a:rPr lang="en-IN" dirty="0"/>
              <a:t> tasks (conventional deep learning approaches aim to solve just 1 task using 1 particular model), where these </a:t>
            </a:r>
            <a:r>
              <a:rPr lang="en-IN" b="1" dirty="0"/>
              <a:t>n</a:t>
            </a:r>
            <a:r>
              <a:rPr lang="en-IN" dirty="0"/>
              <a:t> tasks or a subset of them are related to each other but not exactly identical, Multi-Task Learning </a:t>
            </a:r>
            <a:r>
              <a:rPr lang="en-IN" b="1" dirty="0"/>
              <a:t>(MTL)</a:t>
            </a:r>
            <a:r>
              <a:rPr lang="en-IN" dirty="0"/>
              <a:t> will help in improving the learning of a particular model by using the knowledge contained in all the n tasks.</a:t>
            </a:r>
          </a:p>
        </p:txBody>
      </p:sp>
    </p:spTree>
    <p:extLst>
      <p:ext uri="{BB962C8B-B14F-4D97-AF65-F5344CB8AC3E}">
        <p14:creationId xmlns:p14="http://schemas.microsoft.com/office/powerpoint/2010/main" val="331682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Intuition behind Multi-Task Learning (MTL):</a:t>
            </a:r>
            <a:endParaRPr lang="en-IN" dirty="0"/>
          </a:p>
        </p:txBody>
      </p:sp>
      <p:sp>
        <p:nvSpPr>
          <p:cNvPr id="3" name="Content Placeholder 2"/>
          <p:cNvSpPr>
            <a:spLocks noGrp="1"/>
          </p:cNvSpPr>
          <p:nvPr>
            <p:ph idx="1"/>
          </p:nvPr>
        </p:nvSpPr>
        <p:spPr/>
        <p:txBody>
          <a:bodyPr/>
          <a:lstStyle/>
          <a:p>
            <a:r>
              <a:rPr lang="en-IN" dirty="0"/>
              <a:t>By using Deep learning models, we usually aim to learn a good representation of the features or attributes of the input data to predict a specific value. </a:t>
            </a:r>
          </a:p>
          <a:p>
            <a:r>
              <a:rPr lang="en-IN" dirty="0"/>
              <a:t>Formally, we aim to optimize for a particular function by training a model and fine-tuning the </a:t>
            </a:r>
            <a:r>
              <a:rPr lang="en-IN" dirty="0" err="1"/>
              <a:t>hyperparameters</a:t>
            </a:r>
            <a:r>
              <a:rPr lang="en-IN" dirty="0"/>
              <a:t> till the performance can’t be increased further.</a:t>
            </a:r>
          </a:p>
        </p:txBody>
      </p:sp>
    </p:spTree>
    <p:extLst>
      <p:ext uri="{BB962C8B-B14F-4D97-AF65-F5344CB8AC3E}">
        <p14:creationId xmlns:p14="http://schemas.microsoft.com/office/powerpoint/2010/main" val="157084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Intuition behind Multi-Task Learning (MTL):</a:t>
            </a:r>
            <a:endParaRPr lang="en-IN" dirty="0"/>
          </a:p>
        </p:txBody>
      </p:sp>
      <p:sp>
        <p:nvSpPr>
          <p:cNvPr id="3" name="Content Placeholder 2"/>
          <p:cNvSpPr>
            <a:spLocks noGrp="1"/>
          </p:cNvSpPr>
          <p:nvPr>
            <p:ph idx="1"/>
          </p:nvPr>
        </p:nvSpPr>
        <p:spPr/>
        <p:txBody>
          <a:bodyPr/>
          <a:lstStyle/>
          <a:p>
            <a:r>
              <a:rPr lang="en-IN" dirty="0"/>
              <a:t>By using MTL, it might be possible to increase performance even further by forcing the model to learn a more generalized representation as it learns (updates its weights) not just for one specific task but a bunch of tasks.</a:t>
            </a:r>
          </a:p>
          <a:p>
            <a:r>
              <a:rPr lang="en-IN" dirty="0"/>
              <a:t>Biologically, humans learn in the same way. We learn better if we learn multiple related tasks instead of focusing on one specific task for a long time.</a:t>
            </a:r>
          </a:p>
        </p:txBody>
      </p:sp>
    </p:spTree>
    <p:extLst>
      <p:ext uri="{BB962C8B-B14F-4D97-AF65-F5344CB8AC3E}">
        <p14:creationId xmlns:p14="http://schemas.microsoft.com/office/powerpoint/2010/main" val="146953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MTL as a </a:t>
            </a:r>
            <a:r>
              <a:rPr lang="en-IN" b="1" dirty="0" err="1"/>
              <a:t>regularizer</a:t>
            </a:r>
            <a:r>
              <a:rPr lang="en-IN" b="1" dirty="0"/>
              <a:t>:</a:t>
            </a:r>
            <a:endParaRPr lang="en-IN" dirty="0"/>
          </a:p>
        </p:txBody>
      </p:sp>
      <p:sp>
        <p:nvSpPr>
          <p:cNvPr id="3" name="Content Placeholder 2"/>
          <p:cNvSpPr>
            <a:spLocks noGrp="1"/>
          </p:cNvSpPr>
          <p:nvPr>
            <p:ph idx="1"/>
          </p:nvPr>
        </p:nvSpPr>
        <p:spPr/>
        <p:txBody>
          <a:bodyPr/>
          <a:lstStyle/>
          <a:p>
            <a:r>
              <a:rPr lang="en-IN" dirty="0"/>
              <a:t>In Machine Learning, MTL can also be looked at as a way of inducing bias. It is a form of inductive transfer, using multiple tasks induces a bias that prefers hypotheses that can explain all the </a:t>
            </a:r>
            <a:r>
              <a:rPr lang="en-IN" b="1" dirty="0"/>
              <a:t>n</a:t>
            </a:r>
            <a:r>
              <a:rPr lang="en-IN" dirty="0"/>
              <a:t> tasks.</a:t>
            </a:r>
          </a:p>
          <a:p>
            <a:r>
              <a:rPr lang="en-IN" dirty="0"/>
              <a:t>MTL acts as a </a:t>
            </a:r>
            <a:r>
              <a:rPr lang="en-IN" dirty="0" err="1"/>
              <a:t>regularizer</a:t>
            </a:r>
            <a:r>
              <a:rPr lang="en-IN" dirty="0"/>
              <a:t> by introducing inductive bias</a:t>
            </a:r>
          </a:p>
          <a:p>
            <a:r>
              <a:rPr lang="en-IN" dirty="0"/>
              <a:t>It significantly reduces the risk of </a:t>
            </a:r>
            <a:r>
              <a:rPr lang="en-IN" dirty="0" err="1"/>
              <a:t>overfitting</a:t>
            </a:r>
            <a:r>
              <a:rPr lang="en-IN" dirty="0"/>
              <a:t> and also reduces the model’s ability to accommodate random noise during training.</a:t>
            </a:r>
          </a:p>
        </p:txBody>
      </p:sp>
    </p:spTree>
    <p:extLst>
      <p:ext uri="{BB962C8B-B14F-4D97-AF65-F5344CB8AC3E}">
        <p14:creationId xmlns:p14="http://schemas.microsoft.com/office/powerpoint/2010/main" val="314557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Two MTL methods for Deep Learning</a:t>
            </a:r>
          </a:p>
        </p:txBody>
      </p:sp>
      <p:sp>
        <p:nvSpPr>
          <p:cNvPr id="3" name="Content Placeholder 2"/>
          <p:cNvSpPr>
            <a:spLocks noGrp="1"/>
          </p:cNvSpPr>
          <p:nvPr>
            <p:ph idx="1"/>
          </p:nvPr>
        </p:nvSpPr>
        <p:spPr/>
        <p:txBody>
          <a:bodyPr/>
          <a:lstStyle/>
          <a:p>
            <a:r>
              <a:rPr lang="en-IN" b="1" dirty="0"/>
              <a:t>Hard parameter sharing</a:t>
            </a:r>
          </a:p>
          <a:p>
            <a:r>
              <a:rPr lang="en-IN" b="1" dirty="0"/>
              <a:t>Soft parameter sharing</a:t>
            </a:r>
          </a:p>
          <a:p>
            <a:endParaRPr lang="en-IN" dirty="0"/>
          </a:p>
        </p:txBody>
      </p:sp>
    </p:spTree>
    <p:extLst>
      <p:ext uri="{BB962C8B-B14F-4D97-AF65-F5344CB8AC3E}">
        <p14:creationId xmlns:p14="http://schemas.microsoft.com/office/powerpoint/2010/main" val="90065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 Parameter Sharing</a:t>
            </a:r>
            <a:endParaRPr lang="en-IN" dirty="0"/>
          </a:p>
        </p:txBody>
      </p:sp>
      <p:sp>
        <p:nvSpPr>
          <p:cNvPr id="3" name="Content Placeholder 2"/>
          <p:cNvSpPr>
            <a:spLocks noGrp="1"/>
          </p:cNvSpPr>
          <p:nvPr>
            <p:ph idx="1"/>
          </p:nvPr>
        </p:nvSpPr>
        <p:spPr/>
        <p:txBody>
          <a:bodyPr/>
          <a:lstStyle/>
          <a:p>
            <a:r>
              <a:rPr lang="en-IN" dirty="0"/>
              <a:t>Hard parameter sharing is the most commonly used approach to MTL in neural networks. It is generally applied by sharing the hidden layers between all tasks, while keeping several task-specific output layers.</a:t>
            </a:r>
          </a:p>
          <a:p>
            <a:r>
              <a:rPr lang="en-IN" dirty="0"/>
              <a:t>A common hidden layer is used for all tasks but several task specific layers are kept intact towards the end of the model. This technique is very useful as by learning a representation for various tasks by a common hidden layer, we reduce the risk of </a:t>
            </a:r>
            <a:r>
              <a:rPr lang="en-IN" dirty="0" err="1"/>
              <a:t>overfitting</a:t>
            </a:r>
            <a:r>
              <a:rPr lang="en-IN" dirty="0"/>
              <a:t>.</a:t>
            </a:r>
          </a:p>
        </p:txBody>
      </p:sp>
    </p:spTree>
    <p:extLst>
      <p:ext uri="{BB962C8B-B14F-4D97-AF65-F5344CB8AC3E}">
        <p14:creationId xmlns:p14="http://schemas.microsoft.com/office/powerpoint/2010/main" val="114130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263" y="264651"/>
            <a:ext cx="4809330" cy="584775"/>
          </a:xfrm>
          <a:prstGeom prst="rect">
            <a:avLst/>
          </a:prstGeom>
        </p:spPr>
        <p:txBody>
          <a:bodyPr wrap="none">
            <a:spAutoFit/>
          </a:bodyPr>
          <a:lstStyle/>
          <a:p>
            <a:pPr fontAlgn="base"/>
            <a:r>
              <a:rPr lang="en-IN" sz="3200" b="1" i="0" dirty="0">
                <a:solidFill>
                  <a:srgbClr val="090A0B"/>
                </a:solidFill>
                <a:effectLst/>
                <a:latin typeface="-apple-system"/>
              </a:rPr>
              <a:t>Hard parameter sharing</a:t>
            </a:r>
          </a:p>
        </p:txBody>
      </p:sp>
      <p:pic>
        <p:nvPicPr>
          <p:cNvPr id="1030" name="Picture 6" descr="https://media.geeksforgeeks.org/wp-content/uploads/Untitled-1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008" y="849427"/>
            <a:ext cx="9884978" cy="5724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80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Hard parameter sharing</a:t>
            </a:r>
            <a:br>
              <a:rPr lang="en-IN" b="1" dirty="0"/>
            </a:br>
            <a:endParaRPr lang="en-IN" dirty="0"/>
          </a:p>
        </p:txBody>
      </p:sp>
      <p:sp>
        <p:nvSpPr>
          <p:cNvPr id="3" name="Content Placeholder 2"/>
          <p:cNvSpPr>
            <a:spLocks noGrp="1"/>
          </p:cNvSpPr>
          <p:nvPr>
            <p:ph idx="1"/>
          </p:nvPr>
        </p:nvSpPr>
        <p:spPr/>
        <p:txBody>
          <a:bodyPr/>
          <a:lstStyle/>
          <a:p>
            <a:r>
              <a:rPr lang="en-IN" dirty="0"/>
              <a:t>Hard parameter sharing greatly reduces the risk of </a:t>
            </a:r>
            <a:r>
              <a:rPr lang="en-IN" dirty="0" err="1"/>
              <a:t>overfitting</a:t>
            </a:r>
            <a:r>
              <a:rPr lang="en-IN" dirty="0"/>
              <a:t>. In fact, showed that the risk of </a:t>
            </a:r>
            <a:r>
              <a:rPr lang="en-IN" dirty="0" err="1"/>
              <a:t>overfitting</a:t>
            </a:r>
            <a:r>
              <a:rPr lang="en-IN" dirty="0"/>
              <a:t> the shared parameters is an order N -- where N is the number of tasks -- smaller than </a:t>
            </a:r>
            <a:r>
              <a:rPr lang="en-IN" dirty="0" err="1"/>
              <a:t>overfitting</a:t>
            </a:r>
            <a:r>
              <a:rPr lang="en-IN" dirty="0"/>
              <a:t> the task-specific parameters, i.e. the output layers.</a:t>
            </a:r>
          </a:p>
          <a:p>
            <a:r>
              <a:rPr lang="en-IN" dirty="0"/>
              <a:t> This makes sense intuitively: The more tasks we are learning simultaneously, the more our model has to find a representation that captures all of the tasks and the less is our chance of </a:t>
            </a:r>
            <a:r>
              <a:rPr lang="en-IN" dirty="0" err="1"/>
              <a:t>overfitting</a:t>
            </a:r>
            <a:r>
              <a:rPr lang="en-IN" dirty="0"/>
              <a:t> on our original task.</a:t>
            </a:r>
          </a:p>
        </p:txBody>
      </p:sp>
    </p:spTree>
    <p:extLst>
      <p:ext uri="{BB962C8B-B14F-4D97-AF65-F5344CB8AC3E}">
        <p14:creationId xmlns:p14="http://schemas.microsoft.com/office/powerpoint/2010/main" val="268914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756</Words>
  <Application>Microsoft Office PowerPoint</Application>
  <PresentationFormat>Widescreen</PresentationFormat>
  <Paragraphs>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Multi-Task Learning(MTL) for Deep Learning </vt:lpstr>
      <vt:lpstr>What is Multi-Task Learning?</vt:lpstr>
      <vt:lpstr>Intuition behind Multi-Task Learning (MTL):</vt:lpstr>
      <vt:lpstr>Intuition behind Multi-Task Learning (MTL):</vt:lpstr>
      <vt:lpstr>MTL as a regularizer:</vt:lpstr>
      <vt:lpstr>Two MTL methods for Deep Learning</vt:lpstr>
      <vt:lpstr>Hard Parameter Sharing</vt:lpstr>
      <vt:lpstr>PowerPoint Presentation</vt:lpstr>
      <vt:lpstr>Hard parameter sharing </vt:lpstr>
      <vt:lpstr>Soft Parameter Sharing </vt:lpstr>
      <vt:lpstr>Soft Parameter Sharing </vt:lpstr>
      <vt:lpstr>Applications:</vt:lpstr>
      <vt:lpstr>Multimodal Deep Learning </vt:lpstr>
      <vt:lpstr>Multimodal data </vt:lpstr>
      <vt:lpstr>Multimodal Deep Learning </vt:lpstr>
      <vt:lpstr>PowerPoint Presentation</vt:lpstr>
      <vt:lpstr>Weighted Combination of Networks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Learning(MTL) for Deep Learning</dc:title>
  <dc:creator>Microsoft account</dc:creator>
  <cp:lastModifiedBy>deraj yojith</cp:lastModifiedBy>
  <cp:revision>6</cp:revision>
  <dcterms:created xsi:type="dcterms:W3CDTF">2022-10-14T04:37:51Z</dcterms:created>
  <dcterms:modified xsi:type="dcterms:W3CDTF">2022-10-18T02:57:32Z</dcterms:modified>
</cp:coreProperties>
</file>