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2" d="100"/>
          <a:sy n="82" d="100"/>
        </p:scale>
        <p:origin x="6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BFC5-FAAC-5A5B-1A99-CC83992E3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0DB19F-D038-C7C5-3D2B-D1FDF3554D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48C5FA-E87E-E9B1-286E-3E848CF6C3BC}"/>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5" name="Footer Placeholder 4">
            <a:extLst>
              <a:ext uri="{FF2B5EF4-FFF2-40B4-BE49-F238E27FC236}">
                <a16:creationId xmlns:a16="http://schemas.microsoft.com/office/drawing/2014/main" id="{FC23A9D7-88C7-1D29-BB33-124B65159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569BB-C642-2209-005D-3BA7114AA3CE}"/>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271146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690C-0548-3F34-8185-71FAD81A07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7A3C2-F44F-35D7-EA88-35695AE838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79DD7-541E-3F90-A8BE-122CCFB4A976}"/>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5" name="Footer Placeholder 4">
            <a:extLst>
              <a:ext uri="{FF2B5EF4-FFF2-40B4-BE49-F238E27FC236}">
                <a16:creationId xmlns:a16="http://schemas.microsoft.com/office/drawing/2014/main" id="{18ACA8A2-1271-CF95-6445-9F70353B2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B1992D-B24B-450E-68FC-72F3038A2BEE}"/>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188754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2D1A3-155A-7281-EE45-831CAB4549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49F5F4-8D7A-FE35-1234-ADBE759CF4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B9CB5-55EE-BD1E-DC27-93AF547D946C}"/>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5" name="Footer Placeholder 4">
            <a:extLst>
              <a:ext uri="{FF2B5EF4-FFF2-40B4-BE49-F238E27FC236}">
                <a16:creationId xmlns:a16="http://schemas.microsoft.com/office/drawing/2014/main" id="{86A0050C-7F21-704F-77EC-C5B8680ACA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50F83-CA6F-D9DC-67C0-F6A8E3F61805}"/>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280155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AA3A-E667-0A31-3C8D-8E1D5B0371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CE19D9-8ED5-15A0-C9FB-1893189B3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CE963-5BB7-75B8-C088-3E5FE61C221F}"/>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5" name="Footer Placeholder 4">
            <a:extLst>
              <a:ext uri="{FF2B5EF4-FFF2-40B4-BE49-F238E27FC236}">
                <a16:creationId xmlns:a16="http://schemas.microsoft.com/office/drawing/2014/main" id="{1CEAAA32-798E-8132-710C-CC1DD97C8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97AAC-23F1-2905-CF57-77AE0AF5B8CF}"/>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67801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6672-1353-6F71-0E70-44D772EB0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5BF8C0-0274-829A-E2A3-C4DDE560A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CE8F02-25F6-7E51-5FDE-61290C4BA1E5}"/>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5" name="Footer Placeholder 4">
            <a:extLst>
              <a:ext uri="{FF2B5EF4-FFF2-40B4-BE49-F238E27FC236}">
                <a16:creationId xmlns:a16="http://schemas.microsoft.com/office/drawing/2014/main" id="{A520C5DD-29B8-3018-3D4F-F3C73E42B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D87C0-EB6F-CAD3-1B17-4A3A07A253CE}"/>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22564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31EA-53CA-DCB4-418C-27DB798F1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6F95A3-98A6-B5BE-A2FB-9931D4E6BC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0E3BB-EE74-BDA2-084C-AB1B0C3CFD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6A5F84-555B-C80A-8FE5-D9765B082AF6}"/>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6" name="Footer Placeholder 5">
            <a:extLst>
              <a:ext uri="{FF2B5EF4-FFF2-40B4-BE49-F238E27FC236}">
                <a16:creationId xmlns:a16="http://schemas.microsoft.com/office/drawing/2014/main" id="{5FDABEE3-B9A2-6EC9-ACBF-9C8634187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9EAD56-C7FD-D875-7445-1E3635B0B8DC}"/>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106574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8B93-8163-3975-6FC0-AFAFDEAA09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A965F-5D5B-F35E-0C16-4EBAA6141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4423A-524A-370D-0A54-ADEAE7005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88251F-7F97-9EB9-5E09-7B8B865DA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16779-A0F2-15CC-9E8D-5ADD5AA88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7CDFDB-09B8-4564-F981-A47B4BFE300B}"/>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8" name="Footer Placeholder 7">
            <a:extLst>
              <a:ext uri="{FF2B5EF4-FFF2-40B4-BE49-F238E27FC236}">
                <a16:creationId xmlns:a16="http://schemas.microsoft.com/office/drawing/2014/main" id="{EDCF0472-9F4F-41D8-869C-E93B8CEE7E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81C9ED-4032-97E8-D3A0-1FEDF44616B4}"/>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84422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F7D5-5AFF-76A0-4291-CDD167D574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963BD6-3668-314C-2AC8-DDF5EDEEACE0}"/>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4" name="Footer Placeholder 3">
            <a:extLst>
              <a:ext uri="{FF2B5EF4-FFF2-40B4-BE49-F238E27FC236}">
                <a16:creationId xmlns:a16="http://schemas.microsoft.com/office/drawing/2014/main" id="{4999E5A1-F5F7-1BDE-C954-FD7208863D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9E1154-3203-3FFE-C335-25CE6ADB6672}"/>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139682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42A6-E8B2-BBA7-BBB5-3753CE2FABF8}"/>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3" name="Footer Placeholder 2">
            <a:extLst>
              <a:ext uri="{FF2B5EF4-FFF2-40B4-BE49-F238E27FC236}">
                <a16:creationId xmlns:a16="http://schemas.microsoft.com/office/drawing/2014/main" id="{87AAA4E5-1CF3-45D0-567F-6208786989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A783AB-818F-0948-2E37-56ECF3E87D3C}"/>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272058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404B-9E6C-431A-E0BD-357FE1C99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F52FF6-A0D9-24B8-2280-65E4B5B71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054ECF-BC7C-391A-D03D-CDB41DA5A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8B2DD-B861-AF8F-C666-16CF7D0AB81F}"/>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6" name="Footer Placeholder 5">
            <a:extLst>
              <a:ext uri="{FF2B5EF4-FFF2-40B4-BE49-F238E27FC236}">
                <a16:creationId xmlns:a16="http://schemas.microsoft.com/office/drawing/2014/main" id="{499D5754-A38A-F5AA-E924-D0B64A96DF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34FE80-D46B-49DD-E777-0977EBC610CB}"/>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410972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04E4-027D-7AE6-93B8-368D38C63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8CE88A-A1E0-0333-4FE9-398D52AE4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B8AC18-FEE5-C2DE-0865-975D87FAD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18179-AEB5-B3AB-96A4-5771FF81B463}"/>
              </a:ext>
            </a:extLst>
          </p:cNvPr>
          <p:cNvSpPr>
            <a:spLocks noGrp="1"/>
          </p:cNvSpPr>
          <p:nvPr>
            <p:ph type="dt" sz="half" idx="10"/>
          </p:nvPr>
        </p:nvSpPr>
        <p:spPr/>
        <p:txBody>
          <a:bodyPr/>
          <a:lstStyle/>
          <a:p>
            <a:fld id="{5A426935-2FBD-4FC5-95FB-1F62E4CF3C5B}" type="datetimeFigureOut">
              <a:rPr lang="en-IN" smtClean="0"/>
              <a:t>02-09-2022</a:t>
            </a:fld>
            <a:endParaRPr lang="en-IN"/>
          </a:p>
        </p:txBody>
      </p:sp>
      <p:sp>
        <p:nvSpPr>
          <p:cNvPr id="6" name="Footer Placeholder 5">
            <a:extLst>
              <a:ext uri="{FF2B5EF4-FFF2-40B4-BE49-F238E27FC236}">
                <a16:creationId xmlns:a16="http://schemas.microsoft.com/office/drawing/2014/main" id="{E0DFFFB0-78F8-D92B-964B-00E9331C2E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D33BCA-B17C-0B19-A304-9B082990F3A1}"/>
              </a:ext>
            </a:extLst>
          </p:cNvPr>
          <p:cNvSpPr>
            <a:spLocks noGrp="1"/>
          </p:cNvSpPr>
          <p:nvPr>
            <p:ph type="sldNum" sz="quarter" idx="12"/>
          </p:nvPr>
        </p:nvSpPr>
        <p:spPr/>
        <p:txBody>
          <a:bodyPr/>
          <a:lstStyle/>
          <a:p>
            <a:fld id="{80753F13-12C4-4896-B6FD-6DBC212B50A9}" type="slidenum">
              <a:rPr lang="en-IN" smtClean="0"/>
              <a:t>‹#›</a:t>
            </a:fld>
            <a:endParaRPr lang="en-IN"/>
          </a:p>
        </p:txBody>
      </p:sp>
    </p:spTree>
    <p:extLst>
      <p:ext uri="{BB962C8B-B14F-4D97-AF65-F5344CB8AC3E}">
        <p14:creationId xmlns:p14="http://schemas.microsoft.com/office/powerpoint/2010/main" val="126455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A53F2-D613-44BF-E3E5-384DF3FDD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7FC620-DDC2-9773-BA2A-F89C069A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EBC4C-0EA6-954D-FB60-FAC71A2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26935-2FBD-4FC5-95FB-1F62E4CF3C5B}" type="datetimeFigureOut">
              <a:rPr lang="en-IN" smtClean="0"/>
              <a:t>02-09-2022</a:t>
            </a:fld>
            <a:endParaRPr lang="en-IN"/>
          </a:p>
        </p:txBody>
      </p:sp>
      <p:sp>
        <p:nvSpPr>
          <p:cNvPr id="5" name="Footer Placeholder 4">
            <a:extLst>
              <a:ext uri="{FF2B5EF4-FFF2-40B4-BE49-F238E27FC236}">
                <a16:creationId xmlns:a16="http://schemas.microsoft.com/office/drawing/2014/main" id="{802C0B64-7125-68A6-8C3A-4473F6925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974614-2FC5-991C-D15B-AD0D15959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53F13-12C4-4896-B6FD-6DBC212B50A9}" type="slidenum">
              <a:rPr lang="en-IN" smtClean="0"/>
              <a:t>‹#›</a:t>
            </a:fld>
            <a:endParaRPr lang="en-IN"/>
          </a:p>
        </p:txBody>
      </p:sp>
    </p:spTree>
    <p:extLst>
      <p:ext uri="{BB962C8B-B14F-4D97-AF65-F5344CB8AC3E}">
        <p14:creationId xmlns:p14="http://schemas.microsoft.com/office/powerpoint/2010/main" val="23638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DB01-8A4A-F864-D0C3-F5B3610CE9AC}"/>
              </a:ext>
            </a:extLst>
          </p:cNvPr>
          <p:cNvSpPr>
            <a:spLocks noGrp="1"/>
          </p:cNvSpPr>
          <p:nvPr>
            <p:ph type="ctrTitle"/>
          </p:nvPr>
        </p:nvSpPr>
        <p:spPr/>
        <p:txBody>
          <a:bodyPr/>
          <a:lstStyle/>
          <a:p>
            <a:r>
              <a:rPr lang="en-IN" b="0" i="0" dirty="0">
                <a:solidFill>
                  <a:srgbClr val="000000"/>
                </a:solidFill>
                <a:effectLst/>
                <a:latin typeface="Lato" panose="020F0502020204030203" pitchFamily="34" charset="0"/>
              </a:rPr>
              <a:t>Neural Turing Machine</a:t>
            </a:r>
            <a:br>
              <a:rPr lang="en-IN" b="0" i="0" dirty="0">
                <a:solidFill>
                  <a:srgbClr val="000000"/>
                </a:solidFill>
                <a:effectLst/>
                <a:latin typeface="Lato" panose="020F0502020204030203" pitchFamily="34" charset="0"/>
              </a:rPr>
            </a:br>
            <a:endParaRPr lang="en-IN" dirty="0"/>
          </a:p>
        </p:txBody>
      </p:sp>
      <p:sp>
        <p:nvSpPr>
          <p:cNvPr id="3" name="Subtitle 2">
            <a:extLst>
              <a:ext uri="{FF2B5EF4-FFF2-40B4-BE49-F238E27FC236}">
                <a16:creationId xmlns:a16="http://schemas.microsoft.com/office/drawing/2014/main" id="{D15A1871-574A-5C7B-5284-480E9B3577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4913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621E-D250-D7F9-F5BF-2AEEF534292B}"/>
              </a:ext>
            </a:extLst>
          </p:cNvPr>
          <p:cNvSpPr>
            <a:spLocks noGrp="1"/>
          </p:cNvSpPr>
          <p:nvPr>
            <p:ph type="title"/>
          </p:nvPr>
        </p:nvSpPr>
        <p:spPr/>
        <p:txBody>
          <a:bodyPr/>
          <a:lstStyle/>
          <a:p>
            <a:r>
              <a:rPr lang="en-US" b="0" i="0" dirty="0">
                <a:solidFill>
                  <a:srgbClr val="666666"/>
                </a:solidFill>
                <a:effectLst/>
                <a:latin typeface="Roboto Slab"/>
              </a:rPr>
              <a:t>How to Build a Neural Turing Machine</a:t>
            </a:r>
            <a:br>
              <a:rPr lang="en-US" b="0" i="0" dirty="0">
                <a:solidFill>
                  <a:srgbClr val="666666"/>
                </a:solidFill>
                <a:effectLst/>
                <a:latin typeface="Roboto Slab"/>
              </a:rPr>
            </a:br>
            <a:endParaRPr lang="en-IN" dirty="0"/>
          </a:p>
        </p:txBody>
      </p:sp>
      <p:pic>
        <p:nvPicPr>
          <p:cNvPr id="3074" name="Picture 2">
            <a:extLst>
              <a:ext uri="{FF2B5EF4-FFF2-40B4-BE49-F238E27FC236}">
                <a16:creationId xmlns:a16="http://schemas.microsoft.com/office/drawing/2014/main" id="{DBA277ED-404F-2C3C-B4E4-28C3DE75F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407" y="1443402"/>
            <a:ext cx="847725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95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D769-48FB-1599-F48A-1606B87AAAD2}"/>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E6216D6A-20B3-D726-733F-BFAABDE62508}"/>
              </a:ext>
            </a:extLst>
          </p:cNvPr>
          <p:cNvSpPr>
            <a:spLocks noGrp="1"/>
          </p:cNvSpPr>
          <p:nvPr>
            <p:ph idx="1"/>
          </p:nvPr>
        </p:nvSpPr>
        <p:spPr/>
        <p:txBody>
          <a:bodyPr>
            <a:normAutofit fontScale="92500" lnSpcReduction="10000"/>
          </a:bodyPr>
          <a:lstStyle/>
          <a:p>
            <a:r>
              <a:rPr lang="en-US" b="0" i="0" dirty="0">
                <a:solidFill>
                  <a:srgbClr val="000000"/>
                </a:solidFill>
                <a:effectLst/>
                <a:latin typeface="Roboto Slab"/>
              </a:rPr>
              <a:t>First of all you need a controller network that will receive inputs and produce outputs just like a regular neural network. A good choice for this controller network is a Recurrent Neural Network (RNN). </a:t>
            </a:r>
          </a:p>
          <a:p>
            <a:r>
              <a:rPr lang="en-US" b="0" i="0" dirty="0">
                <a:solidFill>
                  <a:srgbClr val="000000"/>
                </a:solidFill>
                <a:effectLst/>
                <a:latin typeface="Roboto Slab"/>
              </a:rPr>
              <a:t>RNNs have dynamic state – the internal network state is evolved as a function of the current state and the input to the system. </a:t>
            </a:r>
          </a:p>
          <a:p>
            <a:r>
              <a:rPr lang="en-US" b="0" i="0" dirty="0">
                <a:solidFill>
                  <a:srgbClr val="000000"/>
                </a:solidFill>
                <a:effectLst/>
                <a:latin typeface="Roboto Slab"/>
              </a:rPr>
              <a:t>This enables context-dependent computation, whereby a signal entering at a given moment can alter the </a:t>
            </a:r>
            <a:r>
              <a:rPr lang="en-US" b="0" i="0" dirty="0" err="1">
                <a:solidFill>
                  <a:srgbClr val="000000"/>
                </a:solidFill>
                <a:effectLst/>
                <a:latin typeface="Roboto Slab"/>
              </a:rPr>
              <a:t>behaviour</a:t>
            </a:r>
            <a:r>
              <a:rPr lang="en-US" b="0" i="0" dirty="0">
                <a:solidFill>
                  <a:srgbClr val="000000"/>
                </a:solidFill>
                <a:effectLst/>
                <a:latin typeface="Roboto Slab"/>
              </a:rPr>
              <a:t> of the network at a later moment. </a:t>
            </a:r>
          </a:p>
          <a:p>
            <a:r>
              <a:rPr lang="en-US" b="0" i="0" dirty="0">
                <a:solidFill>
                  <a:srgbClr val="000000"/>
                </a:solidFill>
                <a:effectLst/>
                <a:latin typeface="Roboto Slab"/>
              </a:rPr>
              <a:t>The authors use a type of RNN called a Long Short-Term Memory architecture (LSTM). They also experimented with using feedforward networks.</a:t>
            </a:r>
            <a:endParaRPr lang="en-IN" b="1" dirty="0"/>
          </a:p>
        </p:txBody>
      </p:sp>
    </p:spTree>
    <p:extLst>
      <p:ext uri="{BB962C8B-B14F-4D97-AF65-F5344CB8AC3E}">
        <p14:creationId xmlns:p14="http://schemas.microsoft.com/office/powerpoint/2010/main" val="267825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9EB8-970C-0C11-885F-13EF1D732312}"/>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389C8073-30F0-6760-1648-07055220B847}"/>
              </a:ext>
            </a:extLst>
          </p:cNvPr>
          <p:cNvSpPr>
            <a:spLocks noGrp="1"/>
          </p:cNvSpPr>
          <p:nvPr>
            <p:ph idx="1"/>
          </p:nvPr>
        </p:nvSpPr>
        <p:spPr/>
        <p:txBody>
          <a:bodyPr/>
          <a:lstStyle/>
          <a:p>
            <a:r>
              <a:rPr lang="en-US" b="0" i="0" dirty="0">
                <a:solidFill>
                  <a:srgbClr val="666666"/>
                </a:solidFill>
                <a:effectLst/>
                <a:latin typeface="Roboto Slab"/>
              </a:rPr>
              <a:t>We achieved this by defining ‘blurry’ read and write operations that interact to a greater or lesser degree with all the elements in memory (rather than addressing a single element, as in a normal Turing machine or digital computer). </a:t>
            </a:r>
          </a:p>
          <a:p>
            <a:r>
              <a:rPr lang="en-US" b="0" i="0" dirty="0">
                <a:solidFill>
                  <a:srgbClr val="666666"/>
                </a:solidFill>
                <a:effectLst/>
                <a:latin typeface="Roboto Slab"/>
              </a:rPr>
              <a:t>The degree of blurriness is determined by an attentional “focus” mechanism that constrains each read and write operation to interact with a small portion of the memory, while ignoring the rest. </a:t>
            </a:r>
          </a:p>
          <a:p>
            <a:r>
              <a:rPr lang="en-US" b="0" i="0" dirty="0">
                <a:solidFill>
                  <a:srgbClr val="666666"/>
                </a:solidFill>
                <a:effectLst/>
                <a:latin typeface="Roboto Slab"/>
              </a:rPr>
              <a:t>Because interaction with the memory is highly sparse, the NTM is biased towards storing data without interference.</a:t>
            </a:r>
            <a:endParaRPr lang="en-IN" dirty="0"/>
          </a:p>
        </p:txBody>
      </p:sp>
    </p:spTree>
    <p:extLst>
      <p:ext uri="{BB962C8B-B14F-4D97-AF65-F5344CB8AC3E}">
        <p14:creationId xmlns:p14="http://schemas.microsoft.com/office/powerpoint/2010/main" val="237793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6705-A07E-3269-5D2F-5DCE526A0A30}"/>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5082A87D-815B-6DAA-0EC3-51F2FEBD45DF}"/>
              </a:ext>
            </a:extLst>
          </p:cNvPr>
          <p:cNvSpPr>
            <a:spLocks noGrp="1"/>
          </p:cNvSpPr>
          <p:nvPr>
            <p:ph idx="1"/>
          </p:nvPr>
        </p:nvSpPr>
        <p:spPr/>
        <p:txBody>
          <a:bodyPr>
            <a:normAutofit lnSpcReduction="10000"/>
          </a:bodyPr>
          <a:lstStyle/>
          <a:p>
            <a:pPr algn="l" fontAlgn="base"/>
            <a:r>
              <a:rPr lang="en-US" b="0" i="0" dirty="0">
                <a:solidFill>
                  <a:srgbClr val="000000"/>
                </a:solidFill>
                <a:effectLst/>
                <a:latin typeface="Roboto Slab"/>
              </a:rPr>
              <a:t>Memory is just another matrix, with each row in the matrix representing a memory ‘location.’ The read and write heads emit a weighting vector with one component for each location. Imagine there are 10 memory locations. </a:t>
            </a:r>
          </a:p>
          <a:p>
            <a:pPr algn="l" fontAlgn="base"/>
            <a:r>
              <a:rPr lang="en-US" b="0" i="0" dirty="0">
                <a:solidFill>
                  <a:srgbClr val="000000"/>
                </a:solidFill>
                <a:effectLst/>
                <a:latin typeface="Roboto Slab"/>
              </a:rPr>
              <a:t>Then the weighting vector [0,0,0,1,0,0,0,0,0,0] would have the effect of focusing the memory operation sharply on location 3, whereas a weighting vector [0,0.2,0.5,0.8,0.5,0.2,0,0,0,0] attends weakly to the memory across a number of locations (still </a:t>
            </a:r>
            <a:r>
              <a:rPr lang="en-US" b="0" i="0" dirty="0" err="1">
                <a:solidFill>
                  <a:srgbClr val="000000"/>
                </a:solidFill>
                <a:effectLst/>
                <a:latin typeface="Roboto Slab"/>
              </a:rPr>
              <a:t>centred</a:t>
            </a:r>
            <a:r>
              <a:rPr lang="en-US" b="0" i="0" dirty="0">
                <a:solidFill>
                  <a:srgbClr val="000000"/>
                </a:solidFill>
                <a:effectLst/>
                <a:latin typeface="Roboto Slab"/>
              </a:rPr>
              <a:t> around location 3 in this example).</a:t>
            </a:r>
          </a:p>
          <a:p>
            <a:pPr algn="l" fontAlgn="base"/>
            <a:r>
              <a:rPr lang="en-US" b="0" i="0" dirty="0">
                <a:solidFill>
                  <a:srgbClr val="000000"/>
                </a:solidFill>
                <a:effectLst/>
                <a:latin typeface="Roboto Slab"/>
              </a:rPr>
              <a:t>A read is simply the convex combination of the memory matrix and weighting vector.</a:t>
            </a:r>
          </a:p>
          <a:p>
            <a:endParaRPr lang="en-IN" dirty="0"/>
          </a:p>
        </p:txBody>
      </p:sp>
    </p:spTree>
    <p:extLst>
      <p:ext uri="{BB962C8B-B14F-4D97-AF65-F5344CB8AC3E}">
        <p14:creationId xmlns:p14="http://schemas.microsoft.com/office/powerpoint/2010/main" val="110535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1688A-4BE9-1BD3-142F-3FCB68B943DF}"/>
              </a:ext>
            </a:extLst>
          </p:cNvPr>
          <p:cNvSpPr>
            <a:spLocks noGrp="1"/>
          </p:cNvSpPr>
          <p:nvPr>
            <p:ph idx="1"/>
          </p:nvPr>
        </p:nvSpPr>
        <p:spPr>
          <a:xfrm>
            <a:off x="506220" y="235618"/>
            <a:ext cx="10515600" cy="2187251"/>
          </a:xfrm>
        </p:spPr>
        <p:txBody>
          <a:bodyPr/>
          <a:lstStyle/>
          <a:p>
            <a:r>
              <a:rPr lang="en-US" b="0" i="0" dirty="0">
                <a:solidFill>
                  <a:srgbClr val="000000"/>
                </a:solidFill>
                <a:effectLst/>
                <a:latin typeface="Roboto Slab"/>
              </a:rPr>
              <a:t>Writes are decomposed into two parts: an </a:t>
            </a:r>
            <a:r>
              <a:rPr lang="en-US" b="0" i="1" dirty="0">
                <a:solidFill>
                  <a:srgbClr val="000000"/>
                </a:solidFill>
                <a:effectLst/>
                <a:latin typeface="Roboto Slab"/>
              </a:rPr>
              <a:t>erase</a:t>
            </a:r>
            <a:r>
              <a:rPr lang="en-US" b="0" i="0" dirty="0">
                <a:solidFill>
                  <a:srgbClr val="000000"/>
                </a:solidFill>
                <a:effectLst/>
                <a:latin typeface="Roboto Slab"/>
              </a:rPr>
              <a:t> followed by an </a:t>
            </a:r>
            <a:r>
              <a:rPr lang="en-US" b="0" i="1" dirty="0">
                <a:solidFill>
                  <a:srgbClr val="000000"/>
                </a:solidFill>
                <a:effectLst/>
                <a:latin typeface="Roboto Slab"/>
              </a:rPr>
              <a:t>add</a:t>
            </a:r>
            <a:r>
              <a:rPr lang="en-US" b="0" i="0" dirty="0">
                <a:solidFill>
                  <a:srgbClr val="000000"/>
                </a:solidFill>
                <a:effectLst/>
                <a:latin typeface="Roboto Slab"/>
              </a:rPr>
              <a:t>. Given a weighting vector </a:t>
            </a:r>
            <a:r>
              <a:rPr lang="en-US" b="1" i="0" dirty="0" err="1">
                <a:solidFill>
                  <a:srgbClr val="000000"/>
                </a:solidFill>
                <a:effectLst/>
                <a:latin typeface="Roboto Slab"/>
              </a:rPr>
              <a:t>w</a:t>
            </a:r>
            <a:r>
              <a:rPr lang="en-US" b="0" i="0" baseline="-25000" dirty="0" err="1">
                <a:solidFill>
                  <a:srgbClr val="000000"/>
                </a:solidFill>
                <a:effectLst/>
                <a:latin typeface="Roboto Slab"/>
              </a:rPr>
              <a:t>i</a:t>
            </a:r>
            <a:r>
              <a:rPr lang="en-US" b="0" i="0" dirty="0">
                <a:solidFill>
                  <a:srgbClr val="000000"/>
                </a:solidFill>
                <a:effectLst/>
                <a:latin typeface="Roboto Slab"/>
              </a:rPr>
              <a:t> emitted by a write head at time </a:t>
            </a:r>
            <a:r>
              <a:rPr lang="en-US" b="0" i="1" dirty="0">
                <a:solidFill>
                  <a:srgbClr val="000000"/>
                </a:solidFill>
                <a:effectLst/>
                <a:latin typeface="Roboto Slab"/>
              </a:rPr>
              <a:t>t</a:t>
            </a:r>
            <a:r>
              <a:rPr lang="en-US" b="0" i="0" dirty="0">
                <a:solidFill>
                  <a:srgbClr val="000000"/>
                </a:solidFill>
                <a:effectLst/>
                <a:latin typeface="Roboto Slab"/>
              </a:rPr>
              <a:t>, along with an erase vector </a:t>
            </a:r>
            <a:r>
              <a:rPr lang="en-US" b="1" i="0" dirty="0" err="1">
                <a:solidFill>
                  <a:srgbClr val="000000"/>
                </a:solidFill>
                <a:effectLst/>
                <a:latin typeface="Roboto Slab"/>
              </a:rPr>
              <a:t>e</a:t>
            </a:r>
            <a:r>
              <a:rPr lang="en-US" b="0" i="0" baseline="-25000" dirty="0" err="1">
                <a:solidFill>
                  <a:srgbClr val="000000"/>
                </a:solidFill>
                <a:effectLst/>
                <a:latin typeface="Roboto Slab"/>
              </a:rPr>
              <a:t>i</a:t>
            </a:r>
            <a:r>
              <a:rPr lang="en-US" b="0" i="0" dirty="0">
                <a:solidFill>
                  <a:srgbClr val="000000"/>
                </a:solidFill>
                <a:effectLst/>
                <a:latin typeface="Roboto Slab"/>
              </a:rPr>
              <a:t> whose M elements all lie in the range (0,1), the memory vectors </a:t>
            </a:r>
            <a:r>
              <a:rPr lang="en-US" b="1" i="0" dirty="0">
                <a:solidFill>
                  <a:srgbClr val="000000"/>
                </a:solidFill>
                <a:effectLst/>
                <a:latin typeface="Roboto Slab"/>
              </a:rPr>
              <a:t>M</a:t>
            </a:r>
            <a:r>
              <a:rPr lang="en-US" b="0" i="0" baseline="-25000" dirty="0">
                <a:solidFill>
                  <a:srgbClr val="000000"/>
                </a:solidFill>
                <a:effectLst/>
                <a:latin typeface="Roboto Slab"/>
              </a:rPr>
              <a:t>t-1</a:t>
            </a:r>
            <a:r>
              <a:rPr lang="en-US" b="0" i="0" dirty="0">
                <a:solidFill>
                  <a:srgbClr val="000000"/>
                </a:solidFill>
                <a:effectLst/>
                <a:latin typeface="Roboto Slab"/>
              </a:rPr>
              <a:t>(I) from the previous time-step are modified as follows:</a:t>
            </a:r>
            <a:endParaRPr lang="en-IN" dirty="0"/>
          </a:p>
        </p:txBody>
      </p:sp>
      <p:pic>
        <p:nvPicPr>
          <p:cNvPr id="4100" name="Picture 4">
            <a:extLst>
              <a:ext uri="{FF2B5EF4-FFF2-40B4-BE49-F238E27FC236}">
                <a16:creationId xmlns:a16="http://schemas.microsoft.com/office/drawing/2014/main" id="{CB42926B-9783-E963-AD4D-526A85ED0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090" y="2579880"/>
            <a:ext cx="3209925" cy="533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ADF996-9946-02E8-CB58-C3A3E2EBDF3B}"/>
              </a:ext>
            </a:extLst>
          </p:cNvPr>
          <p:cNvSpPr txBox="1"/>
          <p:nvPr/>
        </p:nvSpPr>
        <p:spPr>
          <a:xfrm>
            <a:off x="781900" y="3821077"/>
            <a:ext cx="10406396" cy="830997"/>
          </a:xfrm>
          <a:prstGeom prst="rect">
            <a:avLst/>
          </a:prstGeom>
          <a:noFill/>
        </p:spPr>
        <p:txBody>
          <a:bodyPr wrap="square">
            <a:spAutoFit/>
          </a:bodyPr>
          <a:lstStyle/>
          <a:p>
            <a:r>
              <a:rPr lang="en-US" sz="2400" b="0" i="0" dirty="0">
                <a:solidFill>
                  <a:srgbClr val="000000"/>
                </a:solidFill>
                <a:effectLst/>
                <a:latin typeface="Roboto Slab"/>
              </a:rPr>
              <a:t>Where </a:t>
            </a:r>
            <a:r>
              <a:rPr lang="en-US" sz="2400" b="1" i="0" dirty="0">
                <a:solidFill>
                  <a:srgbClr val="000000"/>
                </a:solidFill>
                <a:effectLst/>
                <a:latin typeface="Roboto Slab"/>
              </a:rPr>
              <a:t>1</a:t>
            </a:r>
            <a:r>
              <a:rPr lang="en-US" sz="2400" b="0" i="0" dirty="0">
                <a:solidFill>
                  <a:srgbClr val="000000"/>
                </a:solidFill>
                <a:effectLst/>
                <a:latin typeface="Roboto Slab"/>
              </a:rPr>
              <a:t> is a row vector of all 1s, and multiplication against the memory location acts pointwise.</a:t>
            </a:r>
            <a:endParaRPr lang="en-IN" sz="2400" dirty="0"/>
          </a:p>
        </p:txBody>
      </p:sp>
      <p:sp>
        <p:nvSpPr>
          <p:cNvPr id="8" name="TextBox 7">
            <a:extLst>
              <a:ext uri="{FF2B5EF4-FFF2-40B4-BE49-F238E27FC236}">
                <a16:creationId xmlns:a16="http://schemas.microsoft.com/office/drawing/2014/main" id="{261DA6BF-2EE0-EFF9-7B75-BB9F793D6FDF}"/>
              </a:ext>
            </a:extLst>
          </p:cNvPr>
          <p:cNvSpPr txBox="1"/>
          <p:nvPr/>
        </p:nvSpPr>
        <p:spPr>
          <a:xfrm>
            <a:off x="781900" y="4789787"/>
            <a:ext cx="10755848" cy="1938992"/>
          </a:xfrm>
          <a:prstGeom prst="rect">
            <a:avLst/>
          </a:prstGeom>
          <a:noFill/>
        </p:spPr>
        <p:txBody>
          <a:bodyPr wrap="square">
            <a:spAutoFit/>
          </a:bodyPr>
          <a:lstStyle/>
          <a:p>
            <a:r>
              <a:rPr lang="en-US" sz="2400" i="0" dirty="0">
                <a:effectLst/>
                <a:latin typeface="Roboto Slab"/>
              </a:rPr>
              <a:t>Therefore, the elements of a memory location are reset to zero only if both the weighting at the location and the erase element are one; if either the weighting or the erase is zero, the memory is left unchanged. When multiple write heads are present, the erasures can be performed in any order, as multiplication is commutative.</a:t>
            </a:r>
            <a:endParaRPr lang="en-IN" sz="2400" dirty="0"/>
          </a:p>
        </p:txBody>
      </p:sp>
    </p:spTree>
    <p:extLst>
      <p:ext uri="{BB962C8B-B14F-4D97-AF65-F5344CB8AC3E}">
        <p14:creationId xmlns:p14="http://schemas.microsoft.com/office/powerpoint/2010/main" val="130075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2E81F-624C-1C5B-C89E-75C3223C6201}"/>
              </a:ext>
            </a:extLst>
          </p:cNvPr>
          <p:cNvSpPr>
            <a:spLocks noGrp="1"/>
          </p:cNvSpPr>
          <p:nvPr>
            <p:ph idx="1"/>
          </p:nvPr>
        </p:nvSpPr>
        <p:spPr>
          <a:xfrm>
            <a:off x="838200" y="419343"/>
            <a:ext cx="10515600" cy="5757620"/>
          </a:xfrm>
        </p:spPr>
        <p:txBody>
          <a:bodyPr/>
          <a:lstStyle/>
          <a:p>
            <a:r>
              <a:rPr lang="en-US" b="0" i="0" dirty="0">
                <a:solidFill>
                  <a:srgbClr val="000000"/>
                </a:solidFill>
                <a:effectLst/>
                <a:latin typeface="Roboto Slab"/>
              </a:rPr>
              <a:t>Each write head also produces an M-length add vector, </a:t>
            </a:r>
            <a:r>
              <a:rPr lang="en-US" b="1" i="0" dirty="0">
                <a:solidFill>
                  <a:srgbClr val="000000"/>
                </a:solidFill>
                <a:effectLst/>
                <a:latin typeface="Roboto Slab"/>
              </a:rPr>
              <a:t>a</a:t>
            </a:r>
            <a:r>
              <a:rPr lang="en-US" b="0" i="0" baseline="-25000" dirty="0">
                <a:solidFill>
                  <a:srgbClr val="000000"/>
                </a:solidFill>
                <a:effectLst/>
                <a:latin typeface="Roboto Slab"/>
              </a:rPr>
              <a:t>i</a:t>
            </a:r>
            <a:r>
              <a:rPr lang="en-US" b="0" i="0" dirty="0">
                <a:solidFill>
                  <a:srgbClr val="000000"/>
                </a:solidFill>
                <a:effectLst/>
                <a:latin typeface="Roboto Slab"/>
              </a:rPr>
              <a:t>, which is added to the memory after the erase step:</a:t>
            </a:r>
            <a:endParaRPr lang="en-IN" b="1" dirty="0"/>
          </a:p>
        </p:txBody>
      </p:sp>
      <p:pic>
        <p:nvPicPr>
          <p:cNvPr id="5122" name="Picture 2">
            <a:extLst>
              <a:ext uri="{FF2B5EF4-FFF2-40B4-BE49-F238E27FC236}">
                <a16:creationId xmlns:a16="http://schemas.microsoft.com/office/drawing/2014/main" id="{4F8ABF47-41AA-8DC5-50D6-1FBA366BB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880" y="1413977"/>
            <a:ext cx="2867025" cy="523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27D51C-11FA-C68E-DF85-E9300C5C0964}"/>
              </a:ext>
            </a:extLst>
          </p:cNvPr>
          <p:cNvSpPr txBox="1"/>
          <p:nvPr/>
        </p:nvSpPr>
        <p:spPr>
          <a:xfrm>
            <a:off x="939365" y="2216188"/>
            <a:ext cx="9951895" cy="830997"/>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Roboto Slab"/>
              </a:rPr>
              <a:t>Since both erase and add are differentiable, the composite write operation is differentiable too.</a:t>
            </a:r>
            <a:endParaRPr lang="en-IN" sz="2400" dirty="0"/>
          </a:p>
        </p:txBody>
      </p:sp>
      <p:sp>
        <p:nvSpPr>
          <p:cNvPr id="7" name="TextBox 6">
            <a:extLst>
              <a:ext uri="{FF2B5EF4-FFF2-40B4-BE49-F238E27FC236}">
                <a16:creationId xmlns:a16="http://schemas.microsoft.com/office/drawing/2014/main" id="{572572D5-59EA-5095-39D4-51733198FC02}"/>
              </a:ext>
            </a:extLst>
          </p:cNvPr>
          <p:cNvSpPr txBox="1"/>
          <p:nvPr/>
        </p:nvSpPr>
        <p:spPr>
          <a:xfrm>
            <a:off x="939364" y="3041828"/>
            <a:ext cx="10414435" cy="3416320"/>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Roboto Slab"/>
              </a:rPr>
              <a:t>These weightings arise by combining two addressing mechanisms with complementary facilities. </a:t>
            </a:r>
          </a:p>
          <a:p>
            <a:pPr marL="342900" indent="-342900">
              <a:buFont typeface="Arial" panose="020B0604020202020204" pitchFamily="34" charset="0"/>
              <a:buChar char="•"/>
            </a:pPr>
            <a:r>
              <a:rPr lang="en-US" sz="2400" b="0" i="0" dirty="0">
                <a:effectLst/>
                <a:latin typeface="Roboto Slab"/>
              </a:rPr>
              <a:t>The first mechanism, “</a:t>
            </a:r>
            <a:r>
              <a:rPr lang="en-US" sz="2400" b="0" i="0" dirty="0">
                <a:solidFill>
                  <a:schemeClr val="accent2"/>
                </a:solidFill>
                <a:effectLst/>
                <a:latin typeface="Roboto Slab"/>
              </a:rPr>
              <a:t>content-based addressing</a:t>
            </a:r>
            <a:r>
              <a:rPr lang="en-US" sz="2400" b="0" i="0" dirty="0">
                <a:effectLst/>
                <a:latin typeface="Roboto Slab"/>
              </a:rPr>
              <a:t>,” focuses attention on locations based on the similarity between their current values and values emitted by the controller. </a:t>
            </a:r>
          </a:p>
          <a:p>
            <a:pPr marL="342900" indent="-342900">
              <a:buFont typeface="Arial" panose="020B0604020202020204" pitchFamily="34" charset="0"/>
              <a:buChar char="•"/>
            </a:pPr>
            <a:r>
              <a:rPr lang="en-US" sz="2400" b="0" i="0" dirty="0">
                <a:effectLst/>
                <a:latin typeface="Roboto Slab"/>
              </a:rPr>
              <a:t>The advantage of content-based addressing is that retrieval is simple, merely requiring the controller to produce an approximation to a part of the stored data, which is then compared to memory to yield the exact stored value.</a:t>
            </a:r>
            <a:endParaRPr lang="en-IN" sz="2400" dirty="0"/>
          </a:p>
        </p:txBody>
      </p:sp>
    </p:spTree>
    <p:extLst>
      <p:ext uri="{BB962C8B-B14F-4D97-AF65-F5344CB8AC3E}">
        <p14:creationId xmlns:p14="http://schemas.microsoft.com/office/powerpoint/2010/main" val="39356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449E-9419-19A3-DF72-6826746F29E3}"/>
              </a:ext>
            </a:extLst>
          </p:cNvPr>
          <p:cNvSpPr>
            <a:spLocks noGrp="1"/>
          </p:cNvSpPr>
          <p:nvPr>
            <p:ph type="title"/>
          </p:nvPr>
        </p:nvSpPr>
        <p:spPr/>
        <p:txBody>
          <a:bodyPr/>
          <a:lstStyle/>
          <a:p>
            <a:r>
              <a:rPr lang="en-US" b="0" i="0" dirty="0">
                <a:solidFill>
                  <a:srgbClr val="000000"/>
                </a:solidFill>
                <a:effectLst/>
                <a:latin typeface="Roboto Slab"/>
              </a:rPr>
              <a:t>content-based addressing</a:t>
            </a:r>
            <a:endParaRPr lang="en-IN" dirty="0"/>
          </a:p>
        </p:txBody>
      </p:sp>
      <p:sp>
        <p:nvSpPr>
          <p:cNvPr id="3" name="Content Placeholder 2">
            <a:extLst>
              <a:ext uri="{FF2B5EF4-FFF2-40B4-BE49-F238E27FC236}">
                <a16:creationId xmlns:a16="http://schemas.microsoft.com/office/drawing/2014/main" id="{66E386B4-BF16-B02C-A63F-5159EEDB7081}"/>
              </a:ext>
            </a:extLst>
          </p:cNvPr>
          <p:cNvSpPr>
            <a:spLocks noGrp="1"/>
          </p:cNvSpPr>
          <p:nvPr>
            <p:ph idx="1"/>
          </p:nvPr>
        </p:nvSpPr>
        <p:spPr/>
        <p:txBody>
          <a:bodyPr/>
          <a:lstStyle/>
          <a:p>
            <a:r>
              <a:rPr lang="en-US" b="0" i="0" dirty="0">
                <a:solidFill>
                  <a:srgbClr val="000000"/>
                </a:solidFill>
                <a:effectLst/>
                <a:latin typeface="Roboto Slab"/>
              </a:rPr>
              <a:t>For content-based addressing the head (either read or write) produces an M length </a:t>
            </a:r>
            <a:r>
              <a:rPr lang="en-US" b="0" i="1" dirty="0">
                <a:solidFill>
                  <a:srgbClr val="000000"/>
                </a:solidFill>
                <a:effectLst/>
                <a:latin typeface="Roboto Slab"/>
              </a:rPr>
              <a:t>key vector</a:t>
            </a:r>
            <a:r>
              <a:rPr lang="en-US" b="0" i="0" dirty="0">
                <a:solidFill>
                  <a:srgbClr val="000000"/>
                </a:solidFill>
                <a:effectLst/>
                <a:latin typeface="Roboto Slab"/>
              </a:rPr>
              <a:t>, which is compared to each memory location vector by a similarity measure to produce the </a:t>
            </a:r>
            <a:r>
              <a:rPr lang="en-US" b="0" i="0" dirty="0" err="1">
                <a:solidFill>
                  <a:srgbClr val="000000"/>
                </a:solidFill>
                <a:effectLst/>
                <a:latin typeface="Roboto Slab"/>
              </a:rPr>
              <a:t>normalised</a:t>
            </a:r>
            <a:r>
              <a:rPr lang="en-US" b="0" i="0" dirty="0">
                <a:solidFill>
                  <a:srgbClr val="000000"/>
                </a:solidFill>
                <a:effectLst/>
                <a:latin typeface="Roboto Slab"/>
              </a:rPr>
              <a:t> weighting. Thus it focuses on the most similar memory locations.</a:t>
            </a:r>
            <a:endParaRPr lang="en-IN" b="1" dirty="0"/>
          </a:p>
        </p:txBody>
      </p:sp>
    </p:spTree>
    <p:extLst>
      <p:ext uri="{BB962C8B-B14F-4D97-AF65-F5344CB8AC3E}">
        <p14:creationId xmlns:p14="http://schemas.microsoft.com/office/powerpoint/2010/main" val="188227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94F2-4D3D-C4DB-10D3-B696D0BB468F}"/>
              </a:ext>
            </a:extLst>
          </p:cNvPr>
          <p:cNvSpPr>
            <a:spLocks noGrp="1"/>
          </p:cNvSpPr>
          <p:nvPr>
            <p:ph type="title"/>
          </p:nvPr>
        </p:nvSpPr>
        <p:spPr/>
        <p:txBody>
          <a:bodyPr/>
          <a:lstStyle/>
          <a:p>
            <a:r>
              <a:rPr lang="en-US" dirty="0"/>
              <a:t>Location-based addressing mechanism</a:t>
            </a:r>
            <a:endParaRPr lang="en-IN" dirty="0"/>
          </a:p>
        </p:txBody>
      </p:sp>
      <p:sp>
        <p:nvSpPr>
          <p:cNvPr id="3" name="Content Placeholder 2">
            <a:extLst>
              <a:ext uri="{FF2B5EF4-FFF2-40B4-BE49-F238E27FC236}">
                <a16:creationId xmlns:a16="http://schemas.microsoft.com/office/drawing/2014/main" id="{95C999A2-0CB4-10BB-9E66-991F56F9210F}"/>
              </a:ext>
            </a:extLst>
          </p:cNvPr>
          <p:cNvSpPr>
            <a:spLocks noGrp="1"/>
          </p:cNvSpPr>
          <p:nvPr>
            <p:ph idx="1"/>
          </p:nvPr>
        </p:nvSpPr>
        <p:spPr/>
        <p:txBody>
          <a:bodyPr/>
          <a:lstStyle/>
          <a:p>
            <a:r>
              <a:rPr lang="en-US" dirty="0"/>
              <a:t>The second mechanism is location-based addressing…</a:t>
            </a:r>
          </a:p>
          <a:p>
            <a:endParaRPr lang="en-US" dirty="0"/>
          </a:p>
          <a:p>
            <a:r>
              <a:rPr lang="en-US" dirty="0"/>
              <a:t>The location-based addressing mechanism is designed to facilitate both simple iteration across the locations of the memory and random-access jumps. It does so by implementing a rotational shift of a weighting. For example, if the current weighting focuses entirely on a single location, a rotation of 1 would shift the focus to the next location. A negative shift would move the weighting in the opposite direction.</a:t>
            </a:r>
            <a:endParaRPr lang="en-IN" dirty="0"/>
          </a:p>
        </p:txBody>
      </p:sp>
    </p:spTree>
    <p:extLst>
      <p:ext uri="{BB962C8B-B14F-4D97-AF65-F5344CB8AC3E}">
        <p14:creationId xmlns:p14="http://schemas.microsoft.com/office/powerpoint/2010/main" val="292257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EEBD-2FA9-811B-CAA8-C6776A9DFF57}"/>
              </a:ext>
            </a:extLst>
          </p:cNvPr>
          <p:cNvSpPr>
            <a:spLocks noGrp="1"/>
          </p:cNvSpPr>
          <p:nvPr>
            <p:ph type="title"/>
          </p:nvPr>
        </p:nvSpPr>
        <p:spPr/>
        <p:txBody>
          <a:bodyPr/>
          <a:lstStyle/>
          <a:p>
            <a:r>
              <a:rPr lang="en-US" b="0" i="0" dirty="0">
                <a:solidFill>
                  <a:srgbClr val="000000"/>
                </a:solidFill>
                <a:effectLst/>
                <a:latin typeface="Roboto Slab"/>
              </a:rPr>
              <a:t>combined addressing solution</a:t>
            </a:r>
            <a:endParaRPr lang="en-IN" dirty="0"/>
          </a:p>
        </p:txBody>
      </p:sp>
      <p:sp>
        <p:nvSpPr>
          <p:cNvPr id="3" name="Content Placeholder 2">
            <a:extLst>
              <a:ext uri="{FF2B5EF4-FFF2-40B4-BE49-F238E27FC236}">
                <a16:creationId xmlns:a16="http://schemas.microsoft.com/office/drawing/2014/main" id="{17FA4B9B-DBDA-D764-B784-6E0CB3903ED8}"/>
              </a:ext>
            </a:extLst>
          </p:cNvPr>
          <p:cNvSpPr>
            <a:spLocks noGrp="1"/>
          </p:cNvSpPr>
          <p:nvPr>
            <p:ph idx="1"/>
          </p:nvPr>
        </p:nvSpPr>
        <p:spPr/>
        <p:txBody>
          <a:bodyPr/>
          <a:lstStyle/>
          <a:p>
            <a:r>
              <a:rPr lang="en-US" b="0" i="0" dirty="0">
                <a:solidFill>
                  <a:srgbClr val="000000"/>
                </a:solidFill>
                <a:effectLst/>
                <a:latin typeface="Roboto Slab"/>
              </a:rPr>
              <a:t>The combined addressing solution works as follows. Firstly the content-addressing weightings are calculated. Then these weightings are blended with those from the previous time-step according to an </a:t>
            </a:r>
            <a:r>
              <a:rPr lang="en-US" b="0" i="1" dirty="0">
                <a:solidFill>
                  <a:srgbClr val="000000"/>
                </a:solidFill>
                <a:effectLst/>
                <a:latin typeface="Roboto Slab"/>
              </a:rPr>
              <a:t>interpolation gate</a:t>
            </a:r>
            <a:r>
              <a:rPr lang="en-US" b="0" i="0" dirty="0">
                <a:solidFill>
                  <a:srgbClr val="000000"/>
                </a:solidFill>
                <a:effectLst/>
                <a:latin typeface="Roboto Slab"/>
              </a:rPr>
              <a:t> scalar g ∈ (0,1) emitted by each head to produce the </a:t>
            </a:r>
            <a:r>
              <a:rPr lang="en-US" b="0" i="1" dirty="0">
                <a:solidFill>
                  <a:srgbClr val="000000"/>
                </a:solidFill>
                <a:effectLst/>
                <a:latin typeface="Roboto Slab"/>
              </a:rPr>
              <a:t>gated weighting</a:t>
            </a:r>
            <a:r>
              <a:rPr lang="en-US" b="0" i="0" dirty="0">
                <a:solidFill>
                  <a:srgbClr val="000000"/>
                </a:solidFill>
                <a:effectLst/>
                <a:latin typeface="Roboto Slab"/>
              </a:rPr>
              <a:t>.</a:t>
            </a:r>
            <a:endParaRPr lang="en-IN" dirty="0"/>
          </a:p>
        </p:txBody>
      </p:sp>
      <p:sp>
        <p:nvSpPr>
          <p:cNvPr id="5" name="TextBox 4">
            <a:extLst>
              <a:ext uri="{FF2B5EF4-FFF2-40B4-BE49-F238E27FC236}">
                <a16:creationId xmlns:a16="http://schemas.microsoft.com/office/drawing/2014/main" id="{AC59F11F-5B99-F4C9-1DDD-6A59D67C4CF9}"/>
              </a:ext>
            </a:extLst>
          </p:cNvPr>
          <p:cNvSpPr txBox="1"/>
          <p:nvPr/>
        </p:nvSpPr>
        <p:spPr>
          <a:xfrm>
            <a:off x="3286308" y="4078651"/>
            <a:ext cx="6095028" cy="369332"/>
          </a:xfrm>
          <a:prstGeom prst="rect">
            <a:avLst/>
          </a:prstGeom>
          <a:noFill/>
        </p:spPr>
        <p:txBody>
          <a:bodyPr wrap="square">
            <a:spAutoFit/>
          </a:bodyPr>
          <a:lstStyle/>
          <a:p>
            <a:r>
              <a:rPr lang="en-IN" b="1" i="0" dirty="0" err="1">
                <a:solidFill>
                  <a:srgbClr val="000000"/>
                </a:solidFill>
                <a:effectLst/>
                <a:latin typeface="Roboto Slab"/>
              </a:rPr>
              <a:t>w</a:t>
            </a:r>
            <a:r>
              <a:rPr lang="en-IN" b="0" i="0" baseline="-25000" dirty="0" err="1">
                <a:solidFill>
                  <a:srgbClr val="000000"/>
                </a:solidFill>
                <a:effectLst/>
                <a:latin typeface="Roboto Slab"/>
              </a:rPr>
              <a:t>t</a:t>
            </a:r>
            <a:r>
              <a:rPr lang="en-IN" b="0" i="0" baseline="30000" dirty="0" err="1">
                <a:solidFill>
                  <a:srgbClr val="000000"/>
                </a:solidFill>
                <a:effectLst/>
                <a:latin typeface="Roboto Slab"/>
              </a:rPr>
              <a:t>g</a:t>
            </a:r>
            <a:r>
              <a:rPr lang="en-IN" b="0" i="0" dirty="0">
                <a:solidFill>
                  <a:srgbClr val="000000"/>
                </a:solidFill>
                <a:effectLst/>
                <a:latin typeface="Roboto Slab"/>
              </a:rPr>
              <a:t> = </a:t>
            </a:r>
            <a:r>
              <a:rPr lang="en-IN" b="0" i="0" dirty="0" err="1">
                <a:solidFill>
                  <a:srgbClr val="000000"/>
                </a:solidFill>
                <a:effectLst/>
                <a:latin typeface="Roboto Slab"/>
              </a:rPr>
              <a:t>g</a:t>
            </a:r>
            <a:r>
              <a:rPr lang="en-IN" b="0" i="0" baseline="-25000" dirty="0" err="1">
                <a:solidFill>
                  <a:srgbClr val="000000"/>
                </a:solidFill>
                <a:effectLst/>
                <a:latin typeface="Roboto Slab"/>
              </a:rPr>
              <a:t>t</a:t>
            </a:r>
            <a:r>
              <a:rPr lang="en-IN" b="1" i="0" dirty="0" err="1">
                <a:solidFill>
                  <a:srgbClr val="000000"/>
                </a:solidFill>
                <a:effectLst/>
                <a:latin typeface="Roboto Slab"/>
              </a:rPr>
              <a:t>w</a:t>
            </a:r>
            <a:r>
              <a:rPr lang="en-IN" b="0" i="0" baseline="-25000" dirty="0" err="1">
                <a:solidFill>
                  <a:srgbClr val="000000"/>
                </a:solidFill>
                <a:effectLst/>
                <a:latin typeface="Roboto Slab"/>
              </a:rPr>
              <a:t>t</a:t>
            </a:r>
            <a:r>
              <a:rPr lang="en-IN" b="0" i="0" baseline="30000" dirty="0" err="1">
                <a:solidFill>
                  <a:srgbClr val="000000"/>
                </a:solidFill>
                <a:effectLst/>
                <a:latin typeface="Roboto Slab"/>
              </a:rPr>
              <a:t>c</a:t>
            </a:r>
            <a:r>
              <a:rPr lang="en-IN" b="0" i="0" dirty="0">
                <a:solidFill>
                  <a:srgbClr val="000000"/>
                </a:solidFill>
                <a:effectLst/>
                <a:latin typeface="Roboto Slab"/>
              </a:rPr>
              <a:t> + (1 – </a:t>
            </a:r>
            <a:r>
              <a:rPr lang="en-IN" b="0" i="0" dirty="0" err="1">
                <a:solidFill>
                  <a:srgbClr val="000000"/>
                </a:solidFill>
                <a:effectLst/>
                <a:latin typeface="Roboto Slab"/>
              </a:rPr>
              <a:t>g</a:t>
            </a:r>
            <a:r>
              <a:rPr lang="en-IN" b="0" i="0" baseline="-25000" dirty="0" err="1">
                <a:solidFill>
                  <a:srgbClr val="000000"/>
                </a:solidFill>
                <a:effectLst/>
                <a:latin typeface="Roboto Slab"/>
              </a:rPr>
              <a:t>t</a:t>
            </a:r>
            <a:r>
              <a:rPr lang="en-IN" b="0" i="0" dirty="0">
                <a:solidFill>
                  <a:srgbClr val="000000"/>
                </a:solidFill>
                <a:effectLst/>
                <a:latin typeface="Roboto Slab"/>
              </a:rPr>
              <a:t>)</a:t>
            </a:r>
            <a:r>
              <a:rPr lang="en-IN" b="1" i="0" dirty="0">
                <a:solidFill>
                  <a:srgbClr val="000000"/>
                </a:solidFill>
                <a:effectLst/>
                <a:latin typeface="Roboto Slab"/>
              </a:rPr>
              <a:t>w</a:t>
            </a:r>
            <a:r>
              <a:rPr lang="en-IN" b="0" i="0" baseline="-25000" dirty="0">
                <a:solidFill>
                  <a:srgbClr val="000000"/>
                </a:solidFill>
                <a:effectLst/>
                <a:latin typeface="Roboto Slab"/>
              </a:rPr>
              <a:t>t-1</a:t>
            </a:r>
            <a:endParaRPr lang="en-IN" dirty="0"/>
          </a:p>
        </p:txBody>
      </p:sp>
    </p:spTree>
    <p:extLst>
      <p:ext uri="{BB962C8B-B14F-4D97-AF65-F5344CB8AC3E}">
        <p14:creationId xmlns:p14="http://schemas.microsoft.com/office/powerpoint/2010/main" val="310991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361DB-22F5-A647-DA03-9AD6CDF29B13}"/>
              </a:ext>
            </a:extLst>
          </p:cNvPr>
          <p:cNvSpPr>
            <a:spLocks noGrp="1"/>
          </p:cNvSpPr>
          <p:nvPr>
            <p:ph idx="1"/>
          </p:nvPr>
        </p:nvSpPr>
        <p:spPr>
          <a:xfrm>
            <a:off x="838200" y="594069"/>
            <a:ext cx="10515600" cy="5582894"/>
          </a:xfrm>
        </p:spPr>
        <p:txBody>
          <a:bodyPr/>
          <a:lstStyle/>
          <a:p>
            <a:r>
              <a:rPr lang="en-US" b="0" i="0" dirty="0">
                <a:solidFill>
                  <a:srgbClr val="000000"/>
                </a:solidFill>
                <a:effectLst/>
                <a:latin typeface="Roboto Slab"/>
              </a:rPr>
              <a:t>The heads then produce a shift weighting that defines a </a:t>
            </a:r>
            <a:r>
              <a:rPr lang="en-US" b="0" i="0" dirty="0" err="1">
                <a:solidFill>
                  <a:srgbClr val="000000"/>
                </a:solidFill>
                <a:effectLst/>
                <a:latin typeface="Roboto Slab"/>
              </a:rPr>
              <a:t>normalised</a:t>
            </a:r>
            <a:r>
              <a:rPr lang="en-US" b="0" i="0" dirty="0">
                <a:solidFill>
                  <a:srgbClr val="000000"/>
                </a:solidFill>
                <a:effectLst/>
                <a:latin typeface="Roboto Slab"/>
              </a:rPr>
              <a:t> distribution over the allowed integer shifts (for the location addressing part).</a:t>
            </a:r>
          </a:p>
          <a:p>
            <a:r>
              <a:rPr lang="en-US" b="0" i="0" dirty="0">
                <a:effectLst/>
                <a:latin typeface="Roboto Slab"/>
              </a:rPr>
              <a:t>For example, if shifts between -1 and 1 are allowed, </a:t>
            </a:r>
            <a:r>
              <a:rPr lang="en-US" b="0" i="0" dirty="0" err="1">
                <a:effectLst/>
                <a:latin typeface="Roboto Slab"/>
              </a:rPr>
              <a:t>s</a:t>
            </a:r>
            <a:r>
              <a:rPr lang="en-US" b="0" i="0" baseline="-25000" dirty="0" err="1">
                <a:effectLst/>
                <a:latin typeface="Roboto Slab"/>
              </a:rPr>
              <a:t>t</a:t>
            </a:r>
            <a:r>
              <a:rPr lang="en-US" b="0" i="0" dirty="0">
                <a:effectLst/>
                <a:latin typeface="Roboto Slab"/>
              </a:rPr>
              <a:t> has three elements corresponding to the degree to which shifts of -1, 0 and 1 are performed. The simplest way to define the shift weightings is to use a </a:t>
            </a:r>
            <a:r>
              <a:rPr lang="en-US" b="0" i="0" dirty="0" err="1">
                <a:effectLst/>
                <a:latin typeface="Roboto Slab"/>
              </a:rPr>
              <a:t>softmax</a:t>
            </a:r>
            <a:r>
              <a:rPr lang="en-US" b="0" i="0" dirty="0">
                <a:effectLst/>
                <a:latin typeface="Roboto Slab"/>
              </a:rPr>
              <a:t> layer of the appropriate size attached to the controller.</a:t>
            </a:r>
            <a:endParaRPr lang="en-IN" dirty="0"/>
          </a:p>
        </p:txBody>
      </p:sp>
    </p:spTree>
    <p:extLst>
      <p:ext uri="{BB962C8B-B14F-4D97-AF65-F5344CB8AC3E}">
        <p14:creationId xmlns:p14="http://schemas.microsoft.com/office/powerpoint/2010/main" val="21292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D130-3AC0-F43E-2771-ACBECFBD48A2}"/>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F47871C-67E9-DB76-1687-08767AAD4C3B}"/>
              </a:ext>
            </a:extLst>
          </p:cNvPr>
          <p:cNvSpPr>
            <a:spLocks noGrp="1"/>
          </p:cNvSpPr>
          <p:nvPr>
            <p:ph idx="1"/>
          </p:nvPr>
        </p:nvSpPr>
        <p:spPr/>
        <p:txBody>
          <a:bodyPr/>
          <a:lstStyle/>
          <a:p>
            <a:r>
              <a:rPr lang="en-US" b="1" dirty="0">
                <a:latin typeface="+mn-lt"/>
              </a:rPr>
              <a:t>What is </a:t>
            </a:r>
            <a:r>
              <a:rPr lang="en-US" b="1" i="0" dirty="0">
                <a:solidFill>
                  <a:srgbClr val="212529"/>
                </a:solidFill>
                <a:effectLst/>
                <a:latin typeface="+mn-lt"/>
              </a:rPr>
              <a:t>Neural Turing Machine ?</a:t>
            </a:r>
          </a:p>
          <a:p>
            <a:r>
              <a:rPr lang="en-US" dirty="0"/>
              <a:t>Working Principle</a:t>
            </a:r>
            <a:endParaRPr lang="en-US" b="1" i="0" dirty="0">
              <a:solidFill>
                <a:srgbClr val="212529"/>
              </a:solidFill>
              <a:effectLst/>
              <a:latin typeface="+mn-lt"/>
            </a:endParaRPr>
          </a:p>
          <a:p>
            <a:endParaRPr lang="en-IN" dirty="0"/>
          </a:p>
        </p:txBody>
      </p:sp>
    </p:spTree>
    <p:extLst>
      <p:ext uri="{BB962C8B-B14F-4D97-AF65-F5344CB8AC3E}">
        <p14:creationId xmlns:p14="http://schemas.microsoft.com/office/powerpoint/2010/main" val="25528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DC4E17F-18D9-E72E-089C-9B68A6AF4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52" y="871538"/>
            <a:ext cx="9593798"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81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3904-0BB4-5D08-1068-02A0A58AE741}"/>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813334F4-C51C-BE8E-7F80-5F0567B8E23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74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1151-8F4D-D8D5-628C-22597DCD69E3}"/>
              </a:ext>
            </a:extLst>
          </p:cNvPr>
          <p:cNvSpPr>
            <a:spLocks noGrp="1"/>
          </p:cNvSpPr>
          <p:nvPr>
            <p:ph type="title"/>
          </p:nvPr>
        </p:nvSpPr>
        <p:spPr/>
        <p:txBody>
          <a:bodyPr/>
          <a:lstStyle/>
          <a:p>
            <a:r>
              <a:rPr lang="en-US" b="1" dirty="0">
                <a:latin typeface="+mn-lt"/>
              </a:rPr>
              <a:t>What is </a:t>
            </a:r>
            <a:r>
              <a:rPr lang="en-US" b="1" i="0" dirty="0">
                <a:solidFill>
                  <a:srgbClr val="212529"/>
                </a:solidFill>
                <a:effectLst/>
                <a:latin typeface="+mn-lt"/>
              </a:rPr>
              <a:t>Neural Turing Machine ?</a:t>
            </a:r>
            <a:endParaRPr lang="en-IN" b="1" dirty="0">
              <a:latin typeface="+mn-lt"/>
            </a:endParaRPr>
          </a:p>
        </p:txBody>
      </p:sp>
      <p:sp>
        <p:nvSpPr>
          <p:cNvPr id="3" name="Content Placeholder 2">
            <a:extLst>
              <a:ext uri="{FF2B5EF4-FFF2-40B4-BE49-F238E27FC236}">
                <a16:creationId xmlns:a16="http://schemas.microsoft.com/office/drawing/2014/main" id="{C3E859F4-092B-8445-10CC-558B47EB928B}"/>
              </a:ext>
            </a:extLst>
          </p:cNvPr>
          <p:cNvSpPr>
            <a:spLocks noGrp="1"/>
          </p:cNvSpPr>
          <p:nvPr>
            <p:ph idx="1"/>
          </p:nvPr>
        </p:nvSpPr>
        <p:spPr/>
        <p:txBody>
          <a:bodyPr/>
          <a:lstStyle/>
          <a:p>
            <a:r>
              <a:rPr lang="en-US" b="0" i="0" dirty="0">
                <a:solidFill>
                  <a:srgbClr val="212529"/>
                </a:solidFill>
                <a:effectLst/>
                <a:latin typeface="Lato" panose="020F0502020204030203" pitchFamily="34" charset="0"/>
              </a:rPr>
              <a:t>A </a:t>
            </a:r>
            <a:r>
              <a:rPr lang="en-US" b="1" i="0" dirty="0">
                <a:solidFill>
                  <a:srgbClr val="212529"/>
                </a:solidFill>
                <a:effectLst/>
                <a:latin typeface="Lato" panose="020F0502020204030203" pitchFamily="34" charset="0"/>
              </a:rPr>
              <a:t>Neural Turing Machine</a:t>
            </a:r>
            <a:r>
              <a:rPr lang="en-US" b="0" i="0" dirty="0">
                <a:solidFill>
                  <a:srgbClr val="212529"/>
                </a:solidFill>
                <a:effectLst/>
                <a:latin typeface="Lato" panose="020F0502020204030203" pitchFamily="34" charset="0"/>
              </a:rPr>
              <a:t> is a working memory neural network model. It couples a neural network architecture with external memory resources. </a:t>
            </a:r>
          </a:p>
          <a:p>
            <a:r>
              <a:rPr lang="en-US" b="0" i="0" dirty="0">
                <a:solidFill>
                  <a:srgbClr val="212529"/>
                </a:solidFill>
                <a:effectLst/>
                <a:latin typeface="Lato" panose="020F0502020204030203" pitchFamily="34" charset="0"/>
              </a:rPr>
              <a:t>The whole architecture is differentiable end-to-end with gradient descent. The models can infer tasks such as copying, sorting and associative recall.</a:t>
            </a:r>
            <a:endParaRPr lang="en-IN" dirty="0"/>
          </a:p>
        </p:txBody>
      </p:sp>
    </p:spTree>
    <p:extLst>
      <p:ext uri="{BB962C8B-B14F-4D97-AF65-F5344CB8AC3E}">
        <p14:creationId xmlns:p14="http://schemas.microsoft.com/office/powerpoint/2010/main" val="54436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3A11-A12D-FB8C-BBEB-9634CA0C87CD}"/>
              </a:ext>
            </a:extLst>
          </p:cNvPr>
          <p:cNvSpPr>
            <a:spLocks noGrp="1"/>
          </p:cNvSpPr>
          <p:nvPr>
            <p:ph type="title"/>
          </p:nvPr>
        </p:nvSpPr>
        <p:spPr/>
        <p:txBody>
          <a:bodyPr/>
          <a:lstStyle/>
          <a:p>
            <a:r>
              <a:rPr lang="en-US" b="1" dirty="0">
                <a:latin typeface="+mn-lt"/>
              </a:rPr>
              <a:t>What is </a:t>
            </a:r>
            <a:r>
              <a:rPr lang="en-US" b="1" i="0" dirty="0">
                <a:solidFill>
                  <a:srgbClr val="212529"/>
                </a:solidFill>
                <a:effectLst/>
                <a:latin typeface="+mn-lt"/>
              </a:rPr>
              <a:t>Neural Turing Machine ?</a:t>
            </a:r>
            <a:endParaRPr lang="en-IN" dirty="0"/>
          </a:p>
        </p:txBody>
      </p:sp>
      <p:sp>
        <p:nvSpPr>
          <p:cNvPr id="3" name="Content Placeholder 2">
            <a:extLst>
              <a:ext uri="{FF2B5EF4-FFF2-40B4-BE49-F238E27FC236}">
                <a16:creationId xmlns:a16="http://schemas.microsoft.com/office/drawing/2014/main" id="{1FE9FFB7-983F-7C64-111A-2B6FF84FFA8B}"/>
              </a:ext>
            </a:extLst>
          </p:cNvPr>
          <p:cNvSpPr>
            <a:spLocks noGrp="1"/>
          </p:cNvSpPr>
          <p:nvPr>
            <p:ph idx="1"/>
          </p:nvPr>
        </p:nvSpPr>
        <p:spPr/>
        <p:txBody>
          <a:bodyPr/>
          <a:lstStyle/>
          <a:p>
            <a:r>
              <a:rPr lang="en-US" b="0" i="0" dirty="0">
                <a:solidFill>
                  <a:srgbClr val="212529"/>
                </a:solidFill>
                <a:effectLst/>
                <a:latin typeface="Lato" panose="020F0502020204030203" pitchFamily="34" charset="0"/>
              </a:rPr>
              <a:t>A Neural Turing Machine (NTM) architecture contains two basic components: a </a:t>
            </a:r>
            <a:r>
              <a:rPr lang="en-US" b="0" i="0" dirty="0">
                <a:solidFill>
                  <a:srgbClr val="FF0000"/>
                </a:solidFill>
                <a:effectLst/>
                <a:latin typeface="Lato" panose="020F0502020204030203" pitchFamily="34" charset="0"/>
              </a:rPr>
              <a:t>neural network controller and a memory bank. </a:t>
            </a:r>
            <a:r>
              <a:rPr lang="en-US" b="0" i="0" dirty="0">
                <a:solidFill>
                  <a:srgbClr val="212529"/>
                </a:solidFill>
                <a:effectLst/>
                <a:latin typeface="Lato" panose="020F0502020204030203" pitchFamily="34" charset="0"/>
              </a:rPr>
              <a:t>The Figure presents a high-level diagram of the NTM architecture. </a:t>
            </a:r>
          </a:p>
          <a:p>
            <a:r>
              <a:rPr lang="en-US" b="0" i="0" dirty="0">
                <a:solidFill>
                  <a:srgbClr val="212529"/>
                </a:solidFill>
                <a:effectLst/>
                <a:latin typeface="Lato" panose="020F0502020204030203" pitchFamily="34" charset="0"/>
              </a:rPr>
              <a:t>Like most neural networks, the controller interacts with the external world via input and output vectors. </a:t>
            </a:r>
          </a:p>
          <a:p>
            <a:r>
              <a:rPr lang="en-US" b="0" i="0" dirty="0">
                <a:solidFill>
                  <a:srgbClr val="212529"/>
                </a:solidFill>
                <a:effectLst/>
                <a:latin typeface="Lato" panose="020F0502020204030203" pitchFamily="34" charset="0"/>
              </a:rPr>
              <a:t>Unlike a standard network, it also interacts with a memory matrix using selective read and write operations. </a:t>
            </a:r>
          </a:p>
          <a:p>
            <a:r>
              <a:rPr lang="en-US" b="0" i="0" dirty="0">
                <a:solidFill>
                  <a:srgbClr val="212529"/>
                </a:solidFill>
                <a:effectLst/>
                <a:latin typeface="Lato" panose="020F0502020204030203" pitchFamily="34" charset="0"/>
              </a:rPr>
              <a:t>By analogy to the Turing machine we refer to the network outputs that </a:t>
            </a:r>
            <a:r>
              <a:rPr lang="en-US" b="0" i="0" dirty="0" err="1">
                <a:solidFill>
                  <a:srgbClr val="212529"/>
                </a:solidFill>
                <a:effectLst/>
                <a:latin typeface="Lato" panose="020F0502020204030203" pitchFamily="34" charset="0"/>
              </a:rPr>
              <a:t>parameterise</a:t>
            </a:r>
            <a:r>
              <a:rPr lang="en-US" b="0" i="0" dirty="0">
                <a:solidFill>
                  <a:srgbClr val="212529"/>
                </a:solidFill>
                <a:effectLst/>
                <a:latin typeface="Lato" panose="020F0502020204030203" pitchFamily="34" charset="0"/>
              </a:rPr>
              <a:t> these operations as “heads.”</a:t>
            </a:r>
            <a:endParaRPr lang="en-IN" dirty="0"/>
          </a:p>
        </p:txBody>
      </p:sp>
    </p:spTree>
    <p:extLst>
      <p:ext uri="{BB962C8B-B14F-4D97-AF65-F5344CB8AC3E}">
        <p14:creationId xmlns:p14="http://schemas.microsoft.com/office/powerpoint/2010/main" val="132298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77E3253-EC53-75D1-875F-EAC350E16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229342"/>
            <a:ext cx="9451975" cy="623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8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5F09-D5AA-0F5F-7785-8D8A16ED4756}"/>
              </a:ext>
            </a:extLst>
          </p:cNvPr>
          <p:cNvSpPr>
            <a:spLocks noGrp="1"/>
          </p:cNvSpPr>
          <p:nvPr>
            <p:ph type="title"/>
          </p:nvPr>
        </p:nvSpPr>
        <p:spPr/>
        <p:txBody>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C75E3365-3492-FD8F-6A05-F84CA23A0308}"/>
              </a:ext>
            </a:extLst>
          </p:cNvPr>
          <p:cNvSpPr>
            <a:spLocks noGrp="1"/>
          </p:cNvSpPr>
          <p:nvPr>
            <p:ph idx="1"/>
          </p:nvPr>
        </p:nvSpPr>
        <p:spPr/>
        <p:txBody>
          <a:bodyPr>
            <a:normAutofit/>
          </a:bodyPr>
          <a:lstStyle/>
          <a:p>
            <a:r>
              <a:rPr lang="en-US" b="0" i="0" dirty="0">
                <a:solidFill>
                  <a:srgbClr val="212529"/>
                </a:solidFill>
                <a:effectLst/>
                <a:latin typeface="Lato" panose="020F0502020204030203" pitchFamily="34" charset="0"/>
              </a:rPr>
              <a:t>Every component of the architecture is differentiable. This is achieved by defining 'blurry' read and write operations that interact to a greater or lesser degree with all the elements in memory </a:t>
            </a:r>
          </a:p>
          <a:p>
            <a:r>
              <a:rPr lang="en-US" b="0" i="0" dirty="0">
                <a:solidFill>
                  <a:srgbClr val="212529"/>
                </a:solidFill>
                <a:effectLst/>
                <a:latin typeface="Lato" panose="020F0502020204030203" pitchFamily="34" charset="0"/>
              </a:rPr>
              <a:t>The degree of blurriness is determined by an attentional “focus” mechanism that constrains each read and write operation to interact with a small portion of the memory, while ignoring the rest. </a:t>
            </a:r>
          </a:p>
          <a:p>
            <a:r>
              <a:rPr lang="en-US" b="0" i="0" dirty="0">
                <a:solidFill>
                  <a:srgbClr val="212529"/>
                </a:solidFill>
                <a:effectLst/>
                <a:latin typeface="Lato" panose="020F0502020204030203" pitchFamily="34" charset="0"/>
              </a:rPr>
              <a:t>Because interaction with the memory is highly sparse, the NTM is biased towards storing data without interference.</a:t>
            </a:r>
            <a:endParaRPr lang="en-IN" dirty="0"/>
          </a:p>
        </p:txBody>
      </p:sp>
    </p:spTree>
    <p:extLst>
      <p:ext uri="{BB962C8B-B14F-4D97-AF65-F5344CB8AC3E}">
        <p14:creationId xmlns:p14="http://schemas.microsoft.com/office/powerpoint/2010/main" val="266814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F76B-053E-244A-22BF-71A73E4A4A4B}"/>
              </a:ext>
            </a:extLst>
          </p:cNvPr>
          <p:cNvSpPr>
            <a:spLocks noGrp="1"/>
          </p:cNvSpPr>
          <p:nvPr>
            <p:ph type="title"/>
          </p:nvPr>
        </p:nvSpPr>
        <p:spPr/>
        <p:txBody>
          <a:bodyPr/>
          <a:lstStyle/>
          <a:p>
            <a:r>
              <a:rPr lang="en-US" dirty="0"/>
              <a:t>Working Principle</a:t>
            </a:r>
            <a:endParaRPr lang="en-IN" dirty="0"/>
          </a:p>
        </p:txBody>
      </p:sp>
      <p:sp>
        <p:nvSpPr>
          <p:cNvPr id="3" name="Content Placeholder 2">
            <a:extLst>
              <a:ext uri="{FF2B5EF4-FFF2-40B4-BE49-F238E27FC236}">
                <a16:creationId xmlns:a16="http://schemas.microsoft.com/office/drawing/2014/main" id="{79191CF8-2AAC-2A95-B85D-E6D9F3AD3BEF}"/>
              </a:ext>
            </a:extLst>
          </p:cNvPr>
          <p:cNvSpPr>
            <a:spLocks noGrp="1"/>
          </p:cNvSpPr>
          <p:nvPr>
            <p:ph idx="1"/>
          </p:nvPr>
        </p:nvSpPr>
        <p:spPr/>
        <p:txBody>
          <a:bodyPr/>
          <a:lstStyle/>
          <a:p>
            <a:r>
              <a:rPr lang="en-US" b="0" i="0" dirty="0">
                <a:solidFill>
                  <a:srgbClr val="212529"/>
                </a:solidFill>
                <a:effectLst/>
                <a:latin typeface="Lato" panose="020F0502020204030203" pitchFamily="34" charset="0"/>
              </a:rPr>
              <a:t>The memory location brought into attentional focus is determined by specialized outputs emitted by the heads. </a:t>
            </a:r>
          </a:p>
          <a:p>
            <a:r>
              <a:rPr lang="en-US" b="0" i="0" dirty="0">
                <a:solidFill>
                  <a:srgbClr val="212529"/>
                </a:solidFill>
                <a:effectLst/>
                <a:latin typeface="Lato" panose="020F0502020204030203" pitchFamily="34" charset="0"/>
              </a:rPr>
              <a:t>These outputs define a </a:t>
            </a:r>
            <a:r>
              <a:rPr lang="en-US" b="0" i="0" dirty="0" err="1">
                <a:solidFill>
                  <a:srgbClr val="212529"/>
                </a:solidFill>
                <a:effectLst/>
                <a:latin typeface="Lato" panose="020F0502020204030203" pitchFamily="34" charset="0"/>
              </a:rPr>
              <a:t>normalised</a:t>
            </a:r>
            <a:r>
              <a:rPr lang="en-US" b="0" i="0" dirty="0">
                <a:solidFill>
                  <a:srgbClr val="212529"/>
                </a:solidFill>
                <a:effectLst/>
                <a:latin typeface="Lato" panose="020F0502020204030203" pitchFamily="34" charset="0"/>
              </a:rPr>
              <a:t> weighting over the rows in the memory matrix (referred to as memory “locations”). </a:t>
            </a:r>
          </a:p>
          <a:p>
            <a:r>
              <a:rPr lang="en-US" b="0" i="0" dirty="0">
                <a:solidFill>
                  <a:srgbClr val="212529"/>
                </a:solidFill>
                <a:effectLst/>
                <a:latin typeface="Lato" panose="020F0502020204030203" pitchFamily="34" charset="0"/>
              </a:rPr>
              <a:t>Each weighting, one per read or write head, defines the degree to which the head reads or writes at each location. </a:t>
            </a:r>
          </a:p>
          <a:p>
            <a:r>
              <a:rPr lang="en-US" b="0" i="0" dirty="0">
                <a:solidFill>
                  <a:srgbClr val="212529"/>
                </a:solidFill>
                <a:effectLst/>
                <a:latin typeface="Lato" panose="020F0502020204030203" pitchFamily="34" charset="0"/>
              </a:rPr>
              <a:t>A head can thereby attend sharply to the memory at a single location or weakly to the memory at many locations</a:t>
            </a:r>
            <a:endParaRPr lang="en-IN" dirty="0"/>
          </a:p>
        </p:txBody>
      </p:sp>
    </p:spTree>
    <p:extLst>
      <p:ext uri="{BB962C8B-B14F-4D97-AF65-F5344CB8AC3E}">
        <p14:creationId xmlns:p14="http://schemas.microsoft.com/office/powerpoint/2010/main" val="24979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86DC-063E-1355-2458-05086D77B3C1}"/>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D0389598-EB89-FD06-5DAA-6E928CFB9525}"/>
              </a:ext>
            </a:extLst>
          </p:cNvPr>
          <p:cNvSpPr>
            <a:spLocks noGrp="1"/>
          </p:cNvSpPr>
          <p:nvPr>
            <p:ph idx="1"/>
          </p:nvPr>
        </p:nvSpPr>
        <p:spPr/>
        <p:txBody>
          <a:bodyPr/>
          <a:lstStyle/>
          <a:p>
            <a:r>
              <a:rPr lang="en-US" b="0" i="0" dirty="0">
                <a:solidFill>
                  <a:srgbClr val="000000"/>
                </a:solidFill>
                <a:effectLst/>
                <a:latin typeface="Roboto Slab"/>
              </a:rPr>
              <a:t>If a neural network has been likened to a brain, then this is like giving the brain a working memory. </a:t>
            </a:r>
          </a:p>
          <a:p>
            <a:r>
              <a:rPr lang="en-US" b="0" i="0" dirty="0">
                <a:solidFill>
                  <a:srgbClr val="000000"/>
                </a:solidFill>
                <a:effectLst/>
                <a:latin typeface="Roboto Slab"/>
              </a:rPr>
              <a:t>The network itself learns how best to use its memory when learning a solution to a given problem. </a:t>
            </a:r>
          </a:p>
          <a:p>
            <a:r>
              <a:rPr lang="en-US" b="0" i="0" dirty="0">
                <a:solidFill>
                  <a:srgbClr val="000000"/>
                </a:solidFill>
                <a:effectLst/>
                <a:latin typeface="Roboto Slab"/>
              </a:rPr>
              <a:t>An NTM trained on a copy task where the goal was to output a copy of an input sequence, learned a copy </a:t>
            </a:r>
            <a:r>
              <a:rPr lang="en-US" b="0" i="1" dirty="0">
                <a:solidFill>
                  <a:srgbClr val="000000"/>
                </a:solidFill>
                <a:effectLst/>
                <a:latin typeface="Roboto Slab"/>
              </a:rPr>
              <a:t>algorithm</a:t>
            </a:r>
            <a:r>
              <a:rPr lang="en-US" b="0" i="0" dirty="0">
                <a:solidFill>
                  <a:srgbClr val="000000"/>
                </a:solidFill>
                <a:effectLst/>
                <a:latin typeface="Roboto Slab"/>
              </a:rPr>
              <a:t>. </a:t>
            </a:r>
          </a:p>
          <a:p>
            <a:r>
              <a:rPr lang="en-US" b="0" i="0" dirty="0">
                <a:solidFill>
                  <a:srgbClr val="000000"/>
                </a:solidFill>
                <a:effectLst/>
                <a:latin typeface="Roboto Slab"/>
              </a:rPr>
              <a:t>By </a:t>
            </a:r>
            <a:r>
              <a:rPr lang="en-US" b="0" i="0" dirty="0" err="1">
                <a:solidFill>
                  <a:srgbClr val="000000"/>
                </a:solidFill>
                <a:effectLst/>
                <a:latin typeface="Roboto Slab"/>
              </a:rPr>
              <a:t>analysing</a:t>
            </a:r>
            <a:r>
              <a:rPr lang="en-US" b="0" i="0" dirty="0">
                <a:solidFill>
                  <a:srgbClr val="000000"/>
                </a:solidFill>
                <a:effectLst/>
                <a:latin typeface="Roboto Slab"/>
              </a:rPr>
              <a:t> the network and the interaction between the controller and the memory,</a:t>
            </a:r>
            <a:endParaRPr lang="en-IN" b="1" dirty="0"/>
          </a:p>
        </p:txBody>
      </p:sp>
    </p:spTree>
    <p:extLst>
      <p:ext uri="{BB962C8B-B14F-4D97-AF65-F5344CB8AC3E}">
        <p14:creationId xmlns:p14="http://schemas.microsoft.com/office/powerpoint/2010/main" val="344466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9E86-1077-E480-5794-2FF1788986E6}"/>
              </a:ext>
            </a:extLst>
          </p:cNvPr>
          <p:cNvSpPr>
            <a:spLocks noGrp="1"/>
          </p:cNvSpPr>
          <p:nvPr>
            <p:ph type="title"/>
          </p:nvPr>
        </p:nvSpPr>
        <p:spPr/>
        <p:txBody>
          <a:bodyPr/>
          <a:lstStyle/>
          <a:p>
            <a:r>
              <a:rPr lang="en-IN" b="0" i="0" dirty="0">
                <a:solidFill>
                  <a:srgbClr val="000000"/>
                </a:solidFill>
                <a:effectLst/>
                <a:latin typeface="Roboto Slab"/>
              </a:rPr>
              <a:t>pseudocode</a:t>
            </a:r>
            <a:endParaRPr lang="en-IN" dirty="0"/>
          </a:p>
        </p:txBody>
      </p:sp>
      <p:sp>
        <p:nvSpPr>
          <p:cNvPr id="3" name="Content Placeholder 2">
            <a:extLst>
              <a:ext uri="{FF2B5EF4-FFF2-40B4-BE49-F238E27FC236}">
                <a16:creationId xmlns:a16="http://schemas.microsoft.com/office/drawing/2014/main" id="{FD738D51-BF65-2C91-DF8C-CA6C5E0C2FC8}"/>
              </a:ext>
            </a:extLst>
          </p:cNvPr>
          <p:cNvSpPr>
            <a:spLocks noGrp="1"/>
          </p:cNvSpPr>
          <p:nvPr>
            <p:ph idx="1"/>
          </p:nvPr>
        </p:nvSpPr>
        <p:spPr/>
        <p:txBody>
          <a:bodyPr>
            <a:normAutofit fontScale="77500" lnSpcReduction="20000"/>
          </a:bodyPr>
          <a:lstStyle/>
          <a:p>
            <a:pPr marL="0" indent="0">
              <a:buNone/>
            </a:pPr>
            <a:r>
              <a:rPr lang="en-US" dirty="0" err="1"/>
              <a:t>initialise</a:t>
            </a:r>
            <a:r>
              <a:rPr lang="en-US" dirty="0"/>
              <a:t>: move head to start location</a:t>
            </a:r>
          </a:p>
          <a:p>
            <a:pPr marL="0" indent="0">
              <a:buNone/>
            </a:pPr>
            <a:r>
              <a:rPr lang="en-US" dirty="0"/>
              <a:t>while input delimiter not seen do</a:t>
            </a:r>
          </a:p>
          <a:p>
            <a:pPr marL="0" indent="0">
              <a:buNone/>
            </a:pPr>
            <a:r>
              <a:rPr lang="en-US" dirty="0"/>
              <a:t>    receive input vector</a:t>
            </a:r>
          </a:p>
          <a:p>
            <a:pPr marL="0" indent="0">
              <a:buNone/>
            </a:pPr>
            <a:r>
              <a:rPr lang="en-US" dirty="0"/>
              <a:t>    write input to head location</a:t>
            </a:r>
          </a:p>
          <a:p>
            <a:pPr marL="0" indent="0">
              <a:buNone/>
            </a:pPr>
            <a:r>
              <a:rPr lang="en-US" dirty="0"/>
              <a:t>    increment head location by 1</a:t>
            </a:r>
          </a:p>
          <a:p>
            <a:pPr marL="0" indent="0">
              <a:buNone/>
            </a:pPr>
            <a:r>
              <a:rPr lang="en-US" dirty="0"/>
              <a:t>end while</a:t>
            </a:r>
          </a:p>
          <a:p>
            <a:pPr marL="0" indent="0">
              <a:buNone/>
            </a:pPr>
            <a:r>
              <a:rPr lang="en-US" dirty="0"/>
              <a:t>return head to start location</a:t>
            </a:r>
          </a:p>
          <a:p>
            <a:pPr marL="0" indent="0">
              <a:buNone/>
            </a:pPr>
            <a:r>
              <a:rPr lang="en-US" dirty="0"/>
              <a:t>while true do</a:t>
            </a:r>
          </a:p>
          <a:p>
            <a:pPr marL="0" indent="0">
              <a:buNone/>
            </a:pPr>
            <a:r>
              <a:rPr lang="en-US" dirty="0"/>
              <a:t>    read output vector from head location</a:t>
            </a:r>
          </a:p>
          <a:p>
            <a:pPr marL="0" indent="0">
              <a:buNone/>
            </a:pPr>
            <a:r>
              <a:rPr lang="en-US" dirty="0"/>
              <a:t>    emit output</a:t>
            </a:r>
          </a:p>
          <a:p>
            <a:pPr marL="0" indent="0">
              <a:buNone/>
            </a:pPr>
            <a:r>
              <a:rPr lang="en-US" dirty="0"/>
              <a:t>    increment head location by 1</a:t>
            </a:r>
          </a:p>
          <a:p>
            <a:pPr marL="0" indent="0">
              <a:buNone/>
            </a:pPr>
            <a:r>
              <a:rPr lang="en-US" dirty="0"/>
              <a:t>end while</a:t>
            </a:r>
            <a:endParaRPr lang="en-IN" dirty="0"/>
          </a:p>
        </p:txBody>
      </p:sp>
    </p:spTree>
    <p:extLst>
      <p:ext uri="{BB962C8B-B14F-4D97-AF65-F5344CB8AC3E}">
        <p14:creationId xmlns:p14="http://schemas.microsoft.com/office/powerpoint/2010/main" val="36185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1338</Words>
  <Application>Microsoft Office PowerPoint</Application>
  <PresentationFormat>Widescreen</PresentationFormat>
  <Paragraphs>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Neural Turing Machine </vt:lpstr>
      <vt:lpstr>Agenda</vt:lpstr>
      <vt:lpstr>What is Neural Turing Machine ?</vt:lpstr>
      <vt:lpstr>What is Neural Turing Machine ?</vt:lpstr>
      <vt:lpstr>PowerPoint Presentation</vt:lpstr>
      <vt:lpstr>Working Principle</vt:lpstr>
      <vt:lpstr>Working Principle</vt:lpstr>
      <vt:lpstr>Contd..</vt:lpstr>
      <vt:lpstr>pseudocode</vt:lpstr>
      <vt:lpstr>How to Build a Neural Turing Machine </vt:lpstr>
      <vt:lpstr>Contd…</vt:lpstr>
      <vt:lpstr>Contd…</vt:lpstr>
      <vt:lpstr>Contd…</vt:lpstr>
      <vt:lpstr>PowerPoint Presentation</vt:lpstr>
      <vt:lpstr>PowerPoint Presentation</vt:lpstr>
      <vt:lpstr>content-based addressing</vt:lpstr>
      <vt:lpstr>Location-based addressing mechanism</vt:lpstr>
      <vt:lpstr>combined addressing solution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Turing Machine </dc:title>
  <dc:creator>Selvi Rajendran</dc:creator>
  <cp:lastModifiedBy>deraj yojith</cp:lastModifiedBy>
  <cp:revision>3</cp:revision>
  <dcterms:created xsi:type="dcterms:W3CDTF">2022-08-30T06:11:10Z</dcterms:created>
  <dcterms:modified xsi:type="dcterms:W3CDTF">2022-09-02T05:08:10Z</dcterms:modified>
</cp:coreProperties>
</file>