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4" r:id="rId3"/>
    <p:sldId id="336" r:id="rId4"/>
    <p:sldId id="335" r:id="rId5"/>
    <p:sldId id="266" r:id="rId6"/>
    <p:sldId id="267" r:id="rId7"/>
    <p:sldId id="268" r:id="rId8"/>
    <p:sldId id="329" r:id="rId9"/>
    <p:sldId id="324" r:id="rId10"/>
    <p:sldId id="337" r:id="rId11"/>
    <p:sldId id="338" r:id="rId12"/>
    <p:sldId id="330" r:id="rId13"/>
    <p:sldId id="339" r:id="rId14"/>
    <p:sldId id="340" r:id="rId15"/>
    <p:sldId id="341" r:id="rId16"/>
    <p:sldId id="363" r:id="rId17"/>
    <p:sldId id="364" r:id="rId18"/>
    <p:sldId id="365" r:id="rId19"/>
    <p:sldId id="366" r:id="rId20"/>
    <p:sldId id="343" r:id="rId21"/>
    <p:sldId id="344" r:id="rId22"/>
    <p:sldId id="345" r:id="rId23"/>
    <p:sldId id="342" r:id="rId24"/>
    <p:sldId id="346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4253"/>
        <p:guide pos="5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014F45-19A8-4CB9-A1B1-14AA9D319B8D}" type="slidenum">
              <a:rPr lang="en-US" altLang="en-US" sz="1100"/>
              <a:pPr/>
              <a:t>16</a:t>
            </a:fld>
            <a:endParaRPr lang="en-US" altLang="en-US" sz="11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FB448E-0A06-4DC2-AB41-88E058E58574}" type="slidenum">
              <a:rPr lang="en-US" altLang="en-US" sz="1100"/>
              <a:pPr/>
              <a:t>32</a:t>
            </a:fld>
            <a:endParaRPr lang="en-US" altLang="en-US" sz="11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18B7ED-6F46-4579-9C5F-A545CBEB1C43}" type="slidenum">
              <a:rPr lang="en-US" altLang="en-US" sz="1100"/>
              <a:pPr/>
              <a:t>33</a:t>
            </a:fld>
            <a:endParaRPr lang="en-US" altLang="en-US" sz="11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0D00D4-E356-4922-8C4E-D6BE30F78C31}" type="slidenum">
              <a:rPr lang="en-US" altLang="en-US" sz="1100"/>
              <a:pPr/>
              <a:t>34</a:t>
            </a:fld>
            <a:endParaRPr lang="en-US" altLang="en-US" sz="11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CDD425-E92C-467C-B575-4C0B9B55C3FA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4FECCE-E50C-4295-B99E-17E30B191A93}" type="slidenum">
              <a:rPr lang="en-US" altLang="en-US" sz="1100"/>
              <a:pPr/>
              <a:t>17</a:t>
            </a:fld>
            <a:endParaRPr lang="en-US" altLang="en-US" sz="11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EE02E7-0D11-4FA4-B8FC-C9A0507A9431}" type="slidenum">
              <a:rPr lang="en-US" altLang="en-US" sz="1100"/>
              <a:pPr/>
              <a:t>18</a:t>
            </a:fld>
            <a:endParaRPr lang="en-US" altLang="en-US" sz="11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967881-637E-4593-9EE8-83E4CB88C485}" type="slidenum">
              <a:rPr lang="en-US" altLang="en-US" sz="1100"/>
              <a:pPr/>
              <a:t>19</a:t>
            </a:fld>
            <a:endParaRPr lang="en-US" altLang="en-US" sz="11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9484B2-3992-4774-BD32-1F16B078528A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990457-5967-46D8-99CF-E16D29A66D1A}" type="slidenum">
              <a:rPr lang="en-US" altLang="en-US" sz="1100"/>
              <a:pPr/>
              <a:t>26</a:t>
            </a:fld>
            <a:endParaRPr lang="en-US" altLang="en-US" sz="11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E17C60-F3ED-4BEC-A718-30C077F0AB92}" type="slidenum">
              <a:rPr lang="en-US" altLang="en-US" sz="1100"/>
              <a:pPr/>
              <a:t>27</a:t>
            </a:fld>
            <a:endParaRPr lang="en-US" altLang="en-US" sz="11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661A8E-3360-4D29-B98B-EC98A04D0FB4}" type="slidenum">
              <a:rPr lang="en-US" altLang="en-US" sz="1100"/>
              <a:pPr/>
              <a:t>28</a:t>
            </a:fld>
            <a:endParaRPr lang="en-US" altLang="en-US" sz="11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Go over this example in detail, then do another example of merging, something like:</a:t>
            </a:r>
          </a:p>
          <a:p>
            <a:endParaRPr lang="en-US" altLang="en-US" smtClean="0"/>
          </a:p>
          <a:p>
            <a:r>
              <a:rPr lang="en-US" altLang="en-US" smtClean="0"/>
              <a:t>(1 2 5 7 9)</a:t>
            </a:r>
          </a:p>
          <a:p>
            <a:r>
              <a:rPr lang="en-US" altLang="en-US" smtClean="0"/>
              <a:t>(3 4 6)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017418-A463-4441-902D-2EBFF5A375E0}" type="slidenum">
              <a:rPr lang="en-US" altLang="en-US" sz="1100"/>
              <a:pPr/>
              <a:t>29</a:t>
            </a:fld>
            <a:endParaRPr lang="en-US" altLang="en-US" sz="11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even if not analyzing in detail, show the recurrence for mergesort in worst case:</a:t>
            </a:r>
          </a:p>
          <a:p>
            <a:r>
              <a:rPr lang="en-US" altLang="en-US" smtClean="0"/>
              <a:t>T(n) = 2 T(n/2) + (n-1)</a:t>
            </a:r>
          </a:p>
          <a:p>
            <a:endParaRPr lang="en-US" altLang="en-US" smtClean="0"/>
          </a:p>
          <a:p>
            <a:r>
              <a:rPr lang="en-US" altLang="en-US" smtClean="0"/>
              <a:t>                         worst case comparisons for merge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2143125" y="6386286"/>
            <a:ext cx="0" cy="21771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6493" tIns="43247" rIns="86493" bIns="43247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AE14-63C6-4588-8968-633FA6C399BA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AEEB-56E4-4DA9-8E0E-3CD471BE363F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A81D-85C8-4976-9F3D-87EDE69A1703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117667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0ED8A-0C2D-430F-81CF-F685316E1595}" type="datetime1">
              <a:rPr lang="en-IN" altLang="en-US" smtClean="0"/>
              <a:t>19-08-2020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37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4064-3EC5-4BCA-B57C-F20160E093AA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56700" y="2689225"/>
            <a:ext cx="9144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27F4-FA95-4FA8-9CAA-1ADFDB035FD6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E40-5C65-47B8-AA64-09DB69F7BDEB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AD6-19C7-4454-805B-F40E6F8FC59E}" type="datetime1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DB3-D10F-4B75-BA56-D32830B01895}" type="datetime1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322-F223-4012-815A-5B93A5C2F233}" type="datetime1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BB20-0297-494A-81E3-415FD49D93C5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23D5-82B1-4D6D-9395-D31A01A3D29C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7562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1344-5727-415F-913F-C267E3154E42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Computer science and Engineering                                  CSB4201 - DESIGN AND ANALYSIS AND ALGORITHMS                  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6248718"/>
            <a:ext cx="205740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6" y="-1"/>
            <a:ext cx="7649491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ED94938-268E-4C0A-A08A-B3980C78B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318049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CSB4201 - DESIGN AND ANALYSIS AND ALGORITHMS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Semester – Unit II 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9" y="1549796"/>
            <a:ext cx="5069591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 smtClean="0">
                <a:latin typeface="+mj-lt"/>
                <a:ea typeface="+mj-ea"/>
                <a:cs typeface="+mj-cs"/>
              </a:rPr>
              <a:t>Mr.M.Sambath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Assistant Professor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3127"/>
            <a:ext cx="9144000" cy="525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defRPr/>
            </a:pPr>
            <a:r>
              <a:rPr lang="en-US" altLang="en-US" sz="2800" dirty="0"/>
              <a:t>Given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items:</a:t>
            </a:r>
            <a:br>
              <a:rPr lang="en-US" altLang="en-US" sz="2800" dirty="0"/>
            </a:br>
            <a:r>
              <a:rPr lang="en-US" altLang="en-US" sz="2800" dirty="0"/>
              <a:t>weights:    </a:t>
            </a:r>
            <a:r>
              <a:rPr lang="en-US" altLang="en-US" sz="2800" i="1" dirty="0"/>
              <a:t>w</a:t>
            </a:r>
            <a:r>
              <a:rPr lang="en-US" altLang="en-US" sz="2800" baseline="-25000" dirty="0"/>
              <a:t>1   </a:t>
            </a:r>
            <a:r>
              <a:rPr lang="en-US" altLang="en-US" sz="2800" dirty="0"/>
              <a:t> </a:t>
            </a:r>
            <a:r>
              <a:rPr lang="en-US" altLang="en-US" sz="2800" i="1" dirty="0"/>
              <a:t>w</a:t>
            </a:r>
            <a:r>
              <a:rPr lang="en-US" altLang="en-US" sz="2800" i="1" baseline="-25000" dirty="0"/>
              <a:t>2 </a:t>
            </a:r>
            <a:r>
              <a:rPr lang="en-US" altLang="en-US" sz="2800" i="1" dirty="0"/>
              <a:t> …  </a:t>
            </a:r>
            <a:r>
              <a:rPr lang="en-US" altLang="en-US" sz="2800" i="1" dirty="0" err="1"/>
              <a:t>w</a:t>
            </a:r>
            <a:r>
              <a:rPr lang="en-US" altLang="en-US" sz="2800" i="1" baseline="-25000" dirty="0" err="1"/>
              <a:t>n</a:t>
            </a:r>
            <a:r>
              <a:rPr lang="en-US" altLang="en-US" sz="2800" i="1" baseline="-25000" dirty="0"/>
              <a:t/>
            </a:r>
            <a:br>
              <a:rPr lang="en-US" altLang="en-US" sz="2800" i="1" baseline="-25000" dirty="0"/>
            </a:br>
            <a:r>
              <a:rPr lang="en-US" altLang="en-US" sz="2800" dirty="0"/>
              <a:t>values:      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1    </a:t>
            </a:r>
            <a:r>
              <a:rPr lang="en-US" altLang="en-US" sz="2800" dirty="0"/>
              <a:t> 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 …  </a:t>
            </a:r>
            <a:r>
              <a:rPr lang="en-US" altLang="en-US" sz="2800" i="1" dirty="0" err="1"/>
              <a:t>v</a:t>
            </a:r>
            <a:r>
              <a:rPr lang="en-US" altLang="en-US" sz="2800" i="1" baseline="-25000" dirty="0" err="1"/>
              <a:t>n</a:t>
            </a:r>
            <a:r>
              <a:rPr lang="en-US" altLang="en-US" sz="2800" i="1" baseline="-25000" dirty="0"/>
              <a:t/>
            </a:r>
            <a:br>
              <a:rPr lang="en-US" altLang="en-US" sz="2800" i="1" baseline="-25000" dirty="0"/>
            </a:br>
            <a:r>
              <a:rPr lang="en-US" altLang="en-US" sz="2800" dirty="0"/>
              <a:t>a knapsack of capacity </a:t>
            </a:r>
            <a:r>
              <a:rPr lang="en-US" altLang="en-US" sz="2800" i="1" dirty="0"/>
              <a:t>W 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Find most valuable subset of the items that fit into the knapsack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Example:  Knapsack capacity W=16</a:t>
            </a:r>
            <a:br>
              <a:rPr lang="en-US" altLang="en-US" sz="2800" dirty="0"/>
            </a:br>
            <a:r>
              <a:rPr lang="en-US" altLang="en-US" sz="2800" u="sng" dirty="0"/>
              <a:t>item   weight       value</a:t>
            </a:r>
            <a:br>
              <a:rPr lang="en-US" altLang="en-US" sz="2800" u="sng" dirty="0"/>
            </a:br>
            <a:r>
              <a:rPr lang="en-US" altLang="en-US" sz="2800" u="sng" dirty="0" smtClean="0"/>
              <a:t>1</a:t>
            </a:r>
            <a:r>
              <a:rPr lang="en-US" altLang="en-US" sz="2800" dirty="0" smtClean="0"/>
              <a:t>         </a:t>
            </a:r>
            <a:r>
              <a:rPr lang="en-US" altLang="en-US" sz="2800" dirty="0"/>
              <a:t>2              $20</a:t>
            </a:r>
            <a:br>
              <a:rPr lang="en-US" altLang="en-US" sz="2800" dirty="0"/>
            </a:br>
            <a:r>
              <a:rPr lang="en-US" altLang="en-US" sz="2800" dirty="0" smtClean="0"/>
              <a:t>2        </a:t>
            </a:r>
            <a:r>
              <a:rPr lang="en-US" altLang="en-US" sz="2800" dirty="0"/>
              <a:t>5              $30</a:t>
            </a:r>
            <a:br>
              <a:rPr lang="en-US" altLang="en-US" sz="2800" dirty="0"/>
            </a:br>
            <a:r>
              <a:rPr lang="en-US" altLang="en-US" sz="2800" dirty="0" smtClean="0"/>
              <a:t>3      10              </a:t>
            </a:r>
            <a:r>
              <a:rPr lang="en-US" altLang="en-US" sz="2800" dirty="0"/>
              <a:t>$50</a:t>
            </a:r>
            <a:br>
              <a:rPr lang="en-US" altLang="en-US" sz="2800" dirty="0"/>
            </a:br>
            <a:r>
              <a:rPr lang="en-US" altLang="en-US" sz="2800" dirty="0" smtClean="0"/>
              <a:t>4        </a:t>
            </a:r>
            <a:r>
              <a:rPr lang="en-US" altLang="en-US" sz="2800" dirty="0"/>
              <a:t>5              $10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754"/>
            <a:ext cx="9144000" cy="55377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indent="-457200">
              <a:lnSpc>
                <a:spcPct val="80000"/>
              </a:lnSpc>
              <a:defRPr/>
            </a:pPr>
            <a:r>
              <a:rPr lang="en-US" altLang="en-US" sz="2800" u="sng" dirty="0" smtClean="0"/>
              <a:t>            Subset</a:t>
            </a:r>
            <a:r>
              <a:rPr lang="en-US" altLang="en-US" sz="2800" i="1" u="sng" dirty="0" smtClean="0"/>
              <a:t>               </a:t>
            </a:r>
            <a:r>
              <a:rPr lang="en-US" altLang="en-US" sz="2800" u="sng" dirty="0" smtClean="0"/>
              <a:t>Total </a:t>
            </a:r>
            <a:r>
              <a:rPr lang="en-US" altLang="en-US" sz="2800" u="sng" dirty="0"/>
              <a:t>weight</a:t>
            </a:r>
            <a:r>
              <a:rPr lang="en-US" altLang="en-US" sz="2800" i="1" u="sng" dirty="0"/>
              <a:t>     </a:t>
            </a:r>
            <a:r>
              <a:rPr lang="en-US" altLang="en-US" sz="2800" u="sng" dirty="0"/>
              <a:t>Total value</a:t>
            </a:r>
            <a:br>
              <a:rPr lang="en-US" altLang="en-US" sz="2800" u="sng" dirty="0"/>
            </a:br>
            <a:r>
              <a:rPr lang="en-US" altLang="en-US" sz="2800" dirty="0"/>
              <a:t>         {1}               2                  $20</a:t>
            </a:r>
            <a:br>
              <a:rPr lang="en-US" altLang="en-US" sz="2800" dirty="0"/>
            </a:br>
            <a:r>
              <a:rPr lang="en-US" altLang="en-US" sz="2800" dirty="0"/>
              <a:t>         {2}               5                  $30</a:t>
            </a:r>
            <a:br>
              <a:rPr lang="en-US" altLang="en-US" sz="2800" dirty="0"/>
            </a:br>
            <a:r>
              <a:rPr lang="en-US" altLang="en-US" sz="2800" dirty="0"/>
              <a:t>         {3}             10                  $50</a:t>
            </a:r>
            <a:br>
              <a:rPr lang="en-US" altLang="en-US" sz="2800" dirty="0"/>
            </a:br>
            <a:r>
              <a:rPr lang="en-US" altLang="en-US" sz="2800" dirty="0"/>
              <a:t>         {4}               5                  $10</a:t>
            </a:r>
            <a:br>
              <a:rPr lang="en-US" altLang="en-US" sz="2800" dirty="0"/>
            </a:br>
            <a:r>
              <a:rPr lang="en-US" altLang="en-US" sz="2800" dirty="0"/>
              <a:t>      {1,2}               7                  $50</a:t>
            </a:r>
            <a:br>
              <a:rPr lang="en-US" altLang="en-US" sz="2800" dirty="0"/>
            </a:br>
            <a:r>
              <a:rPr lang="en-US" altLang="en-US" sz="2800" dirty="0"/>
              <a:t>      {1,3}             12                  $70</a:t>
            </a:r>
            <a:br>
              <a:rPr lang="en-US" altLang="en-US" sz="2800" dirty="0"/>
            </a:br>
            <a:r>
              <a:rPr lang="en-US" altLang="en-US" sz="2800" dirty="0"/>
              <a:t>      {1,4}              7                   $30</a:t>
            </a:r>
            <a:br>
              <a:rPr lang="en-US" altLang="en-US" sz="2800" dirty="0"/>
            </a:br>
            <a:r>
              <a:rPr lang="en-US" altLang="en-US" sz="2800" dirty="0"/>
              <a:t>      {2,3}             15                  $80</a:t>
            </a:r>
            <a:br>
              <a:rPr lang="en-US" altLang="en-US" sz="2800" dirty="0"/>
            </a:br>
            <a:r>
              <a:rPr lang="en-US" altLang="en-US" sz="2800" dirty="0"/>
              <a:t>      {2,4}             10                  $40</a:t>
            </a:r>
            <a:br>
              <a:rPr lang="en-US" altLang="en-US" sz="2800" dirty="0"/>
            </a:br>
            <a:r>
              <a:rPr lang="en-US" altLang="en-US" sz="2800" dirty="0"/>
              <a:t>      {3,4}             15                  $60</a:t>
            </a:r>
            <a:br>
              <a:rPr lang="en-US" altLang="en-US" sz="2800" dirty="0"/>
            </a:br>
            <a:r>
              <a:rPr lang="en-US" altLang="en-US" sz="2800" dirty="0"/>
              <a:t>  </a:t>
            </a:r>
            <a:r>
              <a:rPr lang="en-US" altLang="en-US" sz="2800" dirty="0" smtClean="0"/>
              <a:t> 		 </a:t>
            </a:r>
            <a:r>
              <a:rPr lang="en-US" altLang="en-US" sz="2800" dirty="0"/>
              <a:t>{1,2,3}             17                  not feasible</a:t>
            </a:r>
            <a:br>
              <a:rPr lang="en-US" altLang="en-US" sz="2800" dirty="0"/>
            </a:br>
            <a:r>
              <a:rPr lang="en-US" altLang="en-US" sz="2800" dirty="0"/>
              <a:t>   {1,2,4}             12                  $60</a:t>
            </a:r>
            <a:br>
              <a:rPr lang="en-US" altLang="en-US" sz="2800" dirty="0"/>
            </a:br>
            <a:r>
              <a:rPr lang="en-US" altLang="en-US" sz="2800" dirty="0" smtClean="0"/>
              <a:t> 		   </a:t>
            </a:r>
            <a:r>
              <a:rPr lang="en-US" altLang="en-US" sz="2800" dirty="0"/>
              <a:t>{1,3,4}             17                  not feasible</a:t>
            </a:r>
            <a:br>
              <a:rPr lang="en-US" altLang="en-US" sz="2800" dirty="0"/>
            </a:br>
            <a:r>
              <a:rPr lang="en-US" altLang="en-US" sz="2800" dirty="0" smtClean="0"/>
              <a:t>		   </a:t>
            </a:r>
            <a:r>
              <a:rPr lang="en-US" altLang="en-US" sz="2800" dirty="0"/>
              <a:t>{2,3,4}             20                  not feasible</a:t>
            </a:r>
            <a:br>
              <a:rPr lang="en-US" altLang="en-US" sz="2800" dirty="0"/>
            </a:br>
            <a:r>
              <a:rPr lang="en-US" altLang="en-US" sz="2800" dirty="0" smtClean="0"/>
              <a:t>		{</a:t>
            </a:r>
            <a:r>
              <a:rPr lang="en-US" altLang="en-US" sz="2800" dirty="0"/>
              <a:t>1,2,3,4}             22                  not </a:t>
            </a:r>
            <a:r>
              <a:rPr lang="en-US" altLang="en-US" sz="2800" dirty="0" smtClean="0"/>
              <a:t>feasible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Efficiency : O(2^n)</a:t>
            </a:r>
            <a:endParaRPr lang="en-US" altLang="en-US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b="1" dirty="0"/>
              <a:t/>
            </a:r>
            <a:br>
              <a:rPr lang="en-US" sz="2500" b="1" dirty="0"/>
            </a:b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US" sz="2500" b="1" dirty="0" smtClean="0"/>
              <a:t>14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Assignment </a:t>
            </a: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3127"/>
            <a:ext cx="9144000" cy="525837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defRPr/>
            </a:pPr>
            <a:r>
              <a:rPr lang="en-US" altLang="en-US" sz="3100" b="1" u="sng" dirty="0"/>
              <a:t>The Assignment </a:t>
            </a:r>
            <a:r>
              <a:rPr lang="en-US" altLang="en-US" sz="3100" b="1" u="sng" dirty="0" smtClean="0"/>
              <a:t>Problem: </a:t>
            </a:r>
            <a:br>
              <a:rPr lang="en-US" altLang="en-US" sz="3100" b="1" u="sng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There </a:t>
            </a:r>
            <a:r>
              <a:rPr lang="en-US" altLang="en-US" sz="2800" dirty="0"/>
              <a:t>are </a:t>
            </a:r>
            <a:r>
              <a:rPr lang="en-US" altLang="en-US" sz="2800" i="1" dirty="0"/>
              <a:t>n </a:t>
            </a:r>
            <a:r>
              <a:rPr lang="en-US" altLang="en-US" sz="2800" dirty="0"/>
              <a:t>people who need to be assigned to </a:t>
            </a:r>
            <a:r>
              <a:rPr lang="en-US" altLang="en-US" sz="2800" i="1" dirty="0"/>
              <a:t>n</a:t>
            </a:r>
            <a:r>
              <a:rPr lang="en-US" altLang="en-US" sz="2800" dirty="0"/>
              <a:t> jobs, one person per job.  The cost of assigning person </a:t>
            </a:r>
            <a:r>
              <a:rPr lang="en-US" altLang="en-US" sz="2800" i="1" dirty="0"/>
              <a:t>i </a:t>
            </a:r>
            <a:r>
              <a:rPr lang="en-US" altLang="en-US" sz="2800" dirty="0"/>
              <a:t>to job </a:t>
            </a:r>
            <a:r>
              <a:rPr lang="en-US" altLang="en-US" sz="2800" i="1" dirty="0"/>
              <a:t>j</a:t>
            </a:r>
            <a:r>
              <a:rPr lang="en-US" altLang="en-US" sz="2800" dirty="0"/>
              <a:t> is C[</a:t>
            </a:r>
            <a:r>
              <a:rPr lang="en-US" altLang="en-US" sz="2800" i="1" dirty="0" err="1"/>
              <a:t>i</a:t>
            </a:r>
            <a:r>
              <a:rPr lang="en-US" altLang="en-US" sz="2800" dirty="0" err="1"/>
              <a:t>,</a:t>
            </a:r>
            <a:r>
              <a:rPr lang="en-US" altLang="en-US" sz="2800" i="1" dirty="0" err="1"/>
              <a:t>j</a:t>
            </a:r>
            <a:r>
              <a:rPr lang="en-US" altLang="en-US" sz="2800" dirty="0"/>
              <a:t>].  Find an assignment that minimizes the total cost.</a:t>
            </a:r>
            <a:br>
              <a:rPr lang="en-US" altLang="en-US" sz="28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	     Job 1   Job 2   Job 3   Job 4</a:t>
            </a:r>
            <a:br>
              <a:rPr lang="en-US" altLang="en-US" sz="2400" dirty="0"/>
            </a:br>
            <a:r>
              <a:rPr lang="en-US" altLang="en-US" sz="2400" dirty="0"/>
              <a:t>Person 1        </a:t>
            </a:r>
            <a:r>
              <a:rPr lang="en-US" altLang="en-US" sz="2400" dirty="0" smtClean="0"/>
              <a:t>9          </a:t>
            </a:r>
            <a:r>
              <a:rPr lang="en-US" altLang="en-US" sz="2400" dirty="0"/>
              <a:t>2          7         8</a:t>
            </a:r>
            <a:br>
              <a:rPr lang="en-US" altLang="en-US" sz="2400" dirty="0"/>
            </a:br>
            <a:r>
              <a:rPr lang="en-US" altLang="en-US" sz="2400" dirty="0"/>
              <a:t>Person 2        6          4          3         7</a:t>
            </a:r>
            <a:br>
              <a:rPr lang="en-US" altLang="en-US" sz="2400" dirty="0"/>
            </a:br>
            <a:r>
              <a:rPr lang="en-US" altLang="en-US" sz="2400" dirty="0"/>
              <a:t>Person 3        5          8          1         8</a:t>
            </a:r>
            <a:br>
              <a:rPr lang="en-US" altLang="en-US" sz="2400" dirty="0"/>
            </a:br>
            <a:r>
              <a:rPr lang="en-US" altLang="en-US" sz="2400" dirty="0"/>
              <a:t>Person 4        7          6          9         4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800" dirty="0"/>
              <a:t>Algorithmic Plan: Generate all legitimate assignments, compute</a:t>
            </a:r>
            <a:br>
              <a:rPr lang="en-US" altLang="en-US" sz="2800" dirty="0"/>
            </a:br>
            <a:r>
              <a:rPr lang="en-US" altLang="en-US" sz="2800" dirty="0"/>
              <a:t>                                their costs, and select the cheapest one.</a:t>
            </a:r>
            <a:br>
              <a:rPr lang="en-US" altLang="en-US" sz="2800" dirty="0"/>
            </a:br>
            <a:r>
              <a:rPr lang="en-US" altLang="en-US" sz="2800" dirty="0"/>
              <a:t>How many assignments are there</a:t>
            </a:r>
            <a:r>
              <a:rPr lang="en-US" altLang="en-US" sz="2800" dirty="0" smtClean="0"/>
              <a:t>?   </a:t>
            </a:r>
            <a:br>
              <a:rPr lang="en-US" altLang="en-US" sz="2800" dirty="0" smtClean="0"/>
            </a:br>
            <a:r>
              <a:rPr lang="en-US" altLang="en-US" sz="2800" dirty="0" smtClean="0"/>
              <a:t>n!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09599" y="713127"/>
            <a:ext cx="9589477" cy="5459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000" dirty="0" smtClean="0"/>
              <a:t>                      </a:t>
            </a:r>
            <a:r>
              <a:rPr lang="en-US" altLang="en-US" sz="2000" dirty="0"/>
              <a:t>Job 1   Job 2   Job 3   Job </a:t>
            </a:r>
            <a:r>
              <a:rPr lang="en-US" altLang="en-US" sz="2000" dirty="0" smtClean="0"/>
              <a:t>4</a:t>
            </a:r>
          </a:p>
          <a:p>
            <a:pPr>
              <a:defRPr/>
            </a:pPr>
            <a:r>
              <a:rPr lang="en-US" altLang="en-US" sz="2000" dirty="0" smtClean="0"/>
              <a:t>Person </a:t>
            </a:r>
            <a:r>
              <a:rPr lang="en-US" altLang="en-US" sz="2000" dirty="0"/>
              <a:t>1        9	 </a:t>
            </a:r>
            <a:r>
              <a:rPr lang="en-US" altLang="en-US" sz="2000" dirty="0" smtClean="0"/>
              <a:t>2          </a:t>
            </a:r>
            <a:r>
              <a:rPr lang="en-US" altLang="en-US" sz="2000" dirty="0"/>
              <a:t>7         8</a:t>
            </a:r>
          </a:p>
          <a:p>
            <a:pPr>
              <a:defRPr/>
            </a:pPr>
            <a:r>
              <a:rPr lang="en-US" altLang="en-US" sz="2000" dirty="0"/>
              <a:t>Person 2        6          4          3         7</a:t>
            </a:r>
          </a:p>
          <a:p>
            <a:pPr>
              <a:defRPr/>
            </a:pPr>
            <a:r>
              <a:rPr lang="en-US" altLang="en-US" sz="2000" dirty="0"/>
              <a:t>Person 3        5          8          1         8</a:t>
            </a:r>
          </a:p>
          <a:p>
            <a:pPr>
              <a:defRPr/>
            </a:pPr>
            <a:r>
              <a:rPr lang="en-US" altLang="en-US" sz="2000" dirty="0"/>
              <a:t>Person 4        7          6          9         4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   </a:t>
            </a:r>
            <a:r>
              <a:rPr lang="en-US" altLang="en-US" sz="2000" u="sng" dirty="0" smtClean="0"/>
              <a:t>Assignment</a:t>
            </a:r>
            <a:r>
              <a:rPr lang="en-US" altLang="en-US" sz="2000" dirty="0" smtClean="0"/>
              <a:t> (</a:t>
            </a:r>
            <a:r>
              <a:rPr lang="en-US" altLang="en-US" sz="2000" dirty="0" err="1" smtClean="0"/>
              <a:t>col.#s</a:t>
            </a:r>
            <a:r>
              <a:rPr lang="en-US" altLang="en-US" sz="2000" dirty="0" smtClean="0"/>
              <a:t>)		  </a:t>
            </a:r>
            <a:r>
              <a:rPr lang="en-US" altLang="en-US" sz="2000" u="sng" dirty="0" smtClean="0"/>
              <a:t>Total Cost</a:t>
            </a:r>
            <a:r>
              <a:rPr lang="en-US" altLang="en-US" sz="2000" dirty="0" smtClean="0"/>
              <a:t>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           1, 2, 3, 4			9+4+1+4=18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           1, 2, 4, 3			9+4+8+9=30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           1, 3, 2, 4			9+3+8+4=24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           1, 3, 4, 2			9+3+8+6=26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           1, 4, 2, 3			9+7+8+9=33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           1, 4, 3, 2			9+7+1+6=23</a:t>
            </a:r>
          </a:p>
          <a:p>
            <a:pPr algn="l">
              <a:buFont typeface="Monotype Sorts" pitchFamily="2" charset="2"/>
              <a:buNone/>
              <a:defRPr/>
            </a:pPr>
            <a:r>
              <a:rPr lang="en-US" altLang="en-US" sz="2000" smtClean="0"/>
              <a:t>                                                     2, 1, 3, 4                                         2+6+1+4 = 13</a:t>
            </a:r>
            <a:endParaRPr lang="en-US" altLang="en-US" sz="2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				       etc.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(For this particular instance, the optimal assignment can be found by exploiting the specific features of the number given.  It is:                  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Divide-and-Conquer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 altLang="en-US" smtClean="0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  <a:defRPr/>
            </a:pPr>
            <a:r>
              <a:rPr lang="en-US" altLang="en-US" smtClean="0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AutoNum type="arabicPeriod"/>
              <a:defRPr/>
            </a:pPr>
            <a:r>
              <a:rPr lang="en-US" altLang="en-US" smtClean="0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AutoNum type="arabicPeriod"/>
              <a:defRPr/>
            </a:pPr>
            <a:r>
              <a:rPr lang="en-US" altLang="en-US" smtClean="0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4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Divide-and-Conquer Technique (cont.)</a:t>
            </a:r>
          </a:p>
        </p:txBody>
      </p:sp>
      <p:sp>
        <p:nvSpPr>
          <p:cNvPr id="5123" name="Oval 6"/>
          <p:cNvSpPr>
            <a:spLocks noChangeArrowheads="1"/>
          </p:cNvSpPr>
          <p:nvPr/>
        </p:nvSpPr>
        <p:spPr bwMode="auto">
          <a:xfrm>
            <a:off x="7416800" y="2362200"/>
            <a:ext cx="3048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of size </a:t>
            </a:r>
            <a:r>
              <a:rPr lang="en-US" altLang="en-US" sz="1800" b="1" i="1">
                <a:solidFill>
                  <a:schemeClr val="bg2"/>
                </a:solidFill>
              </a:rPr>
              <a:t>n</a:t>
            </a:r>
            <a:r>
              <a:rPr lang="en-US" alt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5124" name="Oval 7"/>
          <p:cNvSpPr>
            <a:spLocks noChangeArrowheads="1"/>
          </p:cNvSpPr>
          <p:nvPr/>
        </p:nvSpPr>
        <p:spPr bwMode="auto">
          <a:xfrm>
            <a:off x="1625600" y="2362200"/>
            <a:ext cx="3048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of size </a:t>
            </a:r>
            <a:r>
              <a:rPr lang="en-US" altLang="en-US" sz="1800" b="1" i="1">
                <a:solidFill>
                  <a:schemeClr val="bg2"/>
                </a:solidFill>
              </a:rPr>
              <a:t>n</a:t>
            </a:r>
            <a:r>
              <a:rPr lang="en-US" alt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625600" y="3657600"/>
            <a:ext cx="3048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altLang="en-US" sz="1600" b="1">
                <a:solidFill>
                  <a:schemeClr val="bg2"/>
                </a:solidFill>
              </a:rPr>
              <a:t>subproblem 1</a:t>
            </a:r>
            <a:endParaRPr lang="en-US" altLang="en-US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4572000" y="5410200"/>
            <a:ext cx="3048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altLang="en-US" sz="1600" b="1">
                <a:solidFill>
                  <a:schemeClr val="bg2"/>
                </a:solidFill>
              </a:rPr>
              <a:t>the original problem</a:t>
            </a:r>
            <a:endParaRPr lang="en-US" altLang="en-US"/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7416800" y="3657600"/>
            <a:ext cx="3048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altLang="en-US" sz="1600" b="1">
                <a:solidFill>
                  <a:schemeClr val="bg2"/>
                </a:solidFill>
              </a:rPr>
              <a:t>subproblem 2</a:t>
            </a:r>
            <a:endParaRPr lang="en-US" altLang="en-US"/>
          </a:p>
        </p:txBody>
      </p:sp>
      <p:sp>
        <p:nvSpPr>
          <p:cNvPr id="5128" name="Line 11"/>
          <p:cNvSpPr>
            <a:spLocks noChangeShapeType="1"/>
          </p:cNvSpPr>
          <p:nvPr/>
        </p:nvSpPr>
        <p:spPr bwMode="auto">
          <a:xfrm flipH="1">
            <a:off x="3556000" y="2057400"/>
            <a:ext cx="19304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>
            <a:off x="6604000" y="2057400"/>
            <a:ext cx="2032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Oval 4"/>
          <p:cNvSpPr>
            <a:spLocks noChangeArrowheads="1"/>
          </p:cNvSpPr>
          <p:nvPr/>
        </p:nvSpPr>
        <p:spPr bwMode="auto">
          <a:xfrm>
            <a:off x="4572000" y="1295400"/>
            <a:ext cx="3048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en-US" sz="1800" b="1">
                <a:solidFill>
                  <a:schemeClr val="bg2"/>
                </a:solidFill>
              </a:rPr>
              <a:t>a problem of size </a:t>
            </a:r>
            <a:r>
              <a:rPr lang="en-US" altLang="en-US" sz="1800" b="1" i="1">
                <a:solidFill>
                  <a:schemeClr val="bg2"/>
                </a:solidFill>
              </a:rPr>
              <a:t>n</a:t>
            </a:r>
            <a:endParaRPr lang="en-US" altLang="en-US" sz="1800" b="1">
              <a:solidFill>
                <a:schemeClr val="bg2"/>
              </a:solidFill>
            </a:endParaRPr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>
            <a:off x="3048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89408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>
            <a:off x="3048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89408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3048000" y="4876800"/>
            <a:ext cx="5892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6096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7" name="Text Box 19"/>
          <p:cNvSpPr txBox="1">
            <a:spLocks noChangeArrowheads="1"/>
          </p:cNvSpPr>
          <p:nvPr/>
        </p:nvSpPr>
        <p:spPr bwMode="auto">
          <a:xfrm>
            <a:off x="4775200" y="1752601"/>
            <a:ext cx="193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8432800" y="5426076"/>
            <a:ext cx="365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Divide-and-Conquer Examples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19201"/>
            <a:ext cx="11684000" cy="49053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Monotype Sorts" pitchFamily="2" charset="2"/>
              <a:buChar char="b"/>
              <a:defRPr/>
            </a:pPr>
            <a:r>
              <a:rPr lang="en-US" altLang="en-US" smtClean="0"/>
              <a:t>Sorting: mergesort and quicksort</a:t>
            </a:r>
          </a:p>
          <a:p>
            <a:pPr marL="457200" indent="-457200">
              <a:buFont typeface="Monotype Sorts" pitchFamily="2" charset="2"/>
              <a:buChar char="b"/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Char char="b"/>
              <a:defRPr/>
            </a:pPr>
            <a:r>
              <a:rPr lang="en-US" altLang="en-US" smtClean="0"/>
              <a:t>Binary tree traversals</a:t>
            </a:r>
          </a:p>
          <a:p>
            <a:pPr marL="457200" indent="-457200">
              <a:buFont typeface="Monotype Sorts" pitchFamily="2" charset="2"/>
              <a:buChar char="b"/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Char char="b"/>
              <a:defRPr/>
            </a:pPr>
            <a:r>
              <a:rPr lang="en-US" altLang="en-US" smtClean="0"/>
              <a:t>Binary search (?)</a:t>
            </a:r>
          </a:p>
          <a:p>
            <a:pPr marL="457200" indent="-457200">
              <a:buFont typeface="Monotype Sorts" pitchFamily="2" charset="2"/>
              <a:buChar char="b"/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Char char="b"/>
              <a:defRPr/>
            </a:pPr>
            <a:r>
              <a:rPr lang="en-US" altLang="en-US" smtClean="0"/>
              <a:t>Multiplication of large integers</a:t>
            </a:r>
          </a:p>
          <a:p>
            <a:pPr marL="457200" indent="-457200">
              <a:buFont typeface="Monotype Sorts" pitchFamily="2" charset="2"/>
              <a:buChar char="b"/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Char char="b"/>
              <a:defRPr/>
            </a:pPr>
            <a:r>
              <a:rPr lang="en-US" altLang="en-US" smtClean="0"/>
              <a:t>Matrix multiplication: Strassen’s algorithm</a:t>
            </a:r>
          </a:p>
          <a:p>
            <a:pPr marL="457200" indent="-457200">
              <a:buFont typeface="Monotype Sorts" pitchFamily="2" charset="2"/>
              <a:buChar char="b"/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Char char="b"/>
              <a:defRPr/>
            </a:pPr>
            <a:r>
              <a:rPr lang="en-US" altLang="en-US" smtClean="0"/>
              <a:t>Closest-pair and convex-hull algorithms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609600" y="228600"/>
            <a:ext cx="10117667" cy="533400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3200" smtClean="0"/>
              <a:t>General Divide-and-Conquer Recurrence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609600" y="1066800"/>
            <a:ext cx="11582400" cy="5486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838200" indent="-381000" algn="l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marL="1257300" indent="-3429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marL="1714500" indent="-3429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marL="2171700" indent="-342900" algn="l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= </a:t>
            </a:r>
            <a:r>
              <a:rPr lang="en-US" altLang="en-US" i="1" smtClean="0"/>
              <a:t>aT</a:t>
            </a:r>
            <a:r>
              <a:rPr lang="en-US" altLang="en-US" smtClean="0"/>
              <a:t>(</a:t>
            </a:r>
            <a:r>
              <a:rPr lang="en-US" altLang="en-US" i="1" smtClean="0"/>
              <a:t>n/b</a:t>
            </a:r>
            <a:r>
              <a:rPr lang="en-US" altLang="en-US" smtClean="0"/>
              <a:t>) + </a:t>
            </a:r>
            <a:r>
              <a:rPr lang="en-US" altLang="en-US" i="1" smtClean="0"/>
              <a:t>f 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r>
              <a:rPr lang="en-US" altLang="en-US" i="1" smtClean="0"/>
              <a:t>   </a:t>
            </a:r>
            <a:r>
              <a:rPr lang="en-US" altLang="en-US" smtClean="0"/>
              <a:t>where </a:t>
            </a:r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r>
              <a:rPr lang="en-US" altLang="en-US" i="1" smtClean="0"/>
              <a:t> </a:t>
            </a:r>
            <a:r>
              <a:rPr lang="en-US" altLang="en-US" smtClean="0">
                <a:sym typeface="Symbol" pitchFamily="84" charset="2"/>
              </a:rPr>
              <a:t></a:t>
            </a:r>
            <a:r>
              <a:rPr lang="en-US" altLang="en-US" i="1" smtClean="0">
                <a:sym typeface="Symbol" pitchFamily="84" charset="2"/>
              </a:rPr>
              <a:t> </a:t>
            </a:r>
            <a:r>
              <a:rPr lang="el-GR" altLang="en-US" smtClean="0">
                <a:cs typeface="Times New Roman" pitchFamily="18" charset="0"/>
                <a:sym typeface="Symbol" pitchFamily="84" charset="2"/>
              </a:rPr>
              <a:t>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i="1" baseline="30000" smtClean="0">
                <a:cs typeface="Times New Roman" pitchFamily="18" charset="0"/>
              </a:rPr>
              <a:t>d</a:t>
            </a:r>
            <a:r>
              <a:rPr lang="en-US" altLang="en-US" smtClean="0"/>
              <a:t>),</a:t>
            </a:r>
            <a:r>
              <a:rPr lang="en-US" altLang="en-US" i="1" smtClean="0"/>
              <a:t>   d </a:t>
            </a:r>
            <a:r>
              <a:rPr lang="en-US" altLang="en-US" i="1" smtClean="0">
                <a:sym typeface="Symbol" pitchFamily="84" charset="2"/>
              </a:rPr>
              <a:t> </a:t>
            </a:r>
            <a:r>
              <a:rPr lang="en-US" altLang="en-US" smtClean="0">
                <a:sym typeface="Symbol" pitchFamily="84" charset="2"/>
              </a:rPr>
              <a:t>0</a:t>
            </a:r>
            <a:endParaRPr lang="en-US" altLang="en-US" i="1" smtClean="0"/>
          </a:p>
          <a:p>
            <a:pPr>
              <a:buFont typeface="Monotype Sorts" pitchFamily="2" charset="2"/>
              <a:buNone/>
              <a:defRPr/>
            </a:pPr>
            <a:endParaRPr lang="en-US" altLang="en-US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smtClean="0"/>
              <a:t>Master Theorem</a:t>
            </a:r>
            <a:r>
              <a:rPr lang="en-US" altLang="en-US" smtClean="0"/>
              <a:t>:    If </a:t>
            </a:r>
            <a:r>
              <a:rPr lang="en-US" altLang="en-US" i="1" smtClean="0"/>
              <a:t>a &lt; b</a:t>
            </a:r>
            <a:r>
              <a:rPr lang="en-US" altLang="en-US" i="1" baseline="30000" smtClean="0">
                <a:cs typeface="Times New Roman" pitchFamily="18" charset="0"/>
              </a:rPr>
              <a:t>d</a:t>
            </a:r>
            <a:r>
              <a:rPr kumimoji="0" lang="en-US" altLang="en-US" smtClean="0">
                <a:cs typeface="Times New Roman" pitchFamily="18" charset="0"/>
              </a:rPr>
              <a:t>,</a:t>
            </a:r>
            <a:r>
              <a:rPr lang="en-US" altLang="en-US" i="1" smtClean="0"/>
              <a:t>    T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itchFamily="84" charset="2"/>
              </a:rPr>
              <a:t></a:t>
            </a:r>
            <a:r>
              <a:rPr lang="en-US" altLang="en-US" smtClean="0"/>
              <a:t> </a:t>
            </a:r>
            <a:r>
              <a:rPr lang="el-GR" altLang="en-US" smtClean="0">
                <a:cs typeface="Times New Roman" pitchFamily="18" charset="0"/>
                <a:sym typeface="Symbol" pitchFamily="84" charset="2"/>
              </a:rPr>
              <a:t>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i="1" baseline="30000" smtClean="0">
                <a:cs typeface="Times New Roman" pitchFamily="18" charset="0"/>
              </a:rPr>
              <a:t>d</a:t>
            </a:r>
            <a:r>
              <a:rPr lang="en-US" altLang="en-US" smtClean="0"/>
              <a:t>)</a:t>
            </a:r>
            <a:r>
              <a:rPr lang="en-US" altLang="en-US" i="1" smtClean="0"/>
              <a:t> </a:t>
            </a:r>
            <a:endParaRPr lang="en-US" alt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/>
              <a:t>                                  If </a:t>
            </a:r>
            <a:r>
              <a:rPr lang="en-US" altLang="en-US" i="1" smtClean="0"/>
              <a:t>a = b</a:t>
            </a:r>
            <a:r>
              <a:rPr lang="en-US" altLang="en-US" i="1" baseline="30000" smtClean="0">
                <a:cs typeface="Times New Roman" pitchFamily="18" charset="0"/>
              </a:rPr>
              <a:t>d</a:t>
            </a:r>
            <a:r>
              <a:rPr kumimoji="0" lang="en-US" altLang="en-US" smtClean="0">
                <a:cs typeface="Times New Roman" pitchFamily="18" charset="0"/>
              </a:rPr>
              <a:t>,</a:t>
            </a:r>
            <a:r>
              <a:rPr lang="en-US" altLang="en-US" i="1" smtClean="0"/>
              <a:t>     T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itchFamily="84" charset="2"/>
              </a:rPr>
              <a:t></a:t>
            </a:r>
            <a:r>
              <a:rPr lang="en-US" altLang="en-US" smtClean="0"/>
              <a:t> </a:t>
            </a:r>
            <a:r>
              <a:rPr lang="el-GR" altLang="en-US" smtClean="0">
                <a:cs typeface="Times New Roman" pitchFamily="18" charset="0"/>
                <a:sym typeface="Symbol" pitchFamily="84" charset="2"/>
              </a:rPr>
              <a:t>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i="1" baseline="30000" smtClean="0">
                <a:cs typeface="Times New Roman" pitchFamily="18" charset="0"/>
              </a:rPr>
              <a:t>d </a:t>
            </a:r>
            <a:r>
              <a:rPr lang="en-US" altLang="en-US" smtClean="0"/>
              <a:t>log 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r>
              <a:rPr lang="en-US" altLang="en-US" i="1" smtClean="0"/>
              <a:t>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/>
              <a:t>                                  If </a:t>
            </a:r>
            <a:r>
              <a:rPr lang="en-US" altLang="en-US" i="1" smtClean="0"/>
              <a:t>a &gt; b</a:t>
            </a:r>
            <a:r>
              <a:rPr lang="en-US" altLang="en-US" i="1" baseline="30000" smtClean="0">
                <a:cs typeface="Times New Roman" pitchFamily="18" charset="0"/>
              </a:rPr>
              <a:t>d</a:t>
            </a:r>
            <a:r>
              <a:rPr kumimoji="0" lang="en-US" altLang="en-US" smtClean="0">
                <a:cs typeface="Times New Roman" pitchFamily="18" charset="0"/>
              </a:rPr>
              <a:t>,</a:t>
            </a:r>
            <a:r>
              <a:rPr lang="en-US" altLang="en-US" i="1" smtClean="0"/>
              <a:t>     T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itchFamily="84" charset="2"/>
              </a:rPr>
              <a:t></a:t>
            </a:r>
            <a:r>
              <a:rPr lang="en-US" altLang="en-US" smtClean="0"/>
              <a:t> </a:t>
            </a:r>
            <a:r>
              <a:rPr lang="el-GR" altLang="en-US" smtClean="0">
                <a:cs typeface="Times New Roman" pitchFamily="18" charset="0"/>
                <a:sym typeface="Symbol" pitchFamily="84" charset="2"/>
              </a:rPr>
              <a:t>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sz="2800" i="1" smtClean="0"/>
              <a:t>n</a:t>
            </a:r>
            <a:r>
              <a:rPr lang="en-US" altLang="en-US" sz="2800" baseline="30000" smtClean="0"/>
              <a:t>log </a:t>
            </a:r>
            <a:r>
              <a:rPr lang="en-US" altLang="en-US" sz="2800" i="1" baseline="14000" smtClean="0"/>
              <a:t>b </a:t>
            </a:r>
            <a:r>
              <a:rPr lang="en-US" altLang="en-US" sz="3200" i="1" baseline="30000" smtClean="0"/>
              <a:t>a </a:t>
            </a:r>
            <a:r>
              <a:rPr lang="en-US" altLang="en-US" smtClean="0"/>
              <a:t>)</a:t>
            </a:r>
            <a:r>
              <a:rPr lang="en-US" altLang="en-US" i="1" smtClean="0"/>
              <a:t> </a:t>
            </a:r>
          </a:p>
          <a:p>
            <a:pPr>
              <a:defRPr/>
            </a:pPr>
            <a:endParaRPr lang="en-US" alt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/>
              <a:t>Note: The same results hold with O instead of </a:t>
            </a:r>
            <a:r>
              <a:rPr lang="el-GR" altLang="en-US" smtClean="0">
                <a:cs typeface="Times New Roman" pitchFamily="18" charset="0"/>
                <a:sym typeface="Symbol" pitchFamily="84" charset="2"/>
              </a:rPr>
              <a:t>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mtClean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>
                <a:sym typeface="Symbol" pitchFamily="84" charset="2"/>
              </a:rPr>
              <a:t>Examples: 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) = 4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/2) + 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    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)  ?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>
                <a:sym typeface="Symbol" pitchFamily="84" charset="2"/>
              </a:rPr>
              <a:t>                   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) = 4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/2) + 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baseline="30000" smtClean="0">
                <a:sym typeface="Symbol" pitchFamily="84" charset="2"/>
              </a:rPr>
              <a:t>2</a:t>
            </a:r>
            <a:r>
              <a:rPr lang="en-US" altLang="en-US" smtClean="0">
                <a:sym typeface="Symbol" pitchFamily="84" charset="2"/>
              </a:rPr>
              <a:t>   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)  ?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>
                <a:sym typeface="Symbol" pitchFamily="84" charset="2"/>
              </a:rPr>
              <a:t>                   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) = 4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/2) + 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baseline="30000" smtClean="0">
                <a:sym typeface="Symbol" pitchFamily="84" charset="2"/>
              </a:rPr>
              <a:t>3</a:t>
            </a:r>
            <a:r>
              <a:rPr lang="en-US" altLang="en-US" smtClean="0">
                <a:sym typeface="Symbol" pitchFamily="84" charset="2"/>
              </a:rPr>
              <a:t>   </a:t>
            </a:r>
            <a:r>
              <a:rPr lang="en-US" altLang="en-US" i="1" smtClean="0">
                <a:sym typeface="Symbol" pitchFamily="84" charset="2"/>
              </a:rPr>
              <a:t>T</a:t>
            </a:r>
            <a:r>
              <a:rPr lang="en-US" altLang="en-US" smtClean="0">
                <a:sym typeface="Symbol" pitchFamily="84" charset="2"/>
              </a:rPr>
              <a:t>(</a:t>
            </a:r>
            <a:r>
              <a:rPr lang="en-US" altLang="en-US" i="1" smtClean="0">
                <a:sym typeface="Symbol" pitchFamily="84" charset="2"/>
              </a:rPr>
              <a:t>n</a:t>
            </a:r>
            <a:r>
              <a:rPr lang="en-US" altLang="en-US" smtClean="0">
                <a:sym typeface="Symbol" pitchFamily="84" charset="2"/>
              </a:rPr>
              <a:t>)  ?</a:t>
            </a:r>
            <a:endParaRPr lang="en-US" altLang="en-US" smtClean="0"/>
          </a:p>
          <a:p>
            <a:pPr>
              <a:defRPr/>
            </a:pPr>
            <a:endParaRPr lang="en-US" altLang="en-US" sz="2000" smtClean="0"/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8513234" y="4648200"/>
            <a:ext cx="2561167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l-GR" altLang="en-US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84" charset="2"/>
              </a:rPr>
              <a:t></a:t>
            </a: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n^2</a:t>
            </a: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8919634" y="5029200"/>
            <a:ext cx="2561167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l-GR" altLang="en-US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84" charset="2"/>
              </a:rPr>
              <a:t></a:t>
            </a: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n^2log n</a:t>
            </a: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8513234" y="5486400"/>
            <a:ext cx="2561167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l-GR" altLang="en-US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84" charset="2"/>
              </a:rPr>
              <a:t></a:t>
            </a: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n^3</a:t>
            </a: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/>
      <p:bldP spid="269318" grpId="0"/>
      <p:bldP spid="2693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US" sz="2500" b="1" dirty="0" smtClean="0"/>
              <a:t>13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Brute force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6305068"/>
            <a:ext cx="1699643" cy="4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Binary search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17077" y="1301262"/>
            <a:ext cx="8839199" cy="5280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/>
              <a:t>Very efficient algorithm for searching in </a:t>
            </a:r>
            <a:r>
              <a:rPr lang="en-US" altLang="en-US" u="sng" dirty="0" smtClean="0"/>
              <a:t>sorted array</a:t>
            </a:r>
            <a:r>
              <a:rPr lang="en-US" altLang="en-US" dirty="0" smtClean="0"/>
              <a:t>: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/>
              <a:t>                                              </a:t>
            </a:r>
            <a:r>
              <a:rPr lang="en-US" altLang="en-US" i="1" dirty="0" smtClean="0"/>
              <a:t>K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/>
              <a:t>				          </a:t>
            </a:r>
            <a:r>
              <a:rPr lang="en-US" altLang="en-US" dirty="0" err="1" smtClean="0"/>
              <a:t>vs</a:t>
            </a:r>
            <a:endParaRPr lang="en-US" altLang="en-US" dirty="0" smtClean="0"/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/>
              <a:t>			A[0]  .  .  .  A[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]  .  .  .  A[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-1]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K = </a:t>
            </a:r>
            <a:r>
              <a:rPr lang="en-US" altLang="en-US" dirty="0" smtClean="0"/>
              <a:t>A[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], stop (successful search);  otherwise, continue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/>
              <a:t>searching by the same method in A[0..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-1] if </a:t>
            </a:r>
            <a:r>
              <a:rPr lang="en-US" altLang="en-US" i="1" dirty="0" smtClean="0"/>
              <a:t>K &lt; </a:t>
            </a:r>
            <a:r>
              <a:rPr lang="en-US" altLang="en-US" dirty="0" smtClean="0"/>
              <a:t>A[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]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/>
              <a:t>and in A[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+1..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-1] if </a:t>
            </a:r>
            <a:r>
              <a:rPr lang="en-US" altLang="en-US" i="1" dirty="0" smtClean="0"/>
              <a:t>K &gt; </a:t>
            </a:r>
            <a:r>
              <a:rPr lang="en-US" altLang="en-US" dirty="0" smtClean="0"/>
              <a:t>A[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]</a:t>
            </a:r>
            <a:br>
              <a:rPr lang="en-US" altLang="en-US" dirty="0" smtClean="0"/>
            </a:br>
            <a:endParaRPr lang="en-US" altLang="en-US" sz="2000" dirty="0" smtClean="0"/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i="1" dirty="0" smtClean="0"/>
              <a:t>l </a:t>
            </a:r>
            <a:r>
              <a:rPr lang="en-US" altLang="en-US" dirty="0" smtClean="0">
                <a:sym typeface="Symbol" pitchFamily="84" charset="2"/>
              </a:rPr>
              <a:t> 0;   </a:t>
            </a:r>
            <a:r>
              <a:rPr lang="en-US" altLang="en-US" i="1" dirty="0" smtClean="0">
                <a:sym typeface="Symbol" pitchFamily="84" charset="2"/>
              </a:rPr>
              <a:t>r</a:t>
            </a:r>
            <a:r>
              <a:rPr lang="en-US" altLang="en-US" dirty="0" smtClean="0">
                <a:sym typeface="Symbol" pitchFamily="84" charset="2"/>
              </a:rPr>
              <a:t>  </a:t>
            </a:r>
            <a:r>
              <a:rPr lang="en-US" altLang="en-US" i="1" dirty="0" smtClean="0">
                <a:sym typeface="Symbol" pitchFamily="84" charset="2"/>
              </a:rPr>
              <a:t>n</a:t>
            </a:r>
            <a:r>
              <a:rPr lang="en-US" altLang="en-US" dirty="0" smtClean="0">
                <a:sym typeface="Symbol" pitchFamily="84" charset="2"/>
              </a:rPr>
              <a:t>-1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/>
              <a:t>while 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84" charset="2"/>
              </a:rPr>
              <a:t> </a:t>
            </a:r>
            <a:r>
              <a:rPr lang="en-US" altLang="en-US" i="1" dirty="0" smtClean="0">
                <a:sym typeface="Symbol" pitchFamily="84" charset="2"/>
              </a:rPr>
              <a:t>r</a:t>
            </a:r>
            <a:r>
              <a:rPr lang="en-US" altLang="en-US" dirty="0" smtClean="0">
                <a:sym typeface="Symbol" pitchFamily="84" charset="2"/>
              </a:rPr>
              <a:t> do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84" charset="2"/>
              </a:rPr>
              <a:t>	</a:t>
            </a:r>
            <a:r>
              <a:rPr lang="en-US" altLang="en-US" i="1" dirty="0" smtClean="0">
                <a:sym typeface="Symbol" pitchFamily="84" charset="2"/>
              </a:rPr>
              <a:t>m</a:t>
            </a:r>
            <a:r>
              <a:rPr lang="en-US" altLang="en-US" dirty="0" smtClean="0">
                <a:sym typeface="Symbol" pitchFamily="84" charset="2"/>
              </a:rPr>
              <a:t>  (</a:t>
            </a:r>
            <a:r>
              <a:rPr lang="en-US" altLang="en-US" i="1" dirty="0" err="1" smtClean="0">
                <a:sym typeface="Symbol" pitchFamily="84" charset="2"/>
              </a:rPr>
              <a:t>l</a:t>
            </a:r>
            <a:r>
              <a:rPr lang="en-US" altLang="en-US" dirty="0" err="1" smtClean="0">
                <a:sym typeface="Symbol" pitchFamily="84" charset="2"/>
              </a:rPr>
              <a:t>+</a:t>
            </a:r>
            <a:r>
              <a:rPr lang="en-US" altLang="en-US" i="1" dirty="0" err="1" smtClean="0">
                <a:sym typeface="Symbol" pitchFamily="84" charset="2"/>
              </a:rPr>
              <a:t>r</a:t>
            </a:r>
            <a:r>
              <a:rPr lang="en-US" altLang="en-US" dirty="0" smtClean="0">
                <a:sym typeface="Symbol" pitchFamily="84" charset="2"/>
              </a:rPr>
              <a:t>)/2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84" charset="2"/>
              </a:rPr>
              <a:t>     if  </a:t>
            </a:r>
            <a:r>
              <a:rPr lang="en-US" altLang="en-US" i="1" dirty="0" smtClean="0">
                <a:sym typeface="Symbol" pitchFamily="84" charset="2"/>
              </a:rPr>
              <a:t>K = </a:t>
            </a:r>
            <a:r>
              <a:rPr lang="en-US" altLang="en-US" dirty="0" smtClean="0">
                <a:sym typeface="Symbol" pitchFamily="84" charset="2"/>
              </a:rPr>
              <a:t>A[</a:t>
            </a:r>
            <a:r>
              <a:rPr lang="en-US" altLang="en-US" i="1" dirty="0" smtClean="0">
                <a:sym typeface="Symbol" pitchFamily="84" charset="2"/>
              </a:rPr>
              <a:t>m</a:t>
            </a:r>
            <a:r>
              <a:rPr lang="en-US" altLang="en-US" dirty="0" smtClean="0">
                <a:sym typeface="Symbol" pitchFamily="84" charset="2"/>
              </a:rPr>
              <a:t>]  return </a:t>
            </a:r>
            <a:r>
              <a:rPr lang="en-US" altLang="en-US" i="1" dirty="0" smtClean="0">
                <a:sym typeface="Symbol" pitchFamily="84" charset="2"/>
              </a:rPr>
              <a:t>m</a:t>
            </a:r>
            <a:endParaRPr lang="en-US" altLang="en-US" dirty="0" smtClean="0">
              <a:sym typeface="Symbol" pitchFamily="84" charset="2"/>
            </a:endParaRP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84" charset="2"/>
              </a:rPr>
              <a:t>     else if </a:t>
            </a:r>
            <a:r>
              <a:rPr lang="en-US" altLang="en-US" i="1" dirty="0" smtClean="0">
                <a:sym typeface="Symbol" pitchFamily="84" charset="2"/>
              </a:rPr>
              <a:t>K &lt; </a:t>
            </a:r>
            <a:r>
              <a:rPr lang="en-US" altLang="en-US" dirty="0" smtClean="0">
                <a:sym typeface="Symbol" pitchFamily="84" charset="2"/>
              </a:rPr>
              <a:t>A[</a:t>
            </a:r>
            <a:r>
              <a:rPr lang="en-US" altLang="en-US" i="1" dirty="0" smtClean="0">
                <a:sym typeface="Symbol" pitchFamily="84" charset="2"/>
              </a:rPr>
              <a:t>m</a:t>
            </a:r>
            <a:r>
              <a:rPr lang="en-US" altLang="en-US" dirty="0" smtClean="0">
                <a:sym typeface="Symbol" pitchFamily="84" charset="2"/>
              </a:rPr>
              <a:t>]  </a:t>
            </a:r>
            <a:r>
              <a:rPr lang="en-US" altLang="en-US" i="1" dirty="0" smtClean="0">
                <a:sym typeface="Symbol" pitchFamily="84" charset="2"/>
              </a:rPr>
              <a:t>r </a:t>
            </a:r>
            <a:r>
              <a:rPr lang="en-US" altLang="en-US" dirty="0" smtClean="0">
                <a:sym typeface="Symbol" pitchFamily="84" charset="2"/>
              </a:rPr>
              <a:t> </a:t>
            </a:r>
            <a:r>
              <a:rPr lang="en-US" altLang="en-US" i="1" dirty="0" smtClean="0">
                <a:sym typeface="Symbol" pitchFamily="84" charset="2"/>
              </a:rPr>
              <a:t>m</a:t>
            </a:r>
            <a:r>
              <a:rPr lang="en-US" altLang="en-US" dirty="0" smtClean="0">
                <a:sym typeface="Symbol" pitchFamily="84" charset="2"/>
              </a:rPr>
              <a:t>-1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84" charset="2"/>
              </a:rPr>
              <a:t>     else </a:t>
            </a:r>
            <a:r>
              <a:rPr lang="en-US" altLang="en-US" i="1" dirty="0" smtClean="0"/>
              <a:t>l </a:t>
            </a:r>
            <a:r>
              <a:rPr lang="en-US" altLang="en-US" dirty="0" smtClean="0">
                <a:sym typeface="Symbol" pitchFamily="84" charset="2"/>
              </a:rPr>
              <a:t> </a:t>
            </a:r>
            <a:r>
              <a:rPr lang="en-US" altLang="en-US" i="1" dirty="0" smtClean="0">
                <a:sym typeface="Symbol" pitchFamily="84" charset="2"/>
              </a:rPr>
              <a:t>m</a:t>
            </a:r>
            <a:r>
              <a:rPr lang="en-US" altLang="en-US" dirty="0" smtClean="0">
                <a:sym typeface="Symbol" pitchFamily="84" charset="2"/>
              </a:rPr>
              <a:t>+1</a:t>
            </a:r>
          </a:p>
          <a:p>
            <a:pPr algn="l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84" charset="2"/>
              </a:rPr>
              <a:t>return -1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14061" y="418524"/>
            <a:ext cx="9144000" cy="589206"/>
          </a:xfrm>
        </p:spPr>
        <p:txBody>
          <a:bodyPr>
            <a:noAutofit/>
          </a:bodyPr>
          <a:lstStyle/>
          <a:p>
            <a:r>
              <a:rPr lang="en-US" sz="4800" dirty="0" smtClean="0"/>
              <a:t>Binary Search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8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480646"/>
            <a:ext cx="7588250" cy="101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 smtClean="0"/>
              <a:t>Analysis of Binary Search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00554" y="1817077"/>
            <a:ext cx="8100646" cy="468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en-US" sz="2000" dirty="0" smtClean="0"/>
              <a:t>Time efficiency</a:t>
            </a:r>
          </a:p>
          <a:p>
            <a:pPr lvl="1" algn="l">
              <a:defRPr/>
            </a:pPr>
            <a:r>
              <a:rPr lang="en-US" altLang="en-US" dirty="0" smtClean="0"/>
              <a:t>worst-case recurrence:  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w</a:t>
            </a:r>
            <a:r>
              <a:rPr lang="en-US" altLang="en-US" i="1" baseline="-25000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1 + 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w</a:t>
            </a:r>
            <a:r>
              <a:rPr lang="en-US" altLang="en-US" dirty="0" smtClean="0"/>
              <a:t>( </a:t>
            </a:r>
            <a:r>
              <a:rPr lang="en-US" altLang="en-US" dirty="0" smtClean="0">
                <a:sym typeface="Symbol" pitchFamily="84" charset="2"/>
              </a:rPr>
              <a:t>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/2</a:t>
            </a:r>
            <a:r>
              <a:rPr lang="en-US" altLang="en-US" dirty="0" smtClean="0">
                <a:sym typeface="Symbol" pitchFamily="84" charset="2"/>
              </a:rPr>
              <a:t> </a:t>
            </a:r>
            <a:r>
              <a:rPr lang="en-US" altLang="en-US" dirty="0" smtClean="0"/>
              <a:t>),  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w</a:t>
            </a:r>
            <a:r>
              <a:rPr lang="en-US" altLang="en-US" i="1" baseline="-25000" dirty="0" smtClean="0"/>
              <a:t> </a:t>
            </a:r>
            <a:r>
              <a:rPr lang="en-US" altLang="en-US" dirty="0" smtClean="0"/>
              <a:t>(1) = 1 </a:t>
            </a:r>
            <a:br>
              <a:rPr lang="en-US" altLang="en-US" dirty="0" smtClean="0"/>
            </a:br>
            <a:r>
              <a:rPr lang="en-US" altLang="en-US" dirty="0" smtClean="0"/>
              <a:t>solution: 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w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ym typeface="Symbol" pitchFamily="84" charset="2"/>
              </a:rPr>
              <a:t></a:t>
            </a:r>
            <a:r>
              <a:rPr lang="en-US" altLang="en-US" dirty="0" smtClean="0">
                <a:cs typeface="Times New Roman" pitchFamily="18" charset="0"/>
              </a:rPr>
              <a:t>log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+1)</a:t>
            </a:r>
            <a:r>
              <a:rPr lang="en-US" altLang="en-US" dirty="0" smtClean="0">
                <a:cs typeface="Times New Roman" pitchFamily="18" charset="0"/>
                <a:sym typeface="Symbol" pitchFamily="84" charset="2"/>
              </a:rPr>
              <a:t>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/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average case : log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086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b="1" dirty="0"/>
              <a:t/>
            </a:r>
            <a:br>
              <a:rPr lang="en-US" sz="2500" b="1" dirty="0"/>
            </a:b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US" sz="2500" b="1" dirty="0" smtClean="0"/>
              <a:t>16</a:t>
            </a:r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</a:t>
            </a: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Merge sort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Mergesort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19200"/>
            <a:ext cx="11074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altLang="en-US" smtClean="0"/>
              <a:t>Split array A[0..</a:t>
            </a:r>
            <a:r>
              <a:rPr lang="en-US" altLang="en-US" i="1" smtClean="0"/>
              <a:t>n</a:t>
            </a:r>
            <a:r>
              <a:rPr lang="en-US" altLang="en-US" smtClean="0"/>
              <a:t>-1] into about equal halves and make copies of each half  in arrays B and C</a:t>
            </a:r>
          </a:p>
          <a:p>
            <a:pPr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altLang="en-US" smtClean="0"/>
              <a:t>Sort arrays B and C recursively</a:t>
            </a:r>
          </a:p>
          <a:p>
            <a:pPr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altLang="en-US" smtClean="0"/>
              <a:t>Merge sorted arrays B and C into array A as follows:</a:t>
            </a:r>
            <a:endParaRPr lang="en-US" altLang="en-US" sz="20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400" smtClean="0"/>
              <a:t>Repeat the following until no elements remain in one of the arrays: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2400" smtClean="0"/>
              <a:t>compare the first elements in the remaining unprocessed portions of the arrays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2400" smtClean="0"/>
              <a:t>copy the smaller of the two into A, while incrementing the index indicating the unprocessed portion of that array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smtClean="0"/>
              <a:t>Once all elements in one of the arrays are processed, copy the remaining unprocessed elements from the other array into A.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Rectangle 5"/>
          <p:cNvSpPr>
            <a:spLocks noGrp="1" noChangeArrowheads="1"/>
          </p:cNvSpPr>
          <p:nvPr>
            <p:ph type="title"/>
          </p:nvPr>
        </p:nvSpPr>
        <p:spPr>
          <a:xfrm>
            <a:off x="711200" y="152400"/>
            <a:ext cx="1021926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Pseudocode of Mergesort</a:t>
            </a:r>
          </a:p>
        </p:txBody>
      </p:sp>
      <p:pic>
        <p:nvPicPr>
          <p:cNvPr id="9219" name="Picture 4" descr="4_1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43000"/>
            <a:ext cx="11379200" cy="4211638"/>
          </a:xfrm>
          <a:solidFill>
            <a:schemeClr val="tx1"/>
          </a:solidFill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32086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Pseudocode of Merge</a:t>
            </a:r>
          </a:p>
        </p:txBody>
      </p:sp>
      <p:pic>
        <p:nvPicPr>
          <p:cNvPr id="10243" name="Picture 4" descr="4_1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43001"/>
            <a:ext cx="11582400" cy="4905375"/>
          </a:xfrm>
          <a:solidFill>
            <a:schemeClr val="tx1"/>
          </a:solidFill>
        </p:spPr>
      </p:pic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625600" y="6096000"/>
            <a:ext cx="853440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rgbClr val="FF9933"/>
                </a:solidFill>
              </a:rPr>
              <a:t>Time complexity: </a:t>
            </a:r>
            <a:r>
              <a:rPr kumimoji="1" lang="el-GR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p+q</a:t>
            </a:r>
            <a:r>
              <a:rPr kumimoji="1" lang="en-US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en-US" altLang="en-US">
                <a:solidFill>
                  <a:srgbClr val="FF9933"/>
                </a:solidFill>
              </a:rPr>
              <a:t> </a:t>
            </a:r>
            <a:r>
              <a:rPr kumimoji="1" lang="en-US" altLang="en-US" b="1">
                <a:solidFill>
                  <a:srgbClr val="FF9933"/>
                </a:solidFill>
              </a:rPr>
              <a:t>= </a:t>
            </a:r>
            <a:r>
              <a:rPr kumimoji="1" lang="el-GR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en-US" altLang="en-US"/>
              <a:t> </a:t>
            </a:r>
            <a:r>
              <a:rPr kumimoji="1" lang="en-US" altLang="en-US">
                <a:solidFill>
                  <a:srgbClr val="FF9933"/>
                </a:solidFill>
              </a:rPr>
              <a:t>comparisons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Mergesort Example</a:t>
            </a:r>
          </a:p>
        </p:txBody>
      </p:sp>
      <p:pic>
        <p:nvPicPr>
          <p:cNvPr id="11267" name="Picture 4" descr="Fig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0401" y="1295400"/>
            <a:ext cx="5408084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8026400" y="3657600"/>
            <a:ext cx="375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FF9933"/>
                </a:solidFill>
              </a:rPr>
              <a:t>The non-recursive version of Mergesort starts from merging single elements into sorted pairs.</a:t>
            </a:r>
          </a:p>
        </p:txBody>
      </p:sp>
    </p:spTree>
    <p:extLst>
      <p:ext uri="{BB962C8B-B14F-4D97-AF65-F5344CB8AC3E}">
        <p14:creationId xmlns:p14="http://schemas.microsoft.com/office/powerpoint/2010/main" val="40929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Analysis of Mergesort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en-US" smtClean="0"/>
              <a:t>All cases have same efficiency: </a:t>
            </a:r>
            <a:r>
              <a:rPr lang="el-GR" altLang="en-US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 </a:t>
            </a:r>
            <a:r>
              <a:rPr lang="en-US" altLang="en-US" smtClean="0">
                <a:cs typeface="Times New Roman" pitchFamily="18" charset="0"/>
              </a:rPr>
              <a:t>log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 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en-US" smtClean="0">
              <a:cs typeface="Times New Roman" pitchFamily="18" charset="0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smtClean="0">
                <a:cs typeface="Times New Roman" pitchFamily="18" charset="0"/>
              </a:rPr>
              <a:t>Number of comparisons in the worst case is close to theoretical minimum for comparison-based sorting: </a:t>
            </a:r>
          </a:p>
          <a:p>
            <a:pPr lvl="1">
              <a:buFontTx/>
              <a:buNone/>
              <a:defRPr/>
            </a:pPr>
            <a:r>
              <a:rPr lang="en-US" altLang="en-US" sz="2400" smtClean="0">
                <a:cs typeface="Times New Roman" pitchFamily="18" charset="0"/>
              </a:rPr>
              <a:t>                   </a:t>
            </a:r>
            <a:r>
              <a:rPr lang="en-US" altLang="en-US" sz="2400" smtClean="0">
                <a:cs typeface="Times New Roman" pitchFamily="18" charset="0"/>
                <a:sym typeface="Symbol" pitchFamily="84" charset="2"/>
              </a:rPr>
              <a:t></a:t>
            </a:r>
            <a:r>
              <a:rPr lang="en-US" altLang="en-US" sz="2400" smtClean="0">
                <a:cs typeface="Times New Roman" pitchFamily="18" charset="0"/>
              </a:rPr>
              <a:t>log</a:t>
            </a:r>
            <a:r>
              <a:rPr lang="en-US" altLang="en-US" sz="2400" baseline="-25000" smtClean="0">
                <a:cs typeface="Times New Roman" pitchFamily="18" charset="0"/>
              </a:rPr>
              <a:t>2</a:t>
            </a:r>
            <a:r>
              <a:rPr lang="en-US" altLang="en-US" sz="2400" smtClean="0">
                <a:cs typeface="Times New Roman" pitchFamily="18" charset="0"/>
              </a:rPr>
              <a:t> </a:t>
            </a:r>
            <a:r>
              <a:rPr lang="en-US" altLang="en-US" sz="2400" i="1" smtClean="0">
                <a:cs typeface="Times New Roman" pitchFamily="18" charset="0"/>
              </a:rPr>
              <a:t>n</a:t>
            </a:r>
            <a:r>
              <a:rPr lang="en-US" altLang="en-US" sz="2400" smtClean="0">
                <a:cs typeface="Times New Roman" pitchFamily="18" charset="0"/>
              </a:rPr>
              <a:t>!</a:t>
            </a:r>
            <a:r>
              <a:rPr lang="en-US" altLang="en-US" sz="2400" smtClean="0">
                <a:cs typeface="Times New Roman" pitchFamily="18" charset="0"/>
                <a:sym typeface="Symbol" pitchFamily="84" charset="2"/>
              </a:rPr>
              <a:t></a:t>
            </a:r>
            <a:r>
              <a:rPr lang="en-US" altLang="en-US" sz="2400" smtClean="0">
                <a:cs typeface="Times New Roman" pitchFamily="18" charset="0"/>
              </a:rPr>
              <a:t>   </a:t>
            </a:r>
            <a:r>
              <a:rPr lang="en-US" altLang="en-US" sz="2400" smtClean="0">
                <a:latin typeface="Lucida Grande" pitchFamily="84" charset="0"/>
                <a:cs typeface="Times New Roman" pitchFamily="18" charset="0"/>
              </a:rPr>
              <a:t>≈</a:t>
            </a:r>
            <a:r>
              <a:rPr lang="en-US" altLang="en-US" sz="2400" smtClean="0">
                <a:cs typeface="Times New Roman" pitchFamily="18" charset="0"/>
              </a:rPr>
              <a:t>    </a:t>
            </a:r>
            <a:r>
              <a:rPr lang="en-US" altLang="en-US" sz="2400" i="1" smtClean="0">
                <a:cs typeface="Times New Roman" pitchFamily="18" charset="0"/>
              </a:rPr>
              <a:t>n</a:t>
            </a:r>
            <a:r>
              <a:rPr lang="en-US" altLang="en-US" sz="2400" smtClean="0">
                <a:cs typeface="Times New Roman" pitchFamily="18" charset="0"/>
              </a:rPr>
              <a:t> log</a:t>
            </a:r>
            <a:r>
              <a:rPr lang="en-US" altLang="en-US" sz="2400" baseline="-25000" smtClean="0">
                <a:cs typeface="Times New Roman" pitchFamily="18" charset="0"/>
              </a:rPr>
              <a:t>2 </a:t>
            </a:r>
            <a:r>
              <a:rPr lang="en-US" altLang="en-US" sz="2400" i="1" smtClean="0">
                <a:cs typeface="Times New Roman" pitchFamily="18" charset="0"/>
              </a:rPr>
              <a:t>n  </a:t>
            </a:r>
            <a:r>
              <a:rPr lang="en-US" altLang="en-US" sz="2400" smtClean="0">
                <a:cs typeface="Times New Roman" pitchFamily="18" charset="0"/>
              </a:rPr>
              <a:t>- 1.44</a:t>
            </a:r>
            <a:r>
              <a:rPr lang="en-US" altLang="en-US" sz="2400" i="1" smtClean="0">
                <a:cs typeface="Times New Roman" pitchFamily="18" charset="0"/>
              </a:rPr>
              <a:t>n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en-US" smtClean="0">
              <a:cs typeface="Times New Roman" pitchFamily="18" charset="0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smtClean="0">
                <a:cs typeface="Times New Roman" pitchFamily="18" charset="0"/>
              </a:rPr>
              <a:t>Space requirement: </a:t>
            </a:r>
            <a:r>
              <a:rPr lang="el-GR" altLang="en-US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 (</a:t>
            </a:r>
            <a:r>
              <a:rPr lang="en-US" altLang="en-US" u="sng" smtClean="0">
                <a:cs typeface="Times New Roman" pitchFamily="18" charset="0"/>
              </a:rPr>
              <a:t>not</a:t>
            </a:r>
            <a:r>
              <a:rPr lang="en-US" altLang="en-US" smtClean="0">
                <a:cs typeface="Times New Roman" pitchFamily="18" charset="0"/>
              </a:rPr>
              <a:t> in-place)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en-US" smtClean="0">
              <a:cs typeface="Times New Roman" pitchFamily="18" charset="0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smtClean="0">
                <a:cs typeface="Times New Roman" pitchFamily="18" charset="0"/>
              </a:rPr>
              <a:t>Can be implemented without recursion (bottom-up)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1625600" y="1295400"/>
            <a:ext cx="792480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T(n) = 2T(n/2) + </a:t>
            </a:r>
            <a:r>
              <a:rPr kumimoji="1" lang="el-GR" alt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(n), T(1) = 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9543"/>
            <a:ext cx="9144000" cy="39919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indent="-457200" algn="l"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A </a:t>
            </a:r>
            <a:r>
              <a:rPr lang="en-US" altLang="en-US" sz="2800" dirty="0"/>
              <a:t>straightforward approach, usually based directly on the problem’s statement and definitions of the concepts involved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Examples</a:t>
            </a:r>
            <a:r>
              <a:rPr lang="en-US" altLang="en-US" sz="2800" dirty="0" smtClean="0"/>
              <a:t>: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Computing </a:t>
            </a:r>
            <a:r>
              <a:rPr lang="en-US" altLang="en-US" sz="2800" i="1" dirty="0"/>
              <a:t>n</a:t>
            </a:r>
            <a:r>
              <a:rPr lang="en-US" altLang="en-US" sz="2800" dirty="0"/>
              <a:t>!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 Multiplying two matrices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Searching for a key of a given value in a list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6305068"/>
            <a:ext cx="1699643" cy="4164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 txBox="1">
            <a:spLocks/>
          </p:cNvSpPr>
          <p:nvPr/>
        </p:nvSpPr>
        <p:spPr>
          <a:xfrm>
            <a:off x="1676400" y="883538"/>
            <a:ext cx="9144000" cy="1191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en-US" altLang="en-US" sz="2800" dirty="0" smtClean="0"/>
              <a:t>BRUTE  FORCE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60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b="1" dirty="0"/>
              <a:t/>
            </a:r>
            <a:br>
              <a:rPr lang="en-US" sz="2500" b="1" dirty="0"/>
            </a:b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US" sz="2500" b="1" dirty="0" smtClean="0"/>
              <a:t>17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</a:t>
            </a: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Sort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Quicksort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6"/>
            <a:ext cx="11074400" cy="5210175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en-US" smtClean="0"/>
              <a:t>Select a </a:t>
            </a:r>
            <a:r>
              <a:rPr lang="en-US" altLang="en-US" i="1" smtClean="0"/>
              <a:t>pivot</a:t>
            </a:r>
            <a:r>
              <a:rPr lang="en-US" altLang="en-US" smtClean="0"/>
              <a:t> (partitioning element) – here, the first element</a:t>
            </a: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smtClean="0"/>
              <a:t>Rearrange the list so that all the elements in the first </a:t>
            </a:r>
            <a:r>
              <a:rPr lang="en-US" altLang="en-US" i="1" smtClean="0"/>
              <a:t>s </a:t>
            </a:r>
            <a:r>
              <a:rPr lang="en-US" altLang="en-US" smtClean="0"/>
              <a:t>positions are smaller than or equal to the pivot and all the elements in the remaining </a:t>
            </a:r>
            <a:r>
              <a:rPr lang="en-US" altLang="en-US" i="1" smtClean="0"/>
              <a:t>n-s </a:t>
            </a:r>
            <a:r>
              <a:rPr lang="en-US" altLang="en-US" smtClean="0"/>
              <a:t>positions are larger than or equal to the pivot (see next slide for an algorithm)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smtClean="0"/>
              <a:t>Exchange the pivot with the last element in the first (i.e., </a:t>
            </a:r>
            <a:r>
              <a:rPr lang="en-US" altLang="en-US" smtClean="0">
                <a:cs typeface="Times New Roman" pitchFamily="18" charset="0"/>
                <a:sym typeface="Symbol" pitchFamily="84" charset="2"/>
              </a:rPr>
              <a:t>)</a:t>
            </a:r>
            <a:r>
              <a:rPr lang="en-US" altLang="en-US" smtClean="0">
                <a:cs typeface="Times New Roman" pitchFamily="18" charset="0"/>
              </a:rPr>
              <a:t> subarray — the pivot is now in its final position</a:t>
            </a: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smtClean="0">
                <a:cs typeface="Times New Roman" pitchFamily="18" charset="0"/>
              </a:rPr>
              <a:t>Sort the two subarrays recursively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en-US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625600" y="3505202"/>
            <a:ext cx="9347200" cy="1446213"/>
            <a:chOff x="672" y="2928"/>
            <a:chExt cx="4416" cy="911"/>
          </a:xfrm>
        </p:grpSpPr>
        <p:grpSp>
          <p:nvGrpSpPr>
            <p:cNvPr id="13317" name="Group 5"/>
            <p:cNvGrpSpPr>
              <a:grpSpLocks/>
            </p:cNvGrpSpPr>
            <p:nvPr/>
          </p:nvGrpSpPr>
          <p:grpSpPr bwMode="auto"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13320" name="Rectangle 6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21" name="Line 7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2" name="Line 8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3" name="Line 9"/>
              <p:cNvSpPr>
                <a:spLocks noChangeShapeType="1"/>
              </p:cNvSpPr>
              <p:nvPr/>
            </p:nvSpPr>
            <p:spPr bwMode="auto">
              <a:xfrm>
                <a:off x="2640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4" name="Text Box 10"/>
              <p:cNvSpPr txBox="1">
                <a:spLocks noChangeArrowheads="1"/>
              </p:cNvSpPr>
              <p:nvPr/>
            </p:nvSpPr>
            <p:spPr bwMode="auto">
              <a:xfrm>
                <a:off x="672" y="3312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i="1">
                    <a:solidFill>
                      <a:schemeClr val="bg2"/>
                    </a:solidFill>
                  </a:rPr>
                  <a:t>p</a:t>
                </a:r>
              </a:p>
            </p:txBody>
          </p:sp>
          <p:sp>
            <p:nvSpPr>
              <p:cNvPr id="13325" name="AutoShape 11"/>
              <p:cNvSpPr>
                <a:spLocks/>
              </p:cNvSpPr>
              <p:nvPr/>
            </p:nvSpPr>
            <p:spPr bwMode="auto"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AutoShape 12"/>
              <p:cNvSpPr>
                <a:spLocks/>
              </p:cNvSpPr>
              <p:nvPr/>
            </p:nvSpPr>
            <p:spPr bwMode="auto"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8" name="Text Box 13"/>
            <p:cNvSpPr txBox="1">
              <a:spLocks noChangeArrowheads="1"/>
            </p:cNvSpPr>
            <p:nvPr/>
          </p:nvSpPr>
          <p:spPr bwMode="auto">
            <a:xfrm>
              <a:off x="1411" y="3526"/>
              <a:ext cx="4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A[</a:t>
              </a:r>
              <a:r>
                <a:rPr lang="en-US" altLang="en-US" i="1"/>
                <a:t>i</a:t>
              </a:r>
              <a:r>
                <a:rPr lang="en-US" altLang="en-US"/>
                <a:t>]</a:t>
              </a:r>
              <a:r>
                <a:rPr lang="en-US" altLang="en-US">
                  <a:cs typeface="Times New Roman" pitchFamily="18" charset="0"/>
                  <a:sym typeface="Symbol" pitchFamily="18" charset="2"/>
                </a:rPr>
                <a:t></a:t>
              </a:r>
              <a:r>
                <a:rPr lang="en-US" altLang="en-US" i="1">
                  <a:cs typeface="Times New Roman" pitchFamily="18" charset="0"/>
                </a:rPr>
                <a:t>p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3319" name="Text Box 14"/>
            <p:cNvSpPr txBox="1">
              <a:spLocks noChangeArrowheads="1"/>
            </p:cNvSpPr>
            <p:nvPr/>
          </p:nvSpPr>
          <p:spPr bwMode="auto">
            <a:xfrm>
              <a:off x="3551" y="3548"/>
              <a:ext cx="4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A[</a:t>
              </a:r>
              <a:r>
                <a:rPr lang="en-US" altLang="en-US" i="1"/>
                <a:t>i</a:t>
              </a:r>
              <a:r>
                <a:rPr lang="en-US" altLang="en-US"/>
                <a:t>]</a:t>
              </a:r>
              <a:r>
                <a:rPr lang="en-US" altLang="en-US">
                  <a:cs typeface="Times New Roman" pitchFamily="18" charset="0"/>
                  <a:sym typeface="Symbol" pitchFamily="18" charset="2"/>
                </a:rPr>
                <a:t></a:t>
              </a:r>
              <a:r>
                <a:rPr lang="en-US" altLang="en-US" i="1">
                  <a:cs typeface="Times New Roman" pitchFamily="18" charset="0"/>
                </a:rPr>
                <a:t>p</a:t>
              </a:r>
              <a:endParaRPr lang="en-US" altLang="en-US">
                <a:cs typeface="Times New Roman" pitchFamily="18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Partitioning Algorithm</a:t>
            </a:r>
          </a:p>
        </p:txBody>
      </p:sp>
      <p:pic>
        <p:nvPicPr>
          <p:cNvPr id="14339" name="Picture 8" descr="parti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57288"/>
            <a:ext cx="11582400" cy="4938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2438401" y="6096000"/>
            <a:ext cx="359175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rgbClr val="FF9933"/>
                </a:solidFill>
              </a:rPr>
              <a:t>Time complexity: </a:t>
            </a:r>
            <a:r>
              <a:rPr kumimoji="1" lang="el-GR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r-l</a:t>
            </a:r>
            <a:r>
              <a:rPr kumimoji="1" lang="en-US" altLang="en-US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en-US" altLang="en-US">
                <a:solidFill>
                  <a:srgbClr val="FF9933"/>
                </a:solidFill>
              </a:rPr>
              <a:t> comparisons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6705600" y="3733800"/>
            <a:ext cx="243840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or </a:t>
            </a:r>
            <a:r>
              <a:rPr lang="en-US" altLang="en-US" i="1">
                <a:solidFill>
                  <a:schemeClr val="bg2"/>
                </a:solidFill>
              </a:rPr>
              <a:t>i &gt;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or </a:t>
            </a:r>
            <a:r>
              <a:rPr lang="en-US" altLang="en-US" i="1">
                <a:solidFill>
                  <a:schemeClr val="bg2"/>
                </a:solidFill>
              </a:rPr>
              <a:t>j = l </a:t>
            </a:r>
          </a:p>
        </p:txBody>
      </p:sp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5486400" y="4098926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&lt;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  <p:bldP spid="2928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Quicksort Example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800" smtClean="0"/>
              <a:t>5   3   1   9   8   2   4   7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2844800" y="2209800"/>
            <a:ext cx="4368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/>
              <a:t>2  3  1  4  </a:t>
            </a:r>
            <a:r>
              <a:rPr lang="en-US" altLang="en-US" dirty="0">
                <a:solidFill>
                  <a:srgbClr val="FF9933"/>
                </a:solidFill>
              </a:rPr>
              <a:t>5</a:t>
            </a:r>
            <a:r>
              <a:rPr lang="en-US" altLang="en-US" dirty="0"/>
              <a:t>  8  9  7</a:t>
            </a:r>
          </a:p>
          <a:p>
            <a:pPr algn="l">
              <a:spcBef>
                <a:spcPct val="50000"/>
              </a:spcBef>
            </a:pPr>
            <a:r>
              <a:rPr lang="en-US" altLang="en-US" dirty="0"/>
              <a:t>1  </a:t>
            </a:r>
            <a:r>
              <a:rPr lang="en-US" altLang="en-US" dirty="0">
                <a:solidFill>
                  <a:srgbClr val="FF9933"/>
                </a:solidFill>
              </a:rPr>
              <a:t>2</a:t>
            </a:r>
            <a:r>
              <a:rPr lang="en-US" altLang="en-US" dirty="0"/>
              <a:t>  3  4  </a:t>
            </a:r>
            <a:r>
              <a:rPr lang="en-US" altLang="en-US" dirty="0">
                <a:solidFill>
                  <a:schemeClr val="bg2"/>
                </a:solidFill>
              </a:rPr>
              <a:t>5</a:t>
            </a:r>
            <a:r>
              <a:rPr lang="en-US" altLang="en-US" dirty="0"/>
              <a:t>  7  </a:t>
            </a:r>
            <a:r>
              <a:rPr lang="en-US" altLang="en-US" dirty="0">
                <a:solidFill>
                  <a:srgbClr val="FF9933"/>
                </a:solidFill>
              </a:rPr>
              <a:t>8</a:t>
            </a:r>
            <a:r>
              <a:rPr lang="en-US" altLang="en-US" dirty="0"/>
              <a:t>  9</a:t>
            </a:r>
          </a:p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FF9933"/>
                </a:solidFill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bg2"/>
                </a:solidFill>
              </a:rPr>
              <a:t> 2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FF9933"/>
                </a:solidFill>
              </a:rPr>
              <a:t>3</a:t>
            </a:r>
            <a:r>
              <a:rPr lang="en-US" altLang="en-US" dirty="0"/>
              <a:t>  4 </a:t>
            </a:r>
            <a:r>
              <a:rPr lang="en-US" altLang="en-US" dirty="0">
                <a:solidFill>
                  <a:schemeClr val="bg2"/>
                </a:solidFill>
              </a:rPr>
              <a:t> 5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FF9933"/>
                </a:solidFill>
              </a:rPr>
              <a:t>7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bg2"/>
                </a:solidFill>
              </a:rPr>
              <a:t> 8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9933"/>
                </a:solidFill>
              </a:rPr>
              <a:t>9</a:t>
            </a:r>
          </a:p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</a:rPr>
              <a:t>1  2  3</a:t>
            </a:r>
            <a:r>
              <a:rPr lang="en-US" altLang="en-US" dirty="0">
                <a:solidFill>
                  <a:srgbClr val="FF9933"/>
                </a:solidFill>
              </a:rPr>
              <a:t>  4  </a:t>
            </a:r>
            <a:r>
              <a:rPr lang="en-US" altLang="en-US" dirty="0">
                <a:solidFill>
                  <a:schemeClr val="bg2"/>
                </a:solidFill>
              </a:rPr>
              <a:t>5  7  8  9</a:t>
            </a:r>
          </a:p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</a:rPr>
              <a:t>1  2  3  4  5  7  8  9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9"/>
            <a:ext cx="10515600" cy="8306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Analysis of Quicksort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066800"/>
            <a:ext cx="11379200" cy="5562600"/>
          </a:xfrm>
        </p:spPr>
        <p:txBody>
          <a:bodyPr/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en-US" dirty="0" smtClean="0"/>
              <a:t>Best case: split in the middle </a:t>
            </a:r>
            <a:r>
              <a:rPr lang="en-US" altLang="en-US" dirty="0" smtClean="0">
                <a:cs typeface="Times New Roman" pitchFamily="18" charset="0"/>
              </a:rPr>
              <a:t>— </a:t>
            </a:r>
            <a:r>
              <a:rPr lang="el-GR" altLang="en-US" dirty="0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 </a:t>
            </a:r>
            <a:r>
              <a:rPr lang="en-US" altLang="en-US" dirty="0" smtClean="0">
                <a:cs typeface="Times New Roman" pitchFamily="18" charset="0"/>
              </a:rPr>
              <a:t>log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 </a:t>
            </a: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dirty="0" smtClean="0">
                <a:cs typeface="Times New Roman" pitchFamily="18" charset="0"/>
              </a:rPr>
              <a:t>Worst case: sorted array! — </a:t>
            </a:r>
            <a:r>
              <a:rPr lang="el-GR" altLang="en-US" dirty="0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i="1" baseline="30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) </a:t>
            </a: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dirty="0" smtClean="0"/>
              <a:t>Average case: random arrays </a:t>
            </a:r>
            <a:r>
              <a:rPr lang="en-US" altLang="en-US" dirty="0" smtClean="0">
                <a:cs typeface="Times New Roman" pitchFamily="18" charset="0"/>
              </a:rPr>
              <a:t>—</a:t>
            </a:r>
            <a:r>
              <a:rPr lang="en-US" altLang="en-US" dirty="0" smtClean="0"/>
              <a:t> </a:t>
            </a:r>
            <a:r>
              <a:rPr lang="el-GR" altLang="en-US" dirty="0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 </a:t>
            </a:r>
            <a:r>
              <a:rPr lang="en-US" altLang="en-US" dirty="0" smtClean="0">
                <a:cs typeface="Times New Roman" pitchFamily="18" charset="0"/>
              </a:rPr>
              <a:t>log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dirty="0" smtClean="0">
                <a:cs typeface="Times New Roman" pitchFamily="18" charset="0"/>
              </a:rPr>
              <a:t>Improvements:</a:t>
            </a:r>
          </a:p>
          <a:p>
            <a:pPr lvl="1">
              <a:defRPr/>
            </a:pPr>
            <a:r>
              <a:rPr lang="en-US" altLang="en-US" sz="2400" dirty="0" smtClean="0">
                <a:cs typeface="Times New Roman" pitchFamily="18" charset="0"/>
              </a:rPr>
              <a:t>better pivot selection: median of three partitioning </a:t>
            </a:r>
          </a:p>
          <a:p>
            <a:pPr lvl="1">
              <a:defRPr/>
            </a:pPr>
            <a:r>
              <a:rPr lang="en-US" altLang="en-US" sz="2400" dirty="0" smtClean="0">
                <a:cs typeface="Times New Roman" pitchFamily="18" charset="0"/>
              </a:rPr>
              <a:t>switch to insertion sort on small </a:t>
            </a:r>
            <a:r>
              <a:rPr lang="en-US" altLang="en-US" sz="2400" dirty="0" err="1" smtClean="0">
                <a:cs typeface="Times New Roman" pitchFamily="18" charset="0"/>
              </a:rPr>
              <a:t>subfiles</a:t>
            </a:r>
            <a:endParaRPr lang="en-US" altLang="en-US" sz="2400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US" altLang="en-US" sz="2400" dirty="0" smtClean="0">
                <a:cs typeface="Times New Roman" pitchFamily="18" charset="0"/>
              </a:rPr>
              <a:t>elimination of recursion</a:t>
            </a:r>
          </a:p>
          <a:p>
            <a:pPr lvl="1">
              <a:buFontTx/>
              <a:buNone/>
              <a:defRPr/>
            </a:pPr>
            <a:r>
              <a:rPr lang="en-US" altLang="en-US" sz="2400" dirty="0" smtClean="0">
                <a:cs typeface="Times New Roman" pitchFamily="18" charset="0"/>
              </a:rPr>
              <a:t>These combine to 20-25% improvement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en-US" dirty="0" smtClean="0">
                <a:cs typeface="Times New Roman" pitchFamily="18" charset="0"/>
              </a:rPr>
              <a:t>Considered the method of choice for internal sorting of large files 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latin typeface="Lucida Grande" pitchFamily="84" charset="0"/>
                <a:cs typeface="Times New Roman" pitchFamily="18" charset="0"/>
              </a:rPr>
              <a:t>≥</a:t>
            </a:r>
            <a:r>
              <a:rPr lang="en-US" altLang="en-US" dirty="0" smtClean="0">
                <a:cs typeface="Times New Roman" pitchFamily="18" charset="0"/>
              </a:rPr>
              <a:t> 10000)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7823200" y="1524000"/>
            <a:ext cx="4368800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T(n) = T(n-1) + </a:t>
            </a:r>
            <a:r>
              <a:rPr kumimoji="1" lang="el-GR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kumimoji="1" lang="en-US" altLang="en-US"/>
          </a:p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b="1" dirty="0"/>
              <a:t/>
            </a:r>
            <a:br>
              <a:rPr lang="en-US" sz="2500" b="1" dirty="0"/>
            </a:b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US" sz="2500" b="1" dirty="0" smtClean="0"/>
              <a:t>13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</a:t>
            </a: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Travelling Salesman Problem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6305068"/>
            <a:ext cx="1699643" cy="4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992" y="800455"/>
            <a:ext cx="1651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Co</a:t>
            </a:r>
            <a:r>
              <a:rPr spc="-25" dirty="0" smtClean="0"/>
              <a:t>n</a:t>
            </a:r>
            <a:r>
              <a:rPr dirty="0" smtClean="0"/>
              <a:t>t.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4587" y="1506228"/>
            <a:ext cx="10299700" cy="3562514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>
              <a:defRPr/>
            </a:pPr>
            <a:r>
              <a:rPr lang="en-US" altLang="en-US" sz="3200" dirty="0"/>
              <a:t>Given </a:t>
            </a:r>
            <a:r>
              <a:rPr lang="en-US" altLang="en-US" sz="3200" i="1" dirty="0"/>
              <a:t>n</a:t>
            </a:r>
            <a:r>
              <a:rPr lang="en-US" altLang="en-US" sz="3200" dirty="0"/>
              <a:t> cities with known distances between each pair, find the shortest tour that passes through all the cities exactly once before returning to the starting </a:t>
            </a:r>
            <a:r>
              <a:rPr lang="en-US" altLang="en-US" sz="3200" dirty="0" smtClean="0"/>
              <a:t>city</a:t>
            </a:r>
          </a:p>
          <a:p>
            <a:pPr>
              <a:defRPr/>
            </a:pPr>
            <a:endParaRPr lang="en-US" altLang="en-US" sz="3200" dirty="0"/>
          </a:p>
          <a:p>
            <a:pPr>
              <a:defRPr/>
            </a:pPr>
            <a:r>
              <a:rPr lang="en-US" altLang="en-US" sz="3200" dirty="0"/>
              <a:t>Alternatively: Find shortest </a:t>
            </a:r>
            <a:r>
              <a:rPr lang="en-US" altLang="en-US" sz="3200" i="1" dirty="0"/>
              <a:t>Hamiltonian circuit</a:t>
            </a:r>
            <a:r>
              <a:rPr lang="en-US" altLang="en-US" sz="3200" dirty="0"/>
              <a:t>  in a weighted connected </a:t>
            </a:r>
            <a:r>
              <a:rPr lang="en-US" altLang="en-US" sz="3200" dirty="0" smtClean="0"/>
              <a:t>graph</a:t>
            </a:r>
          </a:p>
          <a:p>
            <a:pPr>
              <a:defRPr/>
            </a:pPr>
            <a:endParaRPr lang="en-US" alt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992" y="800455"/>
            <a:ext cx="1651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25" dirty="0"/>
              <a:t>n</a:t>
            </a:r>
            <a:r>
              <a:rPr dirty="0"/>
              <a:t>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6</a:t>
            </a:fld>
            <a:endParaRPr lang="en-IN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336684" y="2193925"/>
            <a:ext cx="3154362" cy="2999398"/>
            <a:chOff x="1866" y="2335"/>
            <a:chExt cx="1355" cy="135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80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08" y="34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024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60" y="2736"/>
              <a:ext cx="72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160" y="2688"/>
              <a:ext cx="720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66" y="28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8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392" y="233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2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392" y="343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7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248" y="271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5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536" y="271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3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16" y="286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5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992" y="800455"/>
            <a:ext cx="1651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25" dirty="0"/>
              <a:t>n</a:t>
            </a:r>
            <a:r>
              <a:rPr dirty="0"/>
              <a:t>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                         CSB4201 - DESIGN AND ANALYSIS AND ALGORITHMS                 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7</a:t>
            </a:fld>
            <a:endParaRPr lang="en-I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10507" y="1664676"/>
            <a:ext cx="8305800" cy="4138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dirty="0" smtClean="0"/>
              <a:t>        Tour                                          Cost</a:t>
            </a:r>
            <a:r>
              <a:rPr lang="en-US" altLang="en-US" u="sng" dirty="0" smtClean="0"/>
              <a:t>               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 err="1" smtClean="0"/>
              <a:t>a→</a:t>
            </a:r>
            <a:r>
              <a:rPr lang="en-US" altLang="en-US" dirty="0" err="1" smtClean="0">
                <a:cs typeface="Times New Roman" pitchFamily="18" charset="0"/>
              </a:rPr>
              <a:t>b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c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d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                         2+3+7+5 = 17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 err="1" smtClean="0"/>
              <a:t>a→</a:t>
            </a:r>
            <a:r>
              <a:rPr lang="en-US" altLang="en-US" dirty="0" err="1" smtClean="0">
                <a:cs typeface="Times New Roman" pitchFamily="18" charset="0"/>
              </a:rPr>
              <a:t>b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d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c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                         2+4+7+8 = 21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 err="1" smtClean="0"/>
              <a:t>a→</a:t>
            </a:r>
            <a:r>
              <a:rPr lang="en-US" altLang="en-US" dirty="0" err="1" smtClean="0">
                <a:cs typeface="Times New Roman" pitchFamily="18" charset="0"/>
              </a:rPr>
              <a:t>c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b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d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                         8+3+4+5 = 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 err="1" smtClean="0"/>
              <a:t>a→</a:t>
            </a:r>
            <a:r>
              <a:rPr lang="en-US" altLang="en-US" dirty="0" err="1" smtClean="0">
                <a:cs typeface="Times New Roman" pitchFamily="18" charset="0"/>
              </a:rPr>
              <a:t>c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d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b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                         8+7+4+2 = 21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 err="1" smtClean="0"/>
              <a:t>a→</a:t>
            </a:r>
            <a:r>
              <a:rPr lang="en-US" altLang="en-US" dirty="0" err="1" smtClean="0">
                <a:cs typeface="Times New Roman" pitchFamily="18" charset="0"/>
              </a:rPr>
              <a:t>d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b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c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                         5+4+3+8 = 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 err="1" smtClean="0"/>
              <a:t>a→</a:t>
            </a:r>
            <a:r>
              <a:rPr lang="en-US" altLang="en-US" dirty="0" err="1" smtClean="0">
                <a:cs typeface="Times New Roman" pitchFamily="18" charset="0"/>
              </a:rPr>
              <a:t>d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c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b</a:t>
            </a:r>
            <a:r>
              <a:rPr lang="en-US" altLang="en-US" dirty="0" err="1" smtClean="0"/>
              <a:t>→</a:t>
            </a:r>
            <a:r>
              <a:rPr lang="en-US" altLang="en-US" dirty="0" err="1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                         5+7+3+2 = 17</a:t>
            </a:r>
            <a:endParaRPr lang="en-US" altLang="en-US" i="1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  <a:buNone/>
              <a:defRPr/>
            </a:pPr>
            <a:endParaRPr lang="en-US" altLang="en-US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  <a:buNone/>
              <a:defRPr/>
            </a:pPr>
            <a:r>
              <a:rPr lang="en-US" altLang="en-US" dirty="0" smtClean="0">
                <a:cs typeface="Times New Roman" pitchFamily="18" charset="0"/>
              </a:rPr>
              <a:t>Efficiency:   </a:t>
            </a:r>
            <a:r>
              <a:rPr kumimoji="1" lang="el-GR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((n-1</a:t>
            </a:r>
            <a:r>
              <a:rPr kumimoji="1" lang="en-US" altLang="en-US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)!)</a:t>
            </a:r>
            <a:endParaRPr kumimoji="1" lang="en-US" altLang="en-US" b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8556991" y="505802"/>
            <a:ext cx="3154362" cy="2999398"/>
            <a:chOff x="1866" y="2335"/>
            <a:chExt cx="1355" cy="1354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2880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2208" y="34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024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2160" y="2736"/>
              <a:ext cx="72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 flipH="1">
              <a:off x="2160" y="2688"/>
              <a:ext cx="720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1866" y="28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8</a:t>
              </a: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2392" y="233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2</a:t>
              </a: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2392" y="343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7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2248" y="271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5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2536" y="271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3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3016" y="286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Arial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4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b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b="1" dirty="0"/>
              <a:t/>
            </a:r>
            <a:br>
              <a:rPr lang="en-US" sz="2500" b="1" dirty="0"/>
            </a:b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US" sz="2500" b="1" dirty="0" smtClean="0"/>
              <a:t>14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Knapsack</a:t>
            </a: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Problem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1" y="5103259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9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822F5BF42F45BC3FF9790004891E" ma:contentTypeVersion="10" ma:contentTypeDescription="Create a new document." ma:contentTypeScope="" ma:versionID="9d1618edb178234e008021d838febc81">
  <xsd:schema xmlns:xsd="http://www.w3.org/2001/XMLSchema" xmlns:xs="http://www.w3.org/2001/XMLSchema" xmlns:p="http://schemas.microsoft.com/office/2006/metadata/properties" xmlns:ns2="f2117532-5b61-4b3f-8511-af36256562b2" xmlns:ns3="5ddf6d21-2854-4715-8f3a-9dac28e498d7" targetNamespace="http://schemas.microsoft.com/office/2006/metadata/properties" ma:root="true" ma:fieldsID="c354a4482bd8eafa6377a575070a1e71" ns2:_="" ns3:_="">
    <xsd:import namespace="f2117532-5b61-4b3f-8511-af36256562b2"/>
    <xsd:import namespace="5ddf6d21-2854-4715-8f3a-9dac28e498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17532-5b61-4b3f-8511-af36256562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df6d21-2854-4715-8f3a-9dac28e498d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44E42E-2A6F-4134-AAB3-B8938ECAA36D}"/>
</file>

<file path=customXml/itemProps2.xml><?xml version="1.0" encoding="utf-8"?>
<ds:datastoreItem xmlns:ds="http://schemas.openxmlformats.org/officeDocument/2006/customXml" ds:itemID="{D9F8067C-6AFB-4FDD-ADE9-F23FC2F07B08}"/>
</file>

<file path=customXml/itemProps3.xml><?xml version="1.0" encoding="utf-8"?>
<ds:datastoreItem xmlns:ds="http://schemas.openxmlformats.org/officeDocument/2006/customXml" ds:itemID="{01E73DAC-5E7F-4CC2-A41C-8A515AEC20F5}"/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1243</Words>
  <Application>Microsoft Office PowerPoint</Application>
  <PresentationFormat>Custom</PresentationFormat>
  <Paragraphs>247</Paragraphs>
  <Slides>36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Lecture 13   Topic : Brute force</vt:lpstr>
      <vt:lpstr>     A straightforward approach, usually based directly on the problem’s statement and definitions of the concepts involved  Examples:  Computing n!   Multiplying two matrices  Searching for a key of a given value in a list</vt:lpstr>
      <vt:lpstr>Lecture 13   Topic : Travelling Salesman Problem</vt:lpstr>
      <vt:lpstr>Cont.</vt:lpstr>
      <vt:lpstr>Cont.</vt:lpstr>
      <vt:lpstr>Cont.</vt:lpstr>
      <vt:lpstr>Activity    https://visualgo.net/en</vt:lpstr>
      <vt:lpstr>Lecture 14   Topic : Knapsack Problem</vt:lpstr>
      <vt:lpstr>Given n items: weights:    w1    w2  …  wn values:       v1     v2  …  vn a knapsack of capacity W  Find most valuable subset of the items that fit into the knapsack  Example:  Knapsack capacity W=16 item   weight       value 1         2              $20 2        5              $30 3      10              $50 4        5              $10</vt:lpstr>
      <vt:lpstr>            Subset               Total weight     Total value          {1}               2                  $20          {2}               5                  $30          {3}             10                  $50          {4}               5                  $10       {1,2}               7                  $50       {1,3}             12                  $70       {1,4}              7                   $30       {2,3}             15                  $80       {2,4}             10                  $40       {3,4}             15                  $60       {1,2,3}             17                  not feasible    {1,2,4}             12                  $60       {1,3,4}             17                  not feasible      {2,3,4}             20                  not feasible   {1,2,3,4}             22                  not feasible  Efficiency : O(2^n)</vt:lpstr>
      <vt:lpstr>Activity    https://visualgo.net/en</vt:lpstr>
      <vt:lpstr>Lecture 14   Topic : Assignment Problem</vt:lpstr>
      <vt:lpstr>The Assignment Problem:   There are n people who need to be assigned to n jobs, one person per job.  The cost of assigning person i to job j is C[i,j].  Find an assignment that minimizes the total cost.        Job 1   Job 2   Job 3   Job 4 Person 1        9          2          7         8 Person 2        6          4          3         7 Person 3        5          8          1         8 Person 4        7          6          9         4  Algorithmic Plan: Generate all legitimate assignments, compute                                 their costs, and select the cheapest one. How many assignments are there?    n! </vt:lpstr>
      <vt:lpstr>PowerPoint Presentation</vt:lpstr>
      <vt:lpstr>Divide-and-Conquer</vt:lpstr>
      <vt:lpstr>Divide-and-Conquer Technique (cont.)</vt:lpstr>
      <vt:lpstr>Divide-and-Conquer Examples</vt:lpstr>
      <vt:lpstr>PowerPoint Presentation</vt:lpstr>
      <vt:lpstr>   Topic : Binary search</vt:lpstr>
      <vt:lpstr>Binary Search</vt:lpstr>
      <vt:lpstr>PowerPoint Presentation</vt:lpstr>
      <vt:lpstr>Activity    https://visualgo.net/en</vt:lpstr>
      <vt:lpstr>Lecture 16   Topic : Merge sort</vt:lpstr>
      <vt:lpstr>Mergesort</vt:lpstr>
      <vt:lpstr>Pseudocode of Mergesort</vt:lpstr>
      <vt:lpstr>Pseudocode of Merge</vt:lpstr>
      <vt:lpstr>Mergesort Example</vt:lpstr>
      <vt:lpstr>Analysis of Mergesort</vt:lpstr>
      <vt:lpstr>Activity    https://visualgo.net/en</vt:lpstr>
      <vt:lpstr>Lecture 17   Topic : Quick Sort</vt:lpstr>
      <vt:lpstr>Quicksort</vt:lpstr>
      <vt:lpstr>Partitioning Algorithm</vt:lpstr>
      <vt:lpstr>Quicksort Example</vt:lpstr>
      <vt:lpstr>Analysis of Quicksort</vt:lpstr>
      <vt:lpstr>Activity    https://visualgo.net/en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sam</cp:lastModifiedBy>
  <cp:revision>23</cp:revision>
  <dcterms:created xsi:type="dcterms:W3CDTF">2020-06-15T12:13:30Z</dcterms:created>
  <dcterms:modified xsi:type="dcterms:W3CDTF">2020-08-19T11:07:36Z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0x010100FA7C822F5BF42F45BC3FF9790004891E</vt:lpwstr>
  </property>
</Properties>
</file>