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3"/>
  </p:notesMasterIdLst>
  <p:handoutMasterIdLst>
    <p:handoutMasterId r:id="rId44"/>
  </p:handoutMasterIdLst>
  <p:sldIdLst>
    <p:sldId id="256" r:id="rId5"/>
    <p:sldId id="283" r:id="rId6"/>
    <p:sldId id="265" r:id="rId7"/>
    <p:sldId id="266" r:id="rId8"/>
    <p:sldId id="267" r:id="rId9"/>
    <p:sldId id="268" r:id="rId10"/>
    <p:sldId id="269" r:id="rId11"/>
    <p:sldId id="270" r:id="rId12"/>
    <p:sldId id="273" r:id="rId13"/>
    <p:sldId id="274" r:id="rId14"/>
    <p:sldId id="275" r:id="rId15"/>
    <p:sldId id="286" r:id="rId16"/>
    <p:sldId id="287" r:id="rId17"/>
    <p:sldId id="288" r:id="rId18"/>
    <p:sldId id="289" r:id="rId19"/>
    <p:sldId id="338" r:id="rId20"/>
    <p:sldId id="291" r:id="rId21"/>
    <p:sldId id="292" r:id="rId22"/>
    <p:sldId id="293" r:id="rId23"/>
    <p:sldId id="294" r:id="rId24"/>
    <p:sldId id="333" r:id="rId25"/>
    <p:sldId id="320" r:id="rId26"/>
    <p:sldId id="322" r:id="rId27"/>
    <p:sldId id="323" r:id="rId28"/>
    <p:sldId id="324" r:id="rId29"/>
    <p:sldId id="325" r:id="rId30"/>
    <p:sldId id="326" r:id="rId31"/>
    <p:sldId id="327" r:id="rId32"/>
    <p:sldId id="329" r:id="rId33"/>
    <p:sldId id="331" r:id="rId34"/>
    <p:sldId id="321" r:id="rId35"/>
    <p:sldId id="335" r:id="rId36"/>
    <p:sldId id="336" r:id="rId37"/>
    <p:sldId id="306" r:id="rId38"/>
    <p:sldId id="307" r:id="rId39"/>
    <p:sldId id="337" r:id="rId40"/>
    <p:sldId id="309" r:id="rId41"/>
    <p:sldId id="33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1">
          <p15:clr>
            <a:srgbClr val="A4A3A4"/>
          </p15:clr>
        </p15:guide>
        <p15:guide id="2" pos="5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:p15="http://schemas.microsoft.com/office/powerpoint/2012/main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DCC44E-414E-4E0F-961E-6558F6DAA78E}" v="43" dt="2020-10-06T11:35:15.394"/>
    <p1510:client id="{BECF58F7-D4D7-458F-B537-205B67584233}" v="2" dt="2020-10-06T11:30:28.59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4151"/>
        <p:guide pos="5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nav Krishna" userId="S::19113098@student.hindustanuniv.ac.in::1966cf43-1f51-4e0f-bc51-58156af74603" providerId="AD" clId="Web-{95DCC44E-414E-4E0F-961E-6558F6DAA78E}"/>
    <pc:docChg chg="modSld">
      <pc:chgData name="Abhinav Krishna" userId="S::19113098@student.hindustanuniv.ac.in::1966cf43-1f51-4e0f-bc51-58156af74603" providerId="AD" clId="Web-{95DCC44E-414E-4E0F-961E-6558F6DAA78E}" dt="2020-10-06T11:35:15.394" v="42"/>
      <pc:docMkLst>
        <pc:docMk/>
      </pc:docMkLst>
      <pc:sldChg chg="delSp modSp">
        <pc:chgData name="Abhinav Krishna" userId="S::19113098@student.hindustanuniv.ac.in::1966cf43-1f51-4e0f-bc51-58156af74603" providerId="AD" clId="Web-{95DCC44E-414E-4E0F-961E-6558F6DAA78E}" dt="2020-10-06T11:35:15.394" v="42"/>
        <pc:sldMkLst>
          <pc:docMk/>
          <pc:sldMk cId="233843529" sldId="267"/>
        </pc:sldMkLst>
        <pc:spChg chg="del mod">
          <ac:chgData name="Abhinav Krishna" userId="S::19113098@student.hindustanuniv.ac.in::1966cf43-1f51-4e0f-bc51-58156af74603" providerId="AD" clId="Web-{95DCC44E-414E-4E0F-961E-6558F6DAA78E}" dt="2020-10-06T11:35:15.394" v="42"/>
          <ac:spMkLst>
            <pc:docMk/>
            <pc:sldMk cId="233843529" sldId="267"/>
            <ac:spMk id="4" creationId="{9625F396-51F4-4EC0-A3A6-0A75E51971C2}"/>
          </ac:spMkLst>
        </pc:spChg>
        <pc:spChg chg="del mod">
          <ac:chgData name="Abhinav Krishna" userId="S::19113098@student.hindustanuniv.ac.in::1966cf43-1f51-4e0f-bc51-58156af74603" providerId="AD" clId="Web-{95DCC44E-414E-4E0F-961E-6558F6DAA78E}" dt="2020-10-06T11:34:53.894" v="15"/>
          <ac:spMkLst>
            <pc:docMk/>
            <pc:sldMk cId="233843529" sldId="267"/>
            <ac:spMk id="5" creationId="{5DBA4632-CDEA-4D24-8060-65CFF90F9E3A}"/>
          </ac:spMkLst>
        </pc:spChg>
      </pc:sldChg>
    </pc:docChg>
  </pc:docChgLst>
  <pc:docChgLst>
    <pc:chgData name="Abhinav Krishna" userId="S::19113098@student.hindustanuniv.ac.in::1966cf43-1f51-4e0f-bc51-58156af74603" providerId="AD" clId="Web-{BECF58F7-D4D7-458F-B537-205B67584233}"/>
    <pc:docChg chg="modSld">
      <pc:chgData name="Abhinav Krishna" userId="S::19113098@student.hindustanuniv.ac.in::1966cf43-1f51-4e0f-bc51-58156af74603" providerId="AD" clId="Web-{BECF58F7-D4D7-458F-B537-205B67584233}" dt="2020-10-06T11:30:28.598" v="1"/>
      <pc:docMkLst>
        <pc:docMk/>
      </pc:docMkLst>
      <pc:sldChg chg="addSp">
        <pc:chgData name="Abhinav Krishna" userId="S::19113098@student.hindustanuniv.ac.in::1966cf43-1f51-4e0f-bc51-58156af74603" providerId="AD" clId="Web-{BECF58F7-D4D7-458F-B537-205B67584233}" dt="2020-10-06T11:30:28.598" v="1"/>
        <pc:sldMkLst>
          <pc:docMk/>
          <pc:sldMk cId="233843529" sldId="267"/>
        </pc:sldMkLst>
        <pc:spChg chg="add">
          <ac:chgData name="Abhinav Krishna" userId="S::19113098@student.hindustanuniv.ac.in::1966cf43-1f51-4e0f-bc51-58156af74603" providerId="AD" clId="Web-{BECF58F7-D4D7-458F-B537-205B67584233}" dt="2020-10-06T11:30:27.410" v="0"/>
          <ac:spMkLst>
            <pc:docMk/>
            <pc:sldMk cId="233843529" sldId="267"/>
            <ac:spMk id="4" creationId="{9625F396-51F4-4EC0-A3A6-0A75E51971C2}"/>
          </ac:spMkLst>
        </pc:spChg>
        <pc:spChg chg="add">
          <ac:chgData name="Abhinav Krishna" userId="S::19113098@student.hindustanuniv.ac.in::1966cf43-1f51-4e0f-bc51-58156af74603" providerId="AD" clId="Web-{BECF58F7-D4D7-458F-B537-205B67584233}" dt="2020-10-06T11:30:28.598" v="1"/>
          <ac:spMkLst>
            <pc:docMk/>
            <pc:sldMk cId="233843529" sldId="267"/>
            <ac:spMk id="5" creationId="{5DBA4632-CDEA-4D24-8060-65CFF90F9E3A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70FFD53-CCBE-488D-B34A-4A6B20CD2000}" type="slidenum">
              <a:rPr lang="en-US" altLang="en-US" sz="1100"/>
              <a:pPr/>
              <a:t>3</a:t>
            </a:fld>
            <a:endParaRPr lang="en-US" altLang="en-US" sz="11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2A59D3-4CD1-4155-B316-502DFEFA48C2}" type="slidenum">
              <a:rPr lang="en-US" altLang="en-US" sz="1100"/>
              <a:pPr/>
              <a:t>13</a:t>
            </a:fld>
            <a:endParaRPr lang="en-US" altLang="en-US" sz="11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C871C02-BE3B-4866-8C04-29C18C7CA883}" type="slidenum">
              <a:rPr lang="en-US" altLang="en-US" sz="1100"/>
              <a:pPr/>
              <a:t>14</a:t>
            </a:fld>
            <a:endParaRPr lang="en-US" altLang="en-US" sz="11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1617A41-78C0-4238-A51E-7FDC587779D6}" type="slidenum">
              <a:rPr lang="en-US" altLang="en-US" sz="1100"/>
              <a:pPr/>
              <a:t>15</a:t>
            </a:fld>
            <a:endParaRPr lang="en-US" altLang="en-US" sz="11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5E0968B-021D-4039-9891-FC2A467FE1DA}" type="slidenum">
              <a:rPr lang="en-US" altLang="en-US" sz="1100"/>
              <a:pPr/>
              <a:t>18</a:t>
            </a:fld>
            <a:endParaRPr lang="en-US" altLang="en-US" sz="11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E6A022B-2990-4A44-8628-44D0D8E1CF4B}" type="slidenum">
              <a:rPr lang="en-US" altLang="en-US" sz="1100"/>
              <a:pPr/>
              <a:t>19</a:t>
            </a:fld>
            <a:endParaRPr lang="en-US" altLang="en-US" sz="11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06C9D55-E9EA-44B3-9652-EAAEC8699ECC}" type="slidenum">
              <a:rPr lang="en-US" altLang="en-US" sz="1100"/>
              <a:pPr/>
              <a:t>20</a:t>
            </a:fld>
            <a:endParaRPr lang="en-US" altLang="en-US" sz="11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50DB38A-1D95-48A9-9F4C-3EE161614DB5}" type="slidenum">
              <a:rPr lang="en-US" altLang="en-US" sz="1100"/>
              <a:pPr/>
              <a:t>32</a:t>
            </a:fld>
            <a:endParaRPr lang="en-US" altLang="en-US" sz="11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50DB38A-1D95-48A9-9F4C-3EE161614DB5}" type="slidenum">
              <a:rPr lang="en-US" altLang="en-US" sz="1100"/>
              <a:pPr/>
              <a:t>33</a:t>
            </a:fld>
            <a:endParaRPr lang="en-US" altLang="en-US" sz="11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F7B954C-02C8-4F75-BE3F-D895F97F3E6E}" type="slidenum">
              <a:rPr lang="en-US" altLang="en-US" sz="1100"/>
              <a:pPr/>
              <a:t>34</a:t>
            </a:fld>
            <a:endParaRPr lang="en-US" altLang="en-US" sz="11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98493D-D508-4A6C-A32E-982A3A8E179B}" type="slidenum">
              <a:rPr lang="en-US" altLang="en-US" sz="1100"/>
              <a:pPr/>
              <a:t>35</a:t>
            </a:fld>
            <a:endParaRPr lang="en-US" altLang="en-US" sz="11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36E29BB-19DF-4303-A7BC-6208F17F40B6}" type="slidenum">
              <a:rPr lang="en-US" altLang="en-US" sz="1100"/>
              <a:pPr/>
              <a:t>4</a:t>
            </a:fld>
            <a:endParaRPr lang="en-US" altLang="en-US" sz="11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A4F1524-36D4-4158-8189-523D4DDFBCBC}" type="slidenum">
              <a:rPr lang="en-US" altLang="en-US" sz="1100"/>
              <a:pPr/>
              <a:t>37</a:t>
            </a:fld>
            <a:endParaRPr lang="en-US" altLang="en-US" sz="11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515CC3D-AAB1-4D4C-93C8-0FF7FEE27B7A}" type="slidenum">
              <a:rPr lang="en-US" altLang="en-US" sz="1100"/>
              <a:pPr/>
              <a:t>5</a:t>
            </a:fld>
            <a:endParaRPr lang="en-US" altLang="en-US" sz="11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430D88B-0C46-4063-A5A3-4D7C5A09C10F}" type="slidenum">
              <a:rPr lang="en-US" altLang="en-US" sz="1100"/>
              <a:pPr/>
              <a:t>6</a:t>
            </a:fld>
            <a:endParaRPr lang="en-US" altLang="en-US" sz="11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44DC0D6-DBAE-4DAA-8D09-51C88928CB67}" type="slidenum">
              <a:rPr lang="en-US" altLang="en-US" sz="1100"/>
              <a:pPr/>
              <a:t>7</a:t>
            </a:fld>
            <a:endParaRPr lang="en-US" altLang="en-US" sz="11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0F381D7-4020-4055-A13F-233964FD5A2D}" type="slidenum">
              <a:rPr lang="en-US" altLang="en-US" sz="1100"/>
              <a:pPr/>
              <a:t>8</a:t>
            </a:fld>
            <a:endParaRPr lang="en-US" altLang="en-US" sz="11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C6B3FA3-0546-4F5A-A434-4206F5CCAD45}" type="slidenum">
              <a:rPr lang="en-US" altLang="en-US" sz="1100"/>
              <a:pPr/>
              <a:t>9</a:t>
            </a:fld>
            <a:endParaRPr lang="en-US" altLang="en-US" sz="11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BBF21E-5B40-4103-8D59-7B6BA5DDCED3}" type="slidenum">
              <a:rPr lang="en-US" altLang="en-US" sz="1100"/>
              <a:pPr/>
              <a:t>10</a:t>
            </a:fld>
            <a:endParaRPr lang="en-US" altLang="en-US" sz="11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9F9E43-BDB4-475E-8C1A-586B7BBCB3B7}" type="slidenum">
              <a:rPr lang="en-US" altLang="en-US" sz="1100"/>
              <a:pPr/>
              <a:t>11</a:t>
            </a:fld>
            <a:endParaRPr lang="en-US" altLang="en-US" sz="11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97DA7-69F1-4A2D-A2A8-B19C716FAE14}" type="datetime1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93F8-3BB4-4A29-B9AA-1133437D9315}" type="datetime1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BB50-B290-4CBD-8A16-2322E90B1289}" type="datetime1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679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111760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1266825"/>
            <a:ext cx="5435600" cy="4905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600" y="1266825"/>
            <a:ext cx="5435600" cy="4905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796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6C490-D94C-40FB-848B-E15807209871}" type="datetime1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1243-6EBC-4C58-B60E-9541DF512ABA}" type="datetime1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31D9-0734-47F0-8178-B34BF19E6E6F}" type="datetime1">
              <a:rPr lang="en-IN" smtClean="0"/>
              <a:t>06-10-2020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AA31-64D1-488D-99AA-527BFFAB8B21}" type="datetime1">
              <a:rPr lang="en-IN" smtClean="0"/>
              <a:t>06-10-2020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975C-8A08-424A-A5AF-FBBD50E0D0E4}" type="datetime1">
              <a:rPr lang="en-IN" smtClean="0"/>
              <a:t>06-10-2020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D239-72B5-42CA-9BD4-7B609870E9BA}" type="datetime1">
              <a:rPr lang="en-IN" smtClean="0"/>
              <a:t>06-10-2020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C221-1E7F-4F59-82C0-CC07F663BE48}" type="datetime1">
              <a:rPr lang="en-IN" smtClean="0"/>
              <a:t>06-10-2020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FBD8-0305-4372-91C7-25B81B39F067}" type="datetime1">
              <a:rPr lang="en-IN" smtClean="0"/>
              <a:t>06-10-2020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900" y="17562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41A87-252E-4095-9CBF-7DDBA5ED9485}" type="datetime1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6100854"/>
            <a:ext cx="1999876" cy="48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4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6" y="-1"/>
            <a:ext cx="7649491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9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CSB4201 - DESIGN AND ANALYSIS AND ALGORITHMS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B.Tech – III Semester – Unit III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9" y="1549796"/>
            <a:ext cx="5069591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:a16="http://schemas.microsoft.com/office/drawing/2014/main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Mr. M. </a:t>
            </a:r>
            <a:r>
              <a:rPr lang="en-US" sz="4400" b="1" dirty="0" err="1">
                <a:latin typeface="+mj-lt"/>
                <a:ea typeface="+mj-ea"/>
                <a:cs typeface="+mj-cs"/>
              </a:rPr>
              <a:t>Sambath</a:t>
            </a:r>
            <a:endParaRPr lang="en-US" sz="4400" b="1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Assistant professor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School of Computing Sciences,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433882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Example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/>
              <a:t> 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914400" y="1501780"/>
            <a:ext cx="3657600" cy="2276641"/>
            <a:chOff x="1440" y="2338"/>
            <a:chExt cx="1440" cy="1386"/>
          </a:xfrm>
        </p:grpSpPr>
        <p:sp>
          <p:nvSpPr>
            <p:cNvPr id="13391" name="Oval 5"/>
            <p:cNvSpPr>
              <a:spLocks noChangeArrowheads="1"/>
            </p:cNvSpPr>
            <p:nvPr/>
          </p:nvSpPr>
          <p:spPr bwMode="auto">
            <a:xfrm>
              <a:off x="2304" y="237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13392" name="Oval 6"/>
            <p:cNvSpPr>
              <a:spLocks noChangeArrowheads="1"/>
            </p:cNvSpPr>
            <p:nvPr/>
          </p:nvSpPr>
          <p:spPr bwMode="auto">
            <a:xfrm>
              <a:off x="2688" y="338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d</a:t>
              </a:r>
            </a:p>
          </p:txBody>
        </p:sp>
        <p:sp>
          <p:nvSpPr>
            <p:cNvPr id="13393" name="Oval 7"/>
            <p:cNvSpPr>
              <a:spLocks noChangeArrowheads="1"/>
            </p:cNvSpPr>
            <p:nvPr/>
          </p:nvSpPr>
          <p:spPr bwMode="auto">
            <a:xfrm>
              <a:off x="1632" y="348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13394" name="Oval 8"/>
            <p:cNvSpPr>
              <a:spLocks noChangeArrowheads="1"/>
            </p:cNvSpPr>
            <p:nvPr/>
          </p:nvSpPr>
          <p:spPr bwMode="auto">
            <a:xfrm>
              <a:off x="1488" y="261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13395" name="Line 9"/>
            <p:cNvSpPr>
              <a:spLocks noChangeShapeType="1"/>
            </p:cNvSpPr>
            <p:nvPr/>
          </p:nvSpPr>
          <p:spPr bwMode="auto">
            <a:xfrm flipV="1">
              <a:off x="1680" y="2520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96" name="Line 10"/>
            <p:cNvSpPr>
              <a:spLocks noChangeShapeType="1"/>
            </p:cNvSpPr>
            <p:nvPr/>
          </p:nvSpPr>
          <p:spPr bwMode="auto">
            <a:xfrm flipH="1" flipV="1">
              <a:off x="1584" y="2808"/>
              <a:ext cx="9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97" name="Line 11"/>
            <p:cNvSpPr>
              <a:spLocks noChangeShapeType="1"/>
            </p:cNvSpPr>
            <p:nvPr/>
          </p:nvSpPr>
          <p:spPr bwMode="auto">
            <a:xfrm flipV="1">
              <a:off x="1728" y="2568"/>
              <a:ext cx="62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98" name="Line 12"/>
            <p:cNvSpPr>
              <a:spLocks noChangeShapeType="1"/>
            </p:cNvSpPr>
            <p:nvPr/>
          </p:nvSpPr>
          <p:spPr bwMode="auto">
            <a:xfrm flipH="1" flipV="1">
              <a:off x="2400" y="2568"/>
              <a:ext cx="384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99" name="Text Box 13"/>
            <p:cNvSpPr txBox="1">
              <a:spLocks noChangeArrowheads="1"/>
            </p:cNvSpPr>
            <p:nvPr/>
          </p:nvSpPr>
          <p:spPr bwMode="auto">
            <a:xfrm>
              <a:off x="1862" y="2338"/>
              <a:ext cx="123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13400" name="Text Box 14"/>
            <p:cNvSpPr txBox="1">
              <a:spLocks noChangeArrowheads="1"/>
            </p:cNvSpPr>
            <p:nvPr/>
          </p:nvSpPr>
          <p:spPr bwMode="auto">
            <a:xfrm>
              <a:off x="1440" y="3033"/>
              <a:ext cx="123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3401" name="Text Box 15"/>
            <p:cNvSpPr txBox="1">
              <a:spLocks noChangeArrowheads="1"/>
            </p:cNvSpPr>
            <p:nvPr/>
          </p:nvSpPr>
          <p:spPr bwMode="auto">
            <a:xfrm>
              <a:off x="1920" y="2842"/>
              <a:ext cx="123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13402" name="Text Box 16"/>
            <p:cNvSpPr txBox="1">
              <a:spLocks noChangeArrowheads="1"/>
            </p:cNvSpPr>
            <p:nvPr/>
          </p:nvSpPr>
          <p:spPr bwMode="auto">
            <a:xfrm>
              <a:off x="2544" y="2745"/>
              <a:ext cx="123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3403" name="Text Box 17"/>
            <p:cNvSpPr txBox="1">
              <a:spLocks noChangeArrowheads="1"/>
            </p:cNvSpPr>
            <p:nvPr/>
          </p:nvSpPr>
          <p:spPr bwMode="auto">
            <a:xfrm>
              <a:off x="2160" y="3048"/>
              <a:ext cx="73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13404" name="Text Box 18"/>
            <p:cNvSpPr txBox="1">
              <a:spLocks noChangeArrowheads="1"/>
            </p:cNvSpPr>
            <p:nvPr/>
          </p:nvSpPr>
          <p:spPr bwMode="auto">
            <a:xfrm>
              <a:off x="2160" y="3480"/>
              <a:ext cx="188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3405" name="Line 19"/>
            <p:cNvSpPr>
              <a:spLocks noChangeShapeType="1"/>
            </p:cNvSpPr>
            <p:nvPr/>
          </p:nvSpPr>
          <p:spPr bwMode="auto">
            <a:xfrm flipV="1">
              <a:off x="1824" y="3504"/>
              <a:ext cx="86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28132" name="Group 100"/>
          <p:cNvGrpSpPr>
            <a:grpSpLocks/>
          </p:cNvGrpSpPr>
          <p:nvPr/>
        </p:nvGrpSpPr>
        <p:grpSpPr bwMode="auto">
          <a:xfrm>
            <a:off x="4876800" y="4191005"/>
            <a:ext cx="3657600" cy="2214563"/>
            <a:chOff x="2304" y="2640"/>
            <a:chExt cx="1728" cy="1395"/>
          </a:xfrm>
        </p:grpSpPr>
        <p:sp>
          <p:nvSpPr>
            <p:cNvPr id="13378" name="Oval 21"/>
            <p:cNvSpPr>
              <a:spLocks noChangeArrowheads="1"/>
            </p:cNvSpPr>
            <p:nvPr/>
          </p:nvSpPr>
          <p:spPr bwMode="auto">
            <a:xfrm>
              <a:off x="3341" y="2640"/>
              <a:ext cx="230" cy="199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13379" name="Oval 22"/>
            <p:cNvSpPr>
              <a:spLocks noChangeArrowheads="1"/>
            </p:cNvSpPr>
            <p:nvPr/>
          </p:nvSpPr>
          <p:spPr bwMode="auto">
            <a:xfrm>
              <a:off x="3802" y="3683"/>
              <a:ext cx="230" cy="199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d</a:t>
              </a:r>
            </a:p>
          </p:txBody>
        </p:sp>
        <p:sp>
          <p:nvSpPr>
            <p:cNvPr id="13380" name="Oval 23"/>
            <p:cNvSpPr>
              <a:spLocks noChangeArrowheads="1"/>
            </p:cNvSpPr>
            <p:nvPr/>
          </p:nvSpPr>
          <p:spPr bwMode="auto">
            <a:xfrm>
              <a:off x="2534" y="3783"/>
              <a:ext cx="231" cy="19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13381" name="Oval 24"/>
            <p:cNvSpPr>
              <a:spLocks noChangeArrowheads="1"/>
            </p:cNvSpPr>
            <p:nvPr/>
          </p:nvSpPr>
          <p:spPr bwMode="auto">
            <a:xfrm>
              <a:off x="2362" y="2889"/>
              <a:ext cx="230" cy="19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13382" name="Line 26"/>
            <p:cNvSpPr>
              <a:spLocks noChangeShapeType="1"/>
            </p:cNvSpPr>
            <p:nvPr/>
          </p:nvSpPr>
          <p:spPr bwMode="auto">
            <a:xfrm flipH="1" flipV="1">
              <a:off x="2477" y="3087"/>
              <a:ext cx="115" cy="696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83" name="Line 27"/>
            <p:cNvSpPr>
              <a:spLocks noChangeShapeType="1"/>
            </p:cNvSpPr>
            <p:nvPr/>
          </p:nvSpPr>
          <p:spPr bwMode="auto">
            <a:xfrm flipV="1">
              <a:off x="2650" y="2839"/>
              <a:ext cx="748" cy="9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84" name="Line 28"/>
            <p:cNvSpPr>
              <a:spLocks noChangeShapeType="1"/>
            </p:cNvSpPr>
            <p:nvPr/>
          </p:nvSpPr>
          <p:spPr bwMode="auto">
            <a:xfrm flipH="1" flipV="1">
              <a:off x="3456" y="2839"/>
              <a:ext cx="461" cy="84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85" name="Text Box 30"/>
            <p:cNvSpPr txBox="1">
              <a:spLocks noChangeArrowheads="1"/>
            </p:cNvSpPr>
            <p:nvPr/>
          </p:nvSpPr>
          <p:spPr bwMode="auto">
            <a:xfrm>
              <a:off x="2304" y="3320"/>
              <a:ext cx="1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3386" name="Text Box 31"/>
            <p:cNvSpPr txBox="1">
              <a:spLocks noChangeArrowheads="1"/>
            </p:cNvSpPr>
            <p:nvPr/>
          </p:nvSpPr>
          <p:spPr bwMode="auto">
            <a:xfrm>
              <a:off x="2880" y="3122"/>
              <a:ext cx="1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13387" name="Text Box 32"/>
            <p:cNvSpPr txBox="1">
              <a:spLocks noChangeArrowheads="1"/>
            </p:cNvSpPr>
            <p:nvPr/>
          </p:nvSpPr>
          <p:spPr bwMode="auto">
            <a:xfrm>
              <a:off x="3629" y="3022"/>
              <a:ext cx="1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3388" name="Text Box 33"/>
            <p:cNvSpPr txBox="1">
              <a:spLocks noChangeArrowheads="1"/>
            </p:cNvSpPr>
            <p:nvPr/>
          </p:nvSpPr>
          <p:spPr bwMode="auto">
            <a:xfrm>
              <a:off x="3168" y="3336"/>
              <a:ext cx="8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13389" name="Text Box 34"/>
            <p:cNvSpPr txBox="1">
              <a:spLocks noChangeArrowheads="1"/>
            </p:cNvSpPr>
            <p:nvPr/>
          </p:nvSpPr>
          <p:spPr bwMode="auto">
            <a:xfrm>
              <a:off x="3168" y="3783"/>
              <a:ext cx="22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3390" name="Line 35"/>
            <p:cNvSpPr>
              <a:spLocks noChangeShapeType="1"/>
            </p:cNvSpPr>
            <p:nvPr/>
          </p:nvSpPr>
          <p:spPr bwMode="auto">
            <a:xfrm flipV="1">
              <a:off x="2765" y="3807"/>
              <a:ext cx="1037" cy="5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28068" name="Group 36"/>
          <p:cNvGrpSpPr>
            <a:grpSpLocks/>
          </p:cNvGrpSpPr>
          <p:nvPr/>
        </p:nvGrpSpPr>
        <p:grpSpPr bwMode="auto">
          <a:xfrm>
            <a:off x="1016000" y="4114805"/>
            <a:ext cx="3657600" cy="2276641"/>
            <a:chOff x="1440" y="2338"/>
            <a:chExt cx="1440" cy="1386"/>
          </a:xfrm>
        </p:grpSpPr>
        <p:sp>
          <p:nvSpPr>
            <p:cNvPr id="13363" name="Oval 37"/>
            <p:cNvSpPr>
              <a:spLocks noChangeArrowheads="1"/>
            </p:cNvSpPr>
            <p:nvPr/>
          </p:nvSpPr>
          <p:spPr bwMode="auto">
            <a:xfrm>
              <a:off x="2304" y="2376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13364" name="Oval 38"/>
            <p:cNvSpPr>
              <a:spLocks noChangeArrowheads="1"/>
            </p:cNvSpPr>
            <p:nvPr/>
          </p:nvSpPr>
          <p:spPr bwMode="auto">
            <a:xfrm>
              <a:off x="2688" y="3384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d</a:t>
              </a:r>
            </a:p>
          </p:txBody>
        </p:sp>
        <p:sp>
          <p:nvSpPr>
            <p:cNvPr id="13365" name="Oval 39"/>
            <p:cNvSpPr>
              <a:spLocks noChangeArrowheads="1"/>
            </p:cNvSpPr>
            <p:nvPr/>
          </p:nvSpPr>
          <p:spPr bwMode="auto">
            <a:xfrm>
              <a:off x="1632" y="3480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13366" name="Oval 40"/>
            <p:cNvSpPr>
              <a:spLocks noChangeArrowheads="1"/>
            </p:cNvSpPr>
            <p:nvPr/>
          </p:nvSpPr>
          <p:spPr bwMode="auto">
            <a:xfrm>
              <a:off x="1488" y="2616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13367" name="Line 41"/>
            <p:cNvSpPr>
              <a:spLocks noChangeShapeType="1"/>
            </p:cNvSpPr>
            <p:nvPr/>
          </p:nvSpPr>
          <p:spPr bwMode="auto">
            <a:xfrm flipV="1">
              <a:off x="1680" y="2520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68" name="Line 42"/>
            <p:cNvSpPr>
              <a:spLocks noChangeShapeType="1"/>
            </p:cNvSpPr>
            <p:nvPr/>
          </p:nvSpPr>
          <p:spPr bwMode="auto">
            <a:xfrm flipH="1" flipV="1">
              <a:off x="1584" y="2808"/>
              <a:ext cx="96" cy="67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69" name="Line 43"/>
            <p:cNvSpPr>
              <a:spLocks noChangeShapeType="1"/>
            </p:cNvSpPr>
            <p:nvPr/>
          </p:nvSpPr>
          <p:spPr bwMode="auto">
            <a:xfrm flipV="1">
              <a:off x="1728" y="2568"/>
              <a:ext cx="62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70" name="Line 44"/>
            <p:cNvSpPr>
              <a:spLocks noChangeShapeType="1"/>
            </p:cNvSpPr>
            <p:nvPr/>
          </p:nvSpPr>
          <p:spPr bwMode="auto">
            <a:xfrm flipH="1" flipV="1">
              <a:off x="2400" y="2568"/>
              <a:ext cx="384" cy="816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71" name="Text Box 45"/>
            <p:cNvSpPr txBox="1">
              <a:spLocks noChangeArrowheads="1"/>
            </p:cNvSpPr>
            <p:nvPr/>
          </p:nvSpPr>
          <p:spPr bwMode="auto">
            <a:xfrm>
              <a:off x="1862" y="2338"/>
              <a:ext cx="123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13372" name="Text Box 46"/>
            <p:cNvSpPr txBox="1">
              <a:spLocks noChangeArrowheads="1"/>
            </p:cNvSpPr>
            <p:nvPr/>
          </p:nvSpPr>
          <p:spPr bwMode="auto">
            <a:xfrm>
              <a:off x="1440" y="3033"/>
              <a:ext cx="123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3373" name="Text Box 47"/>
            <p:cNvSpPr txBox="1">
              <a:spLocks noChangeArrowheads="1"/>
            </p:cNvSpPr>
            <p:nvPr/>
          </p:nvSpPr>
          <p:spPr bwMode="auto">
            <a:xfrm>
              <a:off x="1920" y="2842"/>
              <a:ext cx="123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13374" name="Text Box 48"/>
            <p:cNvSpPr txBox="1">
              <a:spLocks noChangeArrowheads="1"/>
            </p:cNvSpPr>
            <p:nvPr/>
          </p:nvSpPr>
          <p:spPr bwMode="auto">
            <a:xfrm>
              <a:off x="2544" y="2745"/>
              <a:ext cx="123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3375" name="Text Box 49"/>
            <p:cNvSpPr txBox="1">
              <a:spLocks noChangeArrowheads="1"/>
            </p:cNvSpPr>
            <p:nvPr/>
          </p:nvSpPr>
          <p:spPr bwMode="auto">
            <a:xfrm>
              <a:off x="2160" y="3048"/>
              <a:ext cx="73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13376" name="Text Box 50"/>
            <p:cNvSpPr txBox="1">
              <a:spLocks noChangeArrowheads="1"/>
            </p:cNvSpPr>
            <p:nvPr/>
          </p:nvSpPr>
          <p:spPr bwMode="auto">
            <a:xfrm>
              <a:off x="2160" y="3480"/>
              <a:ext cx="188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3377" name="Line 51"/>
            <p:cNvSpPr>
              <a:spLocks noChangeShapeType="1"/>
            </p:cNvSpPr>
            <p:nvPr/>
          </p:nvSpPr>
          <p:spPr bwMode="auto">
            <a:xfrm flipV="1">
              <a:off x="1824" y="3504"/>
              <a:ext cx="864" cy="48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28084" name="Group 52"/>
          <p:cNvGrpSpPr>
            <a:grpSpLocks/>
          </p:cNvGrpSpPr>
          <p:nvPr/>
        </p:nvGrpSpPr>
        <p:grpSpPr bwMode="auto">
          <a:xfrm>
            <a:off x="4775200" y="1524005"/>
            <a:ext cx="3657600" cy="2276641"/>
            <a:chOff x="1440" y="2338"/>
            <a:chExt cx="1440" cy="1386"/>
          </a:xfrm>
        </p:grpSpPr>
        <p:sp>
          <p:nvSpPr>
            <p:cNvPr id="13348" name="Oval 53"/>
            <p:cNvSpPr>
              <a:spLocks noChangeArrowheads="1"/>
            </p:cNvSpPr>
            <p:nvPr/>
          </p:nvSpPr>
          <p:spPr bwMode="auto">
            <a:xfrm>
              <a:off x="2304" y="2376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13349" name="Oval 54"/>
            <p:cNvSpPr>
              <a:spLocks noChangeArrowheads="1"/>
            </p:cNvSpPr>
            <p:nvPr/>
          </p:nvSpPr>
          <p:spPr bwMode="auto">
            <a:xfrm>
              <a:off x="2688" y="3384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d</a:t>
              </a:r>
            </a:p>
          </p:txBody>
        </p:sp>
        <p:sp>
          <p:nvSpPr>
            <p:cNvPr id="13350" name="Oval 55"/>
            <p:cNvSpPr>
              <a:spLocks noChangeArrowheads="1"/>
            </p:cNvSpPr>
            <p:nvPr/>
          </p:nvSpPr>
          <p:spPr bwMode="auto">
            <a:xfrm>
              <a:off x="1632" y="348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13351" name="Oval 56"/>
            <p:cNvSpPr>
              <a:spLocks noChangeArrowheads="1"/>
            </p:cNvSpPr>
            <p:nvPr/>
          </p:nvSpPr>
          <p:spPr bwMode="auto">
            <a:xfrm>
              <a:off x="1488" y="261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13352" name="Line 57"/>
            <p:cNvSpPr>
              <a:spLocks noChangeShapeType="1"/>
            </p:cNvSpPr>
            <p:nvPr/>
          </p:nvSpPr>
          <p:spPr bwMode="auto">
            <a:xfrm flipV="1">
              <a:off x="1680" y="2520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53" name="Line 58"/>
            <p:cNvSpPr>
              <a:spLocks noChangeShapeType="1"/>
            </p:cNvSpPr>
            <p:nvPr/>
          </p:nvSpPr>
          <p:spPr bwMode="auto">
            <a:xfrm flipH="1" flipV="1">
              <a:off x="1584" y="2808"/>
              <a:ext cx="9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54" name="Line 59"/>
            <p:cNvSpPr>
              <a:spLocks noChangeShapeType="1"/>
            </p:cNvSpPr>
            <p:nvPr/>
          </p:nvSpPr>
          <p:spPr bwMode="auto">
            <a:xfrm flipV="1">
              <a:off x="1728" y="2568"/>
              <a:ext cx="62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55" name="Line 60"/>
            <p:cNvSpPr>
              <a:spLocks noChangeShapeType="1"/>
            </p:cNvSpPr>
            <p:nvPr/>
          </p:nvSpPr>
          <p:spPr bwMode="auto">
            <a:xfrm flipH="1" flipV="1">
              <a:off x="2400" y="2568"/>
              <a:ext cx="384" cy="816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56" name="Text Box 61"/>
            <p:cNvSpPr txBox="1">
              <a:spLocks noChangeArrowheads="1"/>
            </p:cNvSpPr>
            <p:nvPr/>
          </p:nvSpPr>
          <p:spPr bwMode="auto">
            <a:xfrm>
              <a:off x="1862" y="2338"/>
              <a:ext cx="123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13357" name="Text Box 62"/>
            <p:cNvSpPr txBox="1">
              <a:spLocks noChangeArrowheads="1"/>
            </p:cNvSpPr>
            <p:nvPr/>
          </p:nvSpPr>
          <p:spPr bwMode="auto">
            <a:xfrm>
              <a:off x="1440" y="3033"/>
              <a:ext cx="123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3358" name="Text Box 63"/>
            <p:cNvSpPr txBox="1">
              <a:spLocks noChangeArrowheads="1"/>
            </p:cNvSpPr>
            <p:nvPr/>
          </p:nvSpPr>
          <p:spPr bwMode="auto">
            <a:xfrm>
              <a:off x="1920" y="2842"/>
              <a:ext cx="123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13359" name="Text Box 64"/>
            <p:cNvSpPr txBox="1">
              <a:spLocks noChangeArrowheads="1"/>
            </p:cNvSpPr>
            <p:nvPr/>
          </p:nvSpPr>
          <p:spPr bwMode="auto">
            <a:xfrm>
              <a:off x="2544" y="2745"/>
              <a:ext cx="123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3360" name="Text Box 65"/>
            <p:cNvSpPr txBox="1">
              <a:spLocks noChangeArrowheads="1"/>
            </p:cNvSpPr>
            <p:nvPr/>
          </p:nvSpPr>
          <p:spPr bwMode="auto">
            <a:xfrm>
              <a:off x="2160" y="3048"/>
              <a:ext cx="73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13361" name="Text Box 66"/>
            <p:cNvSpPr txBox="1">
              <a:spLocks noChangeArrowheads="1"/>
            </p:cNvSpPr>
            <p:nvPr/>
          </p:nvSpPr>
          <p:spPr bwMode="auto">
            <a:xfrm>
              <a:off x="2160" y="3480"/>
              <a:ext cx="188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3362" name="Line 67"/>
            <p:cNvSpPr>
              <a:spLocks noChangeShapeType="1"/>
            </p:cNvSpPr>
            <p:nvPr/>
          </p:nvSpPr>
          <p:spPr bwMode="auto">
            <a:xfrm flipV="1">
              <a:off x="1824" y="3504"/>
              <a:ext cx="86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28100" name="Group 68"/>
          <p:cNvGrpSpPr>
            <a:grpSpLocks/>
          </p:cNvGrpSpPr>
          <p:nvPr/>
        </p:nvGrpSpPr>
        <p:grpSpPr bwMode="auto">
          <a:xfrm>
            <a:off x="8534400" y="1600205"/>
            <a:ext cx="3657600" cy="2276641"/>
            <a:chOff x="1440" y="2338"/>
            <a:chExt cx="1440" cy="1386"/>
          </a:xfrm>
        </p:grpSpPr>
        <p:sp>
          <p:nvSpPr>
            <p:cNvPr id="13333" name="Oval 69"/>
            <p:cNvSpPr>
              <a:spLocks noChangeArrowheads="1"/>
            </p:cNvSpPr>
            <p:nvPr/>
          </p:nvSpPr>
          <p:spPr bwMode="auto">
            <a:xfrm>
              <a:off x="2304" y="2376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13334" name="Oval 70"/>
            <p:cNvSpPr>
              <a:spLocks noChangeArrowheads="1"/>
            </p:cNvSpPr>
            <p:nvPr/>
          </p:nvSpPr>
          <p:spPr bwMode="auto">
            <a:xfrm>
              <a:off x="2688" y="3384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d</a:t>
              </a:r>
            </a:p>
          </p:txBody>
        </p:sp>
        <p:sp>
          <p:nvSpPr>
            <p:cNvPr id="13335" name="Oval 71"/>
            <p:cNvSpPr>
              <a:spLocks noChangeArrowheads="1"/>
            </p:cNvSpPr>
            <p:nvPr/>
          </p:nvSpPr>
          <p:spPr bwMode="auto">
            <a:xfrm>
              <a:off x="1632" y="3480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13336" name="Oval 72"/>
            <p:cNvSpPr>
              <a:spLocks noChangeArrowheads="1"/>
            </p:cNvSpPr>
            <p:nvPr/>
          </p:nvSpPr>
          <p:spPr bwMode="auto">
            <a:xfrm>
              <a:off x="1488" y="2616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13337" name="Line 73"/>
            <p:cNvSpPr>
              <a:spLocks noChangeShapeType="1"/>
            </p:cNvSpPr>
            <p:nvPr/>
          </p:nvSpPr>
          <p:spPr bwMode="auto">
            <a:xfrm flipV="1">
              <a:off x="1680" y="2520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38" name="Line 74"/>
            <p:cNvSpPr>
              <a:spLocks noChangeShapeType="1"/>
            </p:cNvSpPr>
            <p:nvPr/>
          </p:nvSpPr>
          <p:spPr bwMode="auto">
            <a:xfrm flipH="1" flipV="1">
              <a:off x="1584" y="2808"/>
              <a:ext cx="96" cy="67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39" name="Line 75"/>
            <p:cNvSpPr>
              <a:spLocks noChangeShapeType="1"/>
            </p:cNvSpPr>
            <p:nvPr/>
          </p:nvSpPr>
          <p:spPr bwMode="auto">
            <a:xfrm flipV="1">
              <a:off x="1728" y="2568"/>
              <a:ext cx="62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40" name="Line 76"/>
            <p:cNvSpPr>
              <a:spLocks noChangeShapeType="1"/>
            </p:cNvSpPr>
            <p:nvPr/>
          </p:nvSpPr>
          <p:spPr bwMode="auto">
            <a:xfrm flipH="1" flipV="1">
              <a:off x="2400" y="2568"/>
              <a:ext cx="384" cy="816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41" name="Text Box 77"/>
            <p:cNvSpPr txBox="1">
              <a:spLocks noChangeArrowheads="1"/>
            </p:cNvSpPr>
            <p:nvPr/>
          </p:nvSpPr>
          <p:spPr bwMode="auto">
            <a:xfrm>
              <a:off x="1862" y="2338"/>
              <a:ext cx="123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13342" name="Text Box 78"/>
            <p:cNvSpPr txBox="1">
              <a:spLocks noChangeArrowheads="1"/>
            </p:cNvSpPr>
            <p:nvPr/>
          </p:nvSpPr>
          <p:spPr bwMode="auto">
            <a:xfrm>
              <a:off x="1440" y="3033"/>
              <a:ext cx="123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3343" name="Text Box 79"/>
            <p:cNvSpPr txBox="1">
              <a:spLocks noChangeArrowheads="1"/>
            </p:cNvSpPr>
            <p:nvPr/>
          </p:nvSpPr>
          <p:spPr bwMode="auto">
            <a:xfrm>
              <a:off x="1920" y="2842"/>
              <a:ext cx="123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13344" name="Text Box 80"/>
            <p:cNvSpPr txBox="1">
              <a:spLocks noChangeArrowheads="1"/>
            </p:cNvSpPr>
            <p:nvPr/>
          </p:nvSpPr>
          <p:spPr bwMode="auto">
            <a:xfrm>
              <a:off x="2544" y="2745"/>
              <a:ext cx="123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3345" name="Text Box 81"/>
            <p:cNvSpPr txBox="1">
              <a:spLocks noChangeArrowheads="1"/>
            </p:cNvSpPr>
            <p:nvPr/>
          </p:nvSpPr>
          <p:spPr bwMode="auto">
            <a:xfrm>
              <a:off x="2160" y="3048"/>
              <a:ext cx="73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13346" name="Text Box 82"/>
            <p:cNvSpPr txBox="1">
              <a:spLocks noChangeArrowheads="1"/>
            </p:cNvSpPr>
            <p:nvPr/>
          </p:nvSpPr>
          <p:spPr bwMode="auto">
            <a:xfrm>
              <a:off x="2160" y="3480"/>
              <a:ext cx="188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3347" name="Line 83"/>
            <p:cNvSpPr>
              <a:spLocks noChangeShapeType="1"/>
            </p:cNvSpPr>
            <p:nvPr/>
          </p:nvSpPr>
          <p:spPr bwMode="auto">
            <a:xfrm flipV="1">
              <a:off x="1824" y="3504"/>
              <a:ext cx="86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28133" name="Group 101"/>
          <p:cNvGrpSpPr>
            <a:grpSpLocks/>
          </p:cNvGrpSpPr>
          <p:nvPr/>
        </p:nvGrpSpPr>
        <p:grpSpPr bwMode="auto">
          <a:xfrm>
            <a:off x="8534400" y="4252918"/>
            <a:ext cx="3657600" cy="2214563"/>
            <a:chOff x="4032" y="2679"/>
            <a:chExt cx="1728" cy="1395"/>
          </a:xfrm>
        </p:grpSpPr>
        <p:sp>
          <p:nvSpPr>
            <p:cNvPr id="13322" name="Oval 85"/>
            <p:cNvSpPr>
              <a:spLocks noChangeArrowheads="1"/>
            </p:cNvSpPr>
            <p:nvPr/>
          </p:nvSpPr>
          <p:spPr bwMode="auto">
            <a:xfrm>
              <a:off x="5069" y="2679"/>
              <a:ext cx="230" cy="199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13323" name="Oval 86"/>
            <p:cNvSpPr>
              <a:spLocks noChangeArrowheads="1"/>
            </p:cNvSpPr>
            <p:nvPr/>
          </p:nvSpPr>
          <p:spPr bwMode="auto">
            <a:xfrm>
              <a:off x="5530" y="3722"/>
              <a:ext cx="230" cy="199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d</a:t>
              </a:r>
            </a:p>
          </p:txBody>
        </p:sp>
        <p:sp>
          <p:nvSpPr>
            <p:cNvPr id="13324" name="Oval 87"/>
            <p:cNvSpPr>
              <a:spLocks noChangeArrowheads="1"/>
            </p:cNvSpPr>
            <p:nvPr/>
          </p:nvSpPr>
          <p:spPr bwMode="auto">
            <a:xfrm>
              <a:off x="4262" y="3822"/>
              <a:ext cx="231" cy="19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13325" name="Oval 88"/>
            <p:cNvSpPr>
              <a:spLocks noChangeArrowheads="1"/>
            </p:cNvSpPr>
            <p:nvPr/>
          </p:nvSpPr>
          <p:spPr bwMode="auto">
            <a:xfrm>
              <a:off x="4090" y="2928"/>
              <a:ext cx="230" cy="19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13326" name="Line 90"/>
            <p:cNvSpPr>
              <a:spLocks noChangeShapeType="1"/>
            </p:cNvSpPr>
            <p:nvPr/>
          </p:nvSpPr>
          <p:spPr bwMode="auto">
            <a:xfrm flipH="1" flipV="1">
              <a:off x="4205" y="3126"/>
              <a:ext cx="115" cy="696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27" name="Line 92"/>
            <p:cNvSpPr>
              <a:spLocks noChangeShapeType="1"/>
            </p:cNvSpPr>
            <p:nvPr/>
          </p:nvSpPr>
          <p:spPr bwMode="auto">
            <a:xfrm flipH="1" flipV="1">
              <a:off x="5184" y="2878"/>
              <a:ext cx="461" cy="84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28" name="Text Box 94"/>
            <p:cNvSpPr txBox="1">
              <a:spLocks noChangeArrowheads="1"/>
            </p:cNvSpPr>
            <p:nvPr/>
          </p:nvSpPr>
          <p:spPr bwMode="auto">
            <a:xfrm>
              <a:off x="4032" y="3359"/>
              <a:ext cx="1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3329" name="Text Box 96"/>
            <p:cNvSpPr txBox="1">
              <a:spLocks noChangeArrowheads="1"/>
            </p:cNvSpPr>
            <p:nvPr/>
          </p:nvSpPr>
          <p:spPr bwMode="auto">
            <a:xfrm>
              <a:off x="5357" y="3061"/>
              <a:ext cx="1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3330" name="Text Box 97"/>
            <p:cNvSpPr txBox="1">
              <a:spLocks noChangeArrowheads="1"/>
            </p:cNvSpPr>
            <p:nvPr/>
          </p:nvSpPr>
          <p:spPr bwMode="auto">
            <a:xfrm>
              <a:off x="4896" y="3375"/>
              <a:ext cx="8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13331" name="Text Box 98"/>
            <p:cNvSpPr txBox="1">
              <a:spLocks noChangeArrowheads="1"/>
            </p:cNvSpPr>
            <p:nvPr/>
          </p:nvSpPr>
          <p:spPr bwMode="auto">
            <a:xfrm>
              <a:off x="4896" y="3822"/>
              <a:ext cx="22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3332" name="Line 99"/>
            <p:cNvSpPr>
              <a:spLocks noChangeShapeType="1"/>
            </p:cNvSpPr>
            <p:nvPr/>
          </p:nvSpPr>
          <p:spPr bwMode="auto">
            <a:xfrm flipV="1">
              <a:off x="4493" y="3846"/>
              <a:ext cx="1037" cy="5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9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8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8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8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8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8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8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Notes about Kruskal’s algorithm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Algorithm looks easier than Prim’s but is harder to implement (checking for cycles!)</a:t>
            </a:r>
          </a:p>
          <a:p>
            <a:pPr lvl="1"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Cycle checking: a cycle is created if added edge connects vertices in the same connected component</a:t>
            </a:r>
          </a:p>
          <a:p>
            <a:pPr>
              <a:buFont typeface="Monotype Sorts" pitchFamily="2" charset="2"/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Runs in </a:t>
            </a:r>
            <a:r>
              <a:rPr lang="en-US" altLang="en-US" i="1" dirty="0"/>
              <a:t>O(m log m)</a:t>
            </a:r>
            <a:r>
              <a:rPr lang="en-US" altLang="en-US" dirty="0"/>
              <a:t> time, with </a:t>
            </a:r>
            <a:r>
              <a:rPr lang="en-US" altLang="en-US" i="1" dirty="0"/>
              <a:t>m = |E|. </a:t>
            </a:r>
            <a:r>
              <a:rPr lang="en-US" altLang="en-US" dirty="0"/>
              <a:t>The time is mostly spent on sorting.</a:t>
            </a:r>
          </a:p>
          <a:p>
            <a:pPr lvl="4">
              <a:defRPr/>
            </a:pP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688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Lecture 26 </a:t>
            </a:r>
            <a:b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dirty="0"/>
              <a:t>Topic : 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Huffman Codes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1" y="5103261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11"/>
            <a:ext cx="485578" cy="48557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41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30"/>
            <a:ext cx="10515600" cy="948516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Coding Problem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219200"/>
            <a:ext cx="11684000" cy="4906967"/>
          </a:xfrm>
        </p:spPr>
        <p:txBody>
          <a:bodyPr>
            <a:normAutofit lnSpcReduction="10000"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sz="2000" i="1" u="sng" dirty="0"/>
              <a:t>Coding</a:t>
            </a:r>
            <a:r>
              <a:rPr lang="en-US" altLang="en-US" sz="2000" dirty="0"/>
              <a:t>: assignment of bit strings to alphabet characters</a:t>
            </a:r>
            <a:endParaRPr lang="en-US" altLang="en-US" sz="2000" i="1" u="sng" dirty="0"/>
          </a:p>
          <a:p>
            <a:pPr>
              <a:buFont typeface="Monotype Sorts" pitchFamily="2" charset="2"/>
              <a:buNone/>
              <a:defRPr/>
            </a:pPr>
            <a:endParaRPr lang="en-US" altLang="en-US" sz="2000" i="1" u="sng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2000" i="1" u="sng" dirty="0" err="1"/>
              <a:t>Codewords</a:t>
            </a:r>
            <a:r>
              <a:rPr lang="en-US" altLang="en-US" sz="2000" dirty="0"/>
              <a:t>: bit strings assigned for characters of alphabet</a:t>
            </a:r>
          </a:p>
          <a:p>
            <a:pPr>
              <a:buFont typeface="Monotype Sorts" pitchFamily="2" charset="2"/>
              <a:buNone/>
              <a:defRPr/>
            </a:pPr>
            <a:endParaRPr lang="en-US" altLang="en-US" sz="2000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2000" dirty="0"/>
              <a:t>Two types of codes:</a:t>
            </a:r>
          </a:p>
          <a:p>
            <a:pPr>
              <a:defRPr/>
            </a:pPr>
            <a:r>
              <a:rPr lang="en-US" altLang="en-US" sz="2000" i="1" u="sng" dirty="0"/>
              <a:t>fixed-length encoding</a:t>
            </a:r>
            <a:r>
              <a:rPr lang="en-US" altLang="en-US" sz="2000" dirty="0"/>
              <a:t> (e.g., ASCII)</a:t>
            </a:r>
          </a:p>
          <a:p>
            <a:pPr>
              <a:defRPr/>
            </a:pPr>
            <a:r>
              <a:rPr lang="en-US" altLang="en-US" sz="2000" i="1" u="sng" dirty="0"/>
              <a:t>variable-length encoding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e,g</a:t>
            </a:r>
            <a:r>
              <a:rPr lang="en-US" altLang="en-US" sz="2000" dirty="0"/>
              <a:t>., Morse code)</a:t>
            </a:r>
          </a:p>
          <a:p>
            <a:pPr>
              <a:defRPr/>
            </a:pPr>
            <a:endParaRPr lang="en-US" altLang="en-US" sz="2000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2000" i="1" u="sng" dirty="0"/>
              <a:t>Prefix-free codes (or </a:t>
            </a:r>
            <a:r>
              <a:rPr lang="en-US" altLang="en-US" sz="2000" i="1" u="sng" dirty="0">
                <a:solidFill>
                  <a:srgbClr val="FF9933"/>
                </a:solidFill>
              </a:rPr>
              <a:t>prefix-codes</a:t>
            </a:r>
            <a:r>
              <a:rPr lang="en-US" altLang="en-US" sz="2000" i="1" u="sng" dirty="0"/>
              <a:t>)</a:t>
            </a:r>
            <a:r>
              <a:rPr lang="en-US" altLang="en-US" sz="2000" dirty="0"/>
              <a:t>: no </a:t>
            </a:r>
            <a:r>
              <a:rPr lang="en-US" altLang="en-US" sz="2000" dirty="0" err="1"/>
              <a:t>codeword</a:t>
            </a:r>
            <a:r>
              <a:rPr lang="en-US" altLang="en-US" sz="2000" dirty="0"/>
              <a:t> is a prefix of another </a:t>
            </a:r>
            <a:r>
              <a:rPr lang="en-US" altLang="en-US" sz="2000" dirty="0" err="1"/>
              <a:t>codeword</a:t>
            </a:r>
            <a:endParaRPr lang="en-US" altLang="en-US" sz="2000" dirty="0"/>
          </a:p>
          <a:p>
            <a:pPr>
              <a:buFont typeface="Monotype Sorts" pitchFamily="2" charset="2"/>
              <a:buNone/>
              <a:defRPr/>
            </a:pPr>
            <a:endParaRPr lang="en-US" altLang="en-US" sz="2000" dirty="0"/>
          </a:p>
          <a:p>
            <a:pPr>
              <a:buFont typeface="Monotype Sorts" pitchFamily="2" charset="2"/>
              <a:buNone/>
              <a:defRPr/>
            </a:pPr>
            <a:endParaRPr lang="en-US" altLang="en-US" sz="2000" dirty="0"/>
          </a:p>
          <a:p>
            <a:pPr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2000" dirty="0"/>
              <a:t>Problem: If frequencies of the character occurrences are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2000" dirty="0"/>
              <a:t>                 known, what is the best binary prefix-free code?</a:t>
            </a:r>
          </a:p>
          <a:p>
            <a:pPr>
              <a:buFont typeface="Monotype Sorts" pitchFamily="2" charset="2"/>
              <a:buNone/>
              <a:defRPr/>
            </a:pPr>
            <a:endParaRPr lang="en-US" altLang="en-US" sz="2000" dirty="0"/>
          </a:p>
        </p:txBody>
      </p:sp>
      <p:sp>
        <p:nvSpPr>
          <p:cNvPr id="437252" name="Text Box 4"/>
          <p:cNvSpPr txBox="1">
            <a:spLocks noChangeArrowheads="1"/>
          </p:cNvSpPr>
          <p:nvPr/>
        </p:nvSpPr>
        <p:spPr bwMode="auto">
          <a:xfrm>
            <a:off x="2133600" y="4935721"/>
            <a:ext cx="9109656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dirty="0"/>
              <a:t>It allows for efficient (online) decoding! 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dirty="0"/>
              <a:t>E.g. consider the encoded string (</a:t>
            </a:r>
            <a:r>
              <a:rPr lang="en-US" altLang="en-US" sz="2000" dirty="0" err="1"/>
              <a:t>msg</a:t>
            </a:r>
            <a:r>
              <a:rPr lang="en-US" altLang="en-US" sz="2000" dirty="0"/>
              <a:t>) </a:t>
            </a:r>
            <a:r>
              <a:rPr lang="en-US" altLang="en-US" sz="2000" dirty="0">
                <a:solidFill>
                  <a:srgbClr val="FFFF99"/>
                </a:solidFill>
              </a:rPr>
              <a:t>10010110…</a:t>
            </a:r>
          </a:p>
        </p:txBody>
      </p:sp>
      <p:sp>
        <p:nvSpPr>
          <p:cNvPr id="437253" name="Text Box 5"/>
          <p:cNvSpPr txBox="1">
            <a:spLocks noChangeArrowheads="1"/>
          </p:cNvSpPr>
          <p:nvPr/>
        </p:nvSpPr>
        <p:spPr bwMode="auto">
          <a:xfrm>
            <a:off x="711200" y="1584325"/>
            <a:ext cx="1178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 dirty="0"/>
              <a:t>E.g.  We can code {</a:t>
            </a:r>
            <a:r>
              <a:rPr lang="en-US" altLang="en-US" sz="2000" dirty="0" err="1"/>
              <a:t>a,b,c,d</a:t>
            </a:r>
            <a:r>
              <a:rPr lang="en-US" altLang="en-US" sz="2000" dirty="0"/>
              <a:t>} as {00,01,10,11} or {0,10,110,111} or {0,01,10,101}.</a:t>
            </a:r>
          </a:p>
        </p:txBody>
      </p:sp>
      <p:sp>
        <p:nvSpPr>
          <p:cNvPr id="437254" name="Text Box 6"/>
          <p:cNvSpPr txBox="1">
            <a:spLocks noChangeArrowheads="1"/>
          </p:cNvSpPr>
          <p:nvPr/>
        </p:nvSpPr>
        <p:spPr bwMode="auto">
          <a:xfrm>
            <a:off x="711200" y="5775330"/>
            <a:ext cx="11480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bg2"/>
                </a:solidFill>
              </a:rPr>
              <a:t>The one with the shortest average code length. The average code length represents on the average how many bits are required to transmit or store a character. </a:t>
            </a:r>
          </a:p>
        </p:txBody>
      </p:sp>
      <p:sp>
        <p:nvSpPr>
          <p:cNvPr id="437255" name="AutoShape 7"/>
          <p:cNvSpPr>
            <a:spLocks noChangeArrowheads="1"/>
          </p:cNvSpPr>
          <p:nvPr/>
        </p:nvSpPr>
        <p:spPr bwMode="auto">
          <a:xfrm>
            <a:off x="7620000" y="2514600"/>
            <a:ext cx="4165600" cy="1524000"/>
          </a:xfrm>
          <a:prstGeom prst="wedgeRectCallout">
            <a:avLst>
              <a:gd name="adj1" fmla="val -25051"/>
              <a:gd name="adj2" fmla="val -81875"/>
            </a:avLst>
          </a:prstGeom>
          <a:solidFill>
            <a:schemeClr val="tx2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en-US" sz="1800" b="1">
                <a:solidFill>
                  <a:srgbClr val="FF9933"/>
                </a:solidFill>
              </a:rPr>
              <a:t>E.g. if P(a) = 0.4, P(b) = 0.3, P(c) =  0.2, P(d) = 0.1, then the average length of code #2 is 0.4 + 2*0.3 + 3*0.2 + 3*0.1     = 1.9 bits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52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2" grpId="0"/>
      <p:bldP spid="437253" grpId="0"/>
      <p:bldP spid="437254" grpId="0"/>
      <p:bldP spid="4372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9"/>
            <a:ext cx="10515600" cy="935637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Huffman codes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219200"/>
            <a:ext cx="11379200" cy="5486400"/>
          </a:xfrm>
        </p:spPr>
        <p:txBody>
          <a:bodyPr/>
          <a:lstStyle/>
          <a:p>
            <a:pPr marL="290513" indent="-290513">
              <a:lnSpc>
                <a:spcPct val="80000"/>
              </a:lnSpc>
              <a:defRPr/>
            </a:pPr>
            <a:r>
              <a:rPr lang="en-US" altLang="en-US" sz="2000" dirty="0"/>
              <a:t>Any binary tree with edges labeled with 0’s and 1’s yields a prefix-free code of characters assigned to its leaves</a:t>
            </a:r>
            <a:br>
              <a:rPr lang="en-US" altLang="en-US" sz="2000" dirty="0"/>
            </a:br>
            <a:endParaRPr lang="en-US" altLang="en-US" sz="2000" dirty="0"/>
          </a:p>
          <a:p>
            <a:pPr marL="290513" indent="-290513"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altLang="en-US" sz="2000" dirty="0"/>
          </a:p>
          <a:p>
            <a:pPr marL="290513" indent="-290513">
              <a:lnSpc>
                <a:spcPct val="80000"/>
              </a:lnSpc>
              <a:defRPr/>
            </a:pPr>
            <a:r>
              <a:rPr lang="en-US" altLang="en-US" sz="2000" dirty="0"/>
              <a:t>Optimal binary tree minimizing the average</a:t>
            </a:r>
          </a:p>
          <a:p>
            <a:pPr marL="290513" indent="-290513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sz="2000" dirty="0"/>
              <a:t>    length of a </a:t>
            </a:r>
            <a:r>
              <a:rPr lang="en-US" altLang="en-US" sz="2000" dirty="0" err="1"/>
              <a:t>codeword</a:t>
            </a:r>
            <a:r>
              <a:rPr lang="en-US" altLang="en-US" sz="2000" dirty="0"/>
              <a:t> can be constructed </a:t>
            </a:r>
          </a:p>
          <a:p>
            <a:pPr marL="290513" indent="-290513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sz="2000" dirty="0"/>
              <a:t>    as follows:</a:t>
            </a:r>
          </a:p>
          <a:p>
            <a:pPr marL="290513" indent="-290513">
              <a:lnSpc>
                <a:spcPct val="80000"/>
              </a:lnSpc>
              <a:defRPr/>
            </a:pPr>
            <a:endParaRPr lang="en-US" altLang="en-US" sz="2000" dirty="0"/>
          </a:p>
          <a:p>
            <a:pPr marL="290513" indent="-290513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sz="2000" i="1" u="sng" dirty="0"/>
              <a:t>Huffman’s algorithm</a:t>
            </a:r>
            <a:endParaRPr lang="en-US" altLang="en-US" sz="1800" dirty="0"/>
          </a:p>
          <a:p>
            <a:pPr marL="290513" indent="-290513">
              <a:lnSpc>
                <a:spcPct val="120000"/>
              </a:lnSpc>
              <a:buFont typeface="Monotype Sorts" pitchFamily="2" charset="2"/>
              <a:buNone/>
              <a:defRPr/>
            </a:pPr>
            <a:r>
              <a:rPr lang="en-US" altLang="en-US" sz="2000" dirty="0"/>
              <a:t>Initialize </a:t>
            </a:r>
            <a:r>
              <a:rPr lang="en-US" altLang="en-US" sz="2000" i="1" dirty="0"/>
              <a:t>n</a:t>
            </a:r>
            <a:r>
              <a:rPr lang="en-US" altLang="en-US" sz="2000" dirty="0"/>
              <a:t> one-node trees with alphabet characters and the tree weights with their frequencies.</a:t>
            </a:r>
          </a:p>
          <a:p>
            <a:pPr marL="290513" indent="-290513">
              <a:lnSpc>
                <a:spcPct val="120000"/>
              </a:lnSpc>
              <a:buFont typeface="Monotype Sorts" pitchFamily="2" charset="2"/>
              <a:buNone/>
              <a:defRPr/>
            </a:pPr>
            <a:r>
              <a:rPr lang="en-US" altLang="en-US" sz="2000" dirty="0"/>
              <a:t>Repeat the following step </a:t>
            </a:r>
            <a:r>
              <a:rPr lang="en-US" altLang="en-US" sz="2000" i="1" dirty="0"/>
              <a:t>n</a:t>
            </a:r>
            <a:r>
              <a:rPr lang="en-US" altLang="en-US" sz="2000" dirty="0"/>
              <a:t>-1 times: join two binary trees with smallest weights  into one (as left and right </a:t>
            </a:r>
            <a:r>
              <a:rPr lang="en-US" altLang="en-US" sz="2000" dirty="0" err="1"/>
              <a:t>subtrees</a:t>
            </a:r>
            <a:r>
              <a:rPr lang="en-US" altLang="en-US" sz="2000" dirty="0"/>
              <a:t>) and make its weight equal the sum of the weights of the two trees.</a:t>
            </a:r>
          </a:p>
          <a:p>
            <a:pPr marL="290513" indent="-290513">
              <a:lnSpc>
                <a:spcPct val="120000"/>
              </a:lnSpc>
              <a:buFont typeface="Monotype Sorts" pitchFamily="2" charset="2"/>
              <a:buNone/>
              <a:defRPr/>
            </a:pPr>
            <a:r>
              <a:rPr lang="en-US" altLang="en-US" sz="2000" dirty="0"/>
              <a:t>Mark edges leading to left and right </a:t>
            </a:r>
            <a:r>
              <a:rPr lang="en-US" altLang="en-US" sz="2000" dirty="0" err="1"/>
              <a:t>subtrees</a:t>
            </a:r>
            <a:r>
              <a:rPr lang="en-US" altLang="en-US" sz="2000" dirty="0"/>
              <a:t> with 0’s and 1’s, respectively.</a:t>
            </a:r>
          </a:p>
        </p:txBody>
      </p:sp>
      <p:grpSp>
        <p:nvGrpSpPr>
          <p:cNvPr id="438296" name="Group 24"/>
          <p:cNvGrpSpPr>
            <a:grpSpLocks/>
          </p:cNvGrpSpPr>
          <p:nvPr/>
        </p:nvGrpSpPr>
        <p:grpSpPr bwMode="auto">
          <a:xfrm>
            <a:off x="7924800" y="1828800"/>
            <a:ext cx="4470400" cy="1676400"/>
            <a:chOff x="3744" y="1152"/>
            <a:chExt cx="2112" cy="1056"/>
          </a:xfrm>
        </p:grpSpPr>
        <p:sp>
          <p:nvSpPr>
            <p:cNvPr id="20485" name="Oval 4"/>
            <p:cNvSpPr>
              <a:spLocks noChangeArrowheads="1"/>
            </p:cNvSpPr>
            <p:nvPr/>
          </p:nvSpPr>
          <p:spPr bwMode="auto">
            <a:xfrm>
              <a:off x="4752" y="1152"/>
              <a:ext cx="144" cy="14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6" name="Oval 5"/>
            <p:cNvSpPr>
              <a:spLocks noChangeArrowheads="1"/>
            </p:cNvSpPr>
            <p:nvPr/>
          </p:nvSpPr>
          <p:spPr bwMode="auto">
            <a:xfrm>
              <a:off x="4560" y="1344"/>
              <a:ext cx="144" cy="14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7" name="Oval 6"/>
            <p:cNvSpPr>
              <a:spLocks noChangeArrowheads="1"/>
            </p:cNvSpPr>
            <p:nvPr/>
          </p:nvSpPr>
          <p:spPr bwMode="auto">
            <a:xfrm>
              <a:off x="4944" y="1344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8" name="Oval 7"/>
            <p:cNvSpPr>
              <a:spLocks noChangeArrowheads="1"/>
            </p:cNvSpPr>
            <p:nvPr/>
          </p:nvSpPr>
          <p:spPr bwMode="auto">
            <a:xfrm>
              <a:off x="4368" y="1584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9" name="Oval 8"/>
            <p:cNvSpPr>
              <a:spLocks noChangeArrowheads="1"/>
            </p:cNvSpPr>
            <p:nvPr/>
          </p:nvSpPr>
          <p:spPr bwMode="auto">
            <a:xfrm>
              <a:off x="4704" y="1584"/>
              <a:ext cx="144" cy="14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Oval 9"/>
            <p:cNvSpPr>
              <a:spLocks noChangeArrowheads="1"/>
            </p:cNvSpPr>
            <p:nvPr/>
          </p:nvSpPr>
          <p:spPr bwMode="auto">
            <a:xfrm>
              <a:off x="4848" y="1776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491" name="AutoShape 10"/>
            <p:cNvCxnSpPr>
              <a:cxnSpLocks noChangeShapeType="1"/>
              <a:stCxn id="20485" idx="3"/>
              <a:endCxn id="20486" idx="7"/>
            </p:cNvCxnSpPr>
            <p:nvPr/>
          </p:nvCxnSpPr>
          <p:spPr bwMode="auto">
            <a:xfrm flipH="1">
              <a:off x="4683" y="1275"/>
              <a:ext cx="90" cy="9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92" name="AutoShape 11"/>
            <p:cNvCxnSpPr>
              <a:cxnSpLocks noChangeShapeType="1"/>
              <a:stCxn id="20485" idx="5"/>
              <a:endCxn id="20487" idx="1"/>
            </p:cNvCxnSpPr>
            <p:nvPr/>
          </p:nvCxnSpPr>
          <p:spPr bwMode="auto">
            <a:xfrm>
              <a:off x="4875" y="1275"/>
              <a:ext cx="90" cy="9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93" name="AutoShape 12"/>
            <p:cNvCxnSpPr>
              <a:cxnSpLocks noChangeShapeType="1"/>
              <a:stCxn id="20486" idx="3"/>
              <a:endCxn id="20488" idx="7"/>
            </p:cNvCxnSpPr>
            <p:nvPr/>
          </p:nvCxnSpPr>
          <p:spPr bwMode="auto">
            <a:xfrm flipH="1">
              <a:off x="4491" y="1467"/>
              <a:ext cx="90" cy="138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94" name="AutoShape 14"/>
            <p:cNvCxnSpPr>
              <a:cxnSpLocks noChangeShapeType="1"/>
              <a:stCxn id="20489" idx="5"/>
              <a:endCxn id="20490" idx="1"/>
            </p:cNvCxnSpPr>
            <p:nvPr/>
          </p:nvCxnSpPr>
          <p:spPr bwMode="auto">
            <a:xfrm>
              <a:off x="4827" y="1707"/>
              <a:ext cx="42" cy="9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95" name="AutoShape 16"/>
            <p:cNvCxnSpPr>
              <a:cxnSpLocks noChangeShapeType="1"/>
              <a:stCxn id="20486" idx="5"/>
              <a:endCxn id="20489" idx="1"/>
            </p:cNvCxnSpPr>
            <p:nvPr/>
          </p:nvCxnSpPr>
          <p:spPr bwMode="auto">
            <a:xfrm>
              <a:off x="4683" y="1467"/>
              <a:ext cx="42" cy="138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496" name="Text Box 17"/>
            <p:cNvSpPr txBox="1">
              <a:spLocks noChangeArrowheads="1"/>
            </p:cNvSpPr>
            <p:nvPr/>
          </p:nvSpPr>
          <p:spPr bwMode="auto">
            <a:xfrm>
              <a:off x="4580" y="1152"/>
              <a:ext cx="13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/>
                <a:t>0</a:t>
              </a:r>
            </a:p>
          </p:txBody>
        </p:sp>
        <p:sp>
          <p:nvSpPr>
            <p:cNvPr id="20497" name="Text Box 18"/>
            <p:cNvSpPr txBox="1">
              <a:spLocks noChangeArrowheads="1"/>
            </p:cNvSpPr>
            <p:nvPr/>
          </p:nvSpPr>
          <p:spPr bwMode="auto">
            <a:xfrm>
              <a:off x="4896" y="1152"/>
              <a:ext cx="13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/>
                <a:t>1</a:t>
              </a:r>
            </a:p>
          </p:txBody>
        </p:sp>
        <p:sp>
          <p:nvSpPr>
            <p:cNvPr id="20498" name="Text Box 19"/>
            <p:cNvSpPr txBox="1">
              <a:spLocks noChangeArrowheads="1"/>
            </p:cNvSpPr>
            <p:nvPr/>
          </p:nvSpPr>
          <p:spPr bwMode="auto">
            <a:xfrm>
              <a:off x="4704" y="1392"/>
              <a:ext cx="13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/>
                <a:t>1</a:t>
              </a:r>
            </a:p>
          </p:txBody>
        </p:sp>
        <p:sp>
          <p:nvSpPr>
            <p:cNvPr id="20499" name="Text Box 20"/>
            <p:cNvSpPr txBox="1">
              <a:spLocks noChangeArrowheads="1"/>
            </p:cNvSpPr>
            <p:nvPr/>
          </p:nvSpPr>
          <p:spPr bwMode="auto">
            <a:xfrm>
              <a:off x="4388" y="1392"/>
              <a:ext cx="13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/>
                <a:t>0</a:t>
              </a:r>
            </a:p>
          </p:txBody>
        </p:sp>
        <p:sp>
          <p:nvSpPr>
            <p:cNvPr id="20500" name="Text Box 21"/>
            <p:cNvSpPr txBox="1">
              <a:spLocks noChangeArrowheads="1"/>
            </p:cNvSpPr>
            <p:nvPr/>
          </p:nvSpPr>
          <p:spPr bwMode="auto">
            <a:xfrm>
              <a:off x="4800" y="1632"/>
              <a:ext cx="13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/>
                <a:t>1</a:t>
              </a:r>
            </a:p>
          </p:txBody>
        </p:sp>
        <p:sp>
          <p:nvSpPr>
            <p:cNvPr id="20501" name="Text Box 23"/>
            <p:cNvSpPr txBox="1">
              <a:spLocks noChangeArrowheads="1"/>
            </p:cNvSpPr>
            <p:nvPr/>
          </p:nvSpPr>
          <p:spPr bwMode="auto">
            <a:xfrm>
              <a:off x="3744" y="1920"/>
              <a:ext cx="21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/>
                <a:t>represents {00, 011, 1}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53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8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8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Example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66827"/>
            <a:ext cx="4773769" cy="3137748"/>
          </a:xfrm>
        </p:spPr>
        <p:txBody>
          <a:bodyPr>
            <a:normAutofit fontScale="92500" lnSpcReduction="10000"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sz="2000" dirty="0"/>
              <a:t>character    A	B    C    D      </a:t>
            </a:r>
            <a:r>
              <a:rPr lang="en-US" altLang="en-US" dirty="0"/>
              <a:t>_</a:t>
            </a:r>
            <a:endParaRPr lang="en-US" altLang="en-US" sz="2000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2000" dirty="0"/>
              <a:t>frequency  0.35  0.1  0.2  0.2  0.15</a:t>
            </a:r>
          </a:p>
          <a:p>
            <a:pPr>
              <a:buFont typeface="Monotype Sorts" pitchFamily="2" charset="2"/>
              <a:buNone/>
              <a:defRPr/>
            </a:pPr>
            <a:endParaRPr lang="en-US" altLang="en-US" sz="2000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2000" dirty="0" err="1"/>
              <a:t>codeword</a:t>
            </a:r>
            <a:r>
              <a:rPr lang="en-US" altLang="en-US" sz="2000" dirty="0"/>
              <a:t>    11   100  00   01   101</a:t>
            </a:r>
          </a:p>
          <a:p>
            <a:pPr>
              <a:buFont typeface="Monotype Sorts" pitchFamily="2" charset="2"/>
              <a:buNone/>
              <a:defRPr/>
            </a:pPr>
            <a:endParaRPr lang="en-US" altLang="en-US" sz="2000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2000" dirty="0"/>
              <a:t>average bits per character: 2.25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2000" dirty="0"/>
              <a:t>for fixed-length encoding:   3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2000" i="1" dirty="0"/>
              <a:t>compression ratio</a:t>
            </a:r>
            <a:r>
              <a:rPr lang="en-US" altLang="en-US" sz="2000" dirty="0"/>
              <a:t>: (3-2.25)/3*100% = 25%</a:t>
            </a:r>
          </a:p>
        </p:txBody>
      </p:sp>
      <p:pic>
        <p:nvPicPr>
          <p:cNvPr id="21508" name="Picture 4" descr="Fig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82613" y="-79734"/>
            <a:ext cx="5962919" cy="68579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763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Activity</a:t>
            </a:r>
            <a:b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1" y="5103261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11"/>
            <a:ext cx="485578" cy="48557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516" y="2172983"/>
            <a:ext cx="9952654" cy="303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392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Lecture 27</a:t>
            </a:r>
            <a:b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dirty="0"/>
              <a:t>Topic : 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Dynamic Programming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1" y="5103261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11"/>
            <a:ext cx="485578" cy="48557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97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838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Dynamic Programming</a:t>
            </a:r>
            <a:r>
              <a:rPr lang="en-US" altLang="en-US" sz="1800">
                <a:solidFill>
                  <a:srgbClr val="FF00FF"/>
                </a:solidFill>
              </a:rPr>
              <a:t>  </a:t>
            </a:r>
            <a:endParaRPr lang="en-US" altLang="en-US" sz="1600">
              <a:solidFill>
                <a:srgbClr val="FF00FF"/>
              </a:solidFill>
            </a:endParaRPr>
          </a:p>
        </p:txBody>
      </p:sp>
      <p:sp>
        <p:nvSpPr>
          <p:cNvPr id="408579" name="Text Box 3"/>
          <p:cNvSpPr txBox="1">
            <a:spLocks noChangeArrowheads="1"/>
          </p:cNvSpPr>
          <p:nvPr/>
        </p:nvSpPr>
        <p:spPr bwMode="auto">
          <a:xfrm>
            <a:off x="558800" y="1219202"/>
            <a:ext cx="11633200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381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746125" indent="-2254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b="1" dirty="0">
                <a:cs typeface="Times New Roman" pitchFamily="18" charset="0"/>
              </a:rPr>
              <a:t>D</a:t>
            </a:r>
            <a:r>
              <a:rPr lang="en-US" altLang="en-US" b="1" i="1" dirty="0">
                <a:cs typeface="Times New Roman" pitchFamily="18" charset="0"/>
              </a:rPr>
              <a:t>ynamic Programming  </a:t>
            </a:r>
            <a:r>
              <a:rPr lang="en-US" altLang="en-US" b="1" dirty="0">
                <a:cs typeface="Times New Roman" pitchFamily="18" charset="0"/>
              </a:rPr>
              <a:t>is  a general algorithm design technique 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b="1" dirty="0">
                <a:cs typeface="Times New Roman" pitchFamily="18" charset="0"/>
              </a:rPr>
              <a:t>for solving problems defined by or formulated as recurrences with overlapping </a:t>
            </a:r>
            <a:r>
              <a:rPr lang="en-US" altLang="en-US" b="1" dirty="0" err="1">
                <a:cs typeface="Times New Roman" pitchFamily="18" charset="0"/>
              </a:rPr>
              <a:t>subinstances</a:t>
            </a:r>
            <a:endParaRPr lang="en-US" altLang="en-US" b="1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Char char="•"/>
              <a:defRPr/>
            </a:pPr>
            <a:endParaRPr lang="en-US" altLang="en-US" b="1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Char char="•"/>
              <a:defRPr/>
            </a:pPr>
            <a:r>
              <a:rPr lang="en-US" altLang="en-US" b="1" dirty="0">
                <a:cs typeface="Times New Roman" pitchFamily="18" charset="0"/>
              </a:rPr>
              <a:t>  Invented by American mathematician Richard Bellman in the  1950s to solve optimization problems and later assimilated by CS</a:t>
            </a:r>
          </a:p>
          <a:p>
            <a:pPr>
              <a:lnSpc>
                <a:spcPct val="90000"/>
              </a:lnSpc>
              <a:buFontTx/>
              <a:buChar char="•"/>
              <a:defRPr/>
            </a:pPr>
            <a:endParaRPr lang="en-US" altLang="en-US" b="1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Char char="•"/>
              <a:defRPr/>
            </a:pPr>
            <a:r>
              <a:rPr lang="en-US" altLang="en-US" b="1" dirty="0">
                <a:cs typeface="Times New Roman" pitchFamily="18" charset="0"/>
              </a:rPr>
              <a:t>  “Programming” here means “planning”</a:t>
            </a:r>
          </a:p>
          <a:p>
            <a:pPr>
              <a:lnSpc>
                <a:spcPct val="90000"/>
              </a:lnSpc>
              <a:buFontTx/>
              <a:buChar char="•"/>
              <a:defRPr/>
            </a:pPr>
            <a:endParaRPr lang="en-US" altLang="en-US" b="1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Char char="•"/>
              <a:defRPr/>
            </a:pPr>
            <a:r>
              <a:rPr lang="en-US" altLang="en-US" b="1" dirty="0">
                <a:cs typeface="Times New Roman" pitchFamily="18" charset="0"/>
              </a:rPr>
              <a:t>  Main idea:</a:t>
            </a:r>
          </a:p>
          <a:p>
            <a:pPr lvl="2">
              <a:lnSpc>
                <a:spcPct val="90000"/>
              </a:lnSpc>
              <a:buFontTx/>
              <a:buChar char="-"/>
              <a:defRPr/>
            </a:pPr>
            <a:r>
              <a:rPr lang="en-US" altLang="en-US" b="1" dirty="0">
                <a:cs typeface="Times New Roman" pitchFamily="18" charset="0"/>
              </a:rPr>
              <a:t>set up a recurrence relating a solution to a larger instance  to solutions of some smaller instances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en-US" b="1" dirty="0">
                <a:cs typeface="Times New Roman" pitchFamily="18" charset="0"/>
              </a:rPr>
              <a:t>-  solve smaller instances once</a:t>
            </a:r>
          </a:p>
          <a:p>
            <a:pPr lvl="2">
              <a:lnSpc>
                <a:spcPct val="90000"/>
              </a:lnSpc>
              <a:buFontTx/>
              <a:buChar char="-"/>
              <a:defRPr/>
            </a:pPr>
            <a:r>
              <a:rPr lang="en-US" altLang="en-US" b="1" dirty="0">
                <a:cs typeface="Times New Roman" pitchFamily="18" charset="0"/>
              </a:rPr>
              <a:t>record solutions in a table </a:t>
            </a:r>
          </a:p>
          <a:p>
            <a:pPr lvl="2">
              <a:lnSpc>
                <a:spcPct val="90000"/>
              </a:lnSpc>
              <a:buFontTx/>
              <a:buChar char="-"/>
              <a:defRPr/>
            </a:pPr>
            <a:r>
              <a:rPr lang="en-US" altLang="en-US" b="1" dirty="0">
                <a:cs typeface="Times New Roman" pitchFamily="18" charset="0"/>
              </a:rPr>
              <a:t>extract solution to the initial instance from that table</a:t>
            </a:r>
          </a:p>
          <a:p>
            <a:pPr>
              <a:buFontTx/>
              <a:buChar char="•"/>
              <a:defRPr/>
            </a:pPr>
            <a:endParaRPr lang="en-US" altLang="en-US" b="1" dirty="0"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917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838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Example: Fibonacci numbers</a:t>
            </a:r>
            <a:r>
              <a:rPr lang="en-US" altLang="en-US" sz="1800">
                <a:solidFill>
                  <a:srgbClr val="FF00FF"/>
                </a:solidFill>
              </a:rPr>
              <a:t>  </a:t>
            </a:r>
            <a:endParaRPr lang="en-US" altLang="en-US" sz="1600">
              <a:solidFill>
                <a:srgbClr val="FF00FF"/>
              </a:solidFill>
            </a:endParaRPr>
          </a:p>
        </p:txBody>
      </p:sp>
      <p:sp>
        <p:nvSpPr>
          <p:cNvPr id="409603" name="Text Box 3"/>
          <p:cNvSpPr txBox="1">
            <a:spLocks noChangeArrowheads="1"/>
          </p:cNvSpPr>
          <p:nvPr/>
        </p:nvSpPr>
        <p:spPr bwMode="auto">
          <a:xfrm>
            <a:off x="1117600" y="1066805"/>
            <a:ext cx="11074400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  <a:defRPr/>
            </a:pPr>
            <a:r>
              <a:rPr lang="en-US" altLang="en-US" b="1" dirty="0"/>
              <a:t>  Recall definition of Fibonacci numbers:</a:t>
            </a:r>
            <a:br>
              <a:rPr lang="en-US" altLang="en-US" b="1" dirty="0"/>
            </a:br>
            <a:endParaRPr lang="en-US" altLang="en-US" sz="2000" b="1" dirty="0"/>
          </a:p>
          <a:p>
            <a:pPr lvl="1" algn="l">
              <a:defRPr/>
            </a:pPr>
            <a:r>
              <a:rPr lang="en-US" altLang="en-US" b="1" i="1" dirty="0"/>
              <a:t>F</a:t>
            </a:r>
            <a:r>
              <a:rPr lang="en-US" altLang="en-US" b="1" dirty="0"/>
              <a:t>(</a:t>
            </a:r>
            <a:r>
              <a:rPr lang="en-US" altLang="en-US" b="1" i="1" dirty="0"/>
              <a:t>n</a:t>
            </a:r>
            <a:r>
              <a:rPr lang="en-US" altLang="en-US" b="1" dirty="0"/>
              <a:t>)</a:t>
            </a:r>
            <a:r>
              <a:rPr lang="en-US" altLang="en-US" b="1" i="1" dirty="0"/>
              <a:t> = F</a:t>
            </a:r>
            <a:r>
              <a:rPr lang="en-US" altLang="en-US" b="1" dirty="0"/>
              <a:t>(</a:t>
            </a:r>
            <a:r>
              <a:rPr lang="en-US" altLang="en-US" b="1" i="1" dirty="0"/>
              <a:t>n</a:t>
            </a:r>
            <a:r>
              <a:rPr lang="en-US" altLang="en-US" b="1" dirty="0"/>
              <a:t>-1)</a:t>
            </a:r>
            <a:r>
              <a:rPr lang="en-US" altLang="en-US" b="1" i="1" dirty="0"/>
              <a:t> + F</a:t>
            </a:r>
            <a:r>
              <a:rPr lang="en-US" altLang="en-US" b="1" dirty="0"/>
              <a:t>(</a:t>
            </a:r>
            <a:r>
              <a:rPr lang="en-US" altLang="en-US" b="1" i="1" dirty="0"/>
              <a:t>n</a:t>
            </a:r>
            <a:r>
              <a:rPr lang="en-US" altLang="en-US" b="1" dirty="0"/>
              <a:t>-2)</a:t>
            </a:r>
            <a:endParaRPr lang="en-US" altLang="en-US" b="1" i="1" dirty="0"/>
          </a:p>
          <a:p>
            <a:pPr lvl="1" algn="l">
              <a:defRPr/>
            </a:pPr>
            <a:r>
              <a:rPr lang="en-US" altLang="en-US" b="1" i="1" dirty="0"/>
              <a:t>F</a:t>
            </a:r>
            <a:r>
              <a:rPr lang="en-US" altLang="en-US" b="1" dirty="0"/>
              <a:t>(0)</a:t>
            </a:r>
            <a:r>
              <a:rPr lang="en-US" altLang="en-US" b="1" i="1" dirty="0"/>
              <a:t> = </a:t>
            </a:r>
            <a:r>
              <a:rPr lang="en-US" altLang="en-US" b="1" dirty="0"/>
              <a:t>0</a:t>
            </a:r>
            <a:endParaRPr lang="en-US" altLang="en-US" b="1" i="1" dirty="0"/>
          </a:p>
          <a:p>
            <a:pPr lvl="1" algn="l">
              <a:defRPr/>
            </a:pPr>
            <a:r>
              <a:rPr lang="en-US" altLang="en-US" b="1" i="1" dirty="0"/>
              <a:t>F</a:t>
            </a:r>
            <a:r>
              <a:rPr lang="en-US" altLang="en-US" b="1" dirty="0"/>
              <a:t>(1)</a:t>
            </a:r>
            <a:r>
              <a:rPr lang="en-US" altLang="en-US" b="1" i="1" dirty="0"/>
              <a:t> = </a:t>
            </a:r>
            <a:r>
              <a:rPr lang="en-US" altLang="en-US" b="1" dirty="0"/>
              <a:t>1</a:t>
            </a:r>
            <a:endParaRPr lang="en-US" altLang="en-US" b="1" i="1" dirty="0"/>
          </a:p>
          <a:p>
            <a:pPr lvl="1" algn="l">
              <a:defRPr/>
            </a:pPr>
            <a:endParaRPr lang="en-US" altLang="en-US" sz="2000" b="1" dirty="0"/>
          </a:p>
          <a:p>
            <a:pPr algn="l">
              <a:buFontTx/>
              <a:buChar char="•"/>
              <a:defRPr/>
            </a:pPr>
            <a:r>
              <a:rPr lang="en-US" altLang="en-US" dirty="0"/>
              <a:t> </a:t>
            </a:r>
            <a:r>
              <a:rPr lang="en-US" altLang="en-US" b="1" dirty="0"/>
              <a:t>Computing the </a:t>
            </a:r>
            <a:r>
              <a:rPr lang="en-US" altLang="en-US" b="1" i="1" dirty="0"/>
              <a:t>n</a:t>
            </a:r>
            <a:r>
              <a:rPr lang="en-US" altLang="en-US" sz="2000" b="1" baseline="30000" dirty="0"/>
              <a:t>th</a:t>
            </a:r>
            <a:r>
              <a:rPr lang="en-US" altLang="en-US" b="1" dirty="0"/>
              <a:t> Fibonacci number recursively (top-down):</a:t>
            </a:r>
          </a:p>
          <a:p>
            <a:pPr algn="l">
              <a:buFontTx/>
              <a:buChar char="•"/>
              <a:defRPr/>
            </a:pPr>
            <a:endParaRPr lang="en-US" altLang="en-US" b="1" dirty="0"/>
          </a:p>
          <a:p>
            <a:pPr algn="l">
              <a:defRPr/>
            </a:pPr>
            <a:r>
              <a:rPr lang="en-US" altLang="en-US" b="1" dirty="0"/>
              <a:t>                                  </a:t>
            </a:r>
            <a:r>
              <a:rPr lang="en-US" altLang="en-US" b="1" i="1" dirty="0"/>
              <a:t>F</a:t>
            </a:r>
            <a:r>
              <a:rPr lang="en-US" altLang="en-US" b="1" dirty="0"/>
              <a:t>(</a:t>
            </a:r>
            <a:r>
              <a:rPr lang="en-US" altLang="en-US" b="1" i="1" dirty="0"/>
              <a:t>n</a:t>
            </a:r>
            <a:r>
              <a:rPr lang="en-US" altLang="en-US" b="1" dirty="0"/>
              <a:t>)</a:t>
            </a:r>
          </a:p>
          <a:p>
            <a:pPr algn="l">
              <a:buFontTx/>
              <a:buChar char="•"/>
              <a:defRPr/>
            </a:pPr>
            <a:endParaRPr lang="en-US" altLang="en-US" b="1" dirty="0"/>
          </a:p>
          <a:p>
            <a:pPr algn="l">
              <a:defRPr/>
            </a:pPr>
            <a:r>
              <a:rPr lang="en-US" altLang="en-US" b="1" dirty="0"/>
              <a:t>            </a:t>
            </a:r>
            <a:r>
              <a:rPr lang="en-US" altLang="en-US" b="1" i="1" dirty="0"/>
              <a:t>F</a:t>
            </a:r>
            <a:r>
              <a:rPr lang="en-US" altLang="en-US" b="1" dirty="0"/>
              <a:t>(</a:t>
            </a:r>
            <a:r>
              <a:rPr lang="en-US" altLang="en-US" b="1" i="1" dirty="0"/>
              <a:t>n-</a:t>
            </a:r>
            <a:r>
              <a:rPr lang="en-US" altLang="en-US" b="1" dirty="0"/>
              <a:t>1)             </a:t>
            </a:r>
            <a:r>
              <a:rPr lang="en-US" altLang="en-US" b="1" i="1" dirty="0"/>
              <a:t> +             F</a:t>
            </a:r>
            <a:r>
              <a:rPr lang="en-US" altLang="en-US" b="1" dirty="0"/>
              <a:t>(</a:t>
            </a:r>
            <a:r>
              <a:rPr lang="en-US" altLang="en-US" b="1" i="1" dirty="0"/>
              <a:t>n-</a:t>
            </a:r>
            <a:r>
              <a:rPr lang="en-US" altLang="en-US" b="1" dirty="0"/>
              <a:t>2)</a:t>
            </a:r>
          </a:p>
          <a:p>
            <a:pPr algn="l">
              <a:defRPr/>
            </a:pPr>
            <a:endParaRPr lang="en-US" altLang="en-US" b="1" dirty="0"/>
          </a:p>
          <a:p>
            <a:pPr algn="l">
              <a:defRPr/>
            </a:pPr>
            <a:r>
              <a:rPr lang="en-US" altLang="en-US" b="1" i="1" dirty="0"/>
              <a:t>F</a:t>
            </a:r>
            <a:r>
              <a:rPr lang="en-US" altLang="en-US" b="1" dirty="0"/>
              <a:t>(</a:t>
            </a:r>
            <a:r>
              <a:rPr lang="en-US" altLang="en-US" b="1" i="1" dirty="0"/>
              <a:t>n-</a:t>
            </a:r>
            <a:r>
              <a:rPr lang="en-US" altLang="en-US" b="1" dirty="0"/>
              <a:t>2)     </a:t>
            </a:r>
            <a:r>
              <a:rPr lang="en-US" altLang="en-US" b="1" i="1" dirty="0"/>
              <a:t>+     F</a:t>
            </a:r>
            <a:r>
              <a:rPr lang="en-US" altLang="en-US" b="1" dirty="0"/>
              <a:t>(</a:t>
            </a:r>
            <a:r>
              <a:rPr lang="en-US" altLang="en-US" b="1" i="1" dirty="0"/>
              <a:t>n-</a:t>
            </a:r>
            <a:r>
              <a:rPr lang="en-US" altLang="en-US" b="1" dirty="0"/>
              <a:t>3)          </a:t>
            </a:r>
            <a:r>
              <a:rPr lang="en-US" altLang="en-US" b="1" i="1" dirty="0"/>
              <a:t>F</a:t>
            </a:r>
            <a:r>
              <a:rPr lang="en-US" altLang="en-US" b="1" dirty="0"/>
              <a:t>(</a:t>
            </a:r>
            <a:r>
              <a:rPr lang="en-US" altLang="en-US" b="1" i="1" dirty="0"/>
              <a:t>n-</a:t>
            </a:r>
            <a:r>
              <a:rPr lang="en-US" altLang="en-US" b="1" dirty="0"/>
              <a:t>3)     </a:t>
            </a:r>
            <a:r>
              <a:rPr lang="en-US" altLang="en-US" b="1" i="1" dirty="0"/>
              <a:t>+     F</a:t>
            </a:r>
            <a:r>
              <a:rPr lang="en-US" altLang="en-US" b="1" dirty="0"/>
              <a:t>(</a:t>
            </a:r>
            <a:r>
              <a:rPr lang="en-US" altLang="en-US" b="1" i="1" dirty="0"/>
              <a:t>n-</a:t>
            </a:r>
            <a:r>
              <a:rPr lang="en-US" altLang="en-US" b="1" dirty="0"/>
              <a:t>4)</a:t>
            </a:r>
          </a:p>
          <a:p>
            <a:pPr algn="l">
              <a:defRPr/>
            </a:pPr>
            <a:r>
              <a:rPr lang="en-US" altLang="en-US" sz="4000" b="1" dirty="0"/>
              <a:t>                     ...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 flipH="1">
            <a:off x="3556000" y="45720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5080000" y="4572000"/>
            <a:ext cx="1320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 flipH="1">
            <a:off x="1930400" y="5257800"/>
            <a:ext cx="101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2946400" y="5257800"/>
            <a:ext cx="101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 flipH="1">
            <a:off x="6197600" y="5334000"/>
            <a:ext cx="711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6908800" y="53340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63185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Lecture 25 </a:t>
            </a:r>
            <a:b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dirty="0"/>
              <a:t>Topic : 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Greedy Algorithm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1" y="5103261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11"/>
            <a:ext cx="485578" cy="48557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98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10363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Example: Fibonacci numbers  (cont.)</a:t>
            </a:r>
            <a:r>
              <a:rPr lang="en-US" altLang="en-US" sz="1800">
                <a:solidFill>
                  <a:srgbClr val="FF00FF"/>
                </a:solidFill>
              </a:rPr>
              <a:t>  </a:t>
            </a:r>
            <a:endParaRPr lang="en-US" altLang="en-US" sz="1600">
              <a:solidFill>
                <a:srgbClr val="FF00FF"/>
              </a:solidFill>
            </a:endParaRPr>
          </a:p>
        </p:txBody>
      </p:sp>
      <p:sp>
        <p:nvSpPr>
          <p:cNvPr id="410627" name="Text Box 3"/>
          <p:cNvSpPr txBox="1">
            <a:spLocks noChangeArrowheads="1"/>
          </p:cNvSpPr>
          <p:nvPr/>
        </p:nvSpPr>
        <p:spPr bwMode="auto">
          <a:xfrm>
            <a:off x="711200" y="1066802"/>
            <a:ext cx="1107440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43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defRPr/>
            </a:pPr>
            <a:r>
              <a:rPr lang="en-US" altLang="en-US" sz="1900" b="1" dirty="0"/>
              <a:t>Computing the </a:t>
            </a:r>
            <a:r>
              <a:rPr lang="en-US" altLang="en-US" sz="1900" b="1" i="1" dirty="0"/>
              <a:t>n</a:t>
            </a:r>
            <a:r>
              <a:rPr lang="en-US" altLang="en-US" sz="1900" b="1" baseline="30000" dirty="0"/>
              <a:t>th</a:t>
            </a:r>
            <a:r>
              <a:rPr lang="en-US" altLang="en-US" sz="1900" b="1" dirty="0"/>
              <a:t> Fibonacci number using bottom-up iteration and recording results:</a:t>
            </a:r>
          </a:p>
          <a:p>
            <a:pPr>
              <a:defRPr/>
            </a:pPr>
            <a:endParaRPr lang="en-US" altLang="en-US" sz="1900" b="1" i="1" dirty="0"/>
          </a:p>
          <a:p>
            <a:pPr>
              <a:defRPr/>
            </a:pPr>
            <a:r>
              <a:rPr lang="en-US" altLang="en-US" sz="1900" b="1" i="1" dirty="0"/>
              <a:t>  F</a:t>
            </a:r>
            <a:r>
              <a:rPr lang="en-US" altLang="en-US" sz="1900" b="1" dirty="0"/>
              <a:t>(0)</a:t>
            </a:r>
            <a:r>
              <a:rPr lang="en-US" altLang="en-US" sz="1900" b="1" i="1" dirty="0"/>
              <a:t> = </a:t>
            </a:r>
            <a:r>
              <a:rPr lang="en-US" altLang="en-US" sz="1900" b="1" dirty="0"/>
              <a:t>0</a:t>
            </a:r>
            <a:endParaRPr lang="en-US" altLang="en-US" sz="1900" b="1" i="1" dirty="0"/>
          </a:p>
          <a:p>
            <a:pPr>
              <a:defRPr/>
            </a:pPr>
            <a:r>
              <a:rPr lang="en-US" altLang="en-US" sz="1900" b="1" i="1" dirty="0"/>
              <a:t>  F</a:t>
            </a:r>
            <a:r>
              <a:rPr lang="en-US" altLang="en-US" sz="1900" b="1" dirty="0"/>
              <a:t>(1)</a:t>
            </a:r>
            <a:r>
              <a:rPr lang="en-US" altLang="en-US" sz="1900" b="1" i="1" dirty="0"/>
              <a:t> = </a:t>
            </a:r>
            <a:r>
              <a:rPr lang="en-US" altLang="en-US" sz="1900" b="1" dirty="0"/>
              <a:t>1</a:t>
            </a:r>
            <a:r>
              <a:rPr lang="en-US" altLang="en-US" sz="1900" b="1" i="1" dirty="0"/>
              <a:t> </a:t>
            </a:r>
          </a:p>
          <a:p>
            <a:pPr>
              <a:defRPr/>
            </a:pPr>
            <a:r>
              <a:rPr lang="en-US" altLang="en-US" sz="1900" b="1" i="1" dirty="0"/>
              <a:t>  F</a:t>
            </a:r>
            <a:r>
              <a:rPr lang="en-US" altLang="en-US" sz="1900" b="1" dirty="0"/>
              <a:t>(2)</a:t>
            </a:r>
            <a:r>
              <a:rPr lang="en-US" altLang="en-US" sz="1900" b="1" i="1" dirty="0"/>
              <a:t> = </a:t>
            </a:r>
            <a:r>
              <a:rPr lang="en-US" altLang="en-US" sz="1900" b="1" dirty="0"/>
              <a:t>1+0 = 1</a:t>
            </a:r>
          </a:p>
          <a:p>
            <a:pPr>
              <a:defRPr/>
            </a:pPr>
            <a:r>
              <a:rPr lang="en-US" altLang="en-US" sz="1900" b="1" dirty="0"/>
              <a:t>  …    </a:t>
            </a:r>
          </a:p>
          <a:p>
            <a:pPr>
              <a:defRPr/>
            </a:pPr>
            <a:r>
              <a:rPr lang="en-US" altLang="en-US" sz="1900" b="1" i="1" dirty="0"/>
              <a:t>  F</a:t>
            </a:r>
            <a:r>
              <a:rPr lang="en-US" altLang="en-US" sz="1900" b="1" dirty="0"/>
              <a:t>(</a:t>
            </a:r>
            <a:r>
              <a:rPr lang="en-US" altLang="en-US" sz="1900" b="1" i="1" dirty="0"/>
              <a:t>n</a:t>
            </a:r>
            <a:r>
              <a:rPr lang="en-US" altLang="en-US" sz="1900" b="1" dirty="0"/>
              <a:t>-2) = </a:t>
            </a:r>
          </a:p>
          <a:p>
            <a:pPr>
              <a:defRPr/>
            </a:pPr>
            <a:r>
              <a:rPr lang="en-US" altLang="en-US" sz="1900" b="1" i="1" dirty="0"/>
              <a:t>  F</a:t>
            </a:r>
            <a:r>
              <a:rPr lang="en-US" altLang="en-US" sz="1900" b="1" dirty="0"/>
              <a:t>(</a:t>
            </a:r>
            <a:r>
              <a:rPr lang="en-US" altLang="en-US" sz="1900" b="1" i="1" dirty="0"/>
              <a:t>n</a:t>
            </a:r>
            <a:r>
              <a:rPr lang="en-US" altLang="en-US" sz="1900" b="1" dirty="0"/>
              <a:t>-1) = </a:t>
            </a:r>
          </a:p>
          <a:p>
            <a:pPr>
              <a:defRPr/>
            </a:pPr>
            <a:r>
              <a:rPr lang="en-US" altLang="en-US" sz="1900" b="1" i="1" dirty="0"/>
              <a:t>  F</a:t>
            </a:r>
            <a:r>
              <a:rPr lang="en-US" altLang="en-US" sz="1900" b="1" dirty="0"/>
              <a:t>(</a:t>
            </a:r>
            <a:r>
              <a:rPr lang="en-US" altLang="en-US" sz="1900" b="1" i="1" dirty="0"/>
              <a:t>n</a:t>
            </a:r>
            <a:r>
              <a:rPr lang="en-US" altLang="en-US" sz="1900" b="1" dirty="0"/>
              <a:t>) = </a:t>
            </a:r>
            <a:r>
              <a:rPr lang="en-US" altLang="en-US" sz="1900" b="1" i="1" dirty="0"/>
              <a:t>F</a:t>
            </a:r>
            <a:r>
              <a:rPr lang="en-US" altLang="en-US" sz="1900" b="1" dirty="0"/>
              <a:t>(</a:t>
            </a:r>
            <a:r>
              <a:rPr lang="en-US" altLang="en-US" sz="1900" b="1" i="1" dirty="0"/>
              <a:t>n</a:t>
            </a:r>
            <a:r>
              <a:rPr lang="en-US" altLang="en-US" sz="1900" b="1" dirty="0"/>
              <a:t>-1)</a:t>
            </a:r>
            <a:r>
              <a:rPr lang="en-US" altLang="en-US" sz="1900" b="1" i="1" dirty="0"/>
              <a:t> + F</a:t>
            </a:r>
            <a:r>
              <a:rPr lang="en-US" altLang="en-US" sz="1900" b="1" dirty="0"/>
              <a:t>(</a:t>
            </a:r>
            <a:r>
              <a:rPr lang="en-US" altLang="en-US" sz="1900" b="1" i="1" dirty="0"/>
              <a:t>n</a:t>
            </a:r>
            <a:r>
              <a:rPr lang="en-US" altLang="en-US" sz="1900" b="1" dirty="0"/>
              <a:t>-2)</a:t>
            </a:r>
          </a:p>
          <a:p>
            <a:pPr>
              <a:defRPr/>
            </a:pPr>
            <a:endParaRPr lang="en-US" altLang="en-US" sz="1900" b="1" dirty="0"/>
          </a:p>
          <a:p>
            <a:pPr>
              <a:defRPr/>
            </a:pPr>
            <a:endParaRPr lang="en-US" altLang="en-US" sz="1900" b="1" dirty="0"/>
          </a:p>
          <a:p>
            <a:pPr>
              <a:defRPr/>
            </a:pPr>
            <a:endParaRPr lang="en-US" altLang="en-US" sz="1900" b="1" dirty="0"/>
          </a:p>
          <a:p>
            <a:pPr>
              <a:lnSpc>
                <a:spcPct val="80000"/>
              </a:lnSpc>
              <a:defRPr/>
            </a:pPr>
            <a:r>
              <a:rPr lang="en-US" altLang="en-US" sz="1900" b="1" dirty="0"/>
              <a:t>  </a:t>
            </a:r>
          </a:p>
          <a:p>
            <a:pPr>
              <a:lnSpc>
                <a:spcPct val="80000"/>
              </a:lnSpc>
              <a:defRPr/>
            </a:pPr>
            <a:br>
              <a:rPr lang="en-US" altLang="en-US" sz="1900" b="1" dirty="0"/>
            </a:br>
            <a:r>
              <a:rPr lang="en-US" altLang="en-US" sz="1900" b="1" dirty="0"/>
              <a:t> Efficiency: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1900" b="1" dirty="0"/>
              <a:t>        - time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1900" b="1" dirty="0"/>
              <a:t>        - space</a:t>
            </a: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2133603" y="4241800"/>
          <a:ext cx="9190567" cy="184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Document" r:id="rId4" imgW="6582959" imgH="1759967" progId="Word.Document.8">
                  <p:embed/>
                </p:oleObj>
              </mc:Choice>
              <mc:Fallback>
                <p:oleObj name="Document" r:id="rId4" imgW="6582959" imgH="17599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3" y="4241800"/>
                        <a:ext cx="9190567" cy="184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2438400" y="4495800"/>
            <a:ext cx="8940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2438400" y="5029200"/>
            <a:ext cx="8940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2438400" y="4495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3454400" y="4495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4470400" y="4495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5689600" y="4495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7010400" y="4495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8636000" y="4495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10160000" y="4495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11379200" y="4495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639" name="Text Box 15"/>
          <p:cNvSpPr txBox="1">
            <a:spLocks noChangeArrowheads="1"/>
          </p:cNvSpPr>
          <p:nvPr/>
        </p:nvSpPr>
        <p:spPr bwMode="auto">
          <a:xfrm>
            <a:off x="3556003" y="5602288"/>
            <a:ext cx="2002367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en-US"/>
              <a:t>n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en-US"/>
              <a:t>n</a:t>
            </a:r>
          </a:p>
        </p:txBody>
      </p:sp>
      <p:sp>
        <p:nvSpPr>
          <p:cNvPr id="410640" name="Text Box 16"/>
          <p:cNvSpPr txBox="1">
            <a:spLocks noChangeArrowheads="1"/>
          </p:cNvSpPr>
          <p:nvPr/>
        </p:nvSpPr>
        <p:spPr bwMode="auto">
          <a:xfrm>
            <a:off x="7010400" y="5410205"/>
            <a:ext cx="3251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9933"/>
                </a:solidFill>
              </a:rPr>
              <a:t>What if we solve it recursively?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3587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Activity</a:t>
            </a:r>
            <a:b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500" b="1" dirty="0"/>
            </a:br>
            <a:br>
              <a:rPr lang="en-US" sz="2500" b="1" dirty="0"/>
            </a:br>
            <a:b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https://visualgo.net/en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1" y="5103261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11"/>
            <a:ext cx="485578" cy="48557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4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Lecture 29</a:t>
            </a:r>
            <a:br>
              <a:rPr lang="en-US" sz="2500" b="1" dirty="0"/>
            </a:br>
            <a:br>
              <a:rPr lang="en-US" sz="2500" b="1" dirty="0"/>
            </a:br>
            <a:r>
              <a:rPr lang="en-US" sz="2800" b="1" dirty="0"/>
              <a:t>Topic: Matrix Chain Multiplication</a:t>
            </a:r>
            <a:endParaRPr lang="en-US" sz="2800" b="1" kern="1200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1" y="5103261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11"/>
            <a:ext cx="485578" cy="48557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8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" y="-29125"/>
            <a:ext cx="12194540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91746" y="902211"/>
            <a:ext cx="11210713" cy="788035"/>
            <a:chOff x="368808" y="902208"/>
            <a:chExt cx="8408035" cy="788035"/>
          </a:xfrm>
        </p:grpSpPr>
        <p:sp>
          <p:nvSpPr>
            <p:cNvPr id="12" name="object 12"/>
            <p:cNvSpPr/>
            <p:nvPr/>
          </p:nvSpPr>
          <p:spPr>
            <a:xfrm>
              <a:off x="381762" y="915162"/>
              <a:ext cx="8382000" cy="762000"/>
            </a:xfrm>
            <a:custGeom>
              <a:avLst/>
              <a:gdLst/>
              <a:ahLst/>
              <a:cxnLst/>
              <a:rect l="l" t="t" r="r" b="b"/>
              <a:pathLst>
                <a:path w="8382000" h="762000">
                  <a:moveTo>
                    <a:pt x="8255000" y="0"/>
                  </a:moveTo>
                  <a:lnTo>
                    <a:pt x="127000" y="0"/>
                  </a:lnTo>
                  <a:lnTo>
                    <a:pt x="77565" y="9985"/>
                  </a:lnTo>
                  <a:lnTo>
                    <a:pt x="37196" y="37211"/>
                  </a:lnTo>
                  <a:lnTo>
                    <a:pt x="9980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18"/>
                  </a:lnTo>
                  <a:lnTo>
                    <a:pt x="37196" y="724788"/>
                  </a:lnTo>
                  <a:lnTo>
                    <a:pt x="77565" y="752014"/>
                  </a:lnTo>
                  <a:lnTo>
                    <a:pt x="127000" y="762000"/>
                  </a:lnTo>
                  <a:lnTo>
                    <a:pt x="8255000" y="762000"/>
                  </a:lnTo>
                  <a:lnTo>
                    <a:pt x="8304418" y="752014"/>
                  </a:lnTo>
                  <a:lnTo>
                    <a:pt x="8344789" y="724788"/>
                  </a:lnTo>
                  <a:lnTo>
                    <a:pt x="8372014" y="684418"/>
                  </a:lnTo>
                  <a:lnTo>
                    <a:pt x="8382000" y="635000"/>
                  </a:lnTo>
                  <a:lnTo>
                    <a:pt x="8382000" y="127000"/>
                  </a:lnTo>
                  <a:lnTo>
                    <a:pt x="8372014" y="77581"/>
                  </a:lnTo>
                  <a:lnTo>
                    <a:pt x="8344789" y="37211"/>
                  </a:lnTo>
                  <a:lnTo>
                    <a:pt x="8304418" y="9985"/>
                  </a:lnTo>
                  <a:lnTo>
                    <a:pt x="825500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1762" y="915162"/>
              <a:ext cx="8382000" cy="762000"/>
            </a:xfrm>
            <a:custGeom>
              <a:avLst/>
              <a:gdLst/>
              <a:ahLst/>
              <a:cxnLst/>
              <a:rect l="l" t="t" r="r" b="b"/>
              <a:pathLst>
                <a:path w="8382000" h="762000">
                  <a:moveTo>
                    <a:pt x="0" y="127000"/>
                  </a:moveTo>
                  <a:lnTo>
                    <a:pt x="9980" y="77581"/>
                  </a:lnTo>
                  <a:lnTo>
                    <a:pt x="37196" y="37211"/>
                  </a:lnTo>
                  <a:lnTo>
                    <a:pt x="77565" y="9985"/>
                  </a:lnTo>
                  <a:lnTo>
                    <a:pt x="127000" y="0"/>
                  </a:lnTo>
                  <a:lnTo>
                    <a:pt x="8255000" y="0"/>
                  </a:lnTo>
                  <a:lnTo>
                    <a:pt x="8304418" y="9985"/>
                  </a:lnTo>
                  <a:lnTo>
                    <a:pt x="8344789" y="37211"/>
                  </a:lnTo>
                  <a:lnTo>
                    <a:pt x="8372014" y="77581"/>
                  </a:lnTo>
                  <a:lnTo>
                    <a:pt x="8382000" y="127000"/>
                  </a:lnTo>
                  <a:lnTo>
                    <a:pt x="8382000" y="635000"/>
                  </a:lnTo>
                  <a:lnTo>
                    <a:pt x="8372014" y="684418"/>
                  </a:lnTo>
                  <a:lnTo>
                    <a:pt x="8344789" y="724788"/>
                  </a:lnTo>
                  <a:lnTo>
                    <a:pt x="8304418" y="752014"/>
                  </a:lnTo>
                  <a:lnTo>
                    <a:pt x="8255000" y="762000"/>
                  </a:lnTo>
                  <a:lnTo>
                    <a:pt x="127000" y="762000"/>
                  </a:lnTo>
                  <a:lnTo>
                    <a:pt x="77565" y="752014"/>
                  </a:lnTo>
                  <a:lnTo>
                    <a:pt x="37196" y="724788"/>
                  </a:lnTo>
                  <a:lnTo>
                    <a:pt x="9980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92669" y="1043685"/>
            <a:ext cx="9205807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none" dirty="0">
                <a:solidFill>
                  <a:srgbClr val="04607A"/>
                </a:solidFill>
                <a:latin typeface="Verdana"/>
                <a:cs typeface="Verdana"/>
              </a:rPr>
              <a:t>Matrix Chain</a:t>
            </a:r>
            <a:r>
              <a:rPr sz="3600" b="1" u="none" spc="-125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3600" b="1" u="none" spc="-5" dirty="0">
                <a:solidFill>
                  <a:srgbClr val="04607A"/>
                </a:solidFill>
                <a:latin typeface="Verdana"/>
                <a:cs typeface="Verdana"/>
              </a:rPr>
              <a:t>Multiplication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23</a:t>
            </a:fld>
            <a:endParaRPr lang="en-IN"/>
          </a:p>
        </p:txBody>
      </p:sp>
      <p:sp>
        <p:nvSpPr>
          <p:cNvPr id="15" name="object 15"/>
          <p:cNvSpPr txBox="1"/>
          <p:nvPr/>
        </p:nvSpPr>
        <p:spPr>
          <a:xfrm>
            <a:off x="978747" y="3284044"/>
            <a:ext cx="8845127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50130" algn="l"/>
              </a:tabLst>
            </a:pPr>
            <a:r>
              <a:rPr sz="2400" spc="-5" dirty="0">
                <a:latin typeface="Verdana"/>
                <a:cs typeface="Verdana"/>
              </a:rPr>
              <a:t>then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the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product	can be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fully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4879" y="3577156"/>
            <a:ext cx="7114540" cy="277495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85"/>
              </a:spcBef>
            </a:pPr>
            <a:r>
              <a:rPr sz="2400" spc="-10" dirty="0">
                <a:latin typeface="Verdana"/>
                <a:cs typeface="Verdana"/>
              </a:rPr>
              <a:t>paranthesized in five </a:t>
            </a:r>
            <a:r>
              <a:rPr sz="2400" spc="-5" dirty="0">
                <a:latin typeface="Verdana"/>
                <a:cs typeface="Verdana"/>
              </a:rPr>
              <a:t>distinct</a:t>
            </a:r>
            <a:r>
              <a:rPr sz="2400" spc="9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way:</a:t>
            </a:r>
            <a:endParaRPr sz="2400">
              <a:latin typeface="Verdana"/>
              <a:cs typeface="Verdana"/>
            </a:endParaRPr>
          </a:p>
          <a:p>
            <a:pPr marL="769620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solidFill>
                  <a:srgbClr val="FFC000"/>
                </a:solidFill>
                <a:latin typeface="Verdana"/>
                <a:cs typeface="Verdana"/>
              </a:rPr>
              <a:t>(</a:t>
            </a:r>
            <a:r>
              <a:rPr sz="2800" spc="-5" dirty="0">
                <a:solidFill>
                  <a:srgbClr val="6F2F9F"/>
                </a:solidFill>
                <a:latin typeface="Verdana"/>
                <a:cs typeface="Verdana"/>
              </a:rPr>
              <a:t>A</a:t>
            </a:r>
            <a:r>
              <a:rPr sz="2775" spc="-7" baseline="-21021" dirty="0">
                <a:solidFill>
                  <a:srgbClr val="6F2F9F"/>
                </a:solidFill>
                <a:latin typeface="Verdana"/>
                <a:cs typeface="Verdana"/>
              </a:rPr>
              <a:t>1</a:t>
            </a:r>
            <a:r>
              <a:rPr sz="2800" spc="-5" dirty="0">
                <a:solidFill>
                  <a:srgbClr val="FF0000"/>
                </a:solidFill>
                <a:latin typeface="Verdana"/>
                <a:cs typeface="Verdana"/>
              </a:rPr>
              <a:t>(</a:t>
            </a:r>
            <a:r>
              <a:rPr sz="2800" spc="-5" dirty="0">
                <a:solidFill>
                  <a:srgbClr val="6F2F9F"/>
                </a:solidFill>
                <a:latin typeface="Verdana"/>
                <a:cs typeface="Verdana"/>
              </a:rPr>
              <a:t>A</a:t>
            </a:r>
            <a:r>
              <a:rPr sz="2775" spc="-7" baseline="-21021" dirty="0">
                <a:solidFill>
                  <a:srgbClr val="6F2F9F"/>
                </a:solidFill>
                <a:latin typeface="Verdana"/>
                <a:cs typeface="Verdana"/>
              </a:rPr>
              <a:t>2</a:t>
            </a:r>
            <a:r>
              <a:rPr sz="2800" spc="-5" dirty="0">
                <a:solidFill>
                  <a:srgbClr val="00AF50"/>
                </a:solidFill>
                <a:latin typeface="Verdana"/>
                <a:cs typeface="Verdana"/>
              </a:rPr>
              <a:t>(</a:t>
            </a:r>
            <a:r>
              <a:rPr sz="2800" spc="-5" dirty="0">
                <a:solidFill>
                  <a:srgbClr val="6F2F9F"/>
                </a:solidFill>
                <a:latin typeface="Verdana"/>
                <a:cs typeface="Verdana"/>
              </a:rPr>
              <a:t>A</a:t>
            </a:r>
            <a:r>
              <a:rPr sz="2775" spc="-7" baseline="-21021" dirty="0">
                <a:solidFill>
                  <a:srgbClr val="6F2F9F"/>
                </a:solidFill>
                <a:latin typeface="Verdana"/>
                <a:cs typeface="Verdana"/>
              </a:rPr>
              <a:t>3</a:t>
            </a:r>
            <a:r>
              <a:rPr sz="2800" spc="-5" dirty="0">
                <a:solidFill>
                  <a:srgbClr val="6F2F9F"/>
                </a:solidFill>
                <a:latin typeface="Verdana"/>
                <a:cs typeface="Verdana"/>
              </a:rPr>
              <a:t>A</a:t>
            </a:r>
            <a:r>
              <a:rPr sz="2775" spc="-7" baseline="-21021" dirty="0">
                <a:solidFill>
                  <a:srgbClr val="6F2F9F"/>
                </a:solidFill>
                <a:latin typeface="Verdana"/>
                <a:cs typeface="Verdana"/>
              </a:rPr>
              <a:t>4</a:t>
            </a:r>
            <a:r>
              <a:rPr sz="2800" spc="-5" dirty="0">
                <a:solidFill>
                  <a:srgbClr val="00AF50"/>
                </a:solidFill>
                <a:latin typeface="Verdana"/>
                <a:cs typeface="Verdana"/>
              </a:rPr>
              <a:t>)</a:t>
            </a:r>
            <a:r>
              <a:rPr sz="2800" spc="-5" dirty="0">
                <a:solidFill>
                  <a:srgbClr val="FF0000"/>
                </a:solidFill>
                <a:latin typeface="Verdana"/>
                <a:cs typeface="Verdana"/>
              </a:rPr>
              <a:t>)</a:t>
            </a:r>
            <a:r>
              <a:rPr sz="2800" spc="-5" dirty="0">
                <a:solidFill>
                  <a:srgbClr val="FFC000"/>
                </a:solidFill>
                <a:latin typeface="Verdana"/>
                <a:cs typeface="Verdana"/>
              </a:rPr>
              <a:t>)</a:t>
            </a:r>
            <a:endParaRPr sz="2800">
              <a:latin typeface="Verdana"/>
              <a:cs typeface="Verdana"/>
            </a:endParaRPr>
          </a:p>
          <a:p>
            <a:pPr marL="769620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solidFill>
                  <a:srgbClr val="FFC000"/>
                </a:solidFill>
                <a:latin typeface="Verdana"/>
                <a:cs typeface="Verdana"/>
              </a:rPr>
              <a:t>(</a:t>
            </a:r>
            <a:r>
              <a:rPr sz="2800" spc="-5" dirty="0">
                <a:solidFill>
                  <a:srgbClr val="6F2F9F"/>
                </a:solidFill>
                <a:latin typeface="Verdana"/>
                <a:cs typeface="Verdana"/>
              </a:rPr>
              <a:t>A</a:t>
            </a:r>
            <a:r>
              <a:rPr sz="2775" spc="-7" baseline="-21021" dirty="0">
                <a:solidFill>
                  <a:srgbClr val="6F2F9F"/>
                </a:solidFill>
                <a:latin typeface="Verdana"/>
                <a:cs typeface="Verdana"/>
              </a:rPr>
              <a:t>1</a:t>
            </a:r>
            <a:r>
              <a:rPr sz="2800" spc="-5" dirty="0">
                <a:solidFill>
                  <a:srgbClr val="00AF50"/>
                </a:solidFill>
                <a:latin typeface="Verdana"/>
                <a:cs typeface="Verdana"/>
              </a:rPr>
              <a:t>(</a:t>
            </a:r>
            <a:r>
              <a:rPr sz="2800" spc="-5" dirty="0">
                <a:solidFill>
                  <a:srgbClr val="FF0000"/>
                </a:solidFill>
                <a:latin typeface="Verdana"/>
                <a:cs typeface="Verdana"/>
              </a:rPr>
              <a:t>(</a:t>
            </a:r>
            <a:r>
              <a:rPr sz="2800" spc="-5" dirty="0">
                <a:solidFill>
                  <a:srgbClr val="6F2F9F"/>
                </a:solidFill>
                <a:latin typeface="Verdana"/>
                <a:cs typeface="Verdana"/>
              </a:rPr>
              <a:t>A</a:t>
            </a:r>
            <a:r>
              <a:rPr sz="2775" spc="-7" baseline="-21021" dirty="0">
                <a:solidFill>
                  <a:srgbClr val="6F2F9F"/>
                </a:solidFill>
                <a:latin typeface="Verdana"/>
                <a:cs typeface="Verdana"/>
              </a:rPr>
              <a:t>2</a:t>
            </a:r>
            <a:r>
              <a:rPr sz="2800" spc="-5" dirty="0">
                <a:solidFill>
                  <a:srgbClr val="6F2F9F"/>
                </a:solidFill>
                <a:latin typeface="Verdana"/>
                <a:cs typeface="Verdana"/>
              </a:rPr>
              <a:t>A</a:t>
            </a:r>
            <a:r>
              <a:rPr sz="2775" spc="-7" baseline="-21021" dirty="0">
                <a:solidFill>
                  <a:srgbClr val="6F2F9F"/>
                </a:solidFill>
                <a:latin typeface="Verdana"/>
                <a:cs typeface="Verdana"/>
              </a:rPr>
              <a:t>3</a:t>
            </a:r>
            <a:r>
              <a:rPr sz="2800" spc="-5" dirty="0">
                <a:solidFill>
                  <a:srgbClr val="FF0000"/>
                </a:solidFill>
                <a:latin typeface="Verdana"/>
                <a:cs typeface="Verdana"/>
              </a:rPr>
              <a:t>)</a:t>
            </a:r>
            <a:r>
              <a:rPr sz="2800" spc="-5" dirty="0">
                <a:solidFill>
                  <a:srgbClr val="6F2F9F"/>
                </a:solidFill>
                <a:latin typeface="Verdana"/>
                <a:cs typeface="Verdana"/>
              </a:rPr>
              <a:t>A</a:t>
            </a:r>
            <a:r>
              <a:rPr sz="2775" spc="-7" baseline="-21021" dirty="0">
                <a:solidFill>
                  <a:srgbClr val="6F2F9F"/>
                </a:solidFill>
                <a:latin typeface="Verdana"/>
                <a:cs typeface="Verdana"/>
              </a:rPr>
              <a:t>4</a:t>
            </a:r>
            <a:r>
              <a:rPr sz="2800" spc="-5" dirty="0">
                <a:solidFill>
                  <a:srgbClr val="00AF50"/>
                </a:solidFill>
                <a:latin typeface="Verdana"/>
                <a:cs typeface="Verdana"/>
              </a:rPr>
              <a:t>)</a:t>
            </a:r>
            <a:r>
              <a:rPr sz="2800" spc="-5" dirty="0">
                <a:solidFill>
                  <a:srgbClr val="FFC000"/>
                </a:solidFill>
                <a:latin typeface="Verdana"/>
                <a:cs typeface="Verdana"/>
              </a:rPr>
              <a:t>)</a:t>
            </a:r>
            <a:endParaRPr sz="2800">
              <a:latin typeface="Verdana"/>
              <a:cs typeface="Verdana"/>
            </a:endParaRPr>
          </a:p>
          <a:p>
            <a:pPr marL="769620">
              <a:lnSpc>
                <a:spcPct val="100000"/>
              </a:lnSpc>
              <a:spcBef>
                <a:spcPts val="335"/>
              </a:spcBef>
            </a:pPr>
            <a:r>
              <a:rPr sz="2800" dirty="0">
                <a:solidFill>
                  <a:srgbClr val="FFC000"/>
                </a:solidFill>
                <a:latin typeface="Verdana"/>
                <a:cs typeface="Verdana"/>
              </a:rPr>
              <a:t>(</a:t>
            </a:r>
            <a:r>
              <a:rPr sz="2800" dirty="0">
                <a:solidFill>
                  <a:srgbClr val="FF0000"/>
                </a:solidFill>
                <a:latin typeface="Verdana"/>
                <a:cs typeface="Verdana"/>
              </a:rPr>
              <a:t>(</a:t>
            </a:r>
            <a:r>
              <a:rPr sz="2800" dirty="0">
                <a:solidFill>
                  <a:srgbClr val="6F2F9F"/>
                </a:solidFill>
                <a:latin typeface="Verdana"/>
                <a:cs typeface="Verdana"/>
              </a:rPr>
              <a:t>A</a:t>
            </a:r>
            <a:r>
              <a:rPr sz="2775" baseline="-21021" dirty="0">
                <a:solidFill>
                  <a:srgbClr val="6F2F9F"/>
                </a:solidFill>
                <a:latin typeface="Verdana"/>
                <a:cs typeface="Verdana"/>
              </a:rPr>
              <a:t>1</a:t>
            </a:r>
            <a:r>
              <a:rPr sz="2800" dirty="0">
                <a:solidFill>
                  <a:srgbClr val="6F2F9F"/>
                </a:solidFill>
                <a:latin typeface="Verdana"/>
                <a:cs typeface="Verdana"/>
              </a:rPr>
              <a:t>A</a:t>
            </a:r>
            <a:r>
              <a:rPr sz="2775" baseline="-21021" dirty="0">
                <a:solidFill>
                  <a:srgbClr val="6F2F9F"/>
                </a:solidFill>
                <a:latin typeface="Verdana"/>
                <a:cs typeface="Verdana"/>
              </a:rPr>
              <a:t>2</a:t>
            </a:r>
            <a:r>
              <a:rPr sz="2800" dirty="0">
                <a:solidFill>
                  <a:srgbClr val="FF0000"/>
                </a:solidFill>
                <a:latin typeface="Verdana"/>
                <a:cs typeface="Verdana"/>
              </a:rPr>
              <a:t>)</a:t>
            </a:r>
            <a:r>
              <a:rPr sz="2800" dirty="0">
                <a:solidFill>
                  <a:srgbClr val="00AF50"/>
                </a:solidFill>
                <a:latin typeface="Verdana"/>
                <a:cs typeface="Verdana"/>
              </a:rPr>
              <a:t>(</a:t>
            </a:r>
            <a:r>
              <a:rPr sz="2800" dirty="0">
                <a:solidFill>
                  <a:srgbClr val="6F2F9F"/>
                </a:solidFill>
                <a:latin typeface="Verdana"/>
                <a:cs typeface="Verdana"/>
              </a:rPr>
              <a:t>A</a:t>
            </a:r>
            <a:r>
              <a:rPr sz="2775" baseline="-21021" dirty="0">
                <a:solidFill>
                  <a:srgbClr val="6F2F9F"/>
                </a:solidFill>
                <a:latin typeface="Verdana"/>
                <a:cs typeface="Verdana"/>
              </a:rPr>
              <a:t>3</a:t>
            </a:r>
            <a:r>
              <a:rPr sz="2800" dirty="0">
                <a:solidFill>
                  <a:srgbClr val="6F2F9F"/>
                </a:solidFill>
                <a:latin typeface="Verdana"/>
                <a:cs typeface="Verdana"/>
              </a:rPr>
              <a:t>A</a:t>
            </a:r>
            <a:r>
              <a:rPr sz="2775" baseline="-21021" dirty="0">
                <a:solidFill>
                  <a:srgbClr val="6F2F9F"/>
                </a:solidFill>
                <a:latin typeface="Verdana"/>
                <a:cs typeface="Verdana"/>
              </a:rPr>
              <a:t>4</a:t>
            </a:r>
            <a:r>
              <a:rPr sz="2800" dirty="0">
                <a:solidFill>
                  <a:srgbClr val="00AF50"/>
                </a:solidFill>
                <a:latin typeface="Verdana"/>
                <a:cs typeface="Verdana"/>
              </a:rPr>
              <a:t>)</a:t>
            </a:r>
            <a:r>
              <a:rPr sz="2800" dirty="0">
                <a:solidFill>
                  <a:srgbClr val="FFC000"/>
                </a:solidFill>
                <a:latin typeface="Verdana"/>
                <a:cs typeface="Verdana"/>
              </a:rPr>
              <a:t>)</a:t>
            </a:r>
            <a:endParaRPr sz="2800">
              <a:latin typeface="Verdana"/>
              <a:cs typeface="Verdana"/>
            </a:endParaRPr>
          </a:p>
          <a:p>
            <a:pPr marL="76962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FFC000"/>
                </a:solidFill>
                <a:latin typeface="Verdana"/>
                <a:cs typeface="Verdana"/>
              </a:rPr>
              <a:t>(</a:t>
            </a:r>
            <a:r>
              <a:rPr sz="2800" spc="-5" dirty="0">
                <a:solidFill>
                  <a:srgbClr val="FF0000"/>
                </a:solidFill>
                <a:latin typeface="Verdana"/>
                <a:cs typeface="Verdana"/>
              </a:rPr>
              <a:t>(</a:t>
            </a:r>
            <a:r>
              <a:rPr sz="2800" spc="-5" dirty="0">
                <a:solidFill>
                  <a:srgbClr val="6F2F9F"/>
                </a:solidFill>
                <a:latin typeface="Verdana"/>
                <a:cs typeface="Verdana"/>
              </a:rPr>
              <a:t>A</a:t>
            </a:r>
            <a:r>
              <a:rPr sz="2775" spc="-7" baseline="-21021" dirty="0">
                <a:solidFill>
                  <a:srgbClr val="6F2F9F"/>
                </a:solidFill>
                <a:latin typeface="Verdana"/>
                <a:cs typeface="Verdana"/>
              </a:rPr>
              <a:t>1</a:t>
            </a:r>
            <a:r>
              <a:rPr sz="2800" spc="-5" dirty="0">
                <a:solidFill>
                  <a:srgbClr val="00AF50"/>
                </a:solidFill>
                <a:latin typeface="Verdana"/>
                <a:cs typeface="Verdana"/>
              </a:rPr>
              <a:t>(</a:t>
            </a:r>
            <a:r>
              <a:rPr sz="2800" spc="-5" dirty="0">
                <a:solidFill>
                  <a:srgbClr val="6F2F9F"/>
                </a:solidFill>
                <a:latin typeface="Verdana"/>
                <a:cs typeface="Verdana"/>
              </a:rPr>
              <a:t>A</a:t>
            </a:r>
            <a:r>
              <a:rPr sz="2775" spc="-7" baseline="-21021" dirty="0">
                <a:solidFill>
                  <a:srgbClr val="6F2F9F"/>
                </a:solidFill>
                <a:latin typeface="Verdana"/>
                <a:cs typeface="Verdana"/>
              </a:rPr>
              <a:t>2</a:t>
            </a:r>
            <a:r>
              <a:rPr sz="2800" spc="-5" dirty="0">
                <a:solidFill>
                  <a:srgbClr val="6F2F9F"/>
                </a:solidFill>
                <a:latin typeface="Verdana"/>
                <a:cs typeface="Verdana"/>
              </a:rPr>
              <a:t>A</a:t>
            </a:r>
            <a:r>
              <a:rPr sz="2775" spc="-7" baseline="-21021" dirty="0">
                <a:solidFill>
                  <a:srgbClr val="6F2F9F"/>
                </a:solidFill>
                <a:latin typeface="Verdana"/>
                <a:cs typeface="Verdana"/>
              </a:rPr>
              <a:t>3</a:t>
            </a:r>
            <a:r>
              <a:rPr sz="2800" spc="-5" dirty="0">
                <a:solidFill>
                  <a:srgbClr val="00AF50"/>
                </a:solidFill>
                <a:latin typeface="Verdana"/>
                <a:cs typeface="Verdana"/>
              </a:rPr>
              <a:t>)</a:t>
            </a:r>
            <a:r>
              <a:rPr sz="2800" spc="-5" dirty="0">
                <a:solidFill>
                  <a:srgbClr val="FF0000"/>
                </a:solidFill>
                <a:latin typeface="Verdana"/>
                <a:cs typeface="Verdana"/>
              </a:rPr>
              <a:t>)</a:t>
            </a:r>
            <a:r>
              <a:rPr sz="2800" spc="-5" dirty="0">
                <a:solidFill>
                  <a:srgbClr val="6F2F9F"/>
                </a:solidFill>
                <a:latin typeface="Verdana"/>
                <a:cs typeface="Verdana"/>
              </a:rPr>
              <a:t>A</a:t>
            </a:r>
            <a:r>
              <a:rPr sz="2775" spc="-7" baseline="-21021" dirty="0">
                <a:solidFill>
                  <a:srgbClr val="6F2F9F"/>
                </a:solidFill>
                <a:latin typeface="Verdana"/>
                <a:cs typeface="Verdana"/>
              </a:rPr>
              <a:t>4</a:t>
            </a:r>
            <a:r>
              <a:rPr sz="2800" spc="-5" dirty="0">
                <a:solidFill>
                  <a:srgbClr val="FFC000"/>
                </a:solidFill>
                <a:latin typeface="Verdana"/>
                <a:cs typeface="Verdana"/>
              </a:rPr>
              <a:t>)</a:t>
            </a:r>
            <a:endParaRPr sz="2800">
              <a:latin typeface="Verdana"/>
              <a:cs typeface="Verdana"/>
            </a:endParaRPr>
          </a:p>
          <a:p>
            <a:pPr marL="769620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solidFill>
                  <a:srgbClr val="FFC000"/>
                </a:solidFill>
                <a:latin typeface="Verdana"/>
                <a:cs typeface="Verdana"/>
              </a:rPr>
              <a:t>(</a:t>
            </a:r>
            <a:r>
              <a:rPr sz="2800" spc="-5" dirty="0">
                <a:solidFill>
                  <a:srgbClr val="00AF50"/>
                </a:solidFill>
                <a:latin typeface="Verdana"/>
                <a:cs typeface="Verdana"/>
              </a:rPr>
              <a:t>(</a:t>
            </a:r>
            <a:r>
              <a:rPr sz="2800" spc="-5" dirty="0">
                <a:solidFill>
                  <a:srgbClr val="FF0000"/>
                </a:solidFill>
                <a:latin typeface="Verdana"/>
                <a:cs typeface="Verdana"/>
              </a:rPr>
              <a:t>(</a:t>
            </a:r>
            <a:r>
              <a:rPr sz="2800" spc="-5" dirty="0">
                <a:solidFill>
                  <a:srgbClr val="6F2F9F"/>
                </a:solidFill>
                <a:latin typeface="Verdana"/>
                <a:cs typeface="Verdana"/>
              </a:rPr>
              <a:t>A</a:t>
            </a:r>
            <a:r>
              <a:rPr sz="2775" spc="-7" baseline="-21021" dirty="0">
                <a:solidFill>
                  <a:srgbClr val="6F2F9F"/>
                </a:solidFill>
                <a:latin typeface="Verdana"/>
                <a:cs typeface="Verdana"/>
              </a:rPr>
              <a:t>1</a:t>
            </a:r>
            <a:r>
              <a:rPr sz="2800" spc="-5" dirty="0">
                <a:solidFill>
                  <a:srgbClr val="6F2F9F"/>
                </a:solidFill>
                <a:latin typeface="Verdana"/>
                <a:cs typeface="Verdana"/>
              </a:rPr>
              <a:t>A</a:t>
            </a:r>
            <a:r>
              <a:rPr sz="2775" spc="-7" baseline="-21021" dirty="0">
                <a:solidFill>
                  <a:srgbClr val="6F2F9F"/>
                </a:solidFill>
                <a:latin typeface="Verdana"/>
                <a:cs typeface="Verdana"/>
              </a:rPr>
              <a:t>2</a:t>
            </a:r>
            <a:r>
              <a:rPr sz="2800" spc="-5" dirty="0">
                <a:solidFill>
                  <a:srgbClr val="FF0000"/>
                </a:solidFill>
                <a:latin typeface="Verdana"/>
                <a:cs typeface="Verdana"/>
              </a:rPr>
              <a:t>)</a:t>
            </a:r>
            <a:r>
              <a:rPr sz="2800" spc="-5" dirty="0">
                <a:solidFill>
                  <a:srgbClr val="6F2F9F"/>
                </a:solidFill>
                <a:latin typeface="Verdana"/>
                <a:cs typeface="Verdana"/>
              </a:rPr>
              <a:t>A</a:t>
            </a:r>
            <a:r>
              <a:rPr sz="2775" spc="-7" baseline="-21021" dirty="0">
                <a:solidFill>
                  <a:srgbClr val="6F2F9F"/>
                </a:solidFill>
                <a:latin typeface="Verdana"/>
                <a:cs typeface="Verdana"/>
              </a:rPr>
              <a:t>3</a:t>
            </a:r>
            <a:r>
              <a:rPr sz="2800" spc="-5" dirty="0">
                <a:solidFill>
                  <a:srgbClr val="00AF50"/>
                </a:solidFill>
                <a:latin typeface="Verdana"/>
                <a:cs typeface="Verdana"/>
              </a:rPr>
              <a:t>)</a:t>
            </a:r>
            <a:r>
              <a:rPr sz="2800" spc="-5" dirty="0">
                <a:solidFill>
                  <a:srgbClr val="6F2F9F"/>
                </a:solidFill>
                <a:latin typeface="Verdana"/>
                <a:cs typeface="Verdana"/>
              </a:rPr>
              <a:t>A</a:t>
            </a:r>
            <a:r>
              <a:rPr sz="2775" spc="-7" baseline="-21021" dirty="0">
                <a:solidFill>
                  <a:srgbClr val="6F2F9F"/>
                </a:solidFill>
                <a:latin typeface="Verdana"/>
                <a:cs typeface="Verdana"/>
              </a:rPr>
              <a:t>4</a:t>
            </a:r>
            <a:r>
              <a:rPr sz="2800" spc="-5" dirty="0">
                <a:solidFill>
                  <a:srgbClr val="FFC000"/>
                </a:solidFill>
                <a:latin typeface="Verdana"/>
                <a:cs typeface="Verdana"/>
              </a:rPr>
              <a:t>)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48648" y="3255327"/>
            <a:ext cx="104987" cy="390525"/>
          </a:xfrm>
          <a:custGeom>
            <a:avLst/>
            <a:gdLst/>
            <a:ahLst/>
            <a:cxnLst/>
            <a:rect l="l" t="t" r="r" b="b"/>
            <a:pathLst>
              <a:path w="78739" h="390525">
                <a:moveTo>
                  <a:pt x="78174" y="0"/>
                </a:moveTo>
                <a:lnTo>
                  <a:pt x="0" y="194727"/>
                </a:lnTo>
              </a:path>
              <a:path w="78739" h="390525">
                <a:moveTo>
                  <a:pt x="0" y="194727"/>
                </a:moveTo>
                <a:lnTo>
                  <a:pt x="78174" y="389969"/>
                </a:lnTo>
              </a:path>
            </a:pathLst>
          </a:custGeom>
          <a:ln w="84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28469" y="3255328"/>
            <a:ext cx="104987" cy="390525"/>
          </a:xfrm>
          <a:custGeom>
            <a:avLst/>
            <a:gdLst/>
            <a:ahLst/>
            <a:cxnLst/>
            <a:rect l="l" t="t" r="r" b="b"/>
            <a:pathLst>
              <a:path w="78739" h="390525">
                <a:moveTo>
                  <a:pt x="0" y="0"/>
                </a:moveTo>
                <a:lnTo>
                  <a:pt x="78179" y="194727"/>
                </a:lnTo>
              </a:path>
              <a:path w="78739" h="390525">
                <a:moveTo>
                  <a:pt x="78179" y="194727"/>
                </a:moveTo>
                <a:lnTo>
                  <a:pt x="0" y="389969"/>
                </a:lnTo>
              </a:path>
            </a:pathLst>
          </a:custGeom>
          <a:ln w="84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108044" y="2841309"/>
            <a:ext cx="2215727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lang="en-IN" sz="2650" i="1" spc="160" dirty="0">
                <a:latin typeface="Times New Roman"/>
                <a:cs typeface="Times New Roman"/>
              </a:rPr>
              <a:t>  </a:t>
            </a:r>
            <a:r>
              <a:rPr sz="2650" i="1" spc="160" dirty="0">
                <a:latin typeface="Times New Roman"/>
                <a:cs typeface="Times New Roman"/>
              </a:rPr>
              <a:t>A</a:t>
            </a:r>
            <a:r>
              <a:rPr sz="3000" spc="240" baseline="-18055" dirty="0">
                <a:latin typeface="Times New Roman"/>
                <a:cs typeface="Times New Roman"/>
              </a:rPr>
              <a:t>1</a:t>
            </a:r>
            <a:r>
              <a:rPr sz="2650" i="1" spc="160" dirty="0">
                <a:latin typeface="Times New Roman"/>
                <a:cs typeface="Times New Roman"/>
              </a:rPr>
              <a:t>A</a:t>
            </a:r>
            <a:r>
              <a:rPr sz="3000" spc="240" baseline="-18055" dirty="0">
                <a:latin typeface="Times New Roman"/>
                <a:cs typeface="Times New Roman"/>
              </a:rPr>
              <a:t>2</a:t>
            </a:r>
            <a:r>
              <a:rPr sz="3000" spc="-232" baseline="-18055" dirty="0">
                <a:latin typeface="Times New Roman"/>
                <a:cs typeface="Times New Roman"/>
              </a:rPr>
              <a:t> </a:t>
            </a:r>
            <a:r>
              <a:rPr sz="2650" i="1" spc="145" dirty="0">
                <a:latin typeface="Times New Roman"/>
                <a:cs typeface="Times New Roman"/>
              </a:rPr>
              <a:t>A</a:t>
            </a:r>
            <a:r>
              <a:rPr sz="3000" spc="217" baseline="-18055" dirty="0">
                <a:latin typeface="Times New Roman"/>
                <a:cs typeface="Times New Roman"/>
              </a:rPr>
              <a:t>3</a:t>
            </a:r>
            <a:r>
              <a:rPr sz="3000" spc="-337" baseline="-18055" dirty="0">
                <a:latin typeface="Times New Roman"/>
                <a:cs typeface="Times New Roman"/>
              </a:rPr>
              <a:t> </a:t>
            </a:r>
            <a:r>
              <a:rPr sz="2650" i="1" spc="180" dirty="0">
                <a:latin typeface="Times New Roman"/>
                <a:cs typeface="Times New Roman"/>
              </a:rPr>
              <a:t>A</a:t>
            </a:r>
            <a:r>
              <a:rPr sz="3000" spc="270" baseline="-18055" dirty="0">
                <a:latin typeface="Times New Roman"/>
                <a:cs typeface="Times New Roman"/>
              </a:rPr>
              <a:t>4</a:t>
            </a:r>
            <a:endParaRPr sz="3000" baseline="-18055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108044" y="2867078"/>
            <a:ext cx="90593" cy="376555"/>
          </a:xfrm>
          <a:custGeom>
            <a:avLst/>
            <a:gdLst/>
            <a:ahLst/>
            <a:cxnLst/>
            <a:rect l="l" t="t" r="r" b="b"/>
            <a:pathLst>
              <a:path w="67945" h="376555">
                <a:moveTo>
                  <a:pt x="67827" y="0"/>
                </a:moveTo>
                <a:lnTo>
                  <a:pt x="0" y="187918"/>
                </a:lnTo>
              </a:path>
              <a:path w="67945" h="376555">
                <a:moveTo>
                  <a:pt x="0" y="187918"/>
                </a:moveTo>
                <a:lnTo>
                  <a:pt x="67828" y="376334"/>
                </a:lnTo>
              </a:path>
            </a:pathLst>
          </a:custGeom>
          <a:ln w="7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203458" y="2867079"/>
            <a:ext cx="90593" cy="376555"/>
          </a:xfrm>
          <a:custGeom>
            <a:avLst/>
            <a:gdLst/>
            <a:ahLst/>
            <a:cxnLst/>
            <a:rect l="l" t="t" r="r" b="b"/>
            <a:pathLst>
              <a:path w="67945" h="376555">
                <a:moveTo>
                  <a:pt x="0" y="0"/>
                </a:moveTo>
                <a:lnTo>
                  <a:pt x="67848" y="187918"/>
                </a:lnTo>
              </a:path>
              <a:path w="67945" h="376555">
                <a:moveTo>
                  <a:pt x="67848" y="187918"/>
                </a:moveTo>
                <a:lnTo>
                  <a:pt x="0" y="376334"/>
                </a:lnTo>
              </a:path>
            </a:pathLst>
          </a:custGeom>
          <a:ln w="7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62189" y="1747469"/>
            <a:ext cx="10641753" cy="1530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indent="-274320">
              <a:lnSpc>
                <a:spcPts val="274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325120" algn="l"/>
              </a:tabLst>
            </a:pPr>
            <a:r>
              <a:rPr sz="2400" spc="-5" dirty="0">
                <a:latin typeface="Verdana"/>
                <a:cs typeface="Verdana"/>
              </a:rPr>
              <a:t>Matrix multiplication is </a:t>
            </a:r>
            <a:r>
              <a:rPr sz="2400" spc="-10" dirty="0">
                <a:latin typeface="Verdana"/>
                <a:cs typeface="Verdana"/>
              </a:rPr>
              <a:t>assosiative </a:t>
            </a:r>
            <a:r>
              <a:rPr sz="2400" dirty="0">
                <a:latin typeface="Verdana"/>
                <a:cs typeface="Verdana"/>
              </a:rPr>
              <a:t>and so</a:t>
            </a:r>
            <a:r>
              <a:rPr sz="2400" spc="16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all</a:t>
            </a:r>
            <a:endParaRPr sz="2400" dirty="0">
              <a:latin typeface="Verdana"/>
              <a:cs typeface="Verdana"/>
            </a:endParaRPr>
          </a:p>
          <a:p>
            <a:pPr marL="324485">
              <a:lnSpc>
                <a:spcPts val="2740"/>
              </a:lnSpc>
            </a:pPr>
            <a:r>
              <a:rPr sz="2400" spc="-5" dirty="0">
                <a:latin typeface="Verdana"/>
                <a:cs typeface="Verdana"/>
              </a:rPr>
              <a:t>parenthesizations yield the same</a:t>
            </a:r>
            <a:r>
              <a:rPr sz="2400" spc="10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product.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 dirty="0">
              <a:latin typeface="Verdana"/>
              <a:cs typeface="Verdana"/>
            </a:endParaRPr>
          </a:p>
          <a:p>
            <a:pPr marL="325120" indent="-274320">
              <a:lnSpc>
                <a:spcPct val="100000"/>
              </a:lnSpc>
              <a:buClr>
                <a:srgbClr val="0AD0D9"/>
              </a:buClr>
              <a:buSzPct val="93750"/>
              <a:buFont typeface="Arial"/>
              <a:buChar char=""/>
              <a:tabLst>
                <a:tab pos="325120" algn="l"/>
                <a:tab pos="6531609" algn="l"/>
              </a:tabLst>
            </a:pPr>
            <a:r>
              <a:rPr sz="2400" spc="-20" dirty="0">
                <a:latin typeface="Verdana"/>
                <a:cs typeface="Verdana"/>
              </a:rPr>
              <a:t>For </a:t>
            </a:r>
            <a:r>
              <a:rPr sz="2400" spc="-5" dirty="0">
                <a:latin typeface="Verdana"/>
                <a:cs typeface="Verdana"/>
              </a:rPr>
              <a:t>example, if the chain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15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matrices</a:t>
            </a:r>
            <a:r>
              <a:rPr sz="2400" spc="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is	</a:t>
            </a:r>
            <a:r>
              <a:rPr sz="3825" i="1" spc="44" baseline="10893" dirty="0">
                <a:latin typeface="Times New Roman"/>
                <a:cs typeface="Times New Roman"/>
              </a:rPr>
              <a:t>A</a:t>
            </a:r>
            <a:r>
              <a:rPr sz="2850" spc="44" baseline="-4385" dirty="0">
                <a:latin typeface="Times New Roman"/>
                <a:cs typeface="Times New Roman"/>
              </a:rPr>
              <a:t>1</a:t>
            </a:r>
            <a:r>
              <a:rPr sz="3825" i="1" spc="44" baseline="10893" dirty="0">
                <a:latin typeface="Times New Roman"/>
                <a:cs typeface="Times New Roman"/>
              </a:rPr>
              <a:t>A</a:t>
            </a:r>
            <a:r>
              <a:rPr sz="2850" spc="44" baseline="-4385" dirty="0">
                <a:latin typeface="Times New Roman"/>
                <a:cs typeface="Times New Roman"/>
              </a:rPr>
              <a:t>2</a:t>
            </a:r>
            <a:r>
              <a:rPr sz="2850" spc="682" baseline="-4385" dirty="0">
                <a:latin typeface="Times New Roman"/>
                <a:cs typeface="Times New Roman"/>
              </a:rPr>
              <a:t> </a:t>
            </a:r>
            <a:r>
              <a:rPr sz="3825" spc="127" baseline="10893" dirty="0">
                <a:latin typeface="Times New Roman"/>
                <a:cs typeface="Times New Roman"/>
              </a:rPr>
              <a:t>...</a:t>
            </a:r>
            <a:r>
              <a:rPr sz="3825" i="1" spc="127" baseline="10893" dirty="0">
                <a:latin typeface="Times New Roman"/>
                <a:cs typeface="Times New Roman"/>
              </a:rPr>
              <a:t>A</a:t>
            </a:r>
            <a:r>
              <a:rPr sz="2850" spc="127" baseline="-4385" dirty="0">
                <a:latin typeface="Times New Roman"/>
                <a:cs typeface="Times New Roman"/>
              </a:rPr>
              <a:t>4</a:t>
            </a:r>
            <a:endParaRPr sz="2850" baseline="-4385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9897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02" y="0"/>
            <a:ext cx="12194540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92667" y="1054353"/>
            <a:ext cx="5162972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none" dirty="0">
                <a:solidFill>
                  <a:srgbClr val="04607A"/>
                </a:solidFill>
                <a:latin typeface="Verdana"/>
                <a:cs typeface="Verdana"/>
              </a:rPr>
              <a:t>Matrix</a:t>
            </a:r>
            <a:r>
              <a:rPr sz="3600" b="1" u="none" spc="-85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3600" b="1" u="none" spc="-5" dirty="0">
                <a:solidFill>
                  <a:srgbClr val="04607A"/>
                </a:solidFill>
                <a:latin typeface="Verdana"/>
                <a:cs typeface="Verdana"/>
              </a:rPr>
              <a:t>Multiply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24</a:t>
            </a:fld>
            <a:endParaRPr lang="en-IN"/>
          </a:p>
        </p:txBody>
      </p:sp>
      <p:sp>
        <p:nvSpPr>
          <p:cNvPr id="15" name="object 15"/>
          <p:cNvSpPr txBox="1"/>
          <p:nvPr/>
        </p:nvSpPr>
        <p:spPr>
          <a:xfrm>
            <a:off x="1137243" y="1770546"/>
            <a:ext cx="9966960" cy="43065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600" b="1" spc="-45" dirty="0">
                <a:solidFill>
                  <a:srgbClr val="0404A3"/>
                </a:solidFill>
                <a:latin typeface="Times New Roman"/>
                <a:cs typeface="Times New Roman"/>
              </a:rPr>
              <a:t>MATRIX-MULTIPLY</a:t>
            </a:r>
            <a:r>
              <a:rPr sz="2600" b="1" spc="-145" dirty="0">
                <a:solidFill>
                  <a:srgbClr val="0404A3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(</a:t>
            </a:r>
            <a:r>
              <a:rPr sz="2600" dirty="0">
                <a:latin typeface="Times New Roman"/>
                <a:cs typeface="Times New Roman"/>
              </a:rPr>
              <a:t>A,B</a:t>
            </a:r>
            <a:r>
              <a:rPr sz="2600" b="1" dirty="0">
                <a:latin typeface="Times New Roman"/>
                <a:cs typeface="Times New Roman"/>
              </a:rPr>
              <a:t>)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600" b="1" spc="-5" dirty="0">
                <a:latin typeface="Times New Roman"/>
                <a:cs typeface="Times New Roman"/>
              </a:rPr>
              <a:t>if </a:t>
            </a:r>
            <a:r>
              <a:rPr sz="2600" i="1" dirty="0">
                <a:latin typeface="Times New Roman"/>
                <a:cs typeface="Times New Roman"/>
              </a:rPr>
              <a:t>columns </a:t>
            </a:r>
            <a:r>
              <a:rPr sz="2600" dirty="0">
                <a:latin typeface="Times New Roman"/>
                <a:cs typeface="Times New Roman"/>
              </a:rPr>
              <a:t>[A] ≠ </a:t>
            </a:r>
            <a:r>
              <a:rPr sz="2600" i="1" spc="-25" dirty="0">
                <a:latin typeface="Times New Roman"/>
                <a:cs typeface="Times New Roman"/>
              </a:rPr>
              <a:t>rows</a:t>
            </a:r>
            <a:r>
              <a:rPr sz="2600" i="1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[B]</a:t>
            </a:r>
          </a:p>
          <a:p>
            <a:pPr marL="755015" marR="1953895" indent="-411480">
              <a:lnSpc>
                <a:spcPct val="120000"/>
              </a:lnSpc>
            </a:pPr>
            <a:r>
              <a:rPr sz="2600" b="1" dirty="0">
                <a:latin typeface="Times New Roman"/>
                <a:cs typeface="Times New Roman"/>
              </a:rPr>
              <a:t>then </a:t>
            </a:r>
            <a:r>
              <a:rPr sz="2600" b="1" spc="-15" dirty="0">
                <a:latin typeface="Times New Roman"/>
                <a:cs typeface="Times New Roman"/>
              </a:rPr>
              <a:t>error </a:t>
            </a:r>
            <a:r>
              <a:rPr sz="2600" b="1" dirty="0">
                <a:latin typeface="Times New Roman"/>
                <a:cs typeface="Times New Roman"/>
              </a:rPr>
              <a:t>“</a:t>
            </a:r>
            <a:r>
              <a:rPr sz="2600" dirty="0">
                <a:latin typeface="Times New Roman"/>
                <a:cs typeface="Times New Roman"/>
              </a:rPr>
              <a:t>incompatible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dimensions</a:t>
            </a:r>
            <a:r>
              <a:rPr sz="2600" b="1" dirty="0">
                <a:latin typeface="Times New Roman"/>
                <a:cs typeface="Times New Roman"/>
              </a:rPr>
              <a:t>”  </a:t>
            </a:r>
            <a:endParaRPr lang="en-US" sz="2600" b="1" dirty="0">
              <a:latin typeface="Times New Roman"/>
              <a:cs typeface="Times New Roman"/>
            </a:endParaRPr>
          </a:p>
          <a:p>
            <a:pPr marL="755015" marR="1953895" indent="-411480">
              <a:lnSpc>
                <a:spcPct val="120000"/>
              </a:lnSpc>
            </a:pPr>
            <a:r>
              <a:rPr sz="2600" b="1" spc="-5" dirty="0">
                <a:latin typeface="Times New Roman"/>
                <a:cs typeface="Times New Roman"/>
              </a:rPr>
              <a:t>else </a:t>
            </a:r>
            <a:r>
              <a:rPr sz="2600" b="1" dirty="0">
                <a:latin typeface="Times New Roman"/>
                <a:cs typeface="Times New Roman"/>
              </a:rPr>
              <a:t>for </a:t>
            </a:r>
            <a:r>
              <a:rPr sz="2600" i="1" dirty="0">
                <a:latin typeface="Times New Roman"/>
                <a:cs typeface="Times New Roman"/>
              </a:rPr>
              <a:t>i←</a:t>
            </a:r>
            <a:r>
              <a:rPr sz="2600" dirty="0">
                <a:latin typeface="Times New Roman"/>
                <a:cs typeface="Times New Roman"/>
              </a:rPr>
              <a:t>1 </a:t>
            </a:r>
            <a:r>
              <a:rPr sz="2600" b="1" dirty="0">
                <a:latin typeface="Times New Roman"/>
                <a:cs typeface="Times New Roman"/>
              </a:rPr>
              <a:t>to </a:t>
            </a:r>
            <a:r>
              <a:rPr sz="2600" i="1" spc="-25" dirty="0">
                <a:latin typeface="Times New Roman"/>
                <a:cs typeface="Times New Roman"/>
              </a:rPr>
              <a:t>rows</a:t>
            </a:r>
            <a:r>
              <a:rPr sz="2600" i="1" spc="-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[A]</a:t>
            </a:r>
          </a:p>
          <a:p>
            <a:pPr marL="1167765">
              <a:lnSpc>
                <a:spcPct val="100000"/>
              </a:lnSpc>
              <a:spcBef>
                <a:spcPts val="625"/>
              </a:spcBef>
            </a:pPr>
            <a:r>
              <a:rPr sz="2600" b="1" dirty="0">
                <a:latin typeface="Times New Roman"/>
                <a:cs typeface="Times New Roman"/>
              </a:rPr>
              <a:t>do for </a:t>
            </a:r>
            <a:r>
              <a:rPr sz="2600" i="1" dirty="0">
                <a:latin typeface="Times New Roman"/>
                <a:cs typeface="Times New Roman"/>
              </a:rPr>
              <a:t>j</a:t>
            </a:r>
            <a:r>
              <a:rPr sz="2600" b="1" dirty="0">
                <a:latin typeface="Times New Roman"/>
                <a:cs typeface="Times New Roman"/>
              </a:rPr>
              <a:t>←</a:t>
            </a:r>
            <a:r>
              <a:rPr sz="2600" dirty="0">
                <a:latin typeface="Times New Roman"/>
                <a:cs typeface="Times New Roman"/>
              </a:rPr>
              <a:t>1 </a:t>
            </a:r>
            <a:r>
              <a:rPr sz="2600" b="1" dirty="0">
                <a:latin typeface="Times New Roman"/>
                <a:cs typeface="Times New Roman"/>
              </a:rPr>
              <a:t>to </a:t>
            </a:r>
            <a:r>
              <a:rPr sz="2600" i="1" dirty="0">
                <a:latin typeface="Times New Roman"/>
                <a:cs typeface="Times New Roman"/>
              </a:rPr>
              <a:t>columns</a:t>
            </a:r>
            <a:r>
              <a:rPr sz="2600" i="1" spc="-1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[B]</a:t>
            </a:r>
          </a:p>
          <a:p>
            <a:pPr marL="1663064">
              <a:lnSpc>
                <a:spcPct val="100000"/>
              </a:lnSpc>
              <a:spcBef>
                <a:spcPts val="625"/>
              </a:spcBef>
            </a:pPr>
            <a:r>
              <a:rPr sz="2600" b="1" dirty="0">
                <a:latin typeface="Times New Roman"/>
                <a:cs typeface="Times New Roman"/>
              </a:rPr>
              <a:t>do </a:t>
            </a:r>
            <a:r>
              <a:rPr sz="2600" dirty="0">
                <a:latin typeface="Times New Roman"/>
                <a:cs typeface="Times New Roman"/>
              </a:rPr>
              <a:t>C[</a:t>
            </a:r>
            <a:r>
              <a:rPr sz="2600" i="1" dirty="0">
                <a:latin typeface="Times New Roman"/>
                <a:cs typeface="Times New Roman"/>
              </a:rPr>
              <a:t>i,</a:t>
            </a:r>
            <a:r>
              <a:rPr sz="2600" i="1" spc="-5" dirty="0">
                <a:latin typeface="Times New Roman"/>
                <a:cs typeface="Times New Roman"/>
              </a:rPr>
              <a:t> j</a:t>
            </a:r>
            <a:r>
              <a:rPr sz="2600" spc="-5" dirty="0">
                <a:latin typeface="Times New Roman"/>
                <a:cs typeface="Times New Roman"/>
              </a:rPr>
              <a:t>]←0</a:t>
            </a:r>
            <a:endParaRPr sz="2600" dirty="0">
              <a:latin typeface="Times New Roman"/>
              <a:cs typeface="Times New Roman"/>
            </a:endParaRPr>
          </a:p>
          <a:p>
            <a:pPr marL="2158365">
              <a:lnSpc>
                <a:spcPct val="100000"/>
              </a:lnSpc>
              <a:spcBef>
                <a:spcPts val="625"/>
              </a:spcBef>
            </a:pPr>
            <a:r>
              <a:rPr sz="2600" b="1" dirty="0">
                <a:latin typeface="Times New Roman"/>
                <a:cs typeface="Times New Roman"/>
              </a:rPr>
              <a:t>for </a:t>
            </a:r>
            <a:r>
              <a:rPr sz="2600" i="1" dirty="0">
                <a:latin typeface="Times New Roman"/>
                <a:cs typeface="Times New Roman"/>
              </a:rPr>
              <a:t>k</a:t>
            </a:r>
            <a:r>
              <a:rPr sz="2600" dirty="0">
                <a:latin typeface="Times New Roman"/>
                <a:cs typeface="Times New Roman"/>
              </a:rPr>
              <a:t>←1 </a:t>
            </a:r>
            <a:r>
              <a:rPr sz="2600" b="1" spc="-5" dirty="0">
                <a:latin typeface="Times New Roman"/>
                <a:cs typeface="Times New Roman"/>
              </a:rPr>
              <a:t>to </a:t>
            </a:r>
            <a:r>
              <a:rPr sz="2600" i="1" dirty="0">
                <a:latin typeface="Times New Roman"/>
                <a:cs typeface="Times New Roman"/>
              </a:rPr>
              <a:t>columns</a:t>
            </a:r>
            <a:r>
              <a:rPr sz="2600" i="1" spc="-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[A]</a:t>
            </a:r>
          </a:p>
          <a:p>
            <a:pPr marL="2407285">
              <a:lnSpc>
                <a:spcPct val="100000"/>
              </a:lnSpc>
              <a:spcBef>
                <a:spcPts val="625"/>
              </a:spcBef>
              <a:tabLst>
                <a:tab pos="2921000" algn="l"/>
              </a:tabLst>
            </a:pPr>
            <a:r>
              <a:rPr sz="2600" b="1" dirty="0">
                <a:latin typeface="Times New Roman"/>
                <a:cs typeface="Times New Roman"/>
              </a:rPr>
              <a:t>do	</a:t>
            </a:r>
            <a:r>
              <a:rPr sz="2600" dirty="0">
                <a:latin typeface="Times New Roman"/>
                <a:cs typeface="Times New Roman"/>
              </a:rPr>
              <a:t>C[ </a:t>
            </a:r>
            <a:r>
              <a:rPr sz="2600" i="1" spc="-5" dirty="0">
                <a:latin typeface="Times New Roman"/>
                <a:cs typeface="Times New Roman"/>
              </a:rPr>
              <a:t>i, </a:t>
            </a:r>
            <a:r>
              <a:rPr sz="2600" i="1" dirty="0">
                <a:latin typeface="Times New Roman"/>
                <a:cs typeface="Times New Roman"/>
              </a:rPr>
              <a:t>j </a:t>
            </a:r>
            <a:r>
              <a:rPr sz="2600" spc="-10" dirty="0">
                <a:latin typeface="Times New Roman"/>
                <a:cs typeface="Times New Roman"/>
              </a:rPr>
              <a:t>]← </a:t>
            </a:r>
            <a:r>
              <a:rPr sz="2600" dirty="0">
                <a:latin typeface="Times New Roman"/>
                <a:cs typeface="Times New Roman"/>
              </a:rPr>
              <a:t>C[ </a:t>
            </a:r>
            <a:r>
              <a:rPr sz="2600" i="1" spc="-5" dirty="0">
                <a:latin typeface="Times New Roman"/>
                <a:cs typeface="Times New Roman"/>
              </a:rPr>
              <a:t>i, j</a:t>
            </a:r>
            <a:r>
              <a:rPr sz="2600" spc="-5" dirty="0">
                <a:latin typeface="Times New Roman"/>
                <a:cs typeface="Times New Roman"/>
              </a:rPr>
              <a:t>] </a:t>
            </a:r>
            <a:r>
              <a:rPr sz="2600" dirty="0">
                <a:latin typeface="Times New Roman"/>
                <a:cs typeface="Times New Roman"/>
              </a:rPr>
              <a:t>+A[ </a:t>
            </a:r>
            <a:r>
              <a:rPr sz="2600" i="1" spc="-5" dirty="0">
                <a:latin typeface="Times New Roman"/>
                <a:cs typeface="Times New Roman"/>
              </a:rPr>
              <a:t>i, k</a:t>
            </a:r>
            <a:r>
              <a:rPr sz="2600" spc="-5" dirty="0">
                <a:latin typeface="Times New Roman"/>
                <a:cs typeface="Times New Roman"/>
              </a:rPr>
              <a:t>]*B[ </a:t>
            </a:r>
            <a:r>
              <a:rPr sz="2600" i="1" spc="-5" dirty="0">
                <a:latin typeface="Times New Roman"/>
                <a:cs typeface="Times New Roman"/>
              </a:rPr>
              <a:t>k,</a:t>
            </a:r>
            <a:r>
              <a:rPr sz="2600" i="1" spc="-2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j</a:t>
            </a:r>
            <a:r>
              <a:rPr sz="2600" spc="-5" dirty="0">
                <a:latin typeface="Times New Roman"/>
                <a:cs typeface="Times New Roman"/>
              </a:rPr>
              <a:t>]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b="1" spc="-10" dirty="0">
                <a:latin typeface="Times New Roman"/>
                <a:cs typeface="Times New Roman"/>
              </a:rPr>
              <a:t>return</a:t>
            </a:r>
            <a:r>
              <a:rPr sz="2600" b="1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88417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02" y="0"/>
            <a:ext cx="12194540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92669" y="1054353"/>
            <a:ext cx="319447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none" spc="-5" dirty="0">
                <a:solidFill>
                  <a:srgbClr val="04607A"/>
                </a:solidFill>
                <a:latin typeface="Verdana"/>
                <a:cs typeface="Verdana"/>
              </a:rPr>
              <a:t>Example: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25</a:t>
            </a:fld>
            <a:endParaRPr lang="en-IN"/>
          </a:p>
        </p:txBody>
      </p:sp>
      <p:sp>
        <p:nvSpPr>
          <p:cNvPr id="15" name="object 15"/>
          <p:cNvSpPr txBox="1"/>
          <p:nvPr/>
        </p:nvSpPr>
        <p:spPr>
          <a:xfrm>
            <a:off x="545255" y="1786701"/>
            <a:ext cx="11050693" cy="3580467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R="443230" algn="ctr">
              <a:lnSpc>
                <a:spcPct val="100000"/>
              </a:lnSpc>
              <a:spcBef>
                <a:spcPts val="680"/>
              </a:spcBef>
            </a:pPr>
            <a:r>
              <a:rPr sz="2400" spc="-25" dirty="0">
                <a:latin typeface="Verdana"/>
                <a:cs typeface="Verdana"/>
              </a:rPr>
              <a:t>For </a:t>
            </a:r>
            <a:r>
              <a:rPr sz="2400" spc="-5" dirty="0">
                <a:latin typeface="Verdana"/>
                <a:cs typeface="Verdana"/>
              </a:rPr>
              <a:t>example, </a:t>
            </a:r>
            <a:r>
              <a:rPr sz="2400" dirty="0">
                <a:latin typeface="Verdana"/>
                <a:cs typeface="Verdana"/>
              </a:rPr>
              <a:t>we </a:t>
            </a:r>
            <a:r>
              <a:rPr sz="2400" spc="-5" dirty="0">
                <a:latin typeface="Verdana"/>
                <a:cs typeface="Verdana"/>
              </a:rPr>
              <a:t>are going </a:t>
            </a:r>
            <a:r>
              <a:rPr sz="2400" dirty="0">
                <a:latin typeface="Verdana"/>
                <a:cs typeface="Verdana"/>
              </a:rPr>
              <a:t>to multiply 4</a:t>
            </a:r>
            <a:r>
              <a:rPr sz="2400" spc="114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matrices:</a:t>
            </a:r>
            <a:endParaRPr sz="2400">
              <a:latin typeface="Verdana"/>
              <a:cs typeface="Verdana"/>
            </a:endParaRPr>
          </a:p>
          <a:p>
            <a:pPr marL="36195" algn="ctr">
              <a:lnSpc>
                <a:spcPct val="100000"/>
              </a:lnSpc>
              <a:spcBef>
                <a:spcPts val="580"/>
              </a:spcBef>
              <a:tabLst>
                <a:tab pos="565150" algn="l"/>
              </a:tabLst>
            </a:pP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M</a:t>
            </a:r>
            <a:r>
              <a:rPr sz="2400" baseline="-20833" dirty="0">
                <a:solidFill>
                  <a:srgbClr val="001F5F"/>
                </a:solidFill>
                <a:latin typeface="Verdana"/>
                <a:cs typeface="Verdana"/>
              </a:rPr>
              <a:t>1	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= 2 x</a:t>
            </a:r>
            <a:r>
              <a:rPr sz="24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3</a:t>
            </a:r>
            <a:endParaRPr sz="2400">
              <a:latin typeface="Verdana"/>
              <a:cs typeface="Verdana"/>
            </a:endParaRPr>
          </a:p>
          <a:p>
            <a:pPr marL="36195" algn="ctr">
              <a:lnSpc>
                <a:spcPct val="100000"/>
              </a:lnSpc>
              <a:spcBef>
                <a:spcPts val="575"/>
              </a:spcBef>
              <a:tabLst>
                <a:tab pos="565150" algn="l"/>
              </a:tabLst>
            </a:pP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M</a:t>
            </a:r>
            <a:r>
              <a:rPr sz="2400" baseline="-20833" dirty="0">
                <a:solidFill>
                  <a:srgbClr val="001F5F"/>
                </a:solidFill>
                <a:latin typeface="Verdana"/>
                <a:cs typeface="Verdana"/>
              </a:rPr>
              <a:t>2	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= 3 x</a:t>
            </a:r>
            <a:r>
              <a:rPr sz="24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4</a:t>
            </a:r>
            <a:endParaRPr sz="2400">
              <a:latin typeface="Verdana"/>
              <a:cs typeface="Verdana"/>
            </a:endParaRPr>
          </a:p>
          <a:p>
            <a:pPr marL="36195" algn="ctr">
              <a:lnSpc>
                <a:spcPct val="100000"/>
              </a:lnSpc>
              <a:spcBef>
                <a:spcPts val="575"/>
              </a:spcBef>
              <a:tabLst>
                <a:tab pos="565150" algn="l"/>
              </a:tabLst>
            </a:pP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M</a:t>
            </a:r>
            <a:r>
              <a:rPr sz="2400" baseline="-20833" dirty="0">
                <a:solidFill>
                  <a:srgbClr val="001F5F"/>
                </a:solidFill>
                <a:latin typeface="Verdana"/>
                <a:cs typeface="Verdana"/>
              </a:rPr>
              <a:t>3	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= 4 x</a:t>
            </a:r>
            <a:r>
              <a:rPr sz="24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5</a:t>
            </a:r>
            <a:endParaRPr sz="2400">
              <a:latin typeface="Verdana"/>
              <a:cs typeface="Verdana"/>
            </a:endParaRPr>
          </a:p>
          <a:p>
            <a:pPr marL="36195" algn="ctr">
              <a:lnSpc>
                <a:spcPct val="100000"/>
              </a:lnSpc>
              <a:spcBef>
                <a:spcPts val="580"/>
              </a:spcBef>
              <a:tabLst>
                <a:tab pos="601980" algn="l"/>
              </a:tabLst>
            </a:pP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M</a:t>
            </a:r>
            <a:r>
              <a:rPr sz="2400" baseline="-20833" dirty="0">
                <a:solidFill>
                  <a:srgbClr val="001F5F"/>
                </a:solidFill>
                <a:latin typeface="Verdana"/>
                <a:cs typeface="Verdana"/>
              </a:rPr>
              <a:t>4	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= 5 x</a:t>
            </a:r>
            <a:r>
              <a:rPr sz="24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7</a:t>
            </a:r>
            <a:endParaRPr sz="2400">
              <a:latin typeface="Verdana"/>
              <a:cs typeface="Verdana"/>
            </a:endParaRPr>
          </a:p>
          <a:p>
            <a:pPr marL="635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Verdana"/>
                <a:cs typeface="Verdana"/>
              </a:rPr>
              <a:t>And we </a:t>
            </a:r>
            <a:r>
              <a:rPr sz="2400" spc="-15" dirty="0">
                <a:latin typeface="Verdana"/>
                <a:cs typeface="Verdana"/>
              </a:rPr>
              <a:t>have </a:t>
            </a:r>
            <a:r>
              <a:rPr sz="2400" spc="-5" dirty="0">
                <a:latin typeface="Verdana"/>
                <a:cs typeface="Verdana"/>
              </a:rPr>
              <a:t>conditions for </a:t>
            </a:r>
            <a:r>
              <a:rPr sz="2400" spc="-10" dirty="0">
                <a:latin typeface="Verdana"/>
                <a:cs typeface="Verdana"/>
              </a:rPr>
              <a:t>multiplying</a:t>
            </a:r>
            <a:r>
              <a:rPr sz="2400" spc="2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matrices:</a:t>
            </a:r>
            <a:endParaRPr sz="2400">
              <a:latin typeface="Verdana"/>
              <a:cs typeface="Verdana"/>
            </a:endParaRPr>
          </a:p>
          <a:p>
            <a:pPr marL="337820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sz="2400" spc="-60" dirty="0">
                <a:latin typeface="Verdana"/>
                <a:cs typeface="Verdana"/>
              </a:rPr>
              <a:t>We </a:t>
            </a:r>
            <a:r>
              <a:rPr sz="2400" spc="-5" dirty="0">
                <a:latin typeface="Verdana"/>
                <a:cs typeface="Verdana"/>
              </a:rPr>
              <a:t>can multiply </a:t>
            </a:r>
            <a:r>
              <a:rPr sz="2400" dirty="0">
                <a:latin typeface="Verdana"/>
                <a:cs typeface="Verdana"/>
              </a:rPr>
              <a:t>only </a:t>
            </a:r>
            <a:r>
              <a:rPr sz="2400" spc="-5" dirty="0">
                <a:latin typeface="Verdana"/>
                <a:cs typeface="Verdana"/>
              </a:rPr>
              <a:t>two matrices at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18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time.</a:t>
            </a:r>
            <a:endParaRPr sz="2400">
              <a:latin typeface="Verdana"/>
              <a:cs typeface="Verdana"/>
            </a:endParaRPr>
          </a:p>
          <a:p>
            <a:pPr marL="337820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sz="2400" dirty="0">
                <a:latin typeface="Verdana"/>
                <a:cs typeface="Verdana"/>
              </a:rPr>
              <a:t>When we go </a:t>
            </a:r>
            <a:r>
              <a:rPr sz="2400" spc="5" dirty="0">
                <a:latin typeface="Verdana"/>
                <a:cs typeface="Verdana"/>
              </a:rPr>
              <a:t>to </a:t>
            </a:r>
            <a:r>
              <a:rPr sz="2400" spc="-5" dirty="0">
                <a:latin typeface="Verdana"/>
                <a:cs typeface="Verdana"/>
              </a:rPr>
              <a:t>multiply</a:t>
            </a:r>
            <a:r>
              <a:rPr sz="2400" spc="28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2 matrices, the number </a:t>
            </a:r>
            <a:r>
              <a:rPr sz="2400" spc="5" dirty="0">
                <a:latin typeface="Verdana"/>
                <a:cs typeface="Verdana"/>
              </a:rPr>
              <a:t>of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80291" y="5208270"/>
            <a:ext cx="610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aseline="-16203" dirty="0">
                <a:latin typeface="Verdana"/>
                <a:cs typeface="Verdana"/>
              </a:rPr>
              <a:t>1</a:t>
            </a:r>
            <a:r>
              <a:rPr sz="1600" dirty="0">
                <a:latin typeface="Verdana"/>
                <a:cs typeface="Verdana"/>
              </a:rPr>
              <a:t>st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78747" y="5299659"/>
            <a:ext cx="10597727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27175" algn="l"/>
                <a:tab pos="2686050" algn="l"/>
                <a:tab pos="3924935" algn="l"/>
                <a:tab pos="5175250" algn="l"/>
                <a:tab pos="5790565" algn="l"/>
                <a:tab pos="6854825" algn="l"/>
                <a:tab pos="7440295" algn="l"/>
              </a:tabLst>
            </a:pPr>
            <a:r>
              <a:rPr sz="2400" dirty="0">
                <a:latin typeface="Verdana"/>
                <a:cs typeface="Verdana"/>
              </a:rPr>
              <a:t>colu</a:t>
            </a:r>
            <a:r>
              <a:rPr sz="2400" spc="5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ns	</a:t>
            </a:r>
            <a:r>
              <a:rPr sz="2400" spc="5" dirty="0">
                <a:latin typeface="Verdana"/>
                <a:cs typeface="Verdana"/>
              </a:rPr>
              <a:t>o</a:t>
            </a:r>
            <a:r>
              <a:rPr sz="2400" dirty="0">
                <a:latin typeface="Verdana"/>
                <a:cs typeface="Verdana"/>
              </a:rPr>
              <a:t>f	</a:t>
            </a:r>
            <a:r>
              <a:rPr sz="2400" spc="15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at</a:t>
            </a:r>
            <a:r>
              <a:rPr sz="2400" spc="5" dirty="0">
                <a:latin typeface="Verdana"/>
                <a:cs typeface="Verdana"/>
              </a:rPr>
              <a:t>r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x	s</a:t>
            </a:r>
            <a:r>
              <a:rPr sz="2400" spc="10" dirty="0">
                <a:latin typeface="Verdana"/>
                <a:cs typeface="Verdana"/>
              </a:rPr>
              <a:t>h</a:t>
            </a:r>
            <a:r>
              <a:rPr sz="2400" spc="5" dirty="0">
                <a:latin typeface="Verdana"/>
                <a:cs typeface="Verdana"/>
              </a:rPr>
              <a:t>o</a:t>
            </a:r>
            <a:r>
              <a:rPr sz="2400" dirty="0">
                <a:latin typeface="Verdana"/>
                <a:cs typeface="Verdana"/>
              </a:rPr>
              <a:t>uld	be	</a:t>
            </a:r>
            <a:r>
              <a:rPr sz="2400" spc="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ame	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s	</a:t>
            </a:r>
            <a:r>
              <a:rPr sz="2400" spc="-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he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44879" y="5665419"/>
            <a:ext cx="6223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number </a:t>
            </a:r>
            <a:r>
              <a:rPr sz="2400" spc="-5" dirty="0">
                <a:latin typeface="Verdana"/>
                <a:cs typeface="Verdana"/>
              </a:rPr>
              <a:t>of rows of 2</a:t>
            </a:r>
            <a:r>
              <a:rPr sz="2400" spc="-7" baseline="24305" dirty="0">
                <a:latin typeface="Verdana"/>
                <a:cs typeface="Verdana"/>
              </a:rPr>
              <a:t>nd</a:t>
            </a:r>
            <a:r>
              <a:rPr sz="2400" spc="487" baseline="2430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matrix.</a:t>
            </a:r>
            <a:endParaRPr sz="24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78520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02" y="0"/>
            <a:ext cx="12194540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92669" y="854709"/>
            <a:ext cx="9510607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u="none" spc="-5" dirty="0">
                <a:solidFill>
                  <a:srgbClr val="04607A"/>
                </a:solidFill>
                <a:latin typeface="Verdana"/>
                <a:cs typeface="Verdana"/>
              </a:rPr>
              <a:t>We </a:t>
            </a:r>
            <a:r>
              <a:rPr sz="2400" b="1" u="none" dirty="0">
                <a:solidFill>
                  <a:srgbClr val="04607A"/>
                </a:solidFill>
                <a:latin typeface="Verdana"/>
                <a:cs typeface="Verdana"/>
              </a:rPr>
              <a:t>can </a:t>
            </a:r>
            <a:r>
              <a:rPr sz="2400" b="1" u="none" spc="-5" dirty="0">
                <a:solidFill>
                  <a:srgbClr val="04607A"/>
                </a:solidFill>
                <a:latin typeface="Verdana"/>
                <a:cs typeface="Verdana"/>
              </a:rPr>
              <a:t>multiply the chain </a:t>
            </a:r>
            <a:r>
              <a:rPr sz="2400" b="1" u="none" dirty="0">
                <a:solidFill>
                  <a:srgbClr val="04607A"/>
                </a:solidFill>
                <a:latin typeface="Verdana"/>
                <a:cs typeface="Verdana"/>
              </a:rPr>
              <a:t>of matrix </a:t>
            </a:r>
            <a:r>
              <a:rPr sz="2400" b="1" u="none" spc="-5" dirty="0">
                <a:solidFill>
                  <a:srgbClr val="04607A"/>
                </a:solidFill>
                <a:latin typeface="Verdana"/>
                <a:cs typeface="Verdana"/>
              </a:rPr>
              <a:t>by  following those </a:t>
            </a:r>
            <a:r>
              <a:rPr sz="2400" b="1" u="none" spc="-10" dirty="0">
                <a:solidFill>
                  <a:srgbClr val="04607A"/>
                </a:solidFill>
                <a:latin typeface="Verdana"/>
                <a:cs typeface="Verdana"/>
              </a:rPr>
              <a:t>conditions </a:t>
            </a:r>
            <a:r>
              <a:rPr sz="2400" b="1" u="none" dirty="0">
                <a:solidFill>
                  <a:srgbClr val="04607A"/>
                </a:solidFill>
                <a:latin typeface="Verdana"/>
                <a:cs typeface="Verdana"/>
              </a:rPr>
              <a:t>in </a:t>
            </a:r>
            <a:r>
              <a:rPr sz="2400" b="1" u="none" spc="-5" dirty="0">
                <a:solidFill>
                  <a:srgbClr val="04607A"/>
                </a:solidFill>
                <a:latin typeface="Verdana"/>
                <a:cs typeface="Verdana"/>
              </a:rPr>
              <a:t>these</a:t>
            </a:r>
            <a:r>
              <a:rPr sz="2400" b="1" u="none" spc="95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400" b="1" u="none" dirty="0">
                <a:solidFill>
                  <a:srgbClr val="04607A"/>
                </a:solidFill>
                <a:latin typeface="Verdana"/>
                <a:cs typeface="Verdana"/>
              </a:rPr>
              <a:t>ways: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26</a:t>
            </a:fld>
            <a:endParaRPr lang="en-IN"/>
          </a:p>
        </p:txBody>
      </p:sp>
      <p:graphicFrame>
        <p:nvGraphicFramePr>
          <p:cNvPr id="18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926992"/>
              </p:ext>
            </p:extLst>
          </p:nvPr>
        </p:nvGraphicFramePr>
        <p:xfrm>
          <a:off x="1197185" y="2698495"/>
          <a:ext cx="9203267" cy="22858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6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9577">
                <a:tc>
                  <a:txBody>
                    <a:bodyPr/>
                    <a:lstStyle/>
                    <a:p>
                      <a:pPr marL="31750">
                        <a:lnSpc>
                          <a:spcPts val="2475"/>
                        </a:lnSpc>
                      </a:pPr>
                      <a:r>
                        <a:rPr sz="2600" spc="10" dirty="0"/>
                        <a:t>M</a:t>
                      </a:r>
                      <a:r>
                        <a:rPr sz="2550" spc="15" baseline="-21241" dirty="0"/>
                        <a:t>1</a:t>
                      </a:r>
                      <a:endParaRPr sz="2550" baseline="-21241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2475"/>
                        </a:lnSpc>
                      </a:pPr>
                      <a:r>
                        <a:rPr sz="2600" dirty="0"/>
                        <a:t>= 2 x</a:t>
                      </a:r>
                      <a:r>
                        <a:rPr sz="2600" spc="-50" dirty="0"/>
                        <a:t> </a:t>
                      </a:r>
                      <a:r>
                        <a:rPr sz="2600" dirty="0"/>
                        <a:t>3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6535" algn="r">
                        <a:lnSpc>
                          <a:spcPts val="2475"/>
                        </a:lnSpc>
                      </a:pPr>
                      <a:r>
                        <a:rPr sz="2600" dirty="0"/>
                        <a:t>( </a:t>
                      </a:r>
                      <a:r>
                        <a:rPr sz="2600" spc="10" dirty="0"/>
                        <a:t>M</a:t>
                      </a:r>
                      <a:r>
                        <a:rPr sz="2550" spc="15" baseline="-21241" dirty="0"/>
                        <a:t>1 </a:t>
                      </a:r>
                      <a:r>
                        <a:rPr sz="2600" spc="10" dirty="0"/>
                        <a:t>M</a:t>
                      </a:r>
                      <a:r>
                        <a:rPr sz="2550" spc="15" baseline="-21241" dirty="0"/>
                        <a:t>2 </a:t>
                      </a:r>
                      <a:r>
                        <a:rPr sz="2600" spc="-5" dirty="0"/>
                        <a:t>)( </a:t>
                      </a:r>
                      <a:r>
                        <a:rPr sz="2600" spc="5" dirty="0"/>
                        <a:t>M</a:t>
                      </a:r>
                      <a:r>
                        <a:rPr sz="2550" spc="7" baseline="-21241" dirty="0"/>
                        <a:t>3 </a:t>
                      </a:r>
                      <a:r>
                        <a:rPr sz="2600" spc="10" dirty="0"/>
                        <a:t>M</a:t>
                      </a:r>
                      <a:r>
                        <a:rPr sz="2550" spc="15" baseline="-21241" dirty="0"/>
                        <a:t>4</a:t>
                      </a:r>
                      <a:r>
                        <a:rPr sz="2550" spc="-217" baseline="-21241" dirty="0"/>
                        <a:t> </a:t>
                      </a:r>
                      <a:r>
                        <a:rPr sz="2600" dirty="0"/>
                        <a:t>)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475"/>
                        </a:lnSpc>
                      </a:pPr>
                      <a:r>
                        <a:rPr sz="2600" dirty="0"/>
                        <a:t>=</a:t>
                      </a:r>
                      <a:r>
                        <a:rPr sz="2600" spc="-95" dirty="0"/>
                        <a:t> </a:t>
                      </a:r>
                      <a:r>
                        <a:rPr sz="2600" dirty="0"/>
                        <a:t>220</a:t>
                      </a:r>
                      <a:endParaRPr sz="26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615">
                <a:tc>
                  <a:txBody>
                    <a:bodyPr/>
                    <a:lstStyle/>
                    <a:p>
                      <a:pPr marL="31750">
                        <a:lnSpc>
                          <a:spcPts val="2835"/>
                        </a:lnSpc>
                      </a:pPr>
                      <a:r>
                        <a:rPr sz="2600" spc="10" dirty="0"/>
                        <a:t>M</a:t>
                      </a:r>
                      <a:r>
                        <a:rPr sz="2550" spc="15" baseline="-21241" dirty="0"/>
                        <a:t>2</a:t>
                      </a:r>
                      <a:endParaRPr sz="2550" baseline="-21241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2835"/>
                        </a:lnSpc>
                      </a:pPr>
                      <a:r>
                        <a:rPr sz="2600" dirty="0"/>
                        <a:t>= 3 x</a:t>
                      </a:r>
                      <a:r>
                        <a:rPr sz="2600" spc="-50" dirty="0"/>
                        <a:t> </a:t>
                      </a:r>
                      <a:r>
                        <a:rPr sz="2600" dirty="0"/>
                        <a:t>4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0500" algn="r">
                        <a:lnSpc>
                          <a:spcPts val="2835"/>
                        </a:lnSpc>
                      </a:pPr>
                      <a:r>
                        <a:rPr sz="2600" spc="-5" dirty="0"/>
                        <a:t>(( </a:t>
                      </a:r>
                      <a:r>
                        <a:rPr sz="2600" spc="5" dirty="0"/>
                        <a:t>M</a:t>
                      </a:r>
                      <a:r>
                        <a:rPr sz="2550" spc="7" baseline="-21241" dirty="0"/>
                        <a:t>1 </a:t>
                      </a:r>
                      <a:r>
                        <a:rPr sz="2600" spc="10" dirty="0"/>
                        <a:t>M</a:t>
                      </a:r>
                      <a:r>
                        <a:rPr sz="2550" spc="15" baseline="-21241" dirty="0"/>
                        <a:t>2 </a:t>
                      </a:r>
                      <a:r>
                        <a:rPr sz="2600" dirty="0"/>
                        <a:t>) </a:t>
                      </a:r>
                      <a:r>
                        <a:rPr sz="2600" spc="10" dirty="0"/>
                        <a:t>M</a:t>
                      </a:r>
                      <a:r>
                        <a:rPr sz="2550" spc="15" baseline="-21241" dirty="0"/>
                        <a:t>3 </a:t>
                      </a:r>
                      <a:r>
                        <a:rPr sz="2600" dirty="0"/>
                        <a:t>)</a:t>
                      </a:r>
                      <a:r>
                        <a:rPr sz="2600" spc="-145" dirty="0"/>
                        <a:t> </a:t>
                      </a:r>
                      <a:r>
                        <a:rPr sz="2600" spc="10" dirty="0"/>
                        <a:t>M</a:t>
                      </a:r>
                      <a:r>
                        <a:rPr sz="2550" spc="15" baseline="-21241" dirty="0"/>
                        <a:t>4</a:t>
                      </a:r>
                      <a:endParaRPr sz="2550" baseline="-21241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835"/>
                        </a:lnSpc>
                      </a:pPr>
                      <a:r>
                        <a:rPr sz="2600" dirty="0"/>
                        <a:t>=</a:t>
                      </a:r>
                      <a:r>
                        <a:rPr sz="2600" spc="-95" dirty="0"/>
                        <a:t> </a:t>
                      </a:r>
                      <a:r>
                        <a:rPr sz="2600" dirty="0"/>
                        <a:t>134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614">
                <a:tc>
                  <a:txBody>
                    <a:bodyPr/>
                    <a:lstStyle/>
                    <a:p>
                      <a:pPr marL="31750">
                        <a:lnSpc>
                          <a:spcPts val="2835"/>
                        </a:lnSpc>
                      </a:pPr>
                      <a:r>
                        <a:rPr sz="2600" spc="10" dirty="0"/>
                        <a:t>M</a:t>
                      </a:r>
                      <a:r>
                        <a:rPr sz="2550" spc="15" baseline="-21241" dirty="0"/>
                        <a:t>3</a:t>
                      </a:r>
                      <a:endParaRPr sz="2550" baseline="-21241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2835"/>
                        </a:lnSpc>
                      </a:pPr>
                      <a:r>
                        <a:rPr sz="2600" dirty="0"/>
                        <a:t>= 4 x</a:t>
                      </a:r>
                      <a:r>
                        <a:rPr sz="2600" spc="-50" dirty="0"/>
                        <a:t> </a:t>
                      </a:r>
                      <a:r>
                        <a:rPr sz="2600" dirty="0"/>
                        <a:t>5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0" algn="r">
                        <a:lnSpc>
                          <a:spcPts val="2835"/>
                        </a:lnSpc>
                      </a:pPr>
                      <a:r>
                        <a:rPr sz="2600" spc="10" dirty="0"/>
                        <a:t>M</a:t>
                      </a:r>
                      <a:r>
                        <a:rPr sz="2550" spc="15" baseline="-21241" dirty="0"/>
                        <a:t>1 </a:t>
                      </a:r>
                      <a:r>
                        <a:rPr sz="2600" dirty="0"/>
                        <a:t>( </a:t>
                      </a:r>
                      <a:r>
                        <a:rPr sz="2600" spc="10" dirty="0"/>
                        <a:t>M</a:t>
                      </a:r>
                      <a:r>
                        <a:rPr sz="2550" spc="15" baseline="-21241" dirty="0"/>
                        <a:t>2 </a:t>
                      </a:r>
                      <a:r>
                        <a:rPr sz="2600" dirty="0"/>
                        <a:t>( </a:t>
                      </a:r>
                      <a:r>
                        <a:rPr sz="2600" spc="10" dirty="0"/>
                        <a:t>M</a:t>
                      </a:r>
                      <a:r>
                        <a:rPr sz="2550" spc="15" baseline="-21241" dirty="0"/>
                        <a:t>3 </a:t>
                      </a:r>
                      <a:r>
                        <a:rPr sz="2600" spc="10" dirty="0"/>
                        <a:t>M</a:t>
                      </a:r>
                      <a:r>
                        <a:rPr sz="2550" spc="15" baseline="-21241" dirty="0"/>
                        <a:t>4</a:t>
                      </a:r>
                      <a:r>
                        <a:rPr sz="2550" spc="-262" baseline="-21241" dirty="0"/>
                        <a:t> </a:t>
                      </a:r>
                      <a:r>
                        <a:rPr sz="2600" dirty="0"/>
                        <a:t>)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835"/>
                        </a:lnSpc>
                      </a:pPr>
                      <a:r>
                        <a:rPr sz="2600" dirty="0"/>
                        <a:t>=</a:t>
                      </a:r>
                      <a:r>
                        <a:rPr sz="2600" spc="-95" dirty="0"/>
                        <a:t> </a:t>
                      </a:r>
                      <a:r>
                        <a:rPr sz="2600" dirty="0"/>
                        <a:t>266</a:t>
                      </a:r>
                      <a:endParaRPr sz="26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5065">
                <a:tc>
                  <a:txBody>
                    <a:bodyPr/>
                    <a:lstStyle/>
                    <a:p>
                      <a:pPr marL="31750">
                        <a:lnSpc>
                          <a:spcPts val="2835"/>
                        </a:lnSpc>
                      </a:pPr>
                      <a:r>
                        <a:rPr sz="2600" spc="10" dirty="0"/>
                        <a:t>M</a:t>
                      </a:r>
                      <a:r>
                        <a:rPr sz="2550" spc="15" baseline="-21241" dirty="0"/>
                        <a:t>4</a:t>
                      </a:r>
                      <a:endParaRPr sz="2550" baseline="-21241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835"/>
                        </a:lnSpc>
                      </a:pPr>
                      <a:r>
                        <a:rPr sz="2600" dirty="0"/>
                        <a:t>= 5 x</a:t>
                      </a:r>
                      <a:r>
                        <a:rPr sz="2600" spc="-35" dirty="0"/>
                        <a:t> </a:t>
                      </a:r>
                      <a:r>
                        <a:rPr sz="2600" dirty="0"/>
                        <a:t>7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0">
                        <a:lnSpc>
                          <a:spcPts val="2835"/>
                        </a:lnSpc>
                      </a:pPr>
                      <a:r>
                        <a:rPr sz="2600" dirty="0"/>
                        <a:t>( </a:t>
                      </a:r>
                      <a:r>
                        <a:rPr sz="2600" spc="10" dirty="0"/>
                        <a:t>M</a:t>
                      </a:r>
                      <a:r>
                        <a:rPr sz="2550" spc="15" baseline="-21241" dirty="0"/>
                        <a:t>1 </a:t>
                      </a:r>
                      <a:r>
                        <a:rPr sz="2600" dirty="0"/>
                        <a:t>( </a:t>
                      </a:r>
                      <a:r>
                        <a:rPr sz="2600" spc="10" dirty="0"/>
                        <a:t>M</a:t>
                      </a:r>
                      <a:r>
                        <a:rPr sz="2550" spc="15" baseline="-21241" dirty="0"/>
                        <a:t>2 </a:t>
                      </a:r>
                      <a:r>
                        <a:rPr sz="2600" spc="10" dirty="0"/>
                        <a:t>M</a:t>
                      </a:r>
                      <a:r>
                        <a:rPr sz="2550" spc="15" baseline="-21241" dirty="0"/>
                        <a:t>3 </a:t>
                      </a:r>
                      <a:r>
                        <a:rPr sz="2600" dirty="0"/>
                        <a:t>)</a:t>
                      </a:r>
                      <a:r>
                        <a:rPr sz="2600" spc="-365" dirty="0"/>
                        <a:t> </a:t>
                      </a:r>
                      <a:r>
                        <a:rPr sz="2600" spc="10" dirty="0"/>
                        <a:t>M</a:t>
                      </a:r>
                      <a:r>
                        <a:rPr sz="2550" spc="15" baseline="-21241" dirty="0"/>
                        <a:t>4</a:t>
                      </a:r>
                      <a:endParaRPr sz="2550" baseline="-21241"/>
                    </a:p>
                    <a:p>
                      <a:pPr marL="9842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600" spc="10" dirty="0"/>
                        <a:t>M</a:t>
                      </a:r>
                      <a:r>
                        <a:rPr sz="2550" spc="15" baseline="-21241" dirty="0"/>
                        <a:t>1 </a:t>
                      </a:r>
                      <a:r>
                        <a:rPr sz="2600" spc="-5" dirty="0"/>
                        <a:t>(( </a:t>
                      </a:r>
                      <a:r>
                        <a:rPr sz="2600" spc="5" dirty="0"/>
                        <a:t>M</a:t>
                      </a:r>
                      <a:r>
                        <a:rPr sz="2550" spc="7" baseline="-21241" dirty="0"/>
                        <a:t>2 </a:t>
                      </a:r>
                      <a:r>
                        <a:rPr sz="2600" spc="10" dirty="0"/>
                        <a:t>M</a:t>
                      </a:r>
                      <a:r>
                        <a:rPr sz="2550" spc="15" baseline="-21241" dirty="0"/>
                        <a:t>3 </a:t>
                      </a:r>
                      <a:r>
                        <a:rPr sz="2600" dirty="0"/>
                        <a:t>)</a:t>
                      </a:r>
                      <a:r>
                        <a:rPr sz="2600" spc="-345" dirty="0"/>
                        <a:t> </a:t>
                      </a:r>
                      <a:r>
                        <a:rPr sz="2600" spc="10" dirty="0"/>
                        <a:t>M</a:t>
                      </a:r>
                      <a:r>
                        <a:rPr sz="2550" spc="15" baseline="-21241" dirty="0"/>
                        <a:t>4 </a:t>
                      </a:r>
                      <a:r>
                        <a:rPr sz="2600" dirty="0"/>
                        <a:t>)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ts val="2835"/>
                        </a:lnSpc>
                      </a:pPr>
                      <a:r>
                        <a:rPr sz="2600" dirty="0"/>
                        <a:t>=</a:t>
                      </a:r>
                      <a:r>
                        <a:rPr sz="2600" spc="-95" dirty="0"/>
                        <a:t> </a:t>
                      </a:r>
                      <a:r>
                        <a:rPr sz="2600" dirty="0"/>
                        <a:t>160</a:t>
                      </a:r>
                    </a:p>
                    <a:p>
                      <a:pPr marL="19812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600" dirty="0"/>
                        <a:t>=</a:t>
                      </a:r>
                      <a:r>
                        <a:rPr sz="2600" spc="-95" dirty="0"/>
                        <a:t> </a:t>
                      </a:r>
                      <a:r>
                        <a:rPr sz="2600" dirty="0"/>
                        <a:t>207</a:t>
                      </a:r>
                      <a:endParaRPr sz="26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522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02" y="0"/>
            <a:ext cx="12194540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91069" y="1020826"/>
            <a:ext cx="11525673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u="none" dirty="0">
                <a:solidFill>
                  <a:srgbClr val="004E6C"/>
                </a:solidFill>
                <a:latin typeface="Verdana"/>
                <a:cs typeface="Verdana"/>
              </a:rPr>
              <a:t>The </a:t>
            </a:r>
            <a:r>
              <a:rPr sz="2700" b="1" u="none" spc="-5" dirty="0">
                <a:solidFill>
                  <a:srgbClr val="004E6C"/>
                </a:solidFill>
                <a:latin typeface="Verdana"/>
                <a:cs typeface="Verdana"/>
              </a:rPr>
              <a:t>structure </a:t>
            </a:r>
            <a:r>
              <a:rPr sz="2700" b="1" u="none" dirty="0">
                <a:solidFill>
                  <a:srgbClr val="004E6C"/>
                </a:solidFill>
                <a:latin typeface="Verdana"/>
                <a:cs typeface="Verdana"/>
              </a:rPr>
              <a:t>of </a:t>
            </a:r>
            <a:r>
              <a:rPr sz="2700" b="1" u="none" spc="-5" dirty="0">
                <a:solidFill>
                  <a:srgbClr val="004E6C"/>
                </a:solidFill>
                <a:latin typeface="Verdana"/>
                <a:cs typeface="Verdana"/>
              </a:rPr>
              <a:t>an optimal</a:t>
            </a:r>
            <a:r>
              <a:rPr sz="2700" b="1" u="none" spc="-70" dirty="0">
                <a:solidFill>
                  <a:srgbClr val="004E6C"/>
                </a:solidFill>
                <a:latin typeface="Verdana"/>
                <a:cs typeface="Verdana"/>
              </a:rPr>
              <a:t> </a:t>
            </a:r>
            <a:r>
              <a:rPr sz="2700" b="1" u="none" spc="-5" dirty="0">
                <a:solidFill>
                  <a:srgbClr val="004E6C"/>
                </a:solidFill>
                <a:latin typeface="Verdana"/>
                <a:cs typeface="Verdana"/>
              </a:rPr>
              <a:t>paranthesization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27</a:t>
            </a:fld>
            <a:endParaRPr lang="en-IN"/>
          </a:p>
        </p:txBody>
      </p:sp>
      <p:sp>
        <p:nvSpPr>
          <p:cNvPr id="15" name="object 15"/>
          <p:cNvSpPr txBox="1"/>
          <p:nvPr/>
        </p:nvSpPr>
        <p:spPr>
          <a:xfrm>
            <a:off x="392855" y="1822145"/>
            <a:ext cx="10594340" cy="320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5920" indent="-274320">
              <a:lnSpc>
                <a:spcPts val="2850"/>
              </a:lnSpc>
              <a:spcBef>
                <a:spcPts val="95"/>
              </a:spcBef>
              <a:buClr>
                <a:srgbClr val="0AD0D9"/>
              </a:buClr>
              <a:buSzPct val="94000"/>
              <a:buFont typeface="Arial"/>
              <a:buChar char=""/>
              <a:tabLst>
                <a:tab pos="375920" algn="l"/>
              </a:tabLst>
            </a:pPr>
            <a:r>
              <a:rPr sz="2500" spc="-5" dirty="0">
                <a:latin typeface="Verdana"/>
                <a:cs typeface="Verdana"/>
              </a:rPr>
              <a:t>Let </a:t>
            </a:r>
            <a:r>
              <a:rPr sz="2500" i="1" dirty="0">
                <a:latin typeface="Verdana"/>
                <a:cs typeface="Verdana"/>
              </a:rPr>
              <a:t>A</a:t>
            </a:r>
            <a:r>
              <a:rPr sz="2475" i="1" baseline="-20202" dirty="0">
                <a:latin typeface="Verdana"/>
                <a:cs typeface="Verdana"/>
              </a:rPr>
              <a:t>i...j </a:t>
            </a:r>
            <a:r>
              <a:rPr sz="2500" spc="-5" dirty="0">
                <a:latin typeface="Verdana"/>
                <a:cs typeface="Verdana"/>
              </a:rPr>
              <a:t>where </a:t>
            </a:r>
            <a:r>
              <a:rPr sz="2500" i="1" spc="-5" dirty="0">
                <a:latin typeface="Verdana"/>
                <a:cs typeface="Verdana"/>
              </a:rPr>
              <a:t>i ≤ j</a:t>
            </a:r>
            <a:r>
              <a:rPr sz="2500" spc="-5" dirty="0">
                <a:latin typeface="Verdana"/>
                <a:cs typeface="Verdana"/>
              </a:rPr>
              <a:t>, </a:t>
            </a:r>
            <a:r>
              <a:rPr sz="2500" spc="-10" dirty="0">
                <a:latin typeface="Verdana"/>
                <a:cs typeface="Verdana"/>
              </a:rPr>
              <a:t>denote </a:t>
            </a:r>
            <a:r>
              <a:rPr sz="2500" spc="-5" dirty="0">
                <a:latin typeface="Verdana"/>
                <a:cs typeface="Verdana"/>
              </a:rPr>
              <a:t>the matrix</a:t>
            </a:r>
            <a:r>
              <a:rPr sz="2500" spc="-229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product</a:t>
            </a:r>
            <a:endParaRPr sz="2500">
              <a:latin typeface="Verdana"/>
              <a:cs typeface="Verdana"/>
            </a:endParaRPr>
          </a:p>
          <a:p>
            <a:pPr marL="375285">
              <a:lnSpc>
                <a:spcPts val="2850"/>
              </a:lnSpc>
            </a:pPr>
            <a:r>
              <a:rPr sz="2500" i="1" dirty="0">
                <a:latin typeface="Verdana"/>
                <a:cs typeface="Verdana"/>
              </a:rPr>
              <a:t>A</a:t>
            </a:r>
            <a:r>
              <a:rPr sz="2475" i="1" baseline="-20202" dirty="0">
                <a:latin typeface="Verdana"/>
                <a:cs typeface="Verdana"/>
              </a:rPr>
              <a:t>i </a:t>
            </a:r>
            <a:r>
              <a:rPr sz="2500" i="1" dirty="0">
                <a:latin typeface="Verdana"/>
                <a:cs typeface="Verdana"/>
              </a:rPr>
              <a:t>A</a:t>
            </a:r>
            <a:r>
              <a:rPr sz="2475" i="1" baseline="-20202" dirty="0">
                <a:latin typeface="Verdana"/>
                <a:cs typeface="Verdana"/>
              </a:rPr>
              <a:t>i+</a:t>
            </a:r>
            <a:r>
              <a:rPr sz="2475" baseline="-20202" dirty="0">
                <a:latin typeface="Verdana"/>
                <a:cs typeface="Verdana"/>
              </a:rPr>
              <a:t>1 </a:t>
            </a:r>
            <a:r>
              <a:rPr sz="2500" i="1" spc="-5" dirty="0">
                <a:latin typeface="Verdana"/>
                <a:cs typeface="Verdana"/>
              </a:rPr>
              <a:t>...</a:t>
            </a:r>
            <a:r>
              <a:rPr sz="2500" i="1" spc="-555" dirty="0">
                <a:latin typeface="Verdana"/>
                <a:cs typeface="Verdana"/>
              </a:rPr>
              <a:t> </a:t>
            </a:r>
            <a:r>
              <a:rPr sz="2500" i="1" dirty="0">
                <a:latin typeface="Verdana"/>
                <a:cs typeface="Verdana"/>
              </a:rPr>
              <a:t>A</a:t>
            </a:r>
            <a:r>
              <a:rPr sz="2475" i="1" baseline="-20202" dirty="0">
                <a:latin typeface="Verdana"/>
                <a:cs typeface="Verdana"/>
              </a:rPr>
              <a:t>j</a:t>
            </a:r>
            <a:endParaRPr sz="2475" baseline="-20202">
              <a:latin typeface="Verdana"/>
              <a:cs typeface="Verdana"/>
            </a:endParaRPr>
          </a:p>
          <a:p>
            <a:pPr marL="375285" marR="81280" indent="-274320">
              <a:lnSpc>
                <a:spcPts val="2700"/>
              </a:lnSpc>
              <a:spcBef>
                <a:spcPts val="640"/>
              </a:spcBef>
              <a:buClr>
                <a:srgbClr val="0AD0D9"/>
              </a:buClr>
              <a:buSzPct val="94000"/>
              <a:buFont typeface="Arial"/>
              <a:buChar char=""/>
              <a:tabLst>
                <a:tab pos="375920" algn="l"/>
                <a:tab pos="6280150" algn="l"/>
              </a:tabLst>
            </a:pPr>
            <a:r>
              <a:rPr sz="2500" spc="-15" dirty="0">
                <a:latin typeface="Verdana"/>
                <a:cs typeface="Verdana"/>
              </a:rPr>
              <a:t>Any </a:t>
            </a:r>
            <a:r>
              <a:rPr sz="2500" spc="-5" dirty="0">
                <a:latin typeface="Verdana"/>
                <a:cs typeface="Verdana"/>
              </a:rPr>
              <a:t>parenthesization of </a:t>
            </a:r>
            <a:r>
              <a:rPr sz="2500" i="1" dirty="0">
                <a:latin typeface="Verdana"/>
                <a:cs typeface="Verdana"/>
              </a:rPr>
              <a:t>A</a:t>
            </a:r>
            <a:r>
              <a:rPr sz="2475" i="1" baseline="-20202" dirty="0">
                <a:latin typeface="Verdana"/>
                <a:cs typeface="Verdana"/>
              </a:rPr>
              <a:t>i  </a:t>
            </a:r>
            <a:r>
              <a:rPr sz="2500" i="1" spc="5" dirty="0">
                <a:latin typeface="Verdana"/>
                <a:cs typeface="Verdana"/>
              </a:rPr>
              <a:t>A</a:t>
            </a:r>
            <a:r>
              <a:rPr sz="2475" i="1" spc="7" baseline="-20202" dirty="0">
                <a:latin typeface="Verdana"/>
                <a:cs typeface="Verdana"/>
              </a:rPr>
              <a:t>i+</a:t>
            </a:r>
            <a:r>
              <a:rPr sz="2475" spc="7" baseline="-20202" dirty="0">
                <a:latin typeface="Verdana"/>
                <a:cs typeface="Verdana"/>
              </a:rPr>
              <a:t>1</a:t>
            </a:r>
            <a:r>
              <a:rPr sz="2475" spc="165" baseline="-20202" dirty="0">
                <a:latin typeface="Verdana"/>
                <a:cs typeface="Verdana"/>
              </a:rPr>
              <a:t> </a:t>
            </a:r>
            <a:r>
              <a:rPr sz="2500" i="1" spc="-5" dirty="0">
                <a:latin typeface="Verdana"/>
                <a:cs typeface="Verdana"/>
              </a:rPr>
              <a:t>...</a:t>
            </a:r>
            <a:r>
              <a:rPr sz="2500" i="1" spc="25" dirty="0">
                <a:latin typeface="Verdana"/>
                <a:cs typeface="Verdana"/>
              </a:rPr>
              <a:t> </a:t>
            </a:r>
            <a:r>
              <a:rPr sz="2500" i="1" dirty="0">
                <a:latin typeface="Verdana"/>
                <a:cs typeface="Verdana"/>
              </a:rPr>
              <a:t>A</a:t>
            </a:r>
            <a:r>
              <a:rPr sz="2475" i="1" baseline="-20202" dirty="0">
                <a:latin typeface="Verdana"/>
                <a:cs typeface="Verdana"/>
              </a:rPr>
              <a:t>j	</a:t>
            </a:r>
            <a:r>
              <a:rPr sz="2500" spc="-5" dirty="0">
                <a:latin typeface="Verdana"/>
                <a:cs typeface="Verdana"/>
              </a:rPr>
              <a:t>must</a:t>
            </a:r>
            <a:r>
              <a:rPr sz="2500" spc="-5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split  </a:t>
            </a:r>
            <a:r>
              <a:rPr sz="2500" spc="-10" dirty="0">
                <a:latin typeface="Verdana"/>
                <a:cs typeface="Verdana"/>
              </a:rPr>
              <a:t>the </a:t>
            </a:r>
            <a:r>
              <a:rPr sz="2500" spc="-5" dirty="0">
                <a:latin typeface="Verdana"/>
                <a:cs typeface="Verdana"/>
              </a:rPr>
              <a:t>product </a:t>
            </a:r>
            <a:r>
              <a:rPr sz="2500" spc="-10" dirty="0">
                <a:latin typeface="Verdana"/>
                <a:cs typeface="Verdana"/>
              </a:rPr>
              <a:t>between </a:t>
            </a:r>
            <a:r>
              <a:rPr sz="2500" i="1" dirty="0">
                <a:latin typeface="Verdana"/>
                <a:cs typeface="Verdana"/>
              </a:rPr>
              <a:t>A</a:t>
            </a:r>
            <a:r>
              <a:rPr sz="2475" i="1" baseline="-20202" dirty="0">
                <a:latin typeface="Verdana"/>
                <a:cs typeface="Verdana"/>
              </a:rPr>
              <a:t>k </a:t>
            </a:r>
            <a:r>
              <a:rPr sz="2500" spc="-5" dirty="0">
                <a:latin typeface="Verdana"/>
                <a:cs typeface="Verdana"/>
              </a:rPr>
              <a:t>and </a:t>
            </a:r>
            <a:r>
              <a:rPr sz="2500" i="1" spc="5" dirty="0">
                <a:latin typeface="Verdana"/>
                <a:cs typeface="Verdana"/>
              </a:rPr>
              <a:t>A</a:t>
            </a:r>
            <a:r>
              <a:rPr sz="2475" i="1" spc="7" baseline="-20202" dirty="0">
                <a:latin typeface="Verdana"/>
                <a:cs typeface="Verdana"/>
              </a:rPr>
              <a:t>k+</a:t>
            </a:r>
            <a:r>
              <a:rPr sz="2475" spc="7" baseline="-20202" dirty="0">
                <a:latin typeface="Verdana"/>
                <a:cs typeface="Verdana"/>
              </a:rPr>
              <a:t>1 </a:t>
            </a:r>
            <a:r>
              <a:rPr sz="2500" spc="-5" dirty="0">
                <a:latin typeface="Verdana"/>
                <a:cs typeface="Verdana"/>
              </a:rPr>
              <a:t>for </a:t>
            </a:r>
            <a:r>
              <a:rPr sz="2500" i="1" spc="-5" dirty="0">
                <a:latin typeface="Verdana"/>
                <a:cs typeface="Verdana"/>
              </a:rPr>
              <a:t>i ≤ k &lt;</a:t>
            </a:r>
            <a:r>
              <a:rPr sz="2500" i="1" spc="80" dirty="0">
                <a:latin typeface="Verdana"/>
                <a:cs typeface="Verdana"/>
              </a:rPr>
              <a:t> </a:t>
            </a:r>
            <a:r>
              <a:rPr sz="2500" i="1" spc="-5" dirty="0">
                <a:latin typeface="Verdana"/>
                <a:cs typeface="Verdana"/>
              </a:rPr>
              <a:t>j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Verdana"/>
              <a:cs typeface="Verdana"/>
            </a:endParaRPr>
          </a:p>
          <a:p>
            <a:pPr marL="101600">
              <a:lnSpc>
                <a:spcPct val="100000"/>
              </a:lnSpc>
              <a:tabLst>
                <a:tab pos="3707765" algn="l"/>
              </a:tabLst>
            </a:pPr>
            <a:r>
              <a:rPr sz="2400" b="1" spc="-5" dirty="0">
                <a:solidFill>
                  <a:srgbClr val="001F5F"/>
                </a:solidFill>
                <a:latin typeface="Verdana"/>
                <a:cs typeface="Verdana"/>
              </a:rPr>
              <a:t>Example: </a:t>
            </a:r>
            <a:r>
              <a:rPr sz="2400" i="1" dirty="0">
                <a:latin typeface="Verdana"/>
                <a:cs typeface="Verdana"/>
              </a:rPr>
              <a:t>k</a:t>
            </a:r>
            <a:r>
              <a:rPr sz="2400" i="1" spc="30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=</a:t>
            </a:r>
            <a:r>
              <a:rPr sz="2400" i="1" spc="10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4	</a:t>
            </a:r>
            <a:r>
              <a:rPr sz="2400" spc="-5" dirty="0">
                <a:latin typeface="Verdana"/>
                <a:cs typeface="Verdana"/>
              </a:rPr>
              <a:t>(A</a:t>
            </a:r>
            <a:r>
              <a:rPr sz="2400" spc="-7" baseline="-20833" dirty="0">
                <a:latin typeface="Verdana"/>
                <a:cs typeface="Verdana"/>
              </a:rPr>
              <a:t>1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7" baseline="-20833" dirty="0">
                <a:latin typeface="Verdana"/>
                <a:cs typeface="Verdana"/>
              </a:rPr>
              <a:t>2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7" baseline="-20833" dirty="0">
                <a:latin typeface="Verdana"/>
                <a:cs typeface="Verdana"/>
              </a:rPr>
              <a:t>3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7" baseline="-20833" dirty="0">
                <a:latin typeface="Verdana"/>
                <a:cs typeface="Verdana"/>
              </a:rPr>
              <a:t>4</a:t>
            </a:r>
            <a:r>
              <a:rPr sz="2400" spc="-5" dirty="0">
                <a:latin typeface="Verdana"/>
                <a:cs typeface="Verdana"/>
              </a:rPr>
              <a:t>)(A</a:t>
            </a:r>
            <a:r>
              <a:rPr sz="2400" spc="-7" baseline="-20833" dirty="0">
                <a:latin typeface="Verdana"/>
                <a:cs typeface="Verdana"/>
              </a:rPr>
              <a:t>5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7" baseline="-20833" dirty="0">
                <a:latin typeface="Verdana"/>
                <a:cs typeface="Verdana"/>
              </a:rPr>
              <a:t>6</a:t>
            </a:r>
            <a:r>
              <a:rPr sz="2400" spc="-5" dirty="0"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Verdana"/>
              <a:cs typeface="Verdana"/>
            </a:endParaRPr>
          </a:p>
          <a:p>
            <a:pPr marL="330200">
              <a:lnSpc>
                <a:spcPct val="100000"/>
              </a:lnSpc>
            </a:pPr>
            <a:r>
              <a:rPr sz="1900" b="1" spc="-5" dirty="0">
                <a:latin typeface="Verdana"/>
                <a:cs typeface="Verdana"/>
              </a:rPr>
              <a:t>Total </a:t>
            </a:r>
            <a:r>
              <a:rPr sz="1900" b="1" spc="-10" dirty="0">
                <a:latin typeface="Verdana"/>
                <a:cs typeface="Verdana"/>
              </a:rPr>
              <a:t>Cost </a:t>
            </a:r>
            <a:r>
              <a:rPr sz="1900" b="1" spc="-5" dirty="0">
                <a:latin typeface="Verdana"/>
                <a:cs typeface="Verdana"/>
              </a:rPr>
              <a:t>of </a:t>
            </a:r>
            <a:r>
              <a:rPr sz="1900" b="1" spc="-10" dirty="0">
                <a:latin typeface="Verdana"/>
                <a:cs typeface="Verdana"/>
              </a:rPr>
              <a:t>computing </a:t>
            </a:r>
            <a:r>
              <a:rPr sz="1900" b="1" spc="-5" dirty="0">
                <a:latin typeface="Verdana"/>
                <a:cs typeface="Verdana"/>
              </a:rPr>
              <a:t>A[i,j] = </a:t>
            </a:r>
            <a:r>
              <a:rPr sz="1900" b="1" spc="-10" dirty="0">
                <a:latin typeface="Verdana"/>
                <a:cs typeface="Verdana"/>
              </a:rPr>
              <a:t>minimum cost of</a:t>
            </a:r>
            <a:r>
              <a:rPr sz="1900" b="1" spc="150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A</a:t>
            </a:r>
            <a:r>
              <a:rPr sz="2400" b="1" spc="-7" baseline="-20833" dirty="0">
                <a:solidFill>
                  <a:srgbClr val="3333CD"/>
                </a:solidFill>
                <a:latin typeface="Verdana"/>
                <a:cs typeface="Verdana"/>
              </a:rPr>
              <a:t>1..</a:t>
            </a:r>
            <a:r>
              <a:rPr sz="2400" b="1" i="1" spc="-7" baseline="-20833" dirty="0">
                <a:solidFill>
                  <a:srgbClr val="3333CD"/>
                </a:solidFill>
                <a:latin typeface="Verdana"/>
                <a:cs typeface="Verdana"/>
              </a:rPr>
              <a:t>k</a:t>
            </a:r>
            <a:endParaRPr sz="2400" baseline="-20833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45674" y="5249417"/>
            <a:ext cx="382778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Verdana"/>
                <a:cs typeface="Verdana"/>
              </a:rPr>
              <a:t>+ </a:t>
            </a:r>
            <a:r>
              <a:rPr sz="1900" b="1" spc="-10" dirty="0">
                <a:latin typeface="Verdana"/>
                <a:cs typeface="Verdana"/>
              </a:rPr>
              <a:t>Cost </a:t>
            </a:r>
            <a:r>
              <a:rPr sz="1900" b="1" spc="-5" dirty="0">
                <a:latin typeface="Verdana"/>
                <a:cs typeface="Verdana"/>
              </a:rPr>
              <a:t>of</a:t>
            </a:r>
            <a:r>
              <a:rPr sz="1900" b="1" spc="-45" dirty="0">
                <a:latin typeface="Verdana"/>
                <a:cs typeface="Verdana"/>
              </a:rPr>
              <a:t> </a:t>
            </a:r>
            <a:r>
              <a:rPr sz="1900" b="1" spc="-5" dirty="0">
                <a:latin typeface="Verdana"/>
                <a:cs typeface="Verdana"/>
              </a:rPr>
              <a:t>multiplying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2321" y="5185409"/>
            <a:ext cx="5494867" cy="1014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latin typeface="Verdana"/>
                <a:cs typeface="Verdana"/>
              </a:rPr>
              <a:t>and </a:t>
            </a:r>
            <a:r>
              <a:rPr sz="1900" b="1" spc="-10" dirty="0">
                <a:latin typeface="Verdana"/>
                <a:cs typeface="Verdana"/>
              </a:rPr>
              <a:t>Cost </a:t>
            </a:r>
            <a:r>
              <a:rPr sz="1900" b="1" spc="-5" dirty="0">
                <a:latin typeface="Verdana"/>
                <a:cs typeface="Verdana"/>
              </a:rPr>
              <a:t>of </a:t>
            </a:r>
            <a:r>
              <a:rPr sz="1900" b="1" spc="-10" dirty="0">
                <a:latin typeface="Verdana"/>
                <a:cs typeface="Verdana"/>
              </a:rPr>
              <a:t>computing</a:t>
            </a:r>
            <a:r>
              <a:rPr sz="1900" b="1" spc="25" dirty="0">
                <a:latin typeface="Verdana"/>
                <a:cs typeface="Verdana"/>
              </a:rPr>
              <a:t> </a:t>
            </a:r>
            <a:r>
              <a:rPr sz="2400" b="1" spc="-10" dirty="0">
                <a:latin typeface="Verdana"/>
                <a:cs typeface="Verdana"/>
              </a:rPr>
              <a:t>A</a:t>
            </a:r>
            <a:r>
              <a:rPr sz="2400" b="1" i="1" spc="-15" baseline="-20833" dirty="0">
                <a:solidFill>
                  <a:srgbClr val="006600"/>
                </a:solidFill>
                <a:latin typeface="Verdana"/>
                <a:cs typeface="Verdana"/>
              </a:rPr>
              <a:t>k</a:t>
            </a:r>
            <a:r>
              <a:rPr sz="2400" b="1" spc="-15" baseline="-20833" dirty="0">
                <a:solidFill>
                  <a:srgbClr val="006600"/>
                </a:solidFill>
                <a:latin typeface="Verdana"/>
                <a:cs typeface="Verdana"/>
              </a:rPr>
              <a:t>+1..</a:t>
            </a:r>
            <a:r>
              <a:rPr sz="2400" b="1" i="1" spc="-15" baseline="-20833" dirty="0">
                <a:solidFill>
                  <a:srgbClr val="006600"/>
                </a:solidFill>
                <a:latin typeface="Verdana"/>
                <a:cs typeface="Verdana"/>
              </a:rPr>
              <a:t>j</a:t>
            </a:r>
            <a:endParaRPr sz="2400" baseline="-20833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2025"/>
              </a:spcBef>
            </a:pPr>
            <a:r>
              <a:rPr sz="3600" b="1" spc="-7" baseline="13888" dirty="0">
                <a:latin typeface="Verdana"/>
                <a:cs typeface="Verdana"/>
              </a:rPr>
              <a:t>A</a:t>
            </a:r>
            <a:r>
              <a:rPr sz="1600" b="1" spc="-5" dirty="0">
                <a:solidFill>
                  <a:srgbClr val="3333CD"/>
                </a:solidFill>
                <a:latin typeface="Verdana"/>
                <a:cs typeface="Verdana"/>
              </a:rPr>
              <a:t>1..</a:t>
            </a:r>
            <a:r>
              <a:rPr sz="1600" b="1" i="1" spc="-5" dirty="0">
                <a:solidFill>
                  <a:srgbClr val="3333CD"/>
                </a:solidFill>
                <a:latin typeface="Verdana"/>
                <a:cs typeface="Verdana"/>
              </a:rPr>
              <a:t>k </a:t>
            </a:r>
            <a:r>
              <a:rPr sz="1600" b="1" i="1" spc="-5" dirty="0">
                <a:latin typeface="Verdana"/>
                <a:cs typeface="Verdana"/>
              </a:rPr>
              <a:t>*</a:t>
            </a:r>
            <a:r>
              <a:rPr sz="1600" b="1" i="1" spc="280" dirty="0">
                <a:latin typeface="Verdana"/>
                <a:cs typeface="Verdana"/>
              </a:rPr>
              <a:t> </a:t>
            </a:r>
            <a:r>
              <a:rPr sz="3600" b="1" spc="-15" baseline="13888" dirty="0">
                <a:latin typeface="Verdana"/>
                <a:cs typeface="Verdana"/>
              </a:rPr>
              <a:t>A</a:t>
            </a:r>
            <a:r>
              <a:rPr sz="1600" b="1" i="1" spc="-10" dirty="0">
                <a:solidFill>
                  <a:srgbClr val="006600"/>
                </a:solidFill>
                <a:latin typeface="Verdana"/>
                <a:cs typeface="Verdana"/>
              </a:rPr>
              <a:t>k</a:t>
            </a:r>
            <a:r>
              <a:rPr sz="1600" b="1" spc="-10" dirty="0">
                <a:solidFill>
                  <a:srgbClr val="006600"/>
                </a:solidFill>
                <a:latin typeface="Verdana"/>
                <a:cs typeface="Verdana"/>
              </a:rPr>
              <a:t>+1..</a:t>
            </a:r>
            <a:r>
              <a:rPr sz="1600" b="1" i="1" spc="-10" dirty="0">
                <a:solidFill>
                  <a:srgbClr val="006600"/>
                </a:solidFill>
                <a:latin typeface="Verdana"/>
                <a:cs typeface="Verdana"/>
              </a:rPr>
              <a:t>j</a:t>
            </a:r>
            <a:endParaRPr sz="16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447391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02" y="0"/>
            <a:ext cx="12194540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92669" y="1115316"/>
            <a:ext cx="7959513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u="none" spc="-5" dirty="0">
                <a:solidFill>
                  <a:srgbClr val="04607A"/>
                </a:solidFill>
                <a:latin typeface="Verdana"/>
                <a:cs typeface="Verdana"/>
              </a:rPr>
              <a:t>Algorithm </a:t>
            </a:r>
            <a:r>
              <a:rPr sz="3200" b="1" u="none" dirty="0">
                <a:solidFill>
                  <a:srgbClr val="04607A"/>
                </a:solidFill>
                <a:latin typeface="Verdana"/>
                <a:cs typeface="Verdana"/>
              </a:rPr>
              <a:t>to Optimal</a:t>
            </a:r>
            <a:r>
              <a:rPr sz="3200" b="1" u="none" spc="-55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3200" b="1" u="none" dirty="0">
                <a:solidFill>
                  <a:srgbClr val="04607A"/>
                </a:solidFill>
                <a:latin typeface="Verdana"/>
                <a:cs typeface="Verdana"/>
              </a:rPr>
              <a:t>Cost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28</a:t>
            </a:fld>
            <a:endParaRPr lang="en-IN"/>
          </a:p>
        </p:txBody>
      </p:sp>
      <p:sp>
        <p:nvSpPr>
          <p:cNvPr id="15" name="object 15"/>
          <p:cNvSpPr txBox="1"/>
          <p:nvPr/>
        </p:nvSpPr>
        <p:spPr>
          <a:xfrm>
            <a:off x="612987" y="1740033"/>
            <a:ext cx="10947400" cy="4166269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000" b="1" spc="-5" dirty="0">
                <a:solidFill>
                  <a:srgbClr val="0404A3"/>
                </a:solidFill>
                <a:latin typeface="Verdana"/>
                <a:cs typeface="Verdana"/>
              </a:rPr>
              <a:t>MATRIX-CHAIN-ORDER</a:t>
            </a:r>
            <a:r>
              <a:rPr sz="2000" spc="-5" dirty="0">
                <a:latin typeface="Verdana"/>
                <a:cs typeface="Verdana"/>
              </a:rPr>
              <a:t>(</a:t>
            </a:r>
            <a:r>
              <a:rPr sz="2000" i="1" spc="-5" dirty="0">
                <a:latin typeface="Verdana"/>
                <a:cs typeface="Verdana"/>
              </a:rPr>
              <a:t>p</a:t>
            </a:r>
            <a:r>
              <a:rPr sz="2000" spc="-5" dirty="0">
                <a:latin typeface="Verdana"/>
                <a:cs typeface="Verdana"/>
              </a:rPr>
              <a:t>[ </a:t>
            </a:r>
            <a:r>
              <a:rPr sz="2000" dirty="0">
                <a:latin typeface="Verdana"/>
                <a:cs typeface="Verdana"/>
              </a:rPr>
              <a:t>],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  <a:p>
            <a:pPr marL="927100" marR="5789295" indent="-304800">
              <a:lnSpc>
                <a:spcPct val="112000"/>
              </a:lnSpc>
              <a:spcBef>
                <a:spcPts val="409"/>
              </a:spcBef>
            </a:pPr>
            <a:r>
              <a:rPr sz="2000" b="1" dirty="0">
                <a:latin typeface="Verdana"/>
                <a:cs typeface="Verdana"/>
              </a:rPr>
              <a:t>for </a:t>
            </a:r>
            <a:r>
              <a:rPr sz="2000" i="1" dirty="0">
                <a:latin typeface="Verdana"/>
                <a:cs typeface="Verdana"/>
              </a:rPr>
              <a:t>i </a:t>
            </a:r>
            <a:r>
              <a:rPr sz="2000" dirty="0">
                <a:latin typeface="Arial"/>
                <a:cs typeface="Arial"/>
              </a:rPr>
              <a:t>← </a:t>
            </a:r>
            <a:r>
              <a:rPr sz="2000" dirty="0">
                <a:latin typeface="Verdana"/>
                <a:cs typeface="Verdana"/>
              </a:rPr>
              <a:t>1 </a:t>
            </a:r>
            <a:r>
              <a:rPr sz="2000" b="1" spc="-5" dirty="0">
                <a:latin typeface="Verdana"/>
                <a:cs typeface="Verdana"/>
              </a:rPr>
              <a:t>to </a:t>
            </a:r>
            <a:r>
              <a:rPr sz="2000" i="1" dirty="0">
                <a:latin typeface="Verdana"/>
                <a:cs typeface="Verdana"/>
              </a:rPr>
              <a:t>n  m</a:t>
            </a:r>
            <a:r>
              <a:rPr sz="2000" dirty="0">
                <a:latin typeface="Verdana"/>
                <a:cs typeface="Verdana"/>
              </a:rPr>
              <a:t>[</a:t>
            </a:r>
            <a:r>
              <a:rPr sz="2000" i="1" dirty="0">
                <a:latin typeface="Verdana"/>
                <a:cs typeface="Verdana"/>
              </a:rPr>
              <a:t>i, i</a:t>
            </a:r>
            <a:r>
              <a:rPr sz="2000" dirty="0">
                <a:latin typeface="Verdana"/>
                <a:cs typeface="Verdana"/>
              </a:rPr>
              <a:t>] </a:t>
            </a:r>
            <a:r>
              <a:rPr sz="2000" dirty="0">
                <a:latin typeface="Arial"/>
                <a:cs typeface="Arial"/>
              </a:rPr>
              <a:t>←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dirty="0">
                <a:latin typeface="Verdana"/>
                <a:cs typeface="Verdana"/>
              </a:rPr>
              <a:t>0</a:t>
            </a:r>
            <a:endParaRPr sz="2000">
              <a:latin typeface="Verdana"/>
              <a:cs typeface="Verdana"/>
            </a:endParaRPr>
          </a:p>
          <a:p>
            <a:pPr marL="62230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latin typeface="Verdana"/>
                <a:cs typeface="Verdana"/>
              </a:rPr>
              <a:t>for </a:t>
            </a:r>
            <a:r>
              <a:rPr sz="2000" i="1" dirty="0">
                <a:latin typeface="Verdana"/>
                <a:cs typeface="Verdana"/>
              </a:rPr>
              <a:t>l </a:t>
            </a:r>
            <a:r>
              <a:rPr sz="2000" dirty="0">
                <a:latin typeface="Arial"/>
                <a:cs typeface="Arial"/>
              </a:rPr>
              <a:t>← </a:t>
            </a:r>
            <a:r>
              <a:rPr sz="2000" dirty="0">
                <a:latin typeface="Verdana"/>
                <a:cs typeface="Verdana"/>
              </a:rPr>
              <a:t>2 </a:t>
            </a:r>
            <a:r>
              <a:rPr sz="2000" b="1" spc="-5" dirty="0">
                <a:latin typeface="Verdana"/>
                <a:cs typeface="Verdana"/>
              </a:rPr>
              <a:t>to</a:t>
            </a:r>
            <a:r>
              <a:rPr sz="2000" b="1" spc="135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latin typeface="Verdana"/>
                <a:cs typeface="Verdana"/>
              </a:rPr>
              <a:t>for </a:t>
            </a:r>
            <a:r>
              <a:rPr sz="2000" i="1" dirty="0">
                <a:latin typeface="Verdana"/>
                <a:cs typeface="Verdana"/>
              </a:rPr>
              <a:t>i </a:t>
            </a:r>
            <a:r>
              <a:rPr sz="2000" dirty="0">
                <a:latin typeface="Arial"/>
                <a:cs typeface="Arial"/>
              </a:rPr>
              <a:t>← </a:t>
            </a:r>
            <a:r>
              <a:rPr sz="2000" dirty="0">
                <a:latin typeface="Verdana"/>
                <a:cs typeface="Verdana"/>
              </a:rPr>
              <a:t>1 </a:t>
            </a:r>
            <a:r>
              <a:rPr sz="2000" b="1" spc="-5" dirty="0">
                <a:latin typeface="Verdana"/>
                <a:cs typeface="Verdana"/>
              </a:rPr>
              <a:t>to</a:t>
            </a:r>
            <a:r>
              <a:rPr sz="2000" b="1" spc="140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n-l+</a:t>
            </a:r>
            <a:r>
              <a:rPr sz="2000" dirty="0"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  <a:p>
            <a:pPr marL="1841500">
              <a:lnSpc>
                <a:spcPct val="100000"/>
              </a:lnSpc>
              <a:spcBef>
                <a:spcPts val="240"/>
              </a:spcBef>
              <a:tabLst>
                <a:tab pos="2106295" algn="l"/>
              </a:tabLst>
            </a:pPr>
            <a:r>
              <a:rPr sz="2000" i="1" dirty="0">
                <a:latin typeface="Verdana"/>
                <a:cs typeface="Verdana"/>
              </a:rPr>
              <a:t>j	</a:t>
            </a:r>
            <a:r>
              <a:rPr sz="2000" spc="5" dirty="0">
                <a:latin typeface="Arial"/>
                <a:cs typeface="Arial"/>
              </a:rPr>
              <a:t>←</a:t>
            </a:r>
            <a:r>
              <a:rPr sz="2000" spc="130" dirty="0">
                <a:latin typeface="Arial"/>
                <a:cs typeface="Arial"/>
              </a:rPr>
              <a:t> </a:t>
            </a:r>
            <a:r>
              <a:rPr sz="2000" i="1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+</a:t>
            </a:r>
            <a:r>
              <a:rPr sz="2000" i="1" dirty="0">
                <a:latin typeface="Verdana"/>
                <a:cs typeface="Verdana"/>
              </a:rPr>
              <a:t>l</a:t>
            </a:r>
            <a:r>
              <a:rPr sz="2000" dirty="0">
                <a:latin typeface="Verdana"/>
                <a:cs typeface="Verdana"/>
              </a:rPr>
              <a:t>-1</a:t>
            </a:r>
            <a:endParaRPr sz="2000">
              <a:latin typeface="Verdana"/>
              <a:cs typeface="Verdana"/>
            </a:endParaRPr>
          </a:p>
          <a:p>
            <a:pPr marL="1841500">
              <a:lnSpc>
                <a:spcPct val="100000"/>
              </a:lnSpc>
              <a:spcBef>
                <a:spcPts val="240"/>
              </a:spcBef>
            </a:pPr>
            <a:r>
              <a:rPr sz="2000" i="1" dirty="0">
                <a:latin typeface="Verdana"/>
                <a:cs typeface="Verdana"/>
              </a:rPr>
              <a:t>m</a:t>
            </a:r>
            <a:r>
              <a:rPr sz="2000" dirty="0">
                <a:latin typeface="Verdana"/>
                <a:cs typeface="Verdana"/>
              </a:rPr>
              <a:t>[</a:t>
            </a:r>
            <a:r>
              <a:rPr sz="2000" i="1" dirty="0">
                <a:latin typeface="Verdana"/>
                <a:cs typeface="Verdana"/>
              </a:rPr>
              <a:t>i, </a:t>
            </a:r>
            <a:r>
              <a:rPr sz="2000" i="1" spc="-5" dirty="0">
                <a:latin typeface="Verdana"/>
                <a:cs typeface="Verdana"/>
              </a:rPr>
              <a:t>j</a:t>
            </a:r>
            <a:r>
              <a:rPr sz="2000" spc="-5" dirty="0">
                <a:latin typeface="Verdana"/>
                <a:cs typeface="Verdana"/>
              </a:rPr>
              <a:t>] </a:t>
            </a:r>
            <a:r>
              <a:rPr sz="2000" dirty="0">
                <a:latin typeface="Arial"/>
                <a:cs typeface="Arial"/>
              </a:rPr>
              <a:t>←</a:t>
            </a:r>
            <a:r>
              <a:rPr sz="2000" spc="125" dirty="0">
                <a:latin typeface="Arial"/>
                <a:cs typeface="Arial"/>
              </a:rPr>
              <a:t> </a:t>
            </a:r>
            <a:r>
              <a:rPr sz="2000" b="1" dirty="0">
                <a:latin typeface="Symbol"/>
                <a:cs typeface="Symbol"/>
              </a:rPr>
              <a:t></a:t>
            </a:r>
            <a:endParaRPr sz="2000">
              <a:latin typeface="Symbol"/>
              <a:cs typeface="Symbol"/>
            </a:endParaRPr>
          </a:p>
          <a:p>
            <a:pPr marL="184150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latin typeface="Verdana"/>
                <a:cs typeface="Verdana"/>
              </a:rPr>
              <a:t>for </a:t>
            </a:r>
            <a:r>
              <a:rPr sz="2000" i="1" dirty="0">
                <a:latin typeface="Verdana"/>
                <a:cs typeface="Verdana"/>
              </a:rPr>
              <a:t>k </a:t>
            </a:r>
            <a:r>
              <a:rPr sz="2000" dirty="0">
                <a:latin typeface="Arial"/>
                <a:cs typeface="Arial"/>
              </a:rPr>
              <a:t>← </a:t>
            </a:r>
            <a:r>
              <a:rPr sz="2000" i="1" dirty="0">
                <a:latin typeface="Verdana"/>
                <a:cs typeface="Verdana"/>
              </a:rPr>
              <a:t>i </a:t>
            </a:r>
            <a:r>
              <a:rPr sz="2000" b="1" spc="-5" dirty="0">
                <a:latin typeface="Verdana"/>
                <a:cs typeface="Verdana"/>
              </a:rPr>
              <a:t>to</a:t>
            </a:r>
            <a:r>
              <a:rPr sz="2000" b="1" spc="130" dirty="0">
                <a:latin typeface="Verdana"/>
                <a:cs typeface="Verdana"/>
              </a:rPr>
              <a:t> </a:t>
            </a:r>
            <a:r>
              <a:rPr sz="2000" i="1" spc="-5" dirty="0">
                <a:latin typeface="Verdana"/>
                <a:cs typeface="Verdana"/>
              </a:rPr>
              <a:t>j-</a:t>
            </a:r>
            <a:r>
              <a:rPr sz="2000" spc="-5" dirty="0"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  <a:p>
            <a:pPr marL="2756535">
              <a:lnSpc>
                <a:spcPct val="100000"/>
              </a:lnSpc>
              <a:spcBef>
                <a:spcPts val="240"/>
              </a:spcBef>
            </a:pPr>
            <a:r>
              <a:rPr sz="2000" i="1" dirty="0">
                <a:latin typeface="Verdana"/>
                <a:cs typeface="Verdana"/>
              </a:rPr>
              <a:t>q </a:t>
            </a:r>
            <a:r>
              <a:rPr sz="2000" dirty="0">
                <a:latin typeface="Arial"/>
                <a:cs typeface="Arial"/>
              </a:rPr>
              <a:t>← </a:t>
            </a:r>
            <a:r>
              <a:rPr sz="2000" i="1" dirty="0">
                <a:latin typeface="Verdana"/>
                <a:cs typeface="Verdana"/>
              </a:rPr>
              <a:t>m</a:t>
            </a:r>
            <a:r>
              <a:rPr sz="2000" dirty="0">
                <a:latin typeface="Verdana"/>
                <a:cs typeface="Verdana"/>
              </a:rPr>
              <a:t>[</a:t>
            </a:r>
            <a:r>
              <a:rPr sz="2000" i="1" dirty="0">
                <a:latin typeface="Verdana"/>
                <a:cs typeface="Verdana"/>
              </a:rPr>
              <a:t>i, </a:t>
            </a:r>
            <a:r>
              <a:rPr sz="2000" i="1" spc="-5" dirty="0">
                <a:latin typeface="Verdana"/>
                <a:cs typeface="Verdana"/>
              </a:rPr>
              <a:t>k</a:t>
            </a:r>
            <a:r>
              <a:rPr sz="2000" spc="-5" dirty="0">
                <a:latin typeface="Verdana"/>
                <a:cs typeface="Verdana"/>
              </a:rPr>
              <a:t>] </a:t>
            </a:r>
            <a:r>
              <a:rPr sz="2000" i="1" dirty="0">
                <a:latin typeface="Verdana"/>
                <a:cs typeface="Verdana"/>
              </a:rPr>
              <a:t>+ m</a:t>
            </a:r>
            <a:r>
              <a:rPr sz="2000" dirty="0">
                <a:latin typeface="Verdana"/>
                <a:cs typeface="Verdana"/>
              </a:rPr>
              <a:t>[</a:t>
            </a:r>
            <a:r>
              <a:rPr sz="2000" i="1" dirty="0">
                <a:latin typeface="Verdana"/>
                <a:cs typeface="Verdana"/>
              </a:rPr>
              <a:t>k</a:t>
            </a:r>
            <a:r>
              <a:rPr sz="2000" dirty="0">
                <a:latin typeface="Verdana"/>
                <a:cs typeface="Verdana"/>
              </a:rPr>
              <a:t>+1</a:t>
            </a:r>
            <a:r>
              <a:rPr sz="2000" i="1" dirty="0">
                <a:latin typeface="Verdana"/>
                <a:cs typeface="Verdana"/>
              </a:rPr>
              <a:t>, </a:t>
            </a:r>
            <a:r>
              <a:rPr sz="2000" i="1" spc="-5" dirty="0">
                <a:latin typeface="Verdana"/>
                <a:cs typeface="Verdana"/>
              </a:rPr>
              <a:t>j</a:t>
            </a:r>
            <a:r>
              <a:rPr sz="2000" spc="-5" dirty="0">
                <a:latin typeface="Verdana"/>
                <a:cs typeface="Verdana"/>
              </a:rPr>
              <a:t>] </a:t>
            </a:r>
            <a:r>
              <a:rPr sz="2000" i="1" dirty="0">
                <a:latin typeface="Verdana"/>
                <a:cs typeface="Verdana"/>
              </a:rPr>
              <a:t>+ p</a:t>
            </a:r>
            <a:r>
              <a:rPr sz="2000" dirty="0">
                <a:latin typeface="Verdana"/>
                <a:cs typeface="Verdana"/>
              </a:rPr>
              <a:t>[</a:t>
            </a:r>
            <a:r>
              <a:rPr sz="2000" i="1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-1] </a:t>
            </a:r>
            <a:r>
              <a:rPr sz="2000" i="1" spc="-5" dirty="0">
                <a:latin typeface="Verdana"/>
                <a:cs typeface="Verdana"/>
              </a:rPr>
              <a:t>p</a:t>
            </a:r>
            <a:r>
              <a:rPr sz="2000" spc="-5" dirty="0">
                <a:latin typeface="Verdana"/>
                <a:cs typeface="Verdana"/>
              </a:rPr>
              <a:t>[</a:t>
            </a:r>
            <a:r>
              <a:rPr sz="2000" i="1" spc="-5" dirty="0">
                <a:latin typeface="Verdana"/>
                <a:cs typeface="Verdana"/>
              </a:rPr>
              <a:t>k</a:t>
            </a:r>
            <a:r>
              <a:rPr sz="2000" spc="-5" dirty="0">
                <a:latin typeface="Verdana"/>
                <a:cs typeface="Verdana"/>
              </a:rPr>
              <a:t>]</a:t>
            </a:r>
            <a:r>
              <a:rPr sz="2000" spc="75" dirty="0">
                <a:latin typeface="Verdana"/>
                <a:cs typeface="Verdana"/>
              </a:rPr>
              <a:t> </a:t>
            </a:r>
            <a:r>
              <a:rPr sz="2000" i="1" spc="-5" dirty="0">
                <a:latin typeface="Verdana"/>
                <a:cs typeface="Verdana"/>
              </a:rPr>
              <a:t>p</a:t>
            </a:r>
            <a:r>
              <a:rPr sz="2000" spc="-5" dirty="0">
                <a:latin typeface="Verdana"/>
                <a:cs typeface="Verdana"/>
              </a:rPr>
              <a:t>[</a:t>
            </a:r>
            <a:r>
              <a:rPr sz="2000" i="1" spc="-5" dirty="0">
                <a:latin typeface="Verdana"/>
                <a:cs typeface="Verdana"/>
              </a:rPr>
              <a:t>j</a:t>
            </a:r>
            <a:r>
              <a:rPr sz="2000" spc="-5" dirty="0">
                <a:latin typeface="Verdana"/>
                <a:cs typeface="Verdana"/>
              </a:rPr>
              <a:t>]</a:t>
            </a:r>
            <a:endParaRPr sz="2000">
              <a:latin typeface="Verdana"/>
              <a:cs typeface="Verdana"/>
            </a:endParaRPr>
          </a:p>
          <a:p>
            <a:pPr marL="2756535">
              <a:lnSpc>
                <a:spcPct val="100000"/>
              </a:lnSpc>
              <a:spcBef>
                <a:spcPts val="265"/>
              </a:spcBef>
              <a:tabLst>
                <a:tab pos="3129280" algn="l"/>
              </a:tabLst>
            </a:pPr>
            <a:r>
              <a:rPr sz="2000" b="1" spc="-5" dirty="0">
                <a:latin typeface="Verdana"/>
                <a:cs typeface="Verdana"/>
              </a:rPr>
              <a:t>if	</a:t>
            </a:r>
            <a:r>
              <a:rPr sz="2000" i="1" dirty="0">
                <a:latin typeface="Verdana"/>
                <a:cs typeface="Verdana"/>
              </a:rPr>
              <a:t>q </a:t>
            </a:r>
            <a:r>
              <a:rPr sz="2000" dirty="0">
                <a:latin typeface="Verdana"/>
                <a:cs typeface="Verdana"/>
              </a:rPr>
              <a:t>&lt; </a:t>
            </a:r>
            <a:r>
              <a:rPr sz="2000" i="1" dirty="0">
                <a:latin typeface="Verdana"/>
                <a:cs typeface="Verdana"/>
              </a:rPr>
              <a:t>m</a:t>
            </a:r>
            <a:r>
              <a:rPr sz="2000" dirty="0">
                <a:latin typeface="Verdana"/>
                <a:cs typeface="Verdana"/>
              </a:rPr>
              <a:t>[</a:t>
            </a:r>
            <a:r>
              <a:rPr sz="2000" i="1" dirty="0">
                <a:latin typeface="Verdana"/>
                <a:cs typeface="Verdana"/>
              </a:rPr>
              <a:t>i,</a:t>
            </a:r>
            <a:r>
              <a:rPr sz="2000" i="1" spc="-45" dirty="0">
                <a:latin typeface="Verdana"/>
                <a:cs typeface="Verdana"/>
              </a:rPr>
              <a:t> </a:t>
            </a:r>
            <a:r>
              <a:rPr sz="2000" i="1" spc="-5" dirty="0">
                <a:latin typeface="Verdana"/>
                <a:cs typeface="Verdana"/>
              </a:rPr>
              <a:t>j</a:t>
            </a:r>
            <a:r>
              <a:rPr sz="2000" spc="-5" dirty="0">
                <a:latin typeface="Verdana"/>
                <a:cs typeface="Verdana"/>
              </a:rPr>
              <a:t>]</a:t>
            </a:r>
            <a:endParaRPr sz="2000">
              <a:latin typeface="Verdana"/>
              <a:cs typeface="Verdana"/>
            </a:endParaRPr>
          </a:p>
          <a:p>
            <a:pPr marL="3670935">
              <a:lnSpc>
                <a:spcPct val="100000"/>
              </a:lnSpc>
              <a:spcBef>
                <a:spcPts val="220"/>
              </a:spcBef>
            </a:pPr>
            <a:r>
              <a:rPr sz="2000" i="1" dirty="0">
                <a:latin typeface="Verdana"/>
                <a:cs typeface="Verdana"/>
              </a:rPr>
              <a:t>m</a:t>
            </a:r>
            <a:r>
              <a:rPr sz="2000" dirty="0">
                <a:latin typeface="Verdana"/>
                <a:cs typeface="Verdana"/>
              </a:rPr>
              <a:t>[</a:t>
            </a:r>
            <a:r>
              <a:rPr sz="2000" i="1" dirty="0">
                <a:latin typeface="Verdana"/>
                <a:cs typeface="Verdana"/>
              </a:rPr>
              <a:t>i, </a:t>
            </a:r>
            <a:r>
              <a:rPr sz="2000" i="1" spc="-5" dirty="0">
                <a:latin typeface="Verdana"/>
                <a:cs typeface="Verdana"/>
              </a:rPr>
              <a:t>j</a:t>
            </a:r>
            <a:r>
              <a:rPr sz="2000" spc="-5" dirty="0">
                <a:latin typeface="Verdana"/>
                <a:cs typeface="Verdana"/>
              </a:rPr>
              <a:t>] </a:t>
            </a:r>
            <a:r>
              <a:rPr sz="2000" dirty="0">
                <a:latin typeface="Arial"/>
                <a:cs typeface="Arial"/>
              </a:rPr>
              <a:t>←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i="1" dirty="0">
                <a:latin typeface="Verdana"/>
                <a:cs typeface="Verdana"/>
              </a:rPr>
              <a:t>q</a:t>
            </a:r>
            <a:endParaRPr sz="2000">
              <a:latin typeface="Verdana"/>
              <a:cs typeface="Verdana"/>
            </a:endParaRPr>
          </a:p>
          <a:p>
            <a:pPr marL="3670935">
              <a:lnSpc>
                <a:spcPct val="100000"/>
              </a:lnSpc>
              <a:spcBef>
                <a:spcPts val="240"/>
              </a:spcBef>
            </a:pPr>
            <a:r>
              <a:rPr sz="2000" i="1" spc="-5" dirty="0">
                <a:latin typeface="Verdana"/>
                <a:cs typeface="Verdana"/>
              </a:rPr>
              <a:t>s</a:t>
            </a:r>
            <a:r>
              <a:rPr sz="2000" spc="-5" dirty="0">
                <a:latin typeface="Verdana"/>
                <a:cs typeface="Verdana"/>
              </a:rPr>
              <a:t>[</a:t>
            </a:r>
            <a:r>
              <a:rPr sz="2000" i="1" spc="-5" dirty="0">
                <a:latin typeface="Verdana"/>
                <a:cs typeface="Verdana"/>
              </a:rPr>
              <a:t>i, j</a:t>
            </a:r>
            <a:r>
              <a:rPr sz="2000" spc="-5" dirty="0">
                <a:latin typeface="Verdana"/>
                <a:cs typeface="Verdana"/>
              </a:rPr>
              <a:t>] </a:t>
            </a:r>
            <a:r>
              <a:rPr sz="2000" dirty="0">
                <a:latin typeface="Arial"/>
                <a:cs typeface="Arial"/>
              </a:rPr>
              <a:t>←</a:t>
            </a:r>
            <a:r>
              <a:rPr sz="2000" spc="125" dirty="0">
                <a:latin typeface="Arial"/>
                <a:cs typeface="Arial"/>
              </a:rPr>
              <a:t> </a:t>
            </a:r>
            <a:r>
              <a:rPr sz="2000" i="1" dirty="0">
                <a:latin typeface="Verdana"/>
                <a:cs typeface="Verdana"/>
              </a:rPr>
              <a:t>k</a:t>
            </a:r>
            <a:endParaRPr sz="20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265"/>
              </a:spcBef>
            </a:pPr>
            <a:r>
              <a:rPr sz="2000" b="1" spc="-5" dirty="0">
                <a:latin typeface="Verdana"/>
                <a:cs typeface="Verdana"/>
              </a:rPr>
              <a:t>return </a:t>
            </a:r>
            <a:r>
              <a:rPr sz="2000" i="1" dirty="0">
                <a:latin typeface="Verdana"/>
                <a:cs typeface="Verdana"/>
              </a:rPr>
              <a:t>m </a:t>
            </a:r>
            <a:r>
              <a:rPr sz="2000" dirty="0">
                <a:latin typeface="Verdana"/>
                <a:cs typeface="Verdana"/>
              </a:rPr>
              <a:t>and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359264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01598"/>
            <a:ext cx="12194540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92669" y="1101598"/>
            <a:ext cx="10298007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4607A"/>
                </a:solidFill>
                <a:latin typeface="Verdana"/>
                <a:cs typeface="Verdana"/>
              </a:rPr>
              <a:t>Example </a:t>
            </a:r>
            <a:r>
              <a:rPr sz="2800" b="1" spc="-5" dirty="0">
                <a:solidFill>
                  <a:srgbClr val="04607A"/>
                </a:solidFill>
                <a:latin typeface="Verdana"/>
                <a:cs typeface="Verdana"/>
              </a:rPr>
              <a:t>of Matrix Chain</a:t>
            </a:r>
            <a:r>
              <a:rPr sz="2800" b="1" spc="9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800" b="1" spc="-5" dirty="0">
                <a:solidFill>
                  <a:srgbClr val="04607A"/>
                </a:solidFill>
                <a:latin typeface="Verdana"/>
                <a:cs typeface="Verdana"/>
              </a:rPr>
              <a:t>Multiplication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553629" y="1644171"/>
            <a:ext cx="551433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01875" algn="l"/>
              </a:tabLst>
            </a:pPr>
            <a:r>
              <a:rPr spc="-5" dirty="0"/>
              <a:t>matrix	</a:t>
            </a:r>
            <a:r>
              <a:rPr spc="-10" dirty="0"/>
              <a:t>dimension</a:t>
            </a: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29</a:t>
            </a:fld>
            <a:endParaRPr lang="en-IN"/>
          </a:p>
        </p:txBody>
      </p:sp>
      <p:sp>
        <p:nvSpPr>
          <p:cNvPr id="16" name="object 16"/>
          <p:cNvSpPr txBox="1"/>
          <p:nvPr/>
        </p:nvSpPr>
        <p:spPr>
          <a:xfrm>
            <a:off x="4237567" y="2202306"/>
            <a:ext cx="626533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95"/>
              </a:spcBef>
            </a:pPr>
            <a:r>
              <a:rPr sz="2800" i="1" spc="-10" dirty="0">
                <a:latin typeface="Verdana"/>
                <a:cs typeface="Verdana"/>
              </a:rPr>
              <a:t>A</a:t>
            </a:r>
            <a:r>
              <a:rPr sz="2775" i="1" spc="15" baseline="-21021" dirty="0">
                <a:latin typeface="Verdana"/>
                <a:cs typeface="Verdana"/>
              </a:rPr>
              <a:t>1 </a:t>
            </a:r>
            <a:r>
              <a:rPr sz="2775" i="1" spc="7" baseline="-21021" dirty="0">
                <a:latin typeface="Verdana"/>
                <a:cs typeface="Verdana"/>
              </a:rPr>
              <a:t> </a:t>
            </a:r>
            <a:r>
              <a:rPr sz="2800" i="1" spc="-10" dirty="0">
                <a:latin typeface="Verdana"/>
                <a:cs typeface="Verdana"/>
              </a:rPr>
              <a:t>A</a:t>
            </a:r>
            <a:r>
              <a:rPr sz="2775" i="1" spc="7" baseline="-21021" dirty="0">
                <a:latin typeface="Verdana"/>
                <a:cs typeface="Verdana"/>
              </a:rPr>
              <a:t>2  </a:t>
            </a:r>
            <a:r>
              <a:rPr sz="2800" i="1" spc="-10" dirty="0">
                <a:latin typeface="Verdana"/>
                <a:cs typeface="Verdana"/>
              </a:rPr>
              <a:t>A</a:t>
            </a:r>
            <a:r>
              <a:rPr sz="2775" i="1" spc="7" baseline="-21021" dirty="0">
                <a:latin typeface="Verdana"/>
                <a:cs typeface="Verdana"/>
              </a:rPr>
              <a:t>3  </a:t>
            </a:r>
            <a:r>
              <a:rPr sz="2800" i="1" spc="-10" dirty="0">
                <a:latin typeface="Verdana"/>
                <a:cs typeface="Verdana"/>
              </a:rPr>
              <a:t>A</a:t>
            </a:r>
            <a:r>
              <a:rPr sz="2775" i="1" spc="7" baseline="-21021" dirty="0">
                <a:latin typeface="Verdana"/>
                <a:cs typeface="Verdana"/>
              </a:rPr>
              <a:t>4  </a:t>
            </a:r>
            <a:r>
              <a:rPr sz="2800" i="1" spc="-10" dirty="0">
                <a:latin typeface="Verdana"/>
                <a:cs typeface="Verdana"/>
              </a:rPr>
              <a:t>A</a:t>
            </a:r>
            <a:r>
              <a:rPr sz="2775" i="1" spc="7" baseline="-21021" dirty="0">
                <a:latin typeface="Verdana"/>
                <a:cs typeface="Verdana"/>
              </a:rPr>
              <a:t>5  </a:t>
            </a:r>
            <a:r>
              <a:rPr sz="2800" i="1" spc="-10" dirty="0">
                <a:latin typeface="Verdana"/>
                <a:cs typeface="Verdana"/>
              </a:rPr>
              <a:t>A</a:t>
            </a:r>
            <a:r>
              <a:rPr sz="2775" i="1" spc="15" baseline="-21021" dirty="0">
                <a:latin typeface="Verdana"/>
                <a:cs typeface="Verdana"/>
              </a:rPr>
              <a:t>6</a:t>
            </a:r>
            <a:endParaRPr sz="2775" baseline="-21021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09833" y="2202306"/>
            <a:ext cx="1888067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Verdana"/>
                <a:cs typeface="Verdana"/>
              </a:rPr>
              <a:t>30 </a:t>
            </a:r>
            <a:r>
              <a:rPr sz="2800" spc="-5" dirty="0">
                <a:latin typeface="Verdana"/>
                <a:cs typeface="Verdana"/>
              </a:rPr>
              <a:t>x</a:t>
            </a:r>
            <a:r>
              <a:rPr sz="2800" spc="-8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35</a:t>
            </a:r>
            <a:endParaRPr sz="2800">
              <a:latin typeface="Verdana"/>
              <a:cs typeface="Verdana"/>
            </a:endParaRPr>
          </a:p>
          <a:p>
            <a:pPr marR="30480" algn="r">
              <a:lnSpc>
                <a:spcPct val="100000"/>
              </a:lnSpc>
            </a:pPr>
            <a:r>
              <a:rPr sz="2800" i="1" spc="-5" dirty="0">
                <a:latin typeface="Verdana"/>
                <a:cs typeface="Verdana"/>
              </a:rPr>
              <a:t>35 </a:t>
            </a:r>
            <a:r>
              <a:rPr sz="2800" spc="-5" dirty="0">
                <a:latin typeface="Verdana"/>
                <a:cs typeface="Verdana"/>
              </a:rPr>
              <a:t>x</a:t>
            </a:r>
            <a:r>
              <a:rPr sz="2800" spc="-8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15</a:t>
            </a:r>
            <a:endParaRPr sz="2800">
              <a:latin typeface="Verdana"/>
              <a:cs typeface="Verdana"/>
            </a:endParaRPr>
          </a:p>
          <a:p>
            <a:pPr marR="131445" algn="r">
              <a:lnSpc>
                <a:spcPct val="100000"/>
              </a:lnSpc>
              <a:tabLst>
                <a:tab pos="1037590" algn="l"/>
              </a:tabLst>
            </a:pPr>
            <a:r>
              <a:rPr sz="2800" i="1" spc="-5" dirty="0">
                <a:latin typeface="Verdana"/>
                <a:cs typeface="Verdana"/>
              </a:rPr>
              <a:t>15 </a:t>
            </a:r>
            <a:r>
              <a:rPr sz="2800" spc="-5" dirty="0">
                <a:latin typeface="Verdana"/>
                <a:cs typeface="Verdana"/>
              </a:rPr>
              <a:t>x</a:t>
            </a:r>
            <a:r>
              <a:rPr sz="2800" dirty="0">
                <a:latin typeface="Verdana"/>
                <a:cs typeface="Verdana"/>
              </a:rPr>
              <a:t>	</a:t>
            </a:r>
            <a:r>
              <a:rPr sz="2800" spc="-5" dirty="0">
                <a:latin typeface="Verdana"/>
                <a:cs typeface="Verdana"/>
              </a:rPr>
              <a:t>5</a:t>
            </a:r>
            <a:endParaRPr sz="28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2800" i="1" spc="-5" dirty="0">
                <a:latin typeface="Verdana"/>
                <a:cs typeface="Verdana"/>
              </a:rPr>
              <a:t>5 </a:t>
            </a:r>
            <a:r>
              <a:rPr sz="2800" spc="-5" dirty="0">
                <a:latin typeface="Verdana"/>
                <a:cs typeface="Verdana"/>
              </a:rPr>
              <a:t>x</a:t>
            </a:r>
            <a:r>
              <a:rPr sz="2800" spc="-8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10</a:t>
            </a:r>
            <a:endParaRPr sz="2800">
              <a:latin typeface="Verdana"/>
              <a:cs typeface="Verdana"/>
            </a:endParaRPr>
          </a:p>
          <a:p>
            <a:pPr marR="30480" algn="r">
              <a:lnSpc>
                <a:spcPct val="100000"/>
              </a:lnSpc>
            </a:pPr>
            <a:r>
              <a:rPr sz="2800" i="1" spc="-5" dirty="0">
                <a:latin typeface="Verdana"/>
                <a:cs typeface="Verdana"/>
              </a:rPr>
              <a:t>10 </a:t>
            </a:r>
            <a:r>
              <a:rPr sz="2800" spc="-5" dirty="0">
                <a:latin typeface="Verdana"/>
                <a:cs typeface="Verdana"/>
              </a:rPr>
              <a:t>x</a:t>
            </a:r>
            <a:r>
              <a:rPr sz="2800" spc="-8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20</a:t>
            </a:r>
            <a:endParaRPr sz="2800">
              <a:latin typeface="Verdana"/>
              <a:cs typeface="Verdana"/>
            </a:endParaRPr>
          </a:p>
          <a:p>
            <a:pPr marR="30480" algn="r">
              <a:lnSpc>
                <a:spcPct val="100000"/>
              </a:lnSpc>
            </a:pPr>
            <a:r>
              <a:rPr sz="2800" i="1" spc="-5" dirty="0">
                <a:latin typeface="Verdana"/>
                <a:cs typeface="Verdana"/>
              </a:rPr>
              <a:t>20 </a:t>
            </a:r>
            <a:r>
              <a:rPr sz="2800" spc="-5" dirty="0">
                <a:latin typeface="Verdana"/>
                <a:cs typeface="Verdana"/>
              </a:rPr>
              <a:t>x</a:t>
            </a:r>
            <a:r>
              <a:rPr sz="2800" spc="-8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25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64052" y="5904442"/>
            <a:ext cx="177800" cy="26225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45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99165" y="5904442"/>
            <a:ext cx="177800" cy="26225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4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33553" y="6127953"/>
            <a:ext cx="1385147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spc="65" dirty="0">
                <a:latin typeface="Symbol"/>
                <a:cs typeface="Symbol"/>
              </a:rPr>
              <a:t></a:t>
            </a:r>
            <a:r>
              <a:rPr sz="2250" spc="-175" dirty="0">
                <a:latin typeface="Times New Roman"/>
                <a:cs typeface="Times New Roman"/>
              </a:rPr>
              <a:t> </a:t>
            </a:r>
            <a:r>
              <a:rPr sz="2950" spc="-45" dirty="0">
                <a:latin typeface="Symbol"/>
                <a:cs typeface="Symbol"/>
              </a:rPr>
              <a:t></a:t>
            </a:r>
            <a:r>
              <a:rPr sz="2250" spc="-45" dirty="0">
                <a:latin typeface="Times New Roman"/>
                <a:cs typeface="Times New Roman"/>
              </a:rPr>
              <a:t>7125</a:t>
            </a:r>
            <a:r>
              <a:rPr sz="2950" spc="-45" dirty="0">
                <a:latin typeface="Symbol"/>
                <a:cs typeface="Symbol"/>
              </a:rPr>
              <a:t></a:t>
            </a:r>
            <a:endParaRPr sz="2950" dirty="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72852" y="5636200"/>
            <a:ext cx="232833" cy="372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spc="55" dirty="0">
                <a:latin typeface="Symbol"/>
                <a:cs typeface="Symbol"/>
              </a:rPr>
              <a:t>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72852" y="5824072"/>
            <a:ext cx="232833" cy="372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spc="55" dirty="0">
                <a:latin typeface="Symbol"/>
                <a:cs typeface="Symbol"/>
              </a:rPr>
              <a:t>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72852" y="5140909"/>
            <a:ext cx="232833" cy="372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spc="55" dirty="0">
                <a:latin typeface="Symbol"/>
                <a:cs typeface="Symbol"/>
              </a:rPr>
              <a:t>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71325" y="5749213"/>
            <a:ext cx="9296400" cy="372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428240" algn="l"/>
                <a:tab pos="3132455" algn="l"/>
              </a:tabLst>
            </a:pPr>
            <a:r>
              <a:rPr sz="2250" i="1" spc="30" dirty="0">
                <a:latin typeface="Times New Roman"/>
                <a:cs typeface="Times New Roman"/>
              </a:rPr>
              <a:t>m</a:t>
            </a:r>
            <a:r>
              <a:rPr sz="2250" spc="30" dirty="0">
                <a:latin typeface="Times New Roman"/>
                <a:cs typeface="Times New Roman"/>
              </a:rPr>
              <a:t>[2,4] </a:t>
            </a:r>
            <a:r>
              <a:rPr sz="2250" spc="65" dirty="0">
                <a:latin typeface="Symbol"/>
                <a:cs typeface="Symbol"/>
              </a:rPr>
              <a:t></a:t>
            </a:r>
            <a:r>
              <a:rPr sz="2250" spc="-385" dirty="0">
                <a:latin typeface="Times New Roman"/>
                <a:cs typeface="Times New Roman"/>
              </a:rPr>
              <a:t> </a:t>
            </a:r>
            <a:r>
              <a:rPr sz="2250" i="1" spc="-5" dirty="0">
                <a:latin typeface="Times New Roman"/>
                <a:cs typeface="Times New Roman"/>
              </a:rPr>
              <a:t>m</a:t>
            </a:r>
            <a:r>
              <a:rPr sz="2250" spc="-5" dirty="0">
                <a:latin typeface="Times New Roman"/>
                <a:cs typeface="Times New Roman"/>
              </a:rPr>
              <a:t>[5,5] </a:t>
            </a:r>
            <a:r>
              <a:rPr sz="2250" spc="65" dirty="0">
                <a:latin typeface="Symbol"/>
                <a:cs typeface="Symbol"/>
              </a:rPr>
              <a:t></a:t>
            </a:r>
            <a:r>
              <a:rPr sz="2250" spc="280" dirty="0">
                <a:latin typeface="Times New Roman"/>
                <a:cs typeface="Times New Roman"/>
              </a:rPr>
              <a:t> </a:t>
            </a:r>
            <a:r>
              <a:rPr sz="2250" i="1" spc="55" dirty="0">
                <a:latin typeface="Times New Roman"/>
                <a:cs typeface="Times New Roman"/>
              </a:rPr>
              <a:t>p	</a:t>
            </a:r>
            <a:r>
              <a:rPr sz="2250" i="1" spc="105" dirty="0">
                <a:latin typeface="Times New Roman"/>
                <a:cs typeface="Times New Roman"/>
              </a:rPr>
              <a:t>p</a:t>
            </a:r>
            <a:r>
              <a:rPr sz="2250" spc="105" dirty="0">
                <a:latin typeface="Times New Roman"/>
                <a:cs typeface="Times New Roman"/>
              </a:rPr>
              <a:t>4</a:t>
            </a:r>
            <a:r>
              <a:rPr sz="2250" spc="-250" dirty="0">
                <a:latin typeface="Times New Roman"/>
                <a:cs typeface="Times New Roman"/>
              </a:rPr>
              <a:t> </a:t>
            </a:r>
            <a:r>
              <a:rPr sz="2250" i="1" spc="55" dirty="0">
                <a:latin typeface="Times New Roman"/>
                <a:cs typeface="Times New Roman"/>
              </a:rPr>
              <a:t>p	</a:t>
            </a:r>
            <a:r>
              <a:rPr sz="2250" spc="65" dirty="0">
                <a:latin typeface="Symbol"/>
                <a:cs typeface="Symbol"/>
              </a:rPr>
              <a:t></a:t>
            </a:r>
            <a:r>
              <a:rPr sz="2250" spc="-60" dirty="0">
                <a:latin typeface="Times New Roman"/>
                <a:cs typeface="Times New Roman"/>
              </a:rPr>
              <a:t> </a:t>
            </a:r>
            <a:r>
              <a:rPr sz="2250" spc="55" dirty="0">
                <a:latin typeface="Times New Roman"/>
                <a:cs typeface="Times New Roman"/>
              </a:rPr>
              <a:t>4375</a:t>
            </a:r>
            <a:r>
              <a:rPr sz="2250" spc="-160" dirty="0">
                <a:latin typeface="Times New Roman"/>
                <a:cs typeface="Times New Roman"/>
              </a:rPr>
              <a:t> </a:t>
            </a:r>
            <a:r>
              <a:rPr sz="2250" spc="65" dirty="0">
                <a:latin typeface="Symbol"/>
                <a:cs typeface="Symbol"/>
              </a:rPr>
              <a:t></a:t>
            </a:r>
            <a:r>
              <a:rPr sz="2250" spc="-70" dirty="0">
                <a:latin typeface="Times New Roman"/>
                <a:cs typeface="Times New Roman"/>
              </a:rPr>
              <a:t> </a:t>
            </a:r>
            <a:r>
              <a:rPr sz="2250" spc="55" dirty="0">
                <a:latin typeface="Times New Roman"/>
                <a:cs typeface="Times New Roman"/>
              </a:rPr>
              <a:t>0</a:t>
            </a:r>
            <a:r>
              <a:rPr sz="2250" spc="-90" dirty="0">
                <a:latin typeface="Times New Roman"/>
                <a:cs typeface="Times New Roman"/>
              </a:rPr>
              <a:t> </a:t>
            </a:r>
            <a:r>
              <a:rPr sz="2250" spc="65" dirty="0">
                <a:latin typeface="Symbol"/>
                <a:cs typeface="Symbol"/>
              </a:rPr>
              <a:t></a:t>
            </a:r>
            <a:r>
              <a:rPr sz="2250" spc="-100" dirty="0">
                <a:latin typeface="Times New Roman"/>
                <a:cs typeface="Times New Roman"/>
              </a:rPr>
              <a:t> </a:t>
            </a:r>
            <a:r>
              <a:rPr sz="2250" spc="55" dirty="0">
                <a:latin typeface="Times New Roman"/>
                <a:cs typeface="Times New Roman"/>
              </a:rPr>
              <a:t>35</a:t>
            </a:r>
            <a:r>
              <a:rPr sz="2250" spc="-250" dirty="0">
                <a:latin typeface="Times New Roman"/>
                <a:cs typeface="Times New Roman"/>
              </a:rPr>
              <a:t> </a:t>
            </a:r>
            <a:r>
              <a:rPr sz="2250" spc="95" dirty="0">
                <a:latin typeface="Symbol"/>
                <a:cs typeface="Symbol"/>
              </a:rPr>
              <a:t></a:t>
            </a:r>
            <a:r>
              <a:rPr sz="2250" spc="95" dirty="0">
                <a:latin typeface="Times New Roman"/>
                <a:cs typeface="Times New Roman"/>
              </a:rPr>
              <a:t>10</a:t>
            </a:r>
            <a:r>
              <a:rPr sz="2250" spc="-225" dirty="0">
                <a:latin typeface="Times New Roman"/>
                <a:cs typeface="Times New Roman"/>
              </a:rPr>
              <a:t> </a:t>
            </a:r>
            <a:r>
              <a:rPr sz="2250" spc="25" dirty="0">
                <a:latin typeface="Symbol"/>
                <a:cs typeface="Symbol"/>
              </a:rPr>
              <a:t></a:t>
            </a:r>
            <a:r>
              <a:rPr sz="2250" spc="-160" dirty="0">
                <a:latin typeface="Times New Roman"/>
                <a:cs typeface="Times New Roman"/>
              </a:rPr>
              <a:t> </a:t>
            </a:r>
            <a:r>
              <a:rPr sz="2250" spc="55" dirty="0">
                <a:latin typeface="Times New Roman"/>
                <a:cs typeface="Times New Roman"/>
              </a:rPr>
              <a:t>20</a:t>
            </a:r>
            <a:r>
              <a:rPr sz="2250" spc="385" dirty="0">
                <a:latin typeface="Times New Roman"/>
                <a:cs typeface="Times New Roman"/>
              </a:rPr>
              <a:t> </a:t>
            </a:r>
            <a:r>
              <a:rPr sz="2250" spc="65" dirty="0">
                <a:latin typeface="Symbol"/>
                <a:cs typeface="Symbol"/>
              </a:rPr>
              <a:t></a:t>
            </a:r>
            <a:r>
              <a:rPr sz="2250" spc="-315" dirty="0">
                <a:latin typeface="Times New Roman"/>
                <a:cs typeface="Times New Roman"/>
              </a:rPr>
              <a:t> </a:t>
            </a:r>
            <a:r>
              <a:rPr sz="2250" spc="55" dirty="0">
                <a:latin typeface="Times New Roman"/>
                <a:cs typeface="Times New Roman"/>
              </a:rPr>
              <a:t>11375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38983" y="4866644"/>
            <a:ext cx="9570720" cy="372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6189980" algn="l"/>
              </a:tabLst>
            </a:pPr>
            <a:r>
              <a:rPr sz="3375" spc="52" baseline="-4938" dirty="0">
                <a:latin typeface="Symbol"/>
                <a:cs typeface="Symbol"/>
              </a:rPr>
              <a:t></a:t>
            </a:r>
            <a:r>
              <a:rPr sz="2250" i="1" spc="35" dirty="0">
                <a:latin typeface="Times New Roman"/>
                <a:cs typeface="Times New Roman"/>
              </a:rPr>
              <a:t>m</a:t>
            </a:r>
            <a:r>
              <a:rPr sz="2250" spc="35" dirty="0">
                <a:latin typeface="Times New Roman"/>
                <a:cs typeface="Times New Roman"/>
              </a:rPr>
              <a:t>[2,2]</a:t>
            </a:r>
            <a:r>
              <a:rPr sz="2250" spc="-175" dirty="0">
                <a:latin typeface="Times New Roman"/>
                <a:cs typeface="Times New Roman"/>
              </a:rPr>
              <a:t> </a:t>
            </a:r>
            <a:r>
              <a:rPr sz="2250" spc="65" dirty="0">
                <a:latin typeface="Symbol"/>
                <a:cs typeface="Symbol"/>
              </a:rPr>
              <a:t></a:t>
            </a:r>
            <a:r>
              <a:rPr sz="2250" spc="-15" dirty="0">
                <a:latin typeface="Times New Roman"/>
                <a:cs typeface="Times New Roman"/>
              </a:rPr>
              <a:t> </a:t>
            </a:r>
            <a:r>
              <a:rPr sz="2250" i="1" spc="-10" dirty="0">
                <a:latin typeface="Times New Roman"/>
                <a:cs typeface="Times New Roman"/>
              </a:rPr>
              <a:t>m</a:t>
            </a:r>
            <a:r>
              <a:rPr sz="2250" spc="-10" dirty="0">
                <a:latin typeface="Times New Roman"/>
                <a:cs typeface="Times New Roman"/>
              </a:rPr>
              <a:t>[3,5]</a:t>
            </a:r>
            <a:r>
              <a:rPr sz="2250" spc="-170" dirty="0">
                <a:latin typeface="Times New Roman"/>
                <a:cs typeface="Times New Roman"/>
              </a:rPr>
              <a:t> </a:t>
            </a:r>
            <a:r>
              <a:rPr sz="2250" spc="65" dirty="0">
                <a:latin typeface="Symbol"/>
                <a:cs typeface="Symbol"/>
              </a:rPr>
              <a:t></a:t>
            </a:r>
            <a:r>
              <a:rPr sz="2250" spc="280" dirty="0">
                <a:latin typeface="Times New Roman"/>
                <a:cs typeface="Times New Roman"/>
              </a:rPr>
              <a:t> </a:t>
            </a:r>
            <a:r>
              <a:rPr sz="2250" i="1" spc="-20" dirty="0">
                <a:latin typeface="Times New Roman"/>
                <a:cs typeface="Times New Roman"/>
              </a:rPr>
              <a:t>p</a:t>
            </a:r>
            <a:r>
              <a:rPr sz="2400" spc="-30" baseline="-19097" dirty="0">
                <a:latin typeface="Times New Roman"/>
                <a:cs typeface="Times New Roman"/>
              </a:rPr>
              <a:t>1</a:t>
            </a:r>
            <a:r>
              <a:rPr sz="2400" spc="-172" baseline="-19097" dirty="0">
                <a:latin typeface="Times New Roman"/>
                <a:cs typeface="Times New Roman"/>
              </a:rPr>
              <a:t> </a:t>
            </a:r>
            <a:r>
              <a:rPr sz="2250" i="1" spc="70" dirty="0">
                <a:latin typeface="Times New Roman"/>
                <a:cs typeface="Times New Roman"/>
              </a:rPr>
              <a:t>p</a:t>
            </a:r>
            <a:r>
              <a:rPr sz="2400" spc="104" baseline="-19097" dirty="0">
                <a:latin typeface="Times New Roman"/>
                <a:cs typeface="Times New Roman"/>
              </a:rPr>
              <a:t>2</a:t>
            </a:r>
            <a:r>
              <a:rPr sz="2400" spc="37" baseline="-19097" dirty="0">
                <a:latin typeface="Times New Roman"/>
                <a:cs typeface="Times New Roman"/>
              </a:rPr>
              <a:t> </a:t>
            </a:r>
            <a:r>
              <a:rPr sz="2250" i="1" spc="45" dirty="0">
                <a:latin typeface="Times New Roman"/>
                <a:cs typeface="Times New Roman"/>
              </a:rPr>
              <a:t>p</a:t>
            </a:r>
            <a:r>
              <a:rPr sz="2400" spc="67" baseline="-19097" dirty="0">
                <a:latin typeface="Times New Roman"/>
                <a:cs typeface="Times New Roman"/>
              </a:rPr>
              <a:t>5</a:t>
            </a:r>
            <a:r>
              <a:rPr sz="2400" spc="509" baseline="-19097" dirty="0">
                <a:latin typeface="Times New Roman"/>
                <a:cs typeface="Times New Roman"/>
              </a:rPr>
              <a:t> </a:t>
            </a:r>
            <a:r>
              <a:rPr sz="2250" spc="65" dirty="0">
                <a:latin typeface="Symbol"/>
                <a:cs typeface="Symbol"/>
              </a:rPr>
              <a:t></a:t>
            </a:r>
            <a:r>
              <a:rPr sz="2250" spc="-90" dirty="0">
                <a:latin typeface="Times New Roman"/>
                <a:cs typeface="Times New Roman"/>
              </a:rPr>
              <a:t> </a:t>
            </a:r>
            <a:r>
              <a:rPr sz="2250" spc="55" dirty="0">
                <a:latin typeface="Times New Roman"/>
                <a:cs typeface="Times New Roman"/>
              </a:rPr>
              <a:t>0</a:t>
            </a:r>
            <a:r>
              <a:rPr sz="2250" spc="-85" dirty="0">
                <a:latin typeface="Times New Roman"/>
                <a:cs typeface="Times New Roman"/>
              </a:rPr>
              <a:t> </a:t>
            </a:r>
            <a:r>
              <a:rPr sz="2250" spc="65" dirty="0">
                <a:latin typeface="Symbol"/>
                <a:cs typeface="Symbol"/>
              </a:rPr>
              <a:t></a:t>
            </a:r>
            <a:r>
              <a:rPr sz="2250" spc="-20" dirty="0">
                <a:latin typeface="Times New Roman"/>
                <a:cs typeface="Times New Roman"/>
              </a:rPr>
              <a:t> </a:t>
            </a:r>
            <a:r>
              <a:rPr sz="2250" spc="55" dirty="0">
                <a:latin typeface="Times New Roman"/>
                <a:cs typeface="Times New Roman"/>
              </a:rPr>
              <a:t>2500</a:t>
            </a:r>
            <a:r>
              <a:rPr sz="2250" spc="-120" dirty="0">
                <a:latin typeface="Times New Roman"/>
                <a:cs typeface="Times New Roman"/>
              </a:rPr>
              <a:t> </a:t>
            </a:r>
            <a:r>
              <a:rPr sz="2250" spc="65" dirty="0">
                <a:latin typeface="Symbol"/>
                <a:cs typeface="Symbol"/>
              </a:rPr>
              <a:t></a:t>
            </a:r>
            <a:r>
              <a:rPr sz="2250" spc="-90" dirty="0">
                <a:latin typeface="Times New Roman"/>
                <a:cs typeface="Times New Roman"/>
              </a:rPr>
              <a:t> </a:t>
            </a:r>
            <a:r>
              <a:rPr sz="2250" spc="55" dirty="0">
                <a:latin typeface="Times New Roman"/>
                <a:cs typeface="Times New Roman"/>
              </a:rPr>
              <a:t>35</a:t>
            </a:r>
            <a:r>
              <a:rPr sz="2250" spc="-245" dirty="0">
                <a:latin typeface="Times New Roman"/>
                <a:cs typeface="Times New Roman"/>
              </a:rPr>
              <a:t> </a:t>
            </a:r>
            <a:r>
              <a:rPr sz="2250" spc="95" dirty="0">
                <a:latin typeface="Symbol"/>
                <a:cs typeface="Symbol"/>
              </a:rPr>
              <a:t></a:t>
            </a:r>
            <a:r>
              <a:rPr sz="2250" spc="95" dirty="0">
                <a:latin typeface="Times New Roman"/>
                <a:cs typeface="Times New Roman"/>
              </a:rPr>
              <a:t>15</a:t>
            </a:r>
            <a:r>
              <a:rPr sz="2250" spc="-250" dirty="0">
                <a:latin typeface="Times New Roman"/>
                <a:cs typeface="Times New Roman"/>
              </a:rPr>
              <a:t> </a:t>
            </a:r>
            <a:r>
              <a:rPr sz="2250" spc="25" dirty="0">
                <a:latin typeface="Symbol"/>
                <a:cs typeface="Symbol"/>
              </a:rPr>
              <a:t></a:t>
            </a:r>
            <a:r>
              <a:rPr sz="2250" spc="-160" dirty="0">
                <a:latin typeface="Times New Roman"/>
                <a:cs typeface="Times New Roman"/>
              </a:rPr>
              <a:t> </a:t>
            </a:r>
            <a:r>
              <a:rPr sz="2250" spc="55" dirty="0">
                <a:latin typeface="Times New Roman"/>
                <a:cs typeface="Times New Roman"/>
              </a:rPr>
              <a:t>20	</a:t>
            </a:r>
            <a:r>
              <a:rPr sz="2250" spc="65" dirty="0">
                <a:latin typeface="Symbol"/>
                <a:cs typeface="Symbol"/>
              </a:rPr>
              <a:t></a:t>
            </a:r>
            <a:r>
              <a:rPr sz="2250" spc="-345" dirty="0">
                <a:latin typeface="Times New Roman"/>
                <a:cs typeface="Times New Roman"/>
              </a:rPr>
              <a:t> </a:t>
            </a:r>
            <a:r>
              <a:rPr sz="2250" spc="55" dirty="0">
                <a:latin typeface="Times New Roman"/>
                <a:cs typeface="Times New Roman"/>
              </a:rPr>
              <a:t>13000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9363" y="5332514"/>
            <a:ext cx="11610340" cy="3622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4427855" algn="l"/>
                <a:tab pos="4777740" algn="l"/>
                <a:tab pos="8067040" algn="l"/>
              </a:tabLst>
            </a:pPr>
            <a:r>
              <a:rPr lang="en-US" sz="2250" i="1" spc="10" dirty="0">
                <a:latin typeface="Times New Roman"/>
                <a:cs typeface="Times New Roman"/>
              </a:rPr>
              <a:t>                              </a:t>
            </a:r>
            <a:r>
              <a:rPr sz="2250" i="1" spc="10" dirty="0">
                <a:latin typeface="Times New Roman"/>
                <a:cs typeface="Times New Roman"/>
              </a:rPr>
              <a:t>m</a:t>
            </a:r>
            <a:r>
              <a:rPr sz="2250" spc="10" dirty="0">
                <a:latin typeface="Times New Roman"/>
                <a:cs typeface="Times New Roman"/>
              </a:rPr>
              <a:t>[2,5]</a:t>
            </a:r>
            <a:r>
              <a:rPr sz="2250" spc="-175" dirty="0">
                <a:latin typeface="Times New Roman"/>
                <a:cs typeface="Times New Roman"/>
              </a:rPr>
              <a:t> </a:t>
            </a:r>
            <a:r>
              <a:rPr sz="2250" spc="65" dirty="0">
                <a:latin typeface="Symbol"/>
                <a:cs typeface="Symbol"/>
              </a:rPr>
              <a:t></a:t>
            </a:r>
            <a:r>
              <a:rPr sz="2250" spc="-55" dirty="0">
                <a:latin typeface="Times New Roman"/>
                <a:cs typeface="Times New Roman"/>
              </a:rPr>
              <a:t> </a:t>
            </a:r>
            <a:r>
              <a:rPr sz="2250" spc="-85" dirty="0">
                <a:latin typeface="Times New Roman"/>
                <a:cs typeface="Times New Roman"/>
              </a:rPr>
              <a:t>min</a:t>
            </a:r>
            <a:r>
              <a:rPr sz="2250" spc="-40" dirty="0">
                <a:latin typeface="Times New Roman"/>
                <a:cs typeface="Times New Roman"/>
              </a:rPr>
              <a:t> </a:t>
            </a:r>
            <a:r>
              <a:rPr sz="3375" spc="22" baseline="-9876" dirty="0">
                <a:latin typeface="Symbol"/>
                <a:cs typeface="Symbol"/>
              </a:rPr>
              <a:t></a:t>
            </a:r>
            <a:r>
              <a:rPr sz="2250" i="1" spc="15" dirty="0">
                <a:latin typeface="Times New Roman"/>
                <a:cs typeface="Times New Roman"/>
              </a:rPr>
              <a:t>m</a:t>
            </a:r>
            <a:r>
              <a:rPr sz="2250" spc="15" dirty="0">
                <a:latin typeface="Times New Roman"/>
                <a:cs typeface="Times New Roman"/>
              </a:rPr>
              <a:t>[2,3]</a:t>
            </a:r>
            <a:r>
              <a:rPr sz="2250" spc="-165" dirty="0">
                <a:latin typeface="Times New Roman"/>
                <a:cs typeface="Times New Roman"/>
              </a:rPr>
              <a:t> </a:t>
            </a:r>
            <a:r>
              <a:rPr sz="2250" spc="65" dirty="0">
                <a:latin typeface="Symbol"/>
                <a:cs typeface="Symbol"/>
              </a:rPr>
              <a:t></a:t>
            </a:r>
            <a:r>
              <a:rPr sz="2250" spc="-20" dirty="0">
                <a:latin typeface="Times New Roman"/>
                <a:cs typeface="Times New Roman"/>
              </a:rPr>
              <a:t> </a:t>
            </a:r>
            <a:r>
              <a:rPr sz="2250" i="1" spc="15" dirty="0">
                <a:latin typeface="Times New Roman"/>
                <a:cs typeface="Times New Roman"/>
              </a:rPr>
              <a:t>m</a:t>
            </a:r>
            <a:r>
              <a:rPr sz="2250" spc="15" dirty="0">
                <a:latin typeface="Times New Roman"/>
                <a:cs typeface="Times New Roman"/>
              </a:rPr>
              <a:t>[4,5]</a:t>
            </a:r>
            <a:r>
              <a:rPr sz="2250" spc="-175" dirty="0">
                <a:latin typeface="Times New Roman"/>
                <a:cs typeface="Times New Roman"/>
              </a:rPr>
              <a:t> </a:t>
            </a:r>
            <a:r>
              <a:rPr sz="2250" spc="65" dirty="0">
                <a:latin typeface="Symbol"/>
                <a:cs typeface="Symbol"/>
              </a:rPr>
              <a:t></a:t>
            </a:r>
            <a:r>
              <a:rPr sz="2250" i="1" spc="55" dirty="0">
                <a:latin typeface="Times New Roman"/>
                <a:cs typeface="Times New Roman"/>
              </a:rPr>
              <a:t>p</a:t>
            </a:r>
            <a:r>
              <a:rPr sz="2250" i="1" spc="445" dirty="0">
                <a:latin typeface="Times New Roman"/>
                <a:cs typeface="Times New Roman"/>
              </a:rPr>
              <a:t> </a:t>
            </a:r>
            <a:r>
              <a:rPr sz="2250" i="1" spc="55" dirty="0" err="1">
                <a:latin typeface="Times New Roman"/>
                <a:cs typeface="Times New Roman"/>
              </a:rPr>
              <a:t>p</a:t>
            </a:r>
            <a:r>
              <a:rPr lang="en-US" sz="2250" i="1" spc="55" dirty="0">
                <a:latin typeface="Times New Roman"/>
                <a:cs typeface="Times New Roman"/>
              </a:rPr>
              <a:t>  </a:t>
            </a:r>
            <a:r>
              <a:rPr sz="2250" i="1" spc="55" dirty="0" err="1">
                <a:latin typeface="Times New Roman"/>
                <a:cs typeface="Times New Roman"/>
              </a:rPr>
              <a:t>p</a:t>
            </a:r>
            <a:r>
              <a:rPr lang="en-US" sz="2250" i="1" spc="55" dirty="0">
                <a:latin typeface="Times New Roman"/>
                <a:cs typeface="Times New Roman"/>
              </a:rPr>
              <a:t> </a:t>
            </a:r>
            <a:r>
              <a:rPr sz="2250" spc="65" dirty="0">
                <a:latin typeface="Symbol"/>
                <a:cs typeface="Symbol"/>
              </a:rPr>
              <a:t></a:t>
            </a:r>
            <a:r>
              <a:rPr sz="2250" spc="-60" dirty="0">
                <a:latin typeface="Times New Roman"/>
                <a:cs typeface="Times New Roman"/>
              </a:rPr>
              <a:t> </a:t>
            </a:r>
            <a:r>
              <a:rPr sz="2250" spc="55" dirty="0">
                <a:latin typeface="Times New Roman"/>
                <a:cs typeface="Times New Roman"/>
              </a:rPr>
              <a:t>2625</a:t>
            </a:r>
            <a:r>
              <a:rPr sz="2250" spc="-160" dirty="0">
                <a:latin typeface="Times New Roman"/>
                <a:cs typeface="Times New Roman"/>
              </a:rPr>
              <a:t> </a:t>
            </a:r>
            <a:r>
              <a:rPr sz="2250" spc="65" dirty="0">
                <a:latin typeface="Symbol"/>
                <a:cs typeface="Symbol"/>
              </a:rPr>
              <a:t></a:t>
            </a:r>
            <a:r>
              <a:rPr sz="2250" spc="-275" dirty="0">
                <a:latin typeface="Times New Roman"/>
                <a:cs typeface="Times New Roman"/>
              </a:rPr>
              <a:t> </a:t>
            </a:r>
            <a:r>
              <a:rPr sz="2250" spc="55" dirty="0">
                <a:latin typeface="Times New Roman"/>
                <a:cs typeface="Times New Roman"/>
              </a:rPr>
              <a:t>100</a:t>
            </a:r>
            <a:r>
              <a:rPr sz="2250" spc="-110" dirty="0">
                <a:latin typeface="Times New Roman"/>
                <a:cs typeface="Times New Roman"/>
              </a:rPr>
              <a:t> </a:t>
            </a:r>
            <a:r>
              <a:rPr sz="2250" spc="65" dirty="0">
                <a:latin typeface="Symbol"/>
                <a:cs typeface="Symbol"/>
              </a:rPr>
              <a:t></a:t>
            </a:r>
            <a:r>
              <a:rPr sz="2250" spc="-90" dirty="0">
                <a:latin typeface="Times New Roman"/>
                <a:cs typeface="Times New Roman"/>
              </a:rPr>
              <a:t> </a:t>
            </a:r>
            <a:r>
              <a:rPr sz="2250" spc="55" dirty="0">
                <a:latin typeface="Times New Roman"/>
                <a:cs typeface="Times New Roman"/>
              </a:rPr>
              <a:t>35</a:t>
            </a:r>
            <a:r>
              <a:rPr sz="2250" spc="-245" dirty="0">
                <a:latin typeface="Times New Roman"/>
                <a:cs typeface="Times New Roman"/>
              </a:rPr>
              <a:t> </a:t>
            </a:r>
            <a:r>
              <a:rPr sz="2250" spc="25" dirty="0">
                <a:latin typeface="Symbol"/>
                <a:cs typeface="Symbol"/>
              </a:rPr>
              <a:t></a:t>
            </a:r>
            <a:r>
              <a:rPr sz="2250" spc="-229" dirty="0">
                <a:latin typeface="Times New Roman"/>
                <a:cs typeface="Times New Roman"/>
              </a:rPr>
              <a:t> </a:t>
            </a:r>
            <a:r>
              <a:rPr sz="2250" spc="55" dirty="0">
                <a:latin typeface="Times New Roman"/>
                <a:cs typeface="Times New Roman"/>
              </a:rPr>
              <a:t>5</a:t>
            </a:r>
            <a:r>
              <a:rPr sz="2250" spc="-240" dirty="0">
                <a:latin typeface="Times New Roman"/>
                <a:cs typeface="Times New Roman"/>
              </a:rPr>
              <a:t> </a:t>
            </a:r>
            <a:r>
              <a:rPr sz="2250" spc="25" dirty="0">
                <a:latin typeface="Symbol"/>
                <a:cs typeface="Symbol"/>
              </a:rPr>
              <a:t></a:t>
            </a:r>
            <a:r>
              <a:rPr sz="2250" spc="-155" dirty="0">
                <a:latin typeface="Times New Roman"/>
                <a:cs typeface="Times New Roman"/>
              </a:rPr>
              <a:t> </a:t>
            </a:r>
            <a:r>
              <a:rPr sz="2250" spc="55" dirty="0">
                <a:latin typeface="Times New Roman"/>
                <a:cs typeface="Times New Roman"/>
              </a:rPr>
              <a:t>20</a:t>
            </a:r>
            <a:r>
              <a:rPr sz="2250" spc="-105" dirty="0">
                <a:latin typeface="Times New Roman"/>
                <a:cs typeface="Times New Roman"/>
              </a:rPr>
              <a:t> </a:t>
            </a:r>
            <a:r>
              <a:rPr sz="2250" spc="65" dirty="0">
                <a:latin typeface="Symbol"/>
                <a:cs typeface="Symbol"/>
              </a:rPr>
              <a:t></a:t>
            </a:r>
            <a:r>
              <a:rPr sz="2250" spc="65" dirty="0">
                <a:latin typeface="Times New Roman"/>
                <a:cs typeface="Times New Roman"/>
              </a:rPr>
              <a:t>	</a:t>
            </a:r>
            <a:r>
              <a:rPr sz="2250" spc="55" dirty="0">
                <a:latin typeface="Times New Roman"/>
                <a:cs typeface="Times New Roman"/>
              </a:rPr>
              <a:t>7125</a:t>
            </a:r>
            <a:endParaRPr sz="22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75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30"/>
            <a:ext cx="10515600" cy="1000032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Greedy Technique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66831"/>
            <a:ext cx="11582400" cy="460593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dirty="0"/>
              <a:t>Constructs a solution to an </a:t>
            </a:r>
            <a:r>
              <a:rPr lang="en-US" altLang="en-US" i="1" dirty="0"/>
              <a:t>optimization problem</a:t>
            </a:r>
            <a:r>
              <a:rPr lang="en-US" altLang="en-US" dirty="0"/>
              <a:t> piece by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dirty="0"/>
              <a:t>piece through a sequence of choices that are:</a:t>
            </a:r>
            <a:br>
              <a:rPr lang="en-US" altLang="en-US" dirty="0"/>
            </a:br>
            <a:endParaRPr lang="en-US" altLang="en-US" dirty="0"/>
          </a:p>
          <a:p>
            <a:pPr>
              <a:lnSpc>
                <a:spcPct val="90000"/>
              </a:lnSpc>
              <a:defRPr/>
            </a:pPr>
            <a:r>
              <a:rPr lang="en-US" altLang="en-US" i="1" dirty="0"/>
              <a:t>feasible, i.e. satisfying the constraints</a:t>
            </a:r>
          </a:p>
          <a:p>
            <a:pPr>
              <a:lnSpc>
                <a:spcPct val="90000"/>
              </a:lnSpc>
              <a:defRPr/>
            </a:pPr>
            <a:endParaRPr lang="en-US" altLang="en-US" sz="2800" dirty="0"/>
          </a:p>
          <a:p>
            <a:pPr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FF6600"/>
                </a:solidFill>
              </a:rPr>
              <a:t>locally</a:t>
            </a:r>
            <a:r>
              <a:rPr lang="en-US" altLang="en-US" dirty="0"/>
              <a:t> </a:t>
            </a:r>
            <a:r>
              <a:rPr lang="en-US" altLang="en-US" i="1" dirty="0"/>
              <a:t>optimal (</a:t>
            </a:r>
            <a:r>
              <a:rPr lang="en-US" altLang="en-US" i="1" dirty="0">
                <a:solidFill>
                  <a:schemeClr val="tx1"/>
                </a:solidFill>
              </a:rPr>
              <a:t>with respect to some neighborhood definition</a:t>
            </a:r>
            <a:r>
              <a:rPr lang="en-US" altLang="en-US" i="1" dirty="0"/>
              <a:t>)</a:t>
            </a:r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  <a:p>
            <a:pPr>
              <a:lnSpc>
                <a:spcPct val="90000"/>
              </a:lnSpc>
              <a:defRPr/>
            </a:pPr>
            <a:r>
              <a:rPr lang="en-US" altLang="en-US" i="1" dirty="0"/>
              <a:t>greedy (in terms of some measure), and irrevocable</a:t>
            </a:r>
            <a:endParaRPr lang="en-US" altLang="en-US" sz="2800" i="1" dirty="0"/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dirty="0"/>
              <a:t>For some problems, it yields a </a:t>
            </a:r>
            <a:r>
              <a:rPr lang="en-US" altLang="en-US" dirty="0">
                <a:solidFill>
                  <a:srgbClr val="FF6600"/>
                </a:solidFill>
              </a:rPr>
              <a:t>globally</a:t>
            </a:r>
            <a:r>
              <a:rPr lang="en-US" altLang="en-US" dirty="0"/>
              <a:t> optimal solution for every instance. For most, does not but can be useful for fast approximations. We are mostly interested in the former case in this class.</a:t>
            </a:r>
          </a:p>
        </p:txBody>
      </p:sp>
      <p:sp>
        <p:nvSpPr>
          <p:cNvPr id="419853" name="AutoShape 13"/>
          <p:cNvSpPr>
            <a:spLocks noChangeArrowheads="1"/>
          </p:cNvSpPr>
          <p:nvPr/>
        </p:nvSpPr>
        <p:spPr bwMode="auto">
          <a:xfrm>
            <a:off x="8534400" y="2209800"/>
            <a:ext cx="3454400" cy="838200"/>
          </a:xfrm>
          <a:prstGeom prst="wedgeRectCallout">
            <a:avLst>
              <a:gd name="adj1" fmla="val -58394"/>
              <a:gd name="adj2" fmla="val -120264"/>
            </a:avLst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70000"/>
              </a:lnSpc>
            </a:pPr>
            <a:r>
              <a:rPr lang="en-US" altLang="en-US" sz="2000">
                <a:solidFill>
                  <a:schemeClr val="bg2"/>
                </a:solidFill>
              </a:rPr>
              <a:t>Defined by an objective function and a set of constraints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97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5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Activity</a:t>
            </a:r>
            <a:b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dirty="0"/>
              <a:t>https://visualgo.net/en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1" y="5103261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11"/>
            <a:ext cx="485578" cy="48557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58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Lecture 30</a:t>
            </a:r>
            <a:b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dirty="0"/>
              <a:t>Topic </a:t>
            </a:r>
            <a:r>
              <a:rPr lang="en-US" sz="4000" b="1"/>
              <a:t>: Optimal </a:t>
            </a:r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Binary 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Search Tree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1" y="5103261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11"/>
            <a:ext cx="485578" cy="48557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57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152400"/>
            <a:ext cx="114808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Optimal Binary Search Trees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32</a:t>
            </a:fld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19" y="2574836"/>
            <a:ext cx="524827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2" y="1314987"/>
            <a:ext cx="38481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790" y="2965494"/>
            <a:ext cx="501967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09600" y="4972505"/>
            <a:ext cx="373058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800" dirty="0"/>
              <a:t>Average # of comparisons = </a:t>
            </a:r>
          </a:p>
          <a:p>
            <a:pPr algn="l">
              <a:spcBef>
                <a:spcPct val="50000"/>
              </a:spcBef>
            </a:pPr>
            <a:r>
              <a:rPr lang="en-US" altLang="en-US" sz="1800" dirty="0"/>
              <a:t>1*0.1+ 0.2*2 + 0.4*3 + 0.3 *4 = 2.9 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4492580" y="4972505"/>
            <a:ext cx="373058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800" dirty="0"/>
              <a:t>Average # of comparisons = </a:t>
            </a:r>
          </a:p>
          <a:p>
            <a:pPr algn="l">
              <a:spcBef>
                <a:spcPct val="50000"/>
              </a:spcBef>
            </a:pPr>
            <a:r>
              <a:rPr lang="en-US" altLang="en-US" sz="1800" dirty="0"/>
              <a:t>2*0.1+ 0.2*1 + 0.4*2 + 0.3 *3 = 2.1 </a:t>
            </a:r>
          </a:p>
        </p:txBody>
      </p:sp>
    </p:spTree>
    <p:extLst>
      <p:ext uri="{BB962C8B-B14F-4D97-AF65-F5344CB8AC3E}">
        <p14:creationId xmlns:p14="http://schemas.microsoft.com/office/powerpoint/2010/main" val="3861081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152400"/>
            <a:ext cx="114808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Optimal Binary Search Trees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09600" y="5105400"/>
            <a:ext cx="782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425988" name="Text Box 4"/>
          <p:cNvSpPr txBox="1">
            <a:spLocks noChangeArrowheads="1"/>
          </p:cNvSpPr>
          <p:nvPr/>
        </p:nvSpPr>
        <p:spPr bwMode="auto">
          <a:xfrm>
            <a:off x="609600" y="1219201"/>
            <a:ext cx="115824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en-US" b="1" dirty="0"/>
              <a:t>Problem: Given </a:t>
            </a:r>
            <a:r>
              <a:rPr lang="en-US" altLang="en-US" b="1" i="1" dirty="0"/>
              <a:t>n </a:t>
            </a:r>
            <a:r>
              <a:rPr lang="en-US" altLang="en-US" b="1" dirty="0"/>
              <a:t>keys </a:t>
            </a:r>
            <a:r>
              <a:rPr lang="en-US" altLang="en-US" b="1" i="1" dirty="0"/>
              <a:t>a</a:t>
            </a:r>
            <a:r>
              <a:rPr lang="en-US" altLang="en-US" b="1" baseline="-25000" dirty="0"/>
              <a:t>1 </a:t>
            </a:r>
            <a:r>
              <a:rPr lang="en-US" altLang="en-US" b="1" dirty="0"/>
              <a:t>&lt; …&lt; </a:t>
            </a:r>
            <a:r>
              <a:rPr lang="en-US" altLang="en-US" b="1" i="1" dirty="0"/>
              <a:t>a</a:t>
            </a:r>
            <a:r>
              <a:rPr lang="en-US" altLang="en-US" b="1" i="1" baseline="-25000" dirty="0"/>
              <a:t>n </a:t>
            </a:r>
            <a:r>
              <a:rPr lang="en-US" altLang="en-US" b="1" dirty="0"/>
              <a:t>and probabilities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</a:t>
            </a:r>
            <a:r>
              <a:rPr lang="en-US" altLang="en-US" b="1" dirty="0">
                <a:cs typeface="Times New Roman" pitchFamily="18" charset="0"/>
              </a:rPr>
              <a:t> </a:t>
            </a:r>
            <a:r>
              <a:rPr lang="en-US" altLang="en-US" b="1" dirty="0"/>
              <a:t>…,  </a:t>
            </a:r>
            <a:r>
              <a:rPr lang="en-US" altLang="en-US" b="1" i="1" dirty="0" err="1"/>
              <a:t>p</a:t>
            </a:r>
            <a:r>
              <a:rPr lang="en-US" altLang="en-US" b="1" i="1" baseline="-25000" dirty="0" err="1"/>
              <a:t>n</a:t>
            </a:r>
            <a:br>
              <a:rPr lang="en-US" altLang="en-US" b="1" i="1" baseline="-25000" dirty="0"/>
            </a:br>
            <a:r>
              <a:rPr lang="en-US" altLang="en-US" b="1" i="1" baseline="-25000" dirty="0"/>
              <a:t>                        </a:t>
            </a:r>
            <a:r>
              <a:rPr lang="en-US" altLang="en-US" dirty="0"/>
              <a:t> </a:t>
            </a:r>
            <a:r>
              <a:rPr lang="en-US" altLang="en-US" b="1" dirty="0"/>
              <a:t>searching for them, find a BST with a minimum</a:t>
            </a:r>
            <a:br>
              <a:rPr lang="en-US" altLang="en-US" b="1" dirty="0"/>
            </a:br>
            <a:r>
              <a:rPr lang="en-US" altLang="en-US" b="1" dirty="0"/>
              <a:t>                 average number of comparisons in successful search.</a:t>
            </a:r>
            <a:endParaRPr lang="en-US" altLang="en-US" b="1" i="1" baseline="-25000" dirty="0"/>
          </a:p>
          <a:p>
            <a:pPr algn="l">
              <a:spcBef>
                <a:spcPct val="50000"/>
              </a:spcBef>
              <a:defRPr/>
            </a:pPr>
            <a:r>
              <a:rPr lang="en-US" altLang="en-US" b="1" dirty="0"/>
              <a:t>Since total number of BSTs with </a:t>
            </a:r>
            <a:r>
              <a:rPr lang="en-US" altLang="en-US" b="1" i="1" dirty="0"/>
              <a:t>n </a:t>
            </a:r>
            <a:r>
              <a:rPr lang="en-US" altLang="en-US" b="1" dirty="0"/>
              <a:t>nodes is given by C(2</a:t>
            </a:r>
            <a:r>
              <a:rPr lang="en-US" altLang="en-US" b="1" i="1" dirty="0"/>
              <a:t>n</a:t>
            </a:r>
            <a:r>
              <a:rPr lang="en-US" altLang="en-US" b="1" dirty="0"/>
              <a:t>,</a:t>
            </a:r>
            <a:r>
              <a:rPr lang="en-US" altLang="en-US" b="1" i="1" dirty="0"/>
              <a:t>n</a:t>
            </a:r>
            <a:r>
              <a:rPr lang="en-US" altLang="en-US" b="1" dirty="0"/>
              <a:t>)/(</a:t>
            </a:r>
            <a:r>
              <a:rPr lang="en-US" altLang="en-US" b="1" i="1" dirty="0"/>
              <a:t>n</a:t>
            </a:r>
            <a:r>
              <a:rPr lang="en-US" altLang="en-US" b="1" dirty="0"/>
              <a:t>+1), which grows exponentially, brute force is hopeless. </a:t>
            </a:r>
            <a:endParaRPr lang="el-GR" altLang="en-US" b="1" dirty="0"/>
          </a:p>
        </p:txBody>
      </p:sp>
      <p:sp>
        <p:nvSpPr>
          <p:cNvPr id="425991" name="Text Box 7"/>
          <p:cNvSpPr txBox="1">
            <a:spLocks noChangeArrowheads="1"/>
          </p:cNvSpPr>
          <p:nvPr/>
        </p:nvSpPr>
        <p:spPr bwMode="auto">
          <a:xfrm>
            <a:off x="609600" y="3011275"/>
            <a:ext cx="11582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en-US" b="1" dirty="0"/>
              <a:t>Example: What is an optimal BST for keys </a:t>
            </a:r>
            <a:r>
              <a:rPr lang="en-US" altLang="en-US" b="1" i="1" dirty="0"/>
              <a:t>A</a:t>
            </a:r>
            <a:r>
              <a:rPr lang="en-US" altLang="en-US" b="1" dirty="0"/>
              <a:t>, </a:t>
            </a:r>
            <a:r>
              <a:rPr lang="en-US" altLang="en-US" b="1" i="1" dirty="0"/>
              <a:t>B</a:t>
            </a:r>
            <a:r>
              <a:rPr lang="en-US" altLang="en-US" b="1" dirty="0"/>
              <a:t>,</a:t>
            </a:r>
            <a:r>
              <a:rPr lang="en-US" altLang="en-US" b="1" i="1" dirty="0"/>
              <a:t> C</a:t>
            </a:r>
            <a:r>
              <a:rPr lang="en-US" altLang="en-US" b="1" dirty="0"/>
              <a:t>, and </a:t>
            </a:r>
            <a:r>
              <a:rPr lang="en-US" altLang="en-US" b="1" i="1" dirty="0"/>
              <a:t>D </a:t>
            </a:r>
            <a:r>
              <a:rPr lang="en-US" altLang="en-US" b="1" dirty="0"/>
              <a:t>with</a:t>
            </a:r>
            <a:br>
              <a:rPr lang="en-US" altLang="en-US" b="1" dirty="0"/>
            </a:br>
            <a:r>
              <a:rPr lang="en-US" altLang="en-US" b="1" dirty="0"/>
              <a:t>                  search probabilities 0.1, 0.2, 0.4, and 0.3, respectively?</a:t>
            </a:r>
            <a:endParaRPr lang="en-US" altLang="en-US" b="1" i="1" dirty="0"/>
          </a:p>
        </p:txBody>
      </p:sp>
      <p:graphicFrame>
        <p:nvGraphicFramePr>
          <p:cNvPr id="4259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376902"/>
              </p:ext>
            </p:extLst>
          </p:nvPr>
        </p:nvGraphicFramePr>
        <p:xfrm>
          <a:off x="1117600" y="3184529"/>
          <a:ext cx="7205133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Document" r:id="rId4" imgW="6083841" imgH="4061633" progId="Word.Document.8">
                  <p:embed/>
                </p:oleObj>
              </mc:Choice>
              <mc:Fallback>
                <p:oleObj name="Document" r:id="rId4" imgW="6083841" imgH="40616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3184529"/>
                        <a:ext cx="7205133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5993" name="Text Box 9"/>
          <p:cNvSpPr txBox="1">
            <a:spLocks noChangeArrowheads="1"/>
          </p:cNvSpPr>
          <p:nvPr/>
        </p:nvSpPr>
        <p:spPr bwMode="auto">
          <a:xfrm>
            <a:off x="6299200" y="4984754"/>
            <a:ext cx="5384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dirty="0"/>
              <a:t>Average # of comparisons        = </a:t>
            </a:r>
          </a:p>
          <a:p>
            <a:pPr algn="l">
              <a:spcBef>
                <a:spcPct val="50000"/>
              </a:spcBef>
            </a:pPr>
            <a:r>
              <a:rPr lang="en-US" altLang="en-US" dirty="0"/>
              <a:t>1*0.4 + 2*(0.2+0.3) + 3*0.1 = 1.7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650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5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5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9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152400"/>
            <a:ext cx="114808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DP for Optimal BST Problem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09600" y="5105400"/>
            <a:ext cx="782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427012" name="Text Box 4"/>
          <p:cNvSpPr txBox="1">
            <a:spLocks noChangeArrowheads="1"/>
          </p:cNvSpPr>
          <p:nvPr/>
        </p:nvSpPr>
        <p:spPr bwMode="auto">
          <a:xfrm>
            <a:off x="609600" y="1143003"/>
            <a:ext cx="11582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en-US" b="1" dirty="0"/>
              <a:t>Let </a:t>
            </a:r>
            <a:r>
              <a:rPr lang="en-US" altLang="en-US" b="1" i="1" dirty="0"/>
              <a:t>C</a:t>
            </a:r>
            <a:r>
              <a:rPr lang="en-US" altLang="en-US" b="1" dirty="0"/>
              <a:t>[</a:t>
            </a:r>
            <a:r>
              <a:rPr lang="en-US" altLang="en-US" b="1" i="1" dirty="0" err="1"/>
              <a:t>i,j</a:t>
            </a:r>
            <a:r>
              <a:rPr lang="en-US" altLang="en-US" b="1" dirty="0"/>
              <a:t>] be minimum average number of comparisons made in T[</a:t>
            </a:r>
            <a:r>
              <a:rPr lang="en-US" altLang="en-US" b="1" i="1" dirty="0" err="1"/>
              <a:t>i,j</a:t>
            </a:r>
            <a:r>
              <a:rPr lang="en-US" altLang="en-US" b="1" dirty="0"/>
              <a:t>], optimal BST for keys </a:t>
            </a:r>
            <a:r>
              <a:rPr lang="en-US" altLang="en-US" b="1" i="1" dirty="0" err="1"/>
              <a:t>a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&lt; …&lt; </a:t>
            </a:r>
            <a:r>
              <a:rPr lang="en-US" altLang="en-US" b="1" i="1" dirty="0" err="1"/>
              <a:t>a</a:t>
            </a:r>
            <a:r>
              <a:rPr lang="en-US" altLang="en-US" b="1" i="1" baseline="-25000" dirty="0" err="1"/>
              <a:t>j</a:t>
            </a:r>
            <a:r>
              <a:rPr lang="en-US" altLang="en-US" dirty="0"/>
              <a:t> </a:t>
            </a:r>
            <a:r>
              <a:rPr lang="en-US" altLang="en-US" b="1" dirty="0"/>
              <a:t>,</a:t>
            </a:r>
            <a:r>
              <a:rPr lang="en-US" altLang="en-US" dirty="0"/>
              <a:t> </a:t>
            </a:r>
            <a:r>
              <a:rPr lang="en-US" altLang="en-US" b="1" dirty="0"/>
              <a:t>where 1 ≤  </a:t>
            </a:r>
            <a:r>
              <a:rPr lang="en-US" altLang="en-US" b="1" i="1" dirty="0"/>
              <a:t>i </a:t>
            </a:r>
            <a:r>
              <a:rPr lang="en-US" altLang="en-US" b="1" dirty="0"/>
              <a:t>≤  </a:t>
            </a:r>
            <a:r>
              <a:rPr lang="en-US" altLang="en-US" b="1" i="1" dirty="0"/>
              <a:t>j </a:t>
            </a:r>
            <a:r>
              <a:rPr lang="en-US" altLang="en-US" b="1" dirty="0"/>
              <a:t>≤ </a:t>
            </a:r>
            <a:r>
              <a:rPr lang="en-US" altLang="en-US" b="1" i="1" dirty="0"/>
              <a:t>n. </a:t>
            </a:r>
            <a:r>
              <a:rPr lang="en-US" altLang="en-US" b="1" dirty="0"/>
              <a:t>Consider optimal BST among all BSTs with some </a:t>
            </a:r>
            <a:r>
              <a:rPr lang="en-US" altLang="en-US" b="1" i="1" dirty="0" err="1"/>
              <a:t>a</a:t>
            </a:r>
            <a:r>
              <a:rPr lang="en-US" altLang="en-US" b="1" i="1" baseline="-25000" dirty="0" err="1"/>
              <a:t>k</a:t>
            </a:r>
            <a:r>
              <a:rPr lang="en-US" altLang="en-US" b="1" i="1" baseline="-25000" dirty="0"/>
              <a:t>  </a:t>
            </a:r>
            <a:r>
              <a:rPr lang="en-US" altLang="en-US" b="1" dirty="0"/>
              <a:t>(</a:t>
            </a:r>
            <a:r>
              <a:rPr lang="en-US" altLang="en-US" b="1" i="1" dirty="0"/>
              <a:t>i </a:t>
            </a:r>
            <a:r>
              <a:rPr lang="en-US" altLang="en-US" b="1" dirty="0"/>
              <a:t>≤  </a:t>
            </a:r>
            <a:r>
              <a:rPr lang="en-US" altLang="en-US" b="1" i="1" dirty="0"/>
              <a:t>k </a:t>
            </a:r>
            <a:r>
              <a:rPr lang="en-US" altLang="en-US" b="1" dirty="0"/>
              <a:t>≤</a:t>
            </a:r>
            <a:r>
              <a:rPr lang="en-US" altLang="en-US" dirty="0"/>
              <a:t>  </a:t>
            </a:r>
            <a:r>
              <a:rPr lang="en-US" altLang="en-US" b="1" i="1" dirty="0"/>
              <a:t>j</a:t>
            </a:r>
            <a:r>
              <a:rPr lang="en-US" altLang="en-US" dirty="0"/>
              <a:t> </a:t>
            </a:r>
            <a:r>
              <a:rPr lang="en-US" altLang="en-US" b="1" dirty="0"/>
              <a:t>) as their root; T[</a:t>
            </a:r>
            <a:r>
              <a:rPr lang="en-US" altLang="en-US" b="1" i="1" dirty="0" err="1"/>
              <a:t>i,j</a:t>
            </a:r>
            <a:r>
              <a:rPr lang="en-US" altLang="en-US" b="1" dirty="0"/>
              <a:t>] is the best among them. </a:t>
            </a:r>
            <a:r>
              <a:rPr lang="en-US" altLang="en-US" dirty="0"/>
              <a:t> </a:t>
            </a:r>
            <a:endParaRPr lang="el-GR" altLang="en-US" dirty="0"/>
          </a:p>
        </p:txBody>
      </p:sp>
      <p:pic>
        <p:nvPicPr>
          <p:cNvPr id="18437" name="Picture 6" descr="Fig 8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6196" y="2693254"/>
            <a:ext cx="4520372" cy="27634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Department of Computer science and Engineering         CSB4201 - DESIGN AND ANALYSIS AND ALGORITHMS               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34</a:t>
            </a:fld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1789334"/>
            <a:ext cx="7458075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8609895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DP for Optimal BST Problem (cont.)</a:t>
            </a:r>
          </a:p>
        </p:txBody>
      </p:sp>
      <p:sp>
        <p:nvSpPr>
          <p:cNvPr id="19460" name="Text Box 1027"/>
          <p:cNvSpPr txBox="1">
            <a:spLocks noChangeArrowheads="1"/>
          </p:cNvSpPr>
          <p:nvPr/>
        </p:nvSpPr>
        <p:spPr bwMode="auto">
          <a:xfrm>
            <a:off x="609600" y="5105405"/>
            <a:ext cx="7823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35</a:t>
            </a:fld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54" y="1217933"/>
            <a:ext cx="9425904" cy="107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9" y="2058774"/>
            <a:ext cx="7094560" cy="3870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772" y="5800725"/>
            <a:ext cx="71151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317119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1" y="5103261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11"/>
            <a:ext cx="485578" cy="48557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8" y="1390649"/>
            <a:ext cx="7784845" cy="2717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1026"/>
          <p:cNvSpPr txBox="1">
            <a:spLocks noChangeArrowheads="1"/>
          </p:cNvSpPr>
          <p:nvPr/>
        </p:nvSpPr>
        <p:spPr>
          <a:xfrm>
            <a:off x="838200" y="365130"/>
            <a:ext cx="10515600" cy="9227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4800" dirty="0"/>
              <a:t>DP for Optimal BST Problem (cont.)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576" y="3926925"/>
            <a:ext cx="266700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900" y="3953801"/>
            <a:ext cx="38481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6299200" y="4984754"/>
            <a:ext cx="5384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dirty="0"/>
              <a:t>Average # of comparisons        = </a:t>
            </a:r>
          </a:p>
          <a:p>
            <a:pPr algn="l">
              <a:spcBef>
                <a:spcPct val="50000"/>
              </a:spcBef>
            </a:pPr>
            <a:r>
              <a:rPr lang="en-US" altLang="en-US" dirty="0"/>
              <a:t>1*0.4 + 2*(0.2+0.3) + 3*0.1 = 1.7 </a:t>
            </a:r>
          </a:p>
        </p:txBody>
      </p:sp>
    </p:spTree>
    <p:extLst>
      <p:ext uri="{BB962C8B-B14F-4D97-AF65-F5344CB8AC3E}">
        <p14:creationId xmlns:p14="http://schemas.microsoft.com/office/powerpoint/2010/main" val="119513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152400"/>
            <a:ext cx="114808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Optimal Binary Search Trees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09600" y="5105405"/>
            <a:ext cx="7823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21508" name="Picture 6" descr="8_3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838205"/>
            <a:ext cx="8534400" cy="5457825"/>
          </a:xfrm>
          <a:solidFill>
            <a:schemeClr val="tx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20302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Activity</a:t>
            </a:r>
            <a:b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dirty="0"/>
              <a:t>https://visualgo.net/en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1" y="5103261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11"/>
            <a:ext cx="485578" cy="48557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5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Applications of the Greedy Strategy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/>
              <a:t>Optimal solutions:</a:t>
            </a:r>
          </a:p>
          <a:p>
            <a:pPr lvl="1">
              <a:defRPr/>
            </a:pPr>
            <a:r>
              <a:rPr lang="en-US" altLang="en-US" sz="2400"/>
              <a:t>change making for “normal” coin denominations</a:t>
            </a:r>
          </a:p>
          <a:p>
            <a:pPr lvl="1">
              <a:defRPr/>
            </a:pPr>
            <a:r>
              <a:rPr lang="en-US" altLang="en-US" sz="2400"/>
              <a:t>minimum spanning tree (MST)</a:t>
            </a:r>
          </a:p>
          <a:p>
            <a:pPr lvl="1">
              <a:defRPr/>
            </a:pPr>
            <a:r>
              <a:rPr lang="en-US" altLang="en-US" sz="2400"/>
              <a:t>single-source shortest paths </a:t>
            </a:r>
          </a:p>
          <a:p>
            <a:pPr lvl="1">
              <a:defRPr/>
            </a:pPr>
            <a:r>
              <a:rPr lang="en-US" altLang="en-US" sz="2400">
                <a:solidFill>
                  <a:schemeClr val="tx1"/>
                </a:solidFill>
              </a:rPr>
              <a:t>simple scheduling problems</a:t>
            </a:r>
          </a:p>
          <a:p>
            <a:pPr lvl="1">
              <a:defRPr/>
            </a:pPr>
            <a:r>
              <a:rPr lang="en-US" altLang="en-US" sz="2400"/>
              <a:t>Huffman codes</a:t>
            </a:r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Approximations/heuristics:</a:t>
            </a:r>
          </a:p>
          <a:p>
            <a:pPr lvl="1">
              <a:defRPr/>
            </a:pPr>
            <a:r>
              <a:rPr lang="en-US" altLang="en-US" sz="2400">
                <a:solidFill>
                  <a:schemeClr val="tx1"/>
                </a:solidFill>
              </a:rPr>
              <a:t>traveling salesman problem (TSP)</a:t>
            </a:r>
          </a:p>
          <a:p>
            <a:pPr lvl="1">
              <a:defRPr/>
            </a:pPr>
            <a:r>
              <a:rPr lang="en-US" altLang="en-US" sz="2400">
                <a:solidFill>
                  <a:schemeClr val="tx1"/>
                </a:solidFill>
              </a:rPr>
              <a:t>knapsack problem</a:t>
            </a:r>
          </a:p>
          <a:p>
            <a:pPr lvl="1">
              <a:defRPr/>
            </a:pPr>
            <a:r>
              <a:rPr lang="en-US" altLang="en-US" sz="2400">
                <a:solidFill>
                  <a:schemeClr val="tx1"/>
                </a:solidFill>
              </a:rPr>
              <a:t>other combinatorial optimization problems</a:t>
            </a:r>
          </a:p>
          <a:p>
            <a:pPr>
              <a:defRPr/>
            </a:pPr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92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9"/>
            <a:ext cx="10515600" cy="96139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Change-Making Problem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266825"/>
            <a:ext cx="11480800" cy="4448175"/>
          </a:xfrm>
        </p:spPr>
        <p:txBody>
          <a:bodyPr>
            <a:normAutofit fontScale="92500" lnSpcReduction="10000"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Given unlimited amounts of coins of denominations </a:t>
            </a:r>
            <a:r>
              <a:rPr lang="en-US" altLang="en-US" i="1" dirty="0"/>
              <a:t>d</a:t>
            </a:r>
            <a:r>
              <a:rPr lang="en-US" altLang="en-US" baseline="-25000" dirty="0"/>
              <a:t>1 </a:t>
            </a:r>
            <a:r>
              <a:rPr lang="en-US" altLang="en-US" dirty="0"/>
              <a:t>&gt; … &gt;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m</a:t>
            </a:r>
            <a:r>
              <a:rPr lang="en-US" altLang="en-US" i="1" baseline="-25000" dirty="0"/>
              <a:t> </a:t>
            </a:r>
            <a:r>
              <a:rPr lang="en-US" altLang="en-US" dirty="0"/>
              <a:t>,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give change for amount </a:t>
            </a:r>
            <a:r>
              <a:rPr lang="en-US" altLang="en-US" i="1" dirty="0"/>
              <a:t>n </a:t>
            </a:r>
            <a:r>
              <a:rPr lang="en-US" altLang="en-US" dirty="0"/>
              <a:t>with the least number of coins</a:t>
            </a:r>
          </a:p>
          <a:p>
            <a:pPr>
              <a:buFont typeface="Monotype Sorts" pitchFamily="2" charset="2"/>
              <a:buNone/>
              <a:defRPr/>
            </a:pPr>
            <a:endParaRPr lang="en-US" altLang="en-US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Example:  </a:t>
            </a:r>
            <a:r>
              <a:rPr lang="en-US" altLang="en-US" i="1" dirty="0"/>
              <a:t>d</a:t>
            </a:r>
            <a:r>
              <a:rPr lang="en-US" altLang="en-US" baseline="-25000" dirty="0"/>
              <a:t>1 </a:t>
            </a:r>
            <a:r>
              <a:rPr lang="en-US" altLang="en-US" dirty="0"/>
              <a:t>= 25c,  </a:t>
            </a:r>
            <a:r>
              <a:rPr lang="en-US" altLang="en-US" i="1" dirty="0"/>
              <a:t>d</a:t>
            </a:r>
            <a:r>
              <a:rPr lang="en-US" altLang="en-US" baseline="-25000" dirty="0"/>
              <a:t>2 </a:t>
            </a:r>
            <a:r>
              <a:rPr lang="en-US" altLang="en-US" dirty="0"/>
              <a:t>=10c,  </a:t>
            </a:r>
            <a:r>
              <a:rPr lang="en-US" altLang="en-US" i="1" dirty="0"/>
              <a:t>d</a:t>
            </a:r>
            <a:r>
              <a:rPr lang="en-US" altLang="en-US" baseline="-25000" dirty="0"/>
              <a:t>3 </a:t>
            </a:r>
            <a:r>
              <a:rPr lang="en-US" altLang="en-US" dirty="0"/>
              <a:t>= 5c,  </a:t>
            </a:r>
            <a:r>
              <a:rPr lang="en-US" altLang="en-US" i="1" dirty="0"/>
              <a:t>d</a:t>
            </a:r>
            <a:r>
              <a:rPr lang="en-US" altLang="en-US" baseline="-25000" dirty="0"/>
              <a:t>4 </a:t>
            </a:r>
            <a:r>
              <a:rPr lang="en-US" altLang="en-US" dirty="0"/>
              <a:t>= 1c  and  </a:t>
            </a:r>
            <a:r>
              <a:rPr lang="en-US" altLang="en-US" i="1" dirty="0"/>
              <a:t>n = </a:t>
            </a:r>
            <a:r>
              <a:rPr lang="en-US" altLang="en-US" dirty="0"/>
              <a:t>48c</a:t>
            </a:r>
          </a:p>
          <a:p>
            <a:pPr>
              <a:buFont typeface="Monotype Sorts" pitchFamily="2" charset="2"/>
              <a:buNone/>
              <a:defRPr/>
            </a:pPr>
            <a:endParaRPr lang="en-US" altLang="en-US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Greedy solution: </a:t>
            </a:r>
          </a:p>
          <a:p>
            <a:pPr>
              <a:buFont typeface="Monotype Sorts" pitchFamily="2" charset="2"/>
              <a:buNone/>
              <a:defRPr/>
            </a:pPr>
            <a:endParaRPr lang="en-US" altLang="en-US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Greedy solution is</a:t>
            </a:r>
          </a:p>
          <a:p>
            <a:pPr>
              <a:defRPr/>
            </a:pPr>
            <a:r>
              <a:rPr lang="en-US" altLang="en-US" dirty="0"/>
              <a:t>optimal for any amount and “normal’’ set of denominations</a:t>
            </a:r>
          </a:p>
          <a:p>
            <a:pPr>
              <a:defRPr/>
            </a:pPr>
            <a:r>
              <a:rPr lang="en-US" altLang="en-US" dirty="0"/>
              <a:t> may not be optimal for arbitrary coin denominations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421892" name="Text Box 4"/>
          <p:cNvSpPr txBox="1">
            <a:spLocks noChangeArrowheads="1"/>
          </p:cNvSpPr>
          <p:nvPr/>
        </p:nvSpPr>
        <p:spPr bwMode="auto">
          <a:xfrm>
            <a:off x="4775200" y="3505200"/>
            <a:ext cx="314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dirty="0"/>
              <a:t>&lt;1, 2, 0,  3&gt;</a:t>
            </a:r>
          </a:p>
        </p:txBody>
      </p:sp>
      <p:sp>
        <p:nvSpPr>
          <p:cNvPr id="421893" name="Text Box 5"/>
          <p:cNvSpPr txBox="1">
            <a:spLocks noChangeArrowheads="1"/>
          </p:cNvSpPr>
          <p:nvPr/>
        </p:nvSpPr>
        <p:spPr bwMode="auto">
          <a:xfrm>
            <a:off x="1727200" y="6019800"/>
            <a:ext cx="924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For example, </a:t>
            </a:r>
            <a:r>
              <a:rPr lang="en-US" altLang="en-US" i="1"/>
              <a:t>d</a:t>
            </a:r>
            <a:r>
              <a:rPr lang="en-US" altLang="en-US" sz="1800" i="1"/>
              <a:t>1</a:t>
            </a:r>
            <a:r>
              <a:rPr lang="en-US" altLang="en-US"/>
              <a:t> = 25c, </a:t>
            </a:r>
            <a:r>
              <a:rPr lang="en-US" altLang="en-US" i="1"/>
              <a:t>d</a:t>
            </a:r>
            <a:r>
              <a:rPr lang="en-US" altLang="en-US" sz="1800" i="1"/>
              <a:t>2</a:t>
            </a:r>
            <a:r>
              <a:rPr lang="en-US" altLang="en-US"/>
              <a:t> = 10c, </a:t>
            </a:r>
            <a:r>
              <a:rPr lang="en-US" altLang="en-US" i="1"/>
              <a:t>d</a:t>
            </a:r>
            <a:r>
              <a:rPr lang="en-US" altLang="en-US" sz="1800" i="1"/>
              <a:t>3</a:t>
            </a:r>
            <a:r>
              <a:rPr lang="en-US" altLang="en-US"/>
              <a:t> = 1c, and </a:t>
            </a:r>
            <a:r>
              <a:rPr lang="en-US" altLang="en-US" i="1"/>
              <a:t>n</a:t>
            </a:r>
            <a:r>
              <a:rPr lang="en-US" altLang="en-US"/>
              <a:t> = 30c</a:t>
            </a:r>
          </a:p>
        </p:txBody>
      </p:sp>
      <p:sp>
        <p:nvSpPr>
          <p:cNvPr id="421894" name="Text Box 6"/>
          <p:cNvSpPr txBox="1">
            <a:spLocks noChangeArrowheads="1"/>
          </p:cNvSpPr>
          <p:nvPr/>
        </p:nvSpPr>
        <p:spPr bwMode="auto">
          <a:xfrm>
            <a:off x="254000" y="557869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FF9933"/>
                </a:solidFill>
              </a:rPr>
              <a:t>Ex: Prove the greedy algorithm is optimal for the above denominations.</a:t>
            </a:r>
          </a:p>
        </p:txBody>
      </p:sp>
      <p:sp>
        <p:nvSpPr>
          <p:cNvPr id="421895" name="Text Box 7"/>
          <p:cNvSpPr txBox="1">
            <a:spLocks noChangeArrowheads="1"/>
          </p:cNvSpPr>
          <p:nvPr/>
        </p:nvSpPr>
        <p:spPr bwMode="auto">
          <a:xfrm>
            <a:off x="2032000" y="2133600"/>
            <a:ext cx="863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Q: What are the objective function and constraints?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4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2" grpId="0"/>
      <p:bldP spid="421893" grpId="0"/>
      <p:bldP spid="421894" grpId="0"/>
      <p:bldP spid="4218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Minimum Spanning Tree (MST)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i="1" u="sng"/>
              <a:t>Spanning tree</a:t>
            </a:r>
            <a:r>
              <a:rPr lang="en-US" altLang="en-US"/>
              <a:t> of a connected graph </a:t>
            </a:r>
            <a:r>
              <a:rPr lang="en-US" altLang="en-US" i="1"/>
              <a:t>G</a:t>
            </a:r>
            <a:r>
              <a:rPr lang="en-US" altLang="en-US"/>
              <a:t>: a connected acyclic subgraph of </a:t>
            </a:r>
            <a:r>
              <a:rPr lang="en-US" altLang="en-US" i="1"/>
              <a:t>G </a:t>
            </a:r>
            <a:r>
              <a:rPr lang="en-US" altLang="en-US"/>
              <a:t>that includes all of </a:t>
            </a:r>
            <a:r>
              <a:rPr lang="en-US" altLang="en-US" i="1"/>
              <a:t>G</a:t>
            </a:r>
            <a:r>
              <a:rPr lang="en-US" altLang="en-US"/>
              <a:t>’s vertices</a:t>
            </a:r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 i="1" u="sng"/>
              <a:t>Minimum spanning tree</a:t>
            </a:r>
            <a:r>
              <a:rPr lang="en-US" altLang="en-US"/>
              <a:t> of a weighted, connected graph </a:t>
            </a:r>
            <a:r>
              <a:rPr lang="en-US" altLang="en-US" i="1"/>
              <a:t>G</a:t>
            </a:r>
            <a:r>
              <a:rPr lang="en-US" altLang="en-US"/>
              <a:t>: a spanning tree of </a:t>
            </a:r>
            <a:r>
              <a:rPr lang="en-US" altLang="en-US" i="1"/>
              <a:t>G</a:t>
            </a:r>
            <a:r>
              <a:rPr lang="en-US" altLang="en-US"/>
              <a:t> of the minimum total weight</a:t>
            </a:r>
          </a:p>
          <a:p>
            <a:pPr>
              <a:defRPr/>
            </a:pPr>
            <a:endParaRPr lang="en-US" altLang="en-US" u="sng"/>
          </a:p>
          <a:p>
            <a:pPr>
              <a:buFont typeface="Monotype Sorts" pitchFamily="2" charset="2"/>
              <a:buNone/>
              <a:defRPr/>
            </a:pPr>
            <a:r>
              <a:rPr lang="en-US" altLang="en-US"/>
              <a:t>Example:</a:t>
            </a:r>
            <a:endParaRPr lang="en-US" altLang="en-US" u="sng"/>
          </a:p>
        </p:txBody>
      </p:sp>
      <p:grpSp>
        <p:nvGrpSpPr>
          <p:cNvPr id="7172" name="Group 19"/>
          <p:cNvGrpSpPr>
            <a:grpSpLocks/>
          </p:cNvGrpSpPr>
          <p:nvPr/>
        </p:nvGrpSpPr>
        <p:grpSpPr bwMode="auto">
          <a:xfrm>
            <a:off x="1320800" y="4281493"/>
            <a:ext cx="3048000" cy="2211387"/>
            <a:chOff x="624" y="2697"/>
            <a:chExt cx="1440" cy="1393"/>
          </a:xfrm>
        </p:grpSpPr>
        <p:sp>
          <p:nvSpPr>
            <p:cNvPr id="7197" name="Oval 4"/>
            <p:cNvSpPr>
              <a:spLocks noChangeArrowheads="1"/>
            </p:cNvSpPr>
            <p:nvPr/>
          </p:nvSpPr>
          <p:spPr bwMode="auto">
            <a:xfrm>
              <a:off x="1488" y="273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7198" name="Oval 5"/>
            <p:cNvSpPr>
              <a:spLocks noChangeArrowheads="1"/>
            </p:cNvSpPr>
            <p:nvPr/>
          </p:nvSpPr>
          <p:spPr bwMode="auto">
            <a:xfrm>
              <a:off x="1872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d</a:t>
              </a:r>
            </a:p>
          </p:txBody>
        </p:sp>
        <p:sp>
          <p:nvSpPr>
            <p:cNvPr id="7199" name="Oval 6"/>
            <p:cNvSpPr>
              <a:spLocks noChangeArrowheads="1"/>
            </p:cNvSpPr>
            <p:nvPr/>
          </p:nvSpPr>
          <p:spPr bwMode="auto">
            <a:xfrm>
              <a:off x="816" y="384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7200" name="Oval 7"/>
            <p:cNvSpPr>
              <a:spLocks noChangeArrowheads="1"/>
            </p:cNvSpPr>
            <p:nvPr/>
          </p:nvSpPr>
          <p:spPr bwMode="auto">
            <a:xfrm>
              <a:off x="672" y="297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7201" name="Line 8"/>
            <p:cNvSpPr>
              <a:spLocks noChangeShapeType="1"/>
            </p:cNvSpPr>
            <p:nvPr/>
          </p:nvSpPr>
          <p:spPr bwMode="auto">
            <a:xfrm flipV="1">
              <a:off x="864" y="2880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02" name="Line 9"/>
            <p:cNvSpPr>
              <a:spLocks noChangeShapeType="1"/>
            </p:cNvSpPr>
            <p:nvPr/>
          </p:nvSpPr>
          <p:spPr bwMode="auto">
            <a:xfrm flipH="1" flipV="1">
              <a:off x="768" y="3168"/>
              <a:ext cx="9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03" name="Line 10"/>
            <p:cNvSpPr>
              <a:spLocks noChangeShapeType="1"/>
            </p:cNvSpPr>
            <p:nvPr/>
          </p:nvSpPr>
          <p:spPr bwMode="auto">
            <a:xfrm flipV="1">
              <a:off x="912" y="2928"/>
              <a:ext cx="62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04" name="Text Box 11"/>
            <p:cNvSpPr txBox="1">
              <a:spLocks noChangeArrowheads="1"/>
            </p:cNvSpPr>
            <p:nvPr/>
          </p:nvSpPr>
          <p:spPr bwMode="auto">
            <a:xfrm>
              <a:off x="1046" y="2697"/>
              <a:ext cx="1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7205" name="Text Box 12"/>
            <p:cNvSpPr txBox="1">
              <a:spLocks noChangeArrowheads="1"/>
            </p:cNvSpPr>
            <p:nvPr/>
          </p:nvSpPr>
          <p:spPr bwMode="auto">
            <a:xfrm>
              <a:off x="624" y="3393"/>
              <a:ext cx="1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7206" name="Text Box 13"/>
            <p:cNvSpPr txBox="1">
              <a:spLocks noChangeArrowheads="1"/>
            </p:cNvSpPr>
            <p:nvPr/>
          </p:nvSpPr>
          <p:spPr bwMode="auto">
            <a:xfrm>
              <a:off x="1104" y="3153"/>
              <a:ext cx="1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7207" name="Text Box 14"/>
            <p:cNvSpPr txBox="1">
              <a:spLocks noChangeArrowheads="1"/>
            </p:cNvSpPr>
            <p:nvPr/>
          </p:nvSpPr>
          <p:spPr bwMode="auto">
            <a:xfrm>
              <a:off x="1344" y="3408"/>
              <a:ext cx="8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7208" name="Text Box 15"/>
            <p:cNvSpPr txBox="1">
              <a:spLocks noChangeArrowheads="1"/>
            </p:cNvSpPr>
            <p:nvPr/>
          </p:nvSpPr>
          <p:spPr bwMode="auto">
            <a:xfrm>
              <a:off x="1344" y="3840"/>
              <a:ext cx="1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7209" name="Line 16"/>
            <p:cNvSpPr>
              <a:spLocks noChangeShapeType="1"/>
            </p:cNvSpPr>
            <p:nvPr/>
          </p:nvSpPr>
          <p:spPr bwMode="auto">
            <a:xfrm flipV="1">
              <a:off x="1008" y="3864"/>
              <a:ext cx="86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10" name="Line 17"/>
            <p:cNvSpPr>
              <a:spLocks noChangeShapeType="1"/>
            </p:cNvSpPr>
            <p:nvPr/>
          </p:nvSpPr>
          <p:spPr bwMode="auto">
            <a:xfrm flipH="1" flipV="1">
              <a:off x="1632" y="2928"/>
              <a:ext cx="33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11" name="Text Box 18"/>
            <p:cNvSpPr txBox="1">
              <a:spLocks noChangeArrowheads="1"/>
            </p:cNvSpPr>
            <p:nvPr/>
          </p:nvSpPr>
          <p:spPr bwMode="auto">
            <a:xfrm>
              <a:off x="1776" y="3105"/>
              <a:ext cx="1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1</a:t>
              </a:r>
            </a:p>
          </p:txBody>
        </p:sp>
      </p:grpSp>
      <p:grpSp>
        <p:nvGrpSpPr>
          <p:cNvPr id="423147" name="Group 235"/>
          <p:cNvGrpSpPr>
            <a:grpSpLocks/>
          </p:cNvGrpSpPr>
          <p:nvPr/>
        </p:nvGrpSpPr>
        <p:grpSpPr bwMode="auto">
          <a:xfrm>
            <a:off x="8331200" y="4329118"/>
            <a:ext cx="3048000" cy="2149475"/>
            <a:chOff x="3936" y="2727"/>
            <a:chExt cx="1440" cy="1354"/>
          </a:xfrm>
        </p:grpSpPr>
        <p:sp>
          <p:nvSpPr>
            <p:cNvPr id="7186" name="Oval 218"/>
            <p:cNvSpPr>
              <a:spLocks noChangeArrowheads="1"/>
            </p:cNvSpPr>
            <p:nvPr/>
          </p:nvSpPr>
          <p:spPr bwMode="auto">
            <a:xfrm>
              <a:off x="4800" y="2727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7187" name="Oval 219"/>
            <p:cNvSpPr>
              <a:spLocks noChangeArrowheads="1"/>
            </p:cNvSpPr>
            <p:nvPr/>
          </p:nvSpPr>
          <p:spPr bwMode="auto">
            <a:xfrm>
              <a:off x="5184" y="3735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d</a:t>
              </a:r>
            </a:p>
          </p:txBody>
        </p:sp>
        <p:sp>
          <p:nvSpPr>
            <p:cNvPr id="7188" name="Oval 220"/>
            <p:cNvSpPr>
              <a:spLocks noChangeArrowheads="1"/>
            </p:cNvSpPr>
            <p:nvPr/>
          </p:nvSpPr>
          <p:spPr bwMode="auto">
            <a:xfrm>
              <a:off x="4128" y="3831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7189" name="Oval 221"/>
            <p:cNvSpPr>
              <a:spLocks noChangeArrowheads="1"/>
            </p:cNvSpPr>
            <p:nvPr/>
          </p:nvSpPr>
          <p:spPr bwMode="auto">
            <a:xfrm>
              <a:off x="3984" y="2967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7190" name="Line 223"/>
            <p:cNvSpPr>
              <a:spLocks noChangeShapeType="1"/>
            </p:cNvSpPr>
            <p:nvPr/>
          </p:nvSpPr>
          <p:spPr bwMode="auto">
            <a:xfrm flipH="1" flipV="1">
              <a:off x="4080" y="3159"/>
              <a:ext cx="9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91" name="Text Box 226"/>
            <p:cNvSpPr txBox="1">
              <a:spLocks noChangeArrowheads="1"/>
            </p:cNvSpPr>
            <p:nvPr/>
          </p:nvSpPr>
          <p:spPr bwMode="auto">
            <a:xfrm>
              <a:off x="3936" y="3384"/>
              <a:ext cx="1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7192" name="Text Box 228"/>
            <p:cNvSpPr txBox="1">
              <a:spLocks noChangeArrowheads="1"/>
            </p:cNvSpPr>
            <p:nvPr/>
          </p:nvSpPr>
          <p:spPr bwMode="auto">
            <a:xfrm>
              <a:off x="4656" y="3399"/>
              <a:ext cx="8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7193" name="Text Box 229"/>
            <p:cNvSpPr txBox="1">
              <a:spLocks noChangeArrowheads="1"/>
            </p:cNvSpPr>
            <p:nvPr/>
          </p:nvSpPr>
          <p:spPr bwMode="auto">
            <a:xfrm>
              <a:off x="4656" y="3831"/>
              <a:ext cx="1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7194" name="Line 230"/>
            <p:cNvSpPr>
              <a:spLocks noChangeShapeType="1"/>
            </p:cNvSpPr>
            <p:nvPr/>
          </p:nvSpPr>
          <p:spPr bwMode="auto">
            <a:xfrm flipV="1">
              <a:off x="4320" y="3855"/>
              <a:ext cx="86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95" name="Line 231"/>
            <p:cNvSpPr>
              <a:spLocks noChangeShapeType="1"/>
            </p:cNvSpPr>
            <p:nvPr/>
          </p:nvSpPr>
          <p:spPr bwMode="auto">
            <a:xfrm flipH="1" flipV="1">
              <a:off x="4944" y="2919"/>
              <a:ext cx="33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96" name="Text Box 232"/>
            <p:cNvSpPr txBox="1">
              <a:spLocks noChangeArrowheads="1"/>
            </p:cNvSpPr>
            <p:nvPr/>
          </p:nvSpPr>
          <p:spPr bwMode="auto">
            <a:xfrm>
              <a:off x="5088" y="3096"/>
              <a:ext cx="1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1</a:t>
              </a:r>
            </a:p>
          </p:txBody>
        </p:sp>
      </p:grpSp>
      <p:grpSp>
        <p:nvGrpSpPr>
          <p:cNvPr id="423150" name="Group 238"/>
          <p:cNvGrpSpPr>
            <a:grpSpLocks/>
          </p:cNvGrpSpPr>
          <p:nvPr/>
        </p:nvGrpSpPr>
        <p:grpSpPr bwMode="auto">
          <a:xfrm>
            <a:off x="4775200" y="4267205"/>
            <a:ext cx="2946400" cy="2119313"/>
            <a:chOff x="2256" y="2688"/>
            <a:chExt cx="1392" cy="1335"/>
          </a:xfrm>
        </p:grpSpPr>
        <p:sp>
          <p:nvSpPr>
            <p:cNvPr id="7175" name="Oval 202"/>
            <p:cNvSpPr>
              <a:spLocks noChangeArrowheads="1"/>
            </p:cNvSpPr>
            <p:nvPr/>
          </p:nvSpPr>
          <p:spPr bwMode="auto">
            <a:xfrm>
              <a:off x="3072" y="2727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7176" name="Oval 203"/>
            <p:cNvSpPr>
              <a:spLocks noChangeArrowheads="1"/>
            </p:cNvSpPr>
            <p:nvPr/>
          </p:nvSpPr>
          <p:spPr bwMode="auto">
            <a:xfrm>
              <a:off x="3456" y="3735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d</a:t>
              </a:r>
            </a:p>
          </p:txBody>
        </p:sp>
        <p:sp>
          <p:nvSpPr>
            <p:cNvPr id="7177" name="Oval 204"/>
            <p:cNvSpPr>
              <a:spLocks noChangeArrowheads="1"/>
            </p:cNvSpPr>
            <p:nvPr/>
          </p:nvSpPr>
          <p:spPr bwMode="auto">
            <a:xfrm>
              <a:off x="2400" y="3831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7178" name="Oval 205"/>
            <p:cNvSpPr>
              <a:spLocks noChangeArrowheads="1"/>
            </p:cNvSpPr>
            <p:nvPr/>
          </p:nvSpPr>
          <p:spPr bwMode="auto">
            <a:xfrm>
              <a:off x="2256" y="2967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7179" name="Line 206"/>
            <p:cNvSpPr>
              <a:spLocks noChangeShapeType="1"/>
            </p:cNvSpPr>
            <p:nvPr/>
          </p:nvSpPr>
          <p:spPr bwMode="auto">
            <a:xfrm flipV="1">
              <a:off x="2448" y="2871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80" name="Text Box 209"/>
            <p:cNvSpPr txBox="1">
              <a:spLocks noChangeArrowheads="1"/>
            </p:cNvSpPr>
            <p:nvPr/>
          </p:nvSpPr>
          <p:spPr bwMode="auto">
            <a:xfrm>
              <a:off x="2630" y="2688"/>
              <a:ext cx="1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7181" name="Text Box 210"/>
            <p:cNvSpPr txBox="1">
              <a:spLocks noChangeArrowheads="1"/>
            </p:cNvSpPr>
            <p:nvPr/>
          </p:nvSpPr>
          <p:spPr bwMode="auto">
            <a:xfrm>
              <a:off x="2684" y="3158"/>
              <a:ext cx="1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7182" name="Text Box 212"/>
            <p:cNvSpPr txBox="1">
              <a:spLocks noChangeArrowheads="1"/>
            </p:cNvSpPr>
            <p:nvPr/>
          </p:nvSpPr>
          <p:spPr bwMode="auto">
            <a:xfrm>
              <a:off x="2928" y="3399"/>
              <a:ext cx="8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7183" name="Line 215"/>
            <p:cNvSpPr>
              <a:spLocks noChangeShapeType="1"/>
            </p:cNvSpPr>
            <p:nvPr/>
          </p:nvSpPr>
          <p:spPr bwMode="auto">
            <a:xfrm flipH="1" flipV="1">
              <a:off x="3216" y="2919"/>
              <a:ext cx="33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84" name="Text Box 216"/>
            <p:cNvSpPr txBox="1">
              <a:spLocks noChangeArrowheads="1"/>
            </p:cNvSpPr>
            <p:nvPr/>
          </p:nvSpPr>
          <p:spPr bwMode="auto">
            <a:xfrm>
              <a:off x="3360" y="3096"/>
              <a:ext cx="1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1</a:t>
              </a:r>
            </a:p>
          </p:txBody>
        </p:sp>
        <p:cxnSp>
          <p:nvCxnSpPr>
            <p:cNvPr id="7185" name="AutoShape 236"/>
            <p:cNvCxnSpPr>
              <a:cxnSpLocks noChangeShapeType="1"/>
              <a:stCxn id="7175" idx="3"/>
              <a:endCxn id="7177" idx="7"/>
            </p:cNvCxnSpPr>
            <p:nvPr/>
          </p:nvCxnSpPr>
          <p:spPr bwMode="auto">
            <a:xfrm flipH="1">
              <a:off x="2564" y="2891"/>
              <a:ext cx="536" cy="96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57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3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3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3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3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Prim’s MST algorithm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266825"/>
            <a:ext cx="11176000" cy="49053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Start with tree </a:t>
            </a:r>
            <a:r>
              <a:rPr kumimoji="0" lang="en-US" altLang="en-US">
                <a:solidFill>
                  <a:schemeClr val="hlink"/>
                </a:solidFill>
              </a:rPr>
              <a:t>T</a:t>
            </a:r>
            <a:r>
              <a:rPr kumimoji="0" lang="en-US" altLang="en-US" baseline="-25000">
                <a:solidFill>
                  <a:schemeClr val="hlink"/>
                </a:solidFill>
              </a:rPr>
              <a:t>1</a:t>
            </a:r>
            <a:r>
              <a:rPr lang="en-US" altLang="en-US"/>
              <a:t> consisting of one (any) vertex and “grow” tree one vertex at a time to produce MST through </a:t>
            </a:r>
            <a:r>
              <a:rPr kumimoji="0" lang="en-US" altLang="en-US">
                <a:solidFill>
                  <a:schemeClr val="hlink"/>
                </a:solidFill>
              </a:rPr>
              <a:t>a series of expanding subtrees T</a:t>
            </a:r>
            <a:r>
              <a:rPr kumimoji="0" lang="en-US" altLang="en-US" baseline="-25000">
                <a:solidFill>
                  <a:schemeClr val="hlink"/>
                </a:solidFill>
              </a:rPr>
              <a:t>1</a:t>
            </a:r>
            <a:r>
              <a:rPr kumimoji="0" lang="en-US" altLang="en-US">
                <a:solidFill>
                  <a:schemeClr val="hlink"/>
                </a:solidFill>
              </a:rPr>
              <a:t>, T</a:t>
            </a:r>
            <a:r>
              <a:rPr kumimoji="0" lang="en-US" altLang="en-US" baseline="-25000">
                <a:solidFill>
                  <a:schemeClr val="hlink"/>
                </a:solidFill>
              </a:rPr>
              <a:t>2</a:t>
            </a:r>
            <a:r>
              <a:rPr kumimoji="0" lang="en-US" altLang="en-US">
                <a:solidFill>
                  <a:schemeClr val="hlink"/>
                </a:solidFill>
              </a:rPr>
              <a:t>, …, T</a:t>
            </a:r>
            <a:r>
              <a:rPr kumimoji="0" lang="en-US" altLang="en-US" i="1" baseline="-25000">
                <a:solidFill>
                  <a:schemeClr val="hlink"/>
                </a:solidFill>
              </a:rPr>
              <a:t>n</a:t>
            </a:r>
            <a:endParaRPr lang="en-US" altLang="en-US">
              <a:solidFill>
                <a:schemeClr val="hlink"/>
              </a:solidFill>
            </a:endParaRPr>
          </a:p>
          <a:p>
            <a:pPr>
              <a:defRPr/>
            </a:pPr>
            <a:endParaRPr lang="en-US" altLang="en-US">
              <a:solidFill>
                <a:schemeClr val="hlink"/>
              </a:solidFill>
            </a:endParaRPr>
          </a:p>
          <a:p>
            <a:pPr>
              <a:defRPr/>
            </a:pPr>
            <a:r>
              <a:rPr lang="en-US" altLang="en-US"/>
              <a:t>On each iteration, </a:t>
            </a:r>
            <a:r>
              <a:rPr kumimoji="0" lang="en-US" altLang="en-US">
                <a:solidFill>
                  <a:schemeClr val="hlink"/>
                </a:solidFill>
              </a:rPr>
              <a:t>construct T</a:t>
            </a:r>
            <a:r>
              <a:rPr kumimoji="0" lang="en-US" altLang="en-US" i="1" baseline="-25000">
                <a:solidFill>
                  <a:schemeClr val="hlink"/>
                </a:solidFill>
              </a:rPr>
              <a:t>i</a:t>
            </a:r>
            <a:r>
              <a:rPr kumimoji="0" lang="en-US" altLang="en-US" baseline="-25000">
                <a:solidFill>
                  <a:schemeClr val="hlink"/>
                </a:solidFill>
              </a:rPr>
              <a:t>+1</a:t>
            </a:r>
            <a:r>
              <a:rPr kumimoji="0" lang="en-US" altLang="en-US">
                <a:solidFill>
                  <a:schemeClr val="hlink"/>
                </a:solidFill>
              </a:rPr>
              <a:t> from T</a:t>
            </a:r>
            <a:r>
              <a:rPr kumimoji="0" lang="en-US" altLang="en-US" i="1" baseline="-25000">
                <a:solidFill>
                  <a:schemeClr val="hlink"/>
                </a:solidFill>
              </a:rPr>
              <a:t>i </a:t>
            </a:r>
            <a:r>
              <a:rPr lang="en-US" altLang="en-US"/>
              <a:t> by adding vertex not in </a:t>
            </a:r>
            <a:r>
              <a:rPr kumimoji="0" lang="en-US" altLang="en-US">
                <a:solidFill>
                  <a:schemeClr val="hlink"/>
                </a:solidFill>
              </a:rPr>
              <a:t>T</a:t>
            </a:r>
            <a:r>
              <a:rPr kumimoji="0" lang="en-US" altLang="en-US" i="1" baseline="-25000">
                <a:solidFill>
                  <a:schemeClr val="hlink"/>
                </a:solidFill>
              </a:rPr>
              <a:t>i </a:t>
            </a:r>
            <a:r>
              <a:rPr kumimoji="0" lang="en-US" altLang="en-US" b="0">
                <a:solidFill>
                  <a:schemeClr val="hlink"/>
                </a:solidFill>
                <a:effectLst/>
              </a:rPr>
              <a:t> </a:t>
            </a:r>
            <a:r>
              <a:rPr kumimoji="0" lang="en-US" altLang="en-US">
                <a:solidFill>
                  <a:schemeClr val="hlink"/>
                </a:solidFill>
              </a:rPr>
              <a:t>that is </a:t>
            </a:r>
            <a:r>
              <a:rPr lang="en-US" altLang="en-US"/>
              <a:t>closest to those already in </a:t>
            </a:r>
            <a:r>
              <a:rPr kumimoji="0" lang="en-US" altLang="en-US">
                <a:solidFill>
                  <a:schemeClr val="hlink"/>
                </a:solidFill>
              </a:rPr>
              <a:t>T</a:t>
            </a:r>
            <a:r>
              <a:rPr kumimoji="0" lang="en-US" altLang="en-US" i="1" baseline="-25000">
                <a:solidFill>
                  <a:schemeClr val="hlink"/>
                </a:solidFill>
              </a:rPr>
              <a:t>i</a:t>
            </a:r>
            <a:r>
              <a:rPr lang="en-US" altLang="en-US"/>
              <a:t> (this is a “greedy” step!)</a:t>
            </a:r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Stop when all vertices are included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639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Example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/>
              <a:t> 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1016000" y="1524000"/>
            <a:ext cx="3048000" cy="2211388"/>
            <a:chOff x="1440" y="2337"/>
            <a:chExt cx="1440" cy="1393"/>
          </a:xfrm>
        </p:grpSpPr>
        <p:sp>
          <p:nvSpPr>
            <p:cNvPr id="9285" name="Oval 5"/>
            <p:cNvSpPr>
              <a:spLocks noChangeArrowheads="1"/>
            </p:cNvSpPr>
            <p:nvPr/>
          </p:nvSpPr>
          <p:spPr bwMode="auto">
            <a:xfrm>
              <a:off x="2304" y="237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9286" name="Oval 6"/>
            <p:cNvSpPr>
              <a:spLocks noChangeArrowheads="1"/>
            </p:cNvSpPr>
            <p:nvPr/>
          </p:nvSpPr>
          <p:spPr bwMode="auto">
            <a:xfrm>
              <a:off x="2688" y="338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d</a:t>
              </a:r>
            </a:p>
          </p:txBody>
        </p:sp>
        <p:sp>
          <p:nvSpPr>
            <p:cNvPr id="9287" name="Oval 7"/>
            <p:cNvSpPr>
              <a:spLocks noChangeArrowheads="1"/>
            </p:cNvSpPr>
            <p:nvPr/>
          </p:nvSpPr>
          <p:spPr bwMode="auto">
            <a:xfrm>
              <a:off x="1632" y="348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9288" name="Oval 8"/>
            <p:cNvSpPr>
              <a:spLocks noChangeArrowheads="1"/>
            </p:cNvSpPr>
            <p:nvPr/>
          </p:nvSpPr>
          <p:spPr bwMode="auto">
            <a:xfrm>
              <a:off x="1488" y="261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9289" name="Line 9"/>
            <p:cNvSpPr>
              <a:spLocks noChangeShapeType="1"/>
            </p:cNvSpPr>
            <p:nvPr/>
          </p:nvSpPr>
          <p:spPr bwMode="auto">
            <a:xfrm flipV="1">
              <a:off x="1680" y="2520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90" name="Line 10"/>
            <p:cNvSpPr>
              <a:spLocks noChangeShapeType="1"/>
            </p:cNvSpPr>
            <p:nvPr/>
          </p:nvSpPr>
          <p:spPr bwMode="auto">
            <a:xfrm flipH="1" flipV="1">
              <a:off x="1584" y="2808"/>
              <a:ext cx="9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91" name="Line 11"/>
            <p:cNvSpPr>
              <a:spLocks noChangeShapeType="1"/>
            </p:cNvSpPr>
            <p:nvPr/>
          </p:nvSpPr>
          <p:spPr bwMode="auto">
            <a:xfrm flipV="1">
              <a:off x="1728" y="2568"/>
              <a:ext cx="62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92" name="Line 12"/>
            <p:cNvSpPr>
              <a:spLocks noChangeShapeType="1"/>
            </p:cNvSpPr>
            <p:nvPr/>
          </p:nvSpPr>
          <p:spPr bwMode="auto">
            <a:xfrm flipH="1" flipV="1">
              <a:off x="2400" y="2568"/>
              <a:ext cx="384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93" name="Text Box 13"/>
            <p:cNvSpPr txBox="1">
              <a:spLocks noChangeArrowheads="1"/>
            </p:cNvSpPr>
            <p:nvPr/>
          </p:nvSpPr>
          <p:spPr bwMode="auto">
            <a:xfrm>
              <a:off x="1862" y="2337"/>
              <a:ext cx="1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9294" name="Text Box 14"/>
            <p:cNvSpPr txBox="1">
              <a:spLocks noChangeArrowheads="1"/>
            </p:cNvSpPr>
            <p:nvPr/>
          </p:nvSpPr>
          <p:spPr bwMode="auto">
            <a:xfrm>
              <a:off x="1440" y="3033"/>
              <a:ext cx="1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9295" name="Text Box 15"/>
            <p:cNvSpPr txBox="1">
              <a:spLocks noChangeArrowheads="1"/>
            </p:cNvSpPr>
            <p:nvPr/>
          </p:nvSpPr>
          <p:spPr bwMode="auto">
            <a:xfrm>
              <a:off x="1920" y="2841"/>
              <a:ext cx="1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9296" name="Text Box 16"/>
            <p:cNvSpPr txBox="1">
              <a:spLocks noChangeArrowheads="1"/>
            </p:cNvSpPr>
            <p:nvPr/>
          </p:nvSpPr>
          <p:spPr bwMode="auto">
            <a:xfrm>
              <a:off x="2544" y="2745"/>
              <a:ext cx="1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9297" name="Text Box 17"/>
            <p:cNvSpPr txBox="1">
              <a:spLocks noChangeArrowheads="1"/>
            </p:cNvSpPr>
            <p:nvPr/>
          </p:nvSpPr>
          <p:spPr bwMode="auto">
            <a:xfrm>
              <a:off x="2160" y="3048"/>
              <a:ext cx="8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9298" name="Text Box 18"/>
            <p:cNvSpPr txBox="1">
              <a:spLocks noChangeArrowheads="1"/>
            </p:cNvSpPr>
            <p:nvPr/>
          </p:nvSpPr>
          <p:spPr bwMode="auto">
            <a:xfrm>
              <a:off x="2160" y="3480"/>
              <a:ext cx="1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9299" name="Line 19"/>
            <p:cNvSpPr>
              <a:spLocks noChangeShapeType="1"/>
            </p:cNvSpPr>
            <p:nvPr/>
          </p:nvSpPr>
          <p:spPr bwMode="auto">
            <a:xfrm flipV="1">
              <a:off x="1824" y="3504"/>
              <a:ext cx="86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24980" name="Group 20"/>
          <p:cNvGrpSpPr>
            <a:grpSpLocks/>
          </p:cNvGrpSpPr>
          <p:nvPr/>
        </p:nvGrpSpPr>
        <p:grpSpPr bwMode="auto">
          <a:xfrm>
            <a:off x="1016000" y="4191000"/>
            <a:ext cx="3048000" cy="2211388"/>
            <a:chOff x="1440" y="2337"/>
            <a:chExt cx="1440" cy="1393"/>
          </a:xfrm>
        </p:grpSpPr>
        <p:sp>
          <p:nvSpPr>
            <p:cNvPr id="9270" name="Oval 21"/>
            <p:cNvSpPr>
              <a:spLocks noChangeArrowheads="1"/>
            </p:cNvSpPr>
            <p:nvPr/>
          </p:nvSpPr>
          <p:spPr bwMode="auto">
            <a:xfrm>
              <a:off x="2304" y="237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9271" name="Oval 22"/>
            <p:cNvSpPr>
              <a:spLocks noChangeArrowheads="1"/>
            </p:cNvSpPr>
            <p:nvPr/>
          </p:nvSpPr>
          <p:spPr bwMode="auto">
            <a:xfrm>
              <a:off x="2688" y="3384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d</a:t>
              </a:r>
            </a:p>
          </p:txBody>
        </p:sp>
        <p:sp>
          <p:nvSpPr>
            <p:cNvPr id="9272" name="Oval 23"/>
            <p:cNvSpPr>
              <a:spLocks noChangeArrowheads="1"/>
            </p:cNvSpPr>
            <p:nvPr/>
          </p:nvSpPr>
          <p:spPr bwMode="auto">
            <a:xfrm>
              <a:off x="1632" y="3480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9273" name="Oval 24"/>
            <p:cNvSpPr>
              <a:spLocks noChangeArrowheads="1"/>
            </p:cNvSpPr>
            <p:nvPr/>
          </p:nvSpPr>
          <p:spPr bwMode="auto">
            <a:xfrm>
              <a:off x="1488" y="2616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9274" name="Line 25"/>
            <p:cNvSpPr>
              <a:spLocks noChangeShapeType="1"/>
            </p:cNvSpPr>
            <p:nvPr/>
          </p:nvSpPr>
          <p:spPr bwMode="auto">
            <a:xfrm flipV="1">
              <a:off x="1680" y="2520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75" name="Line 26"/>
            <p:cNvSpPr>
              <a:spLocks noChangeShapeType="1"/>
            </p:cNvSpPr>
            <p:nvPr/>
          </p:nvSpPr>
          <p:spPr bwMode="auto">
            <a:xfrm flipH="1" flipV="1">
              <a:off x="1584" y="2808"/>
              <a:ext cx="96" cy="67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76" name="Line 27"/>
            <p:cNvSpPr>
              <a:spLocks noChangeShapeType="1"/>
            </p:cNvSpPr>
            <p:nvPr/>
          </p:nvSpPr>
          <p:spPr bwMode="auto">
            <a:xfrm flipV="1">
              <a:off x="1728" y="2568"/>
              <a:ext cx="62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77" name="Line 28"/>
            <p:cNvSpPr>
              <a:spLocks noChangeShapeType="1"/>
            </p:cNvSpPr>
            <p:nvPr/>
          </p:nvSpPr>
          <p:spPr bwMode="auto">
            <a:xfrm flipH="1" flipV="1">
              <a:off x="2400" y="2568"/>
              <a:ext cx="384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78" name="Text Box 29"/>
            <p:cNvSpPr txBox="1">
              <a:spLocks noChangeArrowheads="1"/>
            </p:cNvSpPr>
            <p:nvPr/>
          </p:nvSpPr>
          <p:spPr bwMode="auto">
            <a:xfrm>
              <a:off x="1862" y="2337"/>
              <a:ext cx="1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9279" name="Text Box 30"/>
            <p:cNvSpPr txBox="1">
              <a:spLocks noChangeArrowheads="1"/>
            </p:cNvSpPr>
            <p:nvPr/>
          </p:nvSpPr>
          <p:spPr bwMode="auto">
            <a:xfrm>
              <a:off x="1440" y="3033"/>
              <a:ext cx="1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9280" name="Text Box 31"/>
            <p:cNvSpPr txBox="1">
              <a:spLocks noChangeArrowheads="1"/>
            </p:cNvSpPr>
            <p:nvPr/>
          </p:nvSpPr>
          <p:spPr bwMode="auto">
            <a:xfrm>
              <a:off x="1920" y="2841"/>
              <a:ext cx="1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9281" name="Text Box 32"/>
            <p:cNvSpPr txBox="1">
              <a:spLocks noChangeArrowheads="1"/>
            </p:cNvSpPr>
            <p:nvPr/>
          </p:nvSpPr>
          <p:spPr bwMode="auto">
            <a:xfrm>
              <a:off x="2544" y="2745"/>
              <a:ext cx="1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9282" name="Text Box 33"/>
            <p:cNvSpPr txBox="1">
              <a:spLocks noChangeArrowheads="1"/>
            </p:cNvSpPr>
            <p:nvPr/>
          </p:nvSpPr>
          <p:spPr bwMode="auto">
            <a:xfrm>
              <a:off x="2160" y="3048"/>
              <a:ext cx="8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9283" name="Text Box 34"/>
            <p:cNvSpPr txBox="1">
              <a:spLocks noChangeArrowheads="1"/>
            </p:cNvSpPr>
            <p:nvPr/>
          </p:nvSpPr>
          <p:spPr bwMode="auto">
            <a:xfrm>
              <a:off x="2160" y="3480"/>
              <a:ext cx="1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9284" name="Line 35"/>
            <p:cNvSpPr>
              <a:spLocks noChangeShapeType="1"/>
            </p:cNvSpPr>
            <p:nvPr/>
          </p:nvSpPr>
          <p:spPr bwMode="auto">
            <a:xfrm flipV="1">
              <a:off x="1824" y="3504"/>
              <a:ext cx="864" cy="48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24996" name="Group 36"/>
          <p:cNvGrpSpPr>
            <a:grpSpLocks/>
          </p:cNvGrpSpPr>
          <p:nvPr/>
        </p:nvGrpSpPr>
        <p:grpSpPr bwMode="auto">
          <a:xfrm>
            <a:off x="6096000" y="4038600"/>
            <a:ext cx="3048000" cy="2211388"/>
            <a:chOff x="1440" y="2337"/>
            <a:chExt cx="1440" cy="1393"/>
          </a:xfrm>
        </p:grpSpPr>
        <p:sp>
          <p:nvSpPr>
            <p:cNvPr id="9255" name="Oval 37"/>
            <p:cNvSpPr>
              <a:spLocks noChangeArrowheads="1"/>
            </p:cNvSpPr>
            <p:nvPr/>
          </p:nvSpPr>
          <p:spPr bwMode="auto">
            <a:xfrm>
              <a:off x="2304" y="2376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9256" name="Oval 38"/>
            <p:cNvSpPr>
              <a:spLocks noChangeArrowheads="1"/>
            </p:cNvSpPr>
            <p:nvPr/>
          </p:nvSpPr>
          <p:spPr bwMode="auto">
            <a:xfrm>
              <a:off x="2688" y="3384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d</a:t>
              </a:r>
            </a:p>
          </p:txBody>
        </p:sp>
        <p:sp>
          <p:nvSpPr>
            <p:cNvPr id="9257" name="Oval 39"/>
            <p:cNvSpPr>
              <a:spLocks noChangeArrowheads="1"/>
            </p:cNvSpPr>
            <p:nvPr/>
          </p:nvSpPr>
          <p:spPr bwMode="auto">
            <a:xfrm>
              <a:off x="1632" y="3480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9258" name="Oval 40"/>
            <p:cNvSpPr>
              <a:spLocks noChangeArrowheads="1"/>
            </p:cNvSpPr>
            <p:nvPr/>
          </p:nvSpPr>
          <p:spPr bwMode="auto">
            <a:xfrm>
              <a:off x="1488" y="2616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9259" name="Line 41"/>
            <p:cNvSpPr>
              <a:spLocks noChangeShapeType="1"/>
            </p:cNvSpPr>
            <p:nvPr/>
          </p:nvSpPr>
          <p:spPr bwMode="auto">
            <a:xfrm flipV="1">
              <a:off x="1680" y="2520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60" name="Line 42"/>
            <p:cNvSpPr>
              <a:spLocks noChangeShapeType="1"/>
            </p:cNvSpPr>
            <p:nvPr/>
          </p:nvSpPr>
          <p:spPr bwMode="auto">
            <a:xfrm flipH="1" flipV="1">
              <a:off x="1584" y="2808"/>
              <a:ext cx="96" cy="67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61" name="Line 43"/>
            <p:cNvSpPr>
              <a:spLocks noChangeShapeType="1"/>
            </p:cNvSpPr>
            <p:nvPr/>
          </p:nvSpPr>
          <p:spPr bwMode="auto">
            <a:xfrm flipV="1">
              <a:off x="1728" y="2568"/>
              <a:ext cx="62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62" name="Line 44"/>
            <p:cNvSpPr>
              <a:spLocks noChangeShapeType="1"/>
            </p:cNvSpPr>
            <p:nvPr/>
          </p:nvSpPr>
          <p:spPr bwMode="auto">
            <a:xfrm flipH="1" flipV="1">
              <a:off x="2400" y="2568"/>
              <a:ext cx="384" cy="816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63" name="Text Box 45"/>
            <p:cNvSpPr txBox="1">
              <a:spLocks noChangeArrowheads="1"/>
            </p:cNvSpPr>
            <p:nvPr/>
          </p:nvSpPr>
          <p:spPr bwMode="auto">
            <a:xfrm>
              <a:off x="1862" y="2337"/>
              <a:ext cx="1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9264" name="Text Box 46"/>
            <p:cNvSpPr txBox="1">
              <a:spLocks noChangeArrowheads="1"/>
            </p:cNvSpPr>
            <p:nvPr/>
          </p:nvSpPr>
          <p:spPr bwMode="auto">
            <a:xfrm>
              <a:off x="1440" y="3033"/>
              <a:ext cx="1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9265" name="Text Box 47"/>
            <p:cNvSpPr txBox="1">
              <a:spLocks noChangeArrowheads="1"/>
            </p:cNvSpPr>
            <p:nvPr/>
          </p:nvSpPr>
          <p:spPr bwMode="auto">
            <a:xfrm>
              <a:off x="1920" y="2841"/>
              <a:ext cx="1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9266" name="Text Box 48"/>
            <p:cNvSpPr txBox="1">
              <a:spLocks noChangeArrowheads="1"/>
            </p:cNvSpPr>
            <p:nvPr/>
          </p:nvSpPr>
          <p:spPr bwMode="auto">
            <a:xfrm>
              <a:off x="2544" y="2745"/>
              <a:ext cx="1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9267" name="Text Box 49"/>
            <p:cNvSpPr txBox="1">
              <a:spLocks noChangeArrowheads="1"/>
            </p:cNvSpPr>
            <p:nvPr/>
          </p:nvSpPr>
          <p:spPr bwMode="auto">
            <a:xfrm>
              <a:off x="2160" y="3048"/>
              <a:ext cx="8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9268" name="Text Box 50"/>
            <p:cNvSpPr txBox="1">
              <a:spLocks noChangeArrowheads="1"/>
            </p:cNvSpPr>
            <p:nvPr/>
          </p:nvSpPr>
          <p:spPr bwMode="auto">
            <a:xfrm>
              <a:off x="2160" y="3480"/>
              <a:ext cx="1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9269" name="Line 51"/>
            <p:cNvSpPr>
              <a:spLocks noChangeShapeType="1"/>
            </p:cNvSpPr>
            <p:nvPr/>
          </p:nvSpPr>
          <p:spPr bwMode="auto">
            <a:xfrm flipV="1">
              <a:off x="1824" y="3504"/>
              <a:ext cx="864" cy="48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25012" name="Group 52"/>
          <p:cNvGrpSpPr>
            <a:grpSpLocks/>
          </p:cNvGrpSpPr>
          <p:nvPr/>
        </p:nvGrpSpPr>
        <p:grpSpPr bwMode="auto">
          <a:xfrm>
            <a:off x="4978400" y="1522418"/>
            <a:ext cx="3048000" cy="2211387"/>
            <a:chOff x="1440" y="2337"/>
            <a:chExt cx="1440" cy="1393"/>
          </a:xfrm>
        </p:grpSpPr>
        <p:sp>
          <p:nvSpPr>
            <p:cNvPr id="9240" name="Oval 53"/>
            <p:cNvSpPr>
              <a:spLocks noChangeArrowheads="1"/>
            </p:cNvSpPr>
            <p:nvPr/>
          </p:nvSpPr>
          <p:spPr bwMode="auto">
            <a:xfrm>
              <a:off x="2304" y="237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9241" name="Oval 54"/>
            <p:cNvSpPr>
              <a:spLocks noChangeArrowheads="1"/>
            </p:cNvSpPr>
            <p:nvPr/>
          </p:nvSpPr>
          <p:spPr bwMode="auto">
            <a:xfrm>
              <a:off x="2688" y="338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d</a:t>
              </a:r>
            </a:p>
          </p:txBody>
        </p:sp>
        <p:sp>
          <p:nvSpPr>
            <p:cNvPr id="9242" name="Oval 55"/>
            <p:cNvSpPr>
              <a:spLocks noChangeArrowheads="1"/>
            </p:cNvSpPr>
            <p:nvPr/>
          </p:nvSpPr>
          <p:spPr bwMode="auto">
            <a:xfrm>
              <a:off x="1632" y="348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9243" name="Oval 56"/>
            <p:cNvSpPr>
              <a:spLocks noChangeArrowheads="1"/>
            </p:cNvSpPr>
            <p:nvPr/>
          </p:nvSpPr>
          <p:spPr bwMode="auto">
            <a:xfrm>
              <a:off x="1488" y="2616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9244" name="Line 57"/>
            <p:cNvSpPr>
              <a:spLocks noChangeShapeType="1"/>
            </p:cNvSpPr>
            <p:nvPr/>
          </p:nvSpPr>
          <p:spPr bwMode="auto">
            <a:xfrm flipV="1">
              <a:off x="1680" y="2520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45" name="Line 58"/>
            <p:cNvSpPr>
              <a:spLocks noChangeShapeType="1"/>
            </p:cNvSpPr>
            <p:nvPr/>
          </p:nvSpPr>
          <p:spPr bwMode="auto">
            <a:xfrm flipH="1" flipV="1">
              <a:off x="1584" y="2808"/>
              <a:ext cx="9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46" name="Line 59"/>
            <p:cNvSpPr>
              <a:spLocks noChangeShapeType="1"/>
            </p:cNvSpPr>
            <p:nvPr/>
          </p:nvSpPr>
          <p:spPr bwMode="auto">
            <a:xfrm flipV="1">
              <a:off x="1728" y="2568"/>
              <a:ext cx="62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47" name="Line 60"/>
            <p:cNvSpPr>
              <a:spLocks noChangeShapeType="1"/>
            </p:cNvSpPr>
            <p:nvPr/>
          </p:nvSpPr>
          <p:spPr bwMode="auto">
            <a:xfrm flipH="1" flipV="1">
              <a:off x="2400" y="2568"/>
              <a:ext cx="384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48" name="Text Box 61"/>
            <p:cNvSpPr txBox="1">
              <a:spLocks noChangeArrowheads="1"/>
            </p:cNvSpPr>
            <p:nvPr/>
          </p:nvSpPr>
          <p:spPr bwMode="auto">
            <a:xfrm>
              <a:off x="1862" y="2337"/>
              <a:ext cx="1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9249" name="Text Box 62"/>
            <p:cNvSpPr txBox="1">
              <a:spLocks noChangeArrowheads="1"/>
            </p:cNvSpPr>
            <p:nvPr/>
          </p:nvSpPr>
          <p:spPr bwMode="auto">
            <a:xfrm>
              <a:off x="1440" y="3033"/>
              <a:ext cx="1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9250" name="Text Box 63"/>
            <p:cNvSpPr txBox="1">
              <a:spLocks noChangeArrowheads="1"/>
            </p:cNvSpPr>
            <p:nvPr/>
          </p:nvSpPr>
          <p:spPr bwMode="auto">
            <a:xfrm>
              <a:off x="1920" y="2841"/>
              <a:ext cx="1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9251" name="Text Box 64"/>
            <p:cNvSpPr txBox="1">
              <a:spLocks noChangeArrowheads="1"/>
            </p:cNvSpPr>
            <p:nvPr/>
          </p:nvSpPr>
          <p:spPr bwMode="auto">
            <a:xfrm>
              <a:off x="2544" y="2745"/>
              <a:ext cx="1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9252" name="Text Box 65"/>
            <p:cNvSpPr txBox="1">
              <a:spLocks noChangeArrowheads="1"/>
            </p:cNvSpPr>
            <p:nvPr/>
          </p:nvSpPr>
          <p:spPr bwMode="auto">
            <a:xfrm>
              <a:off x="2160" y="3048"/>
              <a:ext cx="8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9253" name="Text Box 66"/>
            <p:cNvSpPr txBox="1">
              <a:spLocks noChangeArrowheads="1"/>
            </p:cNvSpPr>
            <p:nvPr/>
          </p:nvSpPr>
          <p:spPr bwMode="auto">
            <a:xfrm>
              <a:off x="2160" y="3480"/>
              <a:ext cx="1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9254" name="Line 67"/>
            <p:cNvSpPr>
              <a:spLocks noChangeShapeType="1"/>
            </p:cNvSpPr>
            <p:nvPr/>
          </p:nvSpPr>
          <p:spPr bwMode="auto">
            <a:xfrm flipV="1">
              <a:off x="1824" y="3504"/>
              <a:ext cx="86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25028" name="Group 68"/>
          <p:cNvGrpSpPr>
            <a:grpSpLocks/>
          </p:cNvGrpSpPr>
          <p:nvPr/>
        </p:nvGrpSpPr>
        <p:grpSpPr bwMode="auto">
          <a:xfrm>
            <a:off x="8839200" y="1524000"/>
            <a:ext cx="3048000" cy="2211388"/>
            <a:chOff x="1440" y="2337"/>
            <a:chExt cx="1440" cy="1393"/>
          </a:xfrm>
        </p:grpSpPr>
        <p:sp>
          <p:nvSpPr>
            <p:cNvPr id="9225" name="Oval 69"/>
            <p:cNvSpPr>
              <a:spLocks noChangeArrowheads="1"/>
            </p:cNvSpPr>
            <p:nvPr/>
          </p:nvSpPr>
          <p:spPr bwMode="auto">
            <a:xfrm>
              <a:off x="2304" y="237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9226" name="Oval 70"/>
            <p:cNvSpPr>
              <a:spLocks noChangeArrowheads="1"/>
            </p:cNvSpPr>
            <p:nvPr/>
          </p:nvSpPr>
          <p:spPr bwMode="auto">
            <a:xfrm>
              <a:off x="2688" y="338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d</a:t>
              </a:r>
            </a:p>
          </p:txBody>
        </p:sp>
        <p:sp>
          <p:nvSpPr>
            <p:cNvPr id="9227" name="Oval 71"/>
            <p:cNvSpPr>
              <a:spLocks noChangeArrowheads="1"/>
            </p:cNvSpPr>
            <p:nvPr/>
          </p:nvSpPr>
          <p:spPr bwMode="auto">
            <a:xfrm>
              <a:off x="1632" y="3480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9228" name="Oval 72"/>
            <p:cNvSpPr>
              <a:spLocks noChangeArrowheads="1"/>
            </p:cNvSpPr>
            <p:nvPr/>
          </p:nvSpPr>
          <p:spPr bwMode="auto">
            <a:xfrm>
              <a:off x="1488" y="2616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9229" name="Line 73"/>
            <p:cNvSpPr>
              <a:spLocks noChangeShapeType="1"/>
            </p:cNvSpPr>
            <p:nvPr/>
          </p:nvSpPr>
          <p:spPr bwMode="auto">
            <a:xfrm flipV="1">
              <a:off x="1680" y="2520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30" name="Line 74"/>
            <p:cNvSpPr>
              <a:spLocks noChangeShapeType="1"/>
            </p:cNvSpPr>
            <p:nvPr/>
          </p:nvSpPr>
          <p:spPr bwMode="auto">
            <a:xfrm flipH="1" flipV="1">
              <a:off x="1584" y="2808"/>
              <a:ext cx="96" cy="67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31" name="Line 75"/>
            <p:cNvSpPr>
              <a:spLocks noChangeShapeType="1"/>
            </p:cNvSpPr>
            <p:nvPr/>
          </p:nvSpPr>
          <p:spPr bwMode="auto">
            <a:xfrm flipV="1">
              <a:off x="1728" y="2568"/>
              <a:ext cx="62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32" name="Line 76"/>
            <p:cNvSpPr>
              <a:spLocks noChangeShapeType="1"/>
            </p:cNvSpPr>
            <p:nvPr/>
          </p:nvSpPr>
          <p:spPr bwMode="auto">
            <a:xfrm flipH="1" flipV="1">
              <a:off x="2400" y="2568"/>
              <a:ext cx="384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33" name="Text Box 77"/>
            <p:cNvSpPr txBox="1">
              <a:spLocks noChangeArrowheads="1"/>
            </p:cNvSpPr>
            <p:nvPr/>
          </p:nvSpPr>
          <p:spPr bwMode="auto">
            <a:xfrm>
              <a:off x="1862" y="2337"/>
              <a:ext cx="1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9234" name="Text Box 78"/>
            <p:cNvSpPr txBox="1">
              <a:spLocks noChangeArrowheads="1"/>
            </p:cNvSpPr>
            <p:nvPr/>
          </p:nvSpPr>
          <p:spPr bwMode="auto">
            <a:xfrm>
              <a:off x="1440" y="3033"/>
              <a:ext cx="1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9235" name="Text Box 79"/>
            <p:cNvSpPr txBox="1">
              <a:spLocks noChangeArrowheads="1"/>
            </p:cNvSpPr>
            <p:nvPr/>
          </p:nvSpPr>
          <p:spPr bwMode="auto">
            <a:xfrm>
              <a:off x="1920" y="2841"/>
              <a:ext cx="1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9236" name="Text Box 80"/>
            <p:cNvSpPr txBox="1">
              <a:spLocks noChangeArrowheads="1"/>
            </p:cNvSpPr>
            <p:nvPr/>
          </p:nvSpPr>
          <p:spPr bwMode="auto">
            <a:xfrm>
              <a:off x="2544" y="2745"/>
              <a:ext cx="1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9237" name="Text Box 81"/>
            <p:cNvSpPr txBox="1">
              <a:spLocks noChangeArrowheads="1"/>
            </p:cNvSpPr>
            <p:nvPr/>
          </p:nvSpPr>
          <p:spPr bwMode="auto">
            <a:xfrm>
              <a:off x="2160" y="3048"/>
              <a:ext cx="8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9238" name="Text Box 82"/>
            <p:cNvSpPr txBox="1">
              <a:spLocks noChangeArrowheads="1"/>
            </p:cNvSpPr>
            <p:nvPr/>
          </p:nvSpPr>
          <p:spPr bwMode="auto">
            <a:xfrm>
              <a:off x="2160" y="3480"/>
              <a:ext cx="1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9239" name="Line 83"/>
            <p:cNvSpPr>
              <a:spLocks noChangeShapeType="1"/>
            </p:cNvSpPr>
            <p:nvPr/>
          </p:nvSpPr>
          <p:spPr bwMode="auto">
            <a:xfrm flipV="1">
              <a:off x="1824" y="3504"/>
              <a:ext cx="86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57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5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5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5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5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4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4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4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4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11379200" cy="685800"/>
          </a:xfrm>
        </p:spPr>
        <p:txBody>
          <a:bodyPr/>
          <a:lstStyle/>
          <a:p>
            <a:pPr>
              <a:defRPr/>
            </a:pPr>
            <a:r>
              <a:rPr lang="en-US" altLang="en-US" sz="3200"/>
              <a:t>Another greedy algorithm for MST: Kruskal’s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Sort the edges in nondecreasing order of lengths</a:t>
            </a:r>
            <a:br>
              <a:rPr lang="en-US" altLang="en-US"/>
            </a:br>
            <a:endParaRPr lang="en-US" altLang="en-US"/>
          </a:p>
          <a:p>
            <a:pPr>
              <a:defRPr/>
            </a:pPr>
            <a:r>
              <a:rPr lang="en-US" altLang="en-US"/>
              <a:t>“Grow” tree one edge at a time to produce MST through </a:t>
            </a:r>
            <a:r>
              <a:rPr kumimoji="0" lang="en-US" altLang="en-US">
                <a:solidFill>
                  <a:schemeClr val="hlink"/>
                </a:solidFill>
              </a:rPr>
              <a:t>a series of expanding forests F</a:t>
            </a:r>
            <a:r>
              <a:rPr kumimoji="0" lang="en-US" altLang="en-US" baseline="-25000">
                <a:solidFill>
                  <a:schemeClr val="hlink"/>
                </a:solidFill>
              </a:rPr>
              <a:t>1</a:t>
            </a:r>
            <a:r>
              <a:rPr kumimoji="0" lang="en-US" altLang="en-US">
                <a:solidFill>
                  <a:schemeClr val="hlink"/>
                </a:solidFill>
              </a:rPr>
              <a:t>, F</a:t>
            </a:r>
            <a:r>
              <a:rPr kumimoji="0" lang="en-US" altLang="en-US" baseline="-25000">
                <a:solidFill>
                  <a:schemeClr val="hlink"/>
                </a:solidFill>
              </a:rPr>
              <a:t>2</a:t>
            </a:r>
            <a:r>
              <a:rPr kumimoji="0" lang="en-US" altLang="en-US">
                <a:solidFill>
                  <a:schemeClr val="hlink"/>
                </a:solidFill>
              </a:rPr>
              <a:t>, …, F</a:t>
            </a:r>
            <a:r>
              <a:rPr kumimoji="0" lang="en-US" altLang="en-US" i="1" baseline="-25000">
                <a:solidFill>
                  <a:schemeClr val="hlink"/>
                </a:solidFill>
              </a:rPr>
              <a:t>n-</a:t>
            </a:r>
            <a:r>
              <a:rPr kumimoji="0" lang="en-US" altLang="en-US" baseline="-25000">
                <a:solidFill>
                  <a:schemeClr val="hlink"/>
                </a:solidFill>
              </a:rPr>
              <a:t>1</a:t>
            </a:r>
            <a:br>
              <a:rPr kumimoji="0" lang="en-US" altLang="en-US" baseline="-25000">
                <a:solidFill>
                  <a:schemeClr val="hlink"/>
                </a:solidFill>
              </a:rPr>
            </a:br>
            <a:endParaRPr lang="en-US" altLang="en-US">
              <a:solidFill>
                <a:schemeClr val="hlink"/>
              </a:solidFill>
            </a:endParaRPr>
          </a:p>
          <a:p>
            <a:pPr>
              <a:defRPr/>
            </a:pPr>
            <a:r>
              <a:rPr lang="en-US" altLang="en-US"/>
              <a:t>On each iteration, add the next edge on the sorted list unless this would create a cycle.  (If it would, skip the edge.)</a:t>
            </a:r>
          </a:p>
          <a:p>
            <a:pPr>
              <a:defRPr/>
            </a:pPr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439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7C822F5BF42F45BC3FF9790004891E" ma:contentTypeVersion="10" ma:contentTypeDescription="Create a new document." ma:contentTypeScope="" ma:versionID="9d1618edb178234e008021d838febc81">
  <xsd:schema xmlns:xsd="http://www.w3.org/2001/XMLSchema" xmlns:xs="http://www.w3.org/2001/XMLSchema" xmlns:p="http://schemas.microsoft.com/office/2006/metadata/properties" xmlns:ns2="f2117532-5b61-4b3f-8511-af36256562b2" xmlns:ns3="5ddf6d21-2854-4715-8f3a-9dac28e498d7" targetNamespace="http://schemas.microsoft.com/office/2006/metadata/properties" ma:root="true" ma:fieldsID="c354a4482bd8eafa6377a575070a1e71" ns2:_="" ns3:_="">
    <xsd:import namespace="f2117532-5b61-4b3f-8511-af36256562b2"/>
    <xsd:import namespace="5ddf6d21-2854-4715-8f3a-9dac28e498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117532-5b61-4b3f-8511-af36256562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df6d21-2854-4715-8f3a-9dac28e498d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92C734-4723-4B5B-ABD8-F8736B5842E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9B133EB-A576-42C6-871C-BD2A01357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FE22C2-66BE-4AA3-89A7-17EBCE7AF7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117532-5b61-4b3f-8511-af36256562b2"/>
    <ds:schemaRef ds:uri="5ddf6d21-2854-4715-8f3a-9dac28e498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1151</TotalTime>
  <Words>1897</Words>
  <Application>Microsoft Office PowerPoint</Application>
  <PresentationFormat>Widescreen</PresentationFormat>
  <Paragraphs>475</Paragraphs>
  <Slides>38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PowerPoint Presentation</vt:lpstr>
      <vt:lpstr>Lecture 25    Topic : Greedy Algorithm</vt:lpstr>
      <vt:lpstr>Greedy Technique</vt:lpstr>
      <vt:lpstr>Applications of the Greedy Strategy</vt:lpstr>
      <vt:lpstr>Change-Making Problem</vt:lpstr>
      <vt:lpstr>Minimum Spanning Tree (MST)</vt:lpstr>
      <vt:lpstr>Prim’s MST algorithm</vt:lpstr>
      <vt:lpstr>Example</vt:lpstr>
      <vt:lpstr>Another greedy algorithm for MST: Kruskal’s</vt:lpstr>
      <vt:lpstr>Example</vt:lpstr>
      <vt:lpstr>Notes about Kruskal’s algorithm</vt:lpstr>
      <vt:lpstr>Lecture 26    Topic : Huffman Codes</vt:lpstr>
      <vt:lpstr>Coding Problem</vt:lpstr>
      <vt:lpstr>Huffman codes</vt:lpstr>
      <vt:lpstr>Example</vt:lpstr>
      <vt:lpstr>Activity   </vt:lpstr>
      <vt:lpstr>Lecture 27   Topic : Dynamic Programming</vt:lpstr>
      <vt:lpstr>Dynamic Programming  </vt:lpstr>
      <vt:lpstr>Example: Fibonacci numbers  </vt:lpstr>
      <vt:lpstr>Example: Fibonacci numbers  (cont.)  </vt:lpstr>
      <vt:lpstr>Activity    https://visualgo.net/en</vt:lpstr>
      <vt:lpstr>Lecture 29  Topic: Matrix Chain Multiplication</vt:lpstr>
      <vt:lpstr>Matrix Chain Multiplication</vt:lpstr>
      <vt:lpstr>Matrix Multiply</vt:lpstr>
      <vt:lpstr>Example:</vt:lpstr>
      <vt:lpstr>We can multiply the chain of matrix by  following those conditions in these ways:</vt:lpstr>
      <vt:lpstr>The structure of an optimal paranthesization</vt:lpstr>
      <vt:lpstr>Algorithm to Optimal Cost</vt:lpstr>
      <vt:lpstr>matrix dimension</vt:lpstr>
      <vt:lpstr>Activity   https://visualgo.net/en</vt:lpstr>
      <vt:lpstr>Lecture 30   Topic : Optimal Binary Search Tree</vt:lpstr>
      <vt:lpstr>Optimal Binary Search Trees</vt:lpstr>
      <vt:lpstr>Optimal Binary Search Trees</vt:lpstr>
      <vt:lpstr>DP for Optimal BST Problem</vt:lpstr>
      <vt:lpstr>DP for Optimal BST Problem (cont.)</vt:lpstr>
      <vt:lpstr>PowerPoint Presentation</vt:lpstr>
      <vt:lpstr>Optimal Binary Search Trees</vt:lpstr>
      <vt:lpstr>Activity   https://visualgo.net/en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sam</cp:lastModifiedBy>
  <cp:revision>42</cp:revision>
  <dcterms:created xsi:type="dcterms:W3CDTF">2020-06-15T12:13:30Z</dcterms:created>
  <dcterms:modified xsi:type="dcterms:W3CDTF">2020-10-06T11:35:19Z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0x010100FA7C822F5BF42F45BC3FF9790004891E</vt:lpwstr>
  </property>
</Properties>
</file>