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283" r:id="rId3"/>
    <p:sldId id="333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32" r:id="rId15"/>
    <p:sldId id="359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352" r:id="rId25"/>
    <p:sldId id="353" r:id="rId26"/>
    <p:sldId id="354" r:id="rId27"/>
    <p:sldId id="355" r:id="rId28"/>
    <p:sldId id="356" r:id="rId29"/>
    <p:sldId id="357" r:id="rId30"/>
    <p:sldId id="358" r:id="rId31"/>
    <p:sldId id="360" r:id="rId32"/>
    <p:sldId id="361" r:id="rId33"/>
    <p:sldId id="369" r:id="rId34"/>
    <p:sldId id="366" r:id="rId35"/>
    <p:sldId id="362" r:id="rId36"/>
    <p:sldId id="370" r:id="rId37"/>
    <p:sldId id="367" r:id="rId38"/>
    <p:sldId id="363" r:id="rId39"/>
    <p:sldId id="364" r:id="rId40"/>
    <p:sldId id="371" r:id="rId41"/>
    <p:sldId id="368" r:id="rId42"/>
    <p:sldId id="365" r:id="rId43"/>
    <p:sldId id="372" r:id="rId44"/>
    <p:sldId id="373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 THANGAKUMAR J" initials="DTJ" lastIdx="1" clrIdx="0">
    <p:extLst>
      <p:ext uri="{19B8F6BF-5375-455C-9EA6-DF929625EA0E}">
        <p15:presenceInfo xmlns:p15="http://schemas.microsoft.com/office/powerpoint/2012/main" xmlns="" userId="DR THANGAKUMAR 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-648" y="-96"/>
      </p:cViewPr>
      <p:guideLst>
        <p:guide orient="horz" pos="4151"/>
        <p:guide pos="53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9C9F3A78-4BFE-4C17-BFC2-FEA27AD7A4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3DE6668-234E-4D55-9951-1B74AAEFAE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855DE-1565-47AB-8B39-78992C08112F}" type="datetimeFigureOut">
              <a:rPr lang="en-IN" smtClean="0"/>
              <a:t>30-06-2020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AA11243-96DF-4841-82A6-E6A48F9ED5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D8B6A2-C1DB-4CC5-A2C2-72D5F17C6E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D49E6-F9A9-4872-9285-2B59B4A8A5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4431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EEDE8-E329-4D50-9EF7-2D0FC66E5658}" type="datetimeFigureOut">
              <a:rPr lang="en-IN" smtClean="0"/>
              <a:t>30-06-2020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EC4D6-0FD4-41A5-8DD4-8075909603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0182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4419B2E-0C52-49E9-9E98-368664057DBE}" type="slidenum">
              <a:rPr lang="en-US" altLang="en-US" sz="1100"/>
              <a:pPr/>
              <a:t>3</a:t>
            </a:fld>
            <a:endParaRPr lang="en-US" altLang="en-US" sz="110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6A1B0D6-87FC-41F9-AB03-24BC6ACC5603}" type="slidenum">
              <a:rPr lang="en-US" altLang="en-US" sz="1100"/>
              <a:pPr/>
              <a:t>12</a:t>
            </a:fld>
            <a:endParaRPr lang="en-US" altLang="en-US" sz="11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4D206F5-6506-4DA7-9AAA-7D8B4520587D}" type="slidenum">
              <a:rPr lang="en-US" altLang="en-US" sz="1100"/>
              <a:pPr/>
              <a:t>13</a:t>
            </a:fld>
            <a:endParaRPr lang="en-US" altLang="en-US" sz="11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378560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811026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243491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675957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61DD800B-0165-46E5-85DB-3E8D457EEDD8}" type="slidenum">
              <a:rPr lang="en-US" sz="1100"/>
              <a:pPr/>
              <a:t>19</a:t>
            </a:fld>
            <a:endParaRPr lang="en-US" sz="110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378560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811026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243491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675957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fld id="{4BAD8AA4-B0E5-41CB-80A7-AA10776FC97D}" type="slidenum">
              <a:rPr lang="en-US" sz="1100"/>
              <a:pPr/>
              <a:t>20</a:t>
            </a:fld>
            <a:endParaRPr lang="en-US" sz="11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0B4C192-4CDE-43C5-B888-C27D3FC2DD07}" type="slidenum">
              <a:rPr lang="en-US" altLang="en-US" sz="1100"/>
              <a:pPr/>
              <a:t>4</a:t>
            </a:fld>
            <a:endParaRPr lang="en-US" altLang="en-US" sz="11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57C2D1A-093C-481A-A3FA-74E894F2CB64}" type="slidenum">
              <a:rPr lang="en-US" altLang="en-US" sz="1100"/>
              <a:pPr/>
              <a:t>5</a:t>
            </a:fld>
            <a:endParaRPr lang="en-US" altLang="en-US" sz="110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0207" y="686405"/>
            <a:ext cx="4500563" cy="3429000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71D5168-827A-44B4-B8F3-6056F9711199}" type="slidenum">
              <a:rPr lang="en-US" altLang="en-US" sz="1100"/>
              <a:pPr/>
              <a:t>6</a:t>
            </a:fld>
            <a:endParaRPr lang="en-US" altLang="en-US" sz="110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0207" y="686405"/>
            <a:ext cx="4500563" cy="3429000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A0CDCC0-336A-4724-8183-46B6BF158B40}" type="slidenum">
              <a:rPr lang="en-US" altLang="en-US" sz="1100"/>
              <a:pPr/>
              <a:t>7</a:t>
            </a:fld>
            <a:endParaRPr lang="en-US" altLang="en-US" sz="11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0207" y="686405"/>
            <a:ext cx="4500563" cy="342900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3D555BD-1019-4AEB-9FB7-317395FC4545}" type="slidenum">
              <a:rPr lang="en-US" altLang="en-US" sz="1100"/>
              <a:pPr/>
              <a:t>8</a:t>
            </a:fld>
            <a:endParaRPr lang="en-US" altLang="en-US" sz="11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0207" y="686405"/>
            <a:ext cx="4500563" cy="3429000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A848DE5-E8E9-42DC-9D4A-7139DCB26FEC}" type="slidenum">
              <a:rPr lang="en-US" altLang="en-US" sz="1100"/>
              <a:pPr/>
              <a:t>9</a:t>
            </a:fld>
            <a:endParaRPr lang="en-US" altLang="en-US" sz="11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0207" y="686405"/>
            <a:ext cx="4500563" cy="342900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021B9C2-2779-45E5-8FDF-EC80FABC1538}" type="slidenum">
              <a:rPr lang="en-US" altLang="en-US" sz="1100"/>
              <a:pPr/>
              <a:t>10</a:t>
            </a:fld>
            <a:endParaRPr lang="en-US" altLang="en-US" sz="11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0207" y="686405"/>
            <a:ext cx="4500563" cy="3429000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1pPr>
            <a:lvl2pPr marL="702756" indent="-270291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2pPr>
            <a:lvl3pPr marL="1081164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3pPr>
            <a:lvl4pPr marL="1513629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4pPr>
            <a:lvl5pPr marL="1946095" indent="-216233" defTabSz="914485">
              <a:defRPr sz="2300">
                <a:solidFill>
                  <a:schemeClr val="tx1"/>
                </a:solidFill>
                <a:latin typeface="Times New Roman" pitchFamily="18" charset="0"/>
              </a:defRPr>
            </a:lvl5pPr>
            <a:lvl6pPr marL="2378560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6pPr>
            <a:lvl7pPr marL="2811026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7pPr>
            <a:lvl8pPr marL="3243491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8pPr>
            <a:lvl9pPr marL="3675957" indent="-216233" algn="ctr" defTabSz="91448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0139135-EA30-4CDB-A67B-BDA24AA41407}" type="slidenum">
              <a:rPr lang="en-US" altLang="en-US" sz="1100"/>
              <a:pPr/>
              <a:t>11</a:t>
            </a:fld>
            <a:endParaRPr lang="en-US" altLang="en-US" sz="11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28930B-F6B2-4710-912C-F6D276D18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0BCBA1B-55AB-4888-A0EA-6BAFA806A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DCD0204-CEAC-4640-93BC-98E4EA0CC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97DA7-69F1-4A2D-A2A8-B19C716FAE14}" type="datetime1">
              <a:rPr lang="en-IN" smtClean="0"/>
              <a:t>30-06-2020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B3311DD-1C40-40E9-B47A-E231B263D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9120DA-4DC6-41C4-9D48-3F9D97924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8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0D1C38-E01B-46F4-9B00-79CBD6B5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5D25C72-C170-4C80-A7CE-5AEC0824B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66037A-6358-4B67-ABA6-97BE6C71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B93F8-3BB4-4A29-B9AA-1133437D9315}" type="datetime1">
              <a:rPr lang="en-IN" smtClean="0"/>
              <a:t>30-06-2020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188AE9-2487-40A0-BC98-75DC0443D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1E17F5A-D710-45EB-9BA9-D094D28A7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318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39777D9-0D3A-465A-9BF7-1BA48E1A6D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BD30F04-1AE8-41E1-BF24-88E93ABE1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CEB8322-1663-4B11-9096-E7539872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BB50-B290-4CBD-8A16-2322E90B1289}" type="datetime1">
              <a:rPr lang="en-IN" smtClean="0"/>
              <a:t>30-06-2020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14D8BDE-9244-4852-B500-2AB8F0DCD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3BA97D3-0B94-4AAA-9DE6-20E161EB0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679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52400"/>
            <a:ext cx="111760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1266825"/>
            <a:ext cx="5435600" cy="4905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451600" y="1266825"/>
            <a:ext cx="5435600" cy="23764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451600" y="3795714"/>
            <a:ext cx="5435600" cy="23764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56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52400"/>
            <a:ext cx="111760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266825"/>
            <a:ext cx="5435600" cy="4905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451600" y="1266825"/>
            <a:ext cx="5435600" cy="23764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451600" y="3795714"/>
            <a:ext cx="5435600" cy="23764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56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E48DBC-BC11-4378-98F3-3D7087705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FFA553-0C62-439F-862B-194572796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F212165-AAA9-4C86-84A5-B0D92901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6C490-D94C-40FB-848B-E15807209871}" type="datetime1">
              <a:rPr lang="en-IN" smtClean="0"/>
              <a:t>30-06-2020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41CB5D3-5747-46A3-BABE-92E0F2426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F7D12A2-DF32-4D73-A48D-D50A91349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35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B4838B-743A-4A08-8AC3-E044CDFCD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76ABC4-9136-4E43-BC8D-6A4E892D3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516BB1E-B163-436B-8187-8864877D9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31243-6EBC-4C58-B60E-9541DF512ABA}" type="datetime1">
              <a:rPr lang="en-IN" smtClean="0"/>
              <a:t>30-06-2020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EEB2E47-B18A-420A-A68C-3917FC86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EB540B5-689E-4E73-BC5D-279675D7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950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34B69A-FC15-4D10-B856-1BB196B87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9E8E83-868E-4E47-BE58-294331C65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9E6ED80-1646-42A4-BF48-3E1B34D23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C7D1786-B3C3-4A46-B744-CB54D950A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F31D9-0734-47F0-8178-B34BF19E6E6F}" type="datetime1">
              <a:rPr lang="en-IN" smtClean="0"/>
              <a:t>30-06-2020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3F7D358-400E-4C9A-A0EF-F1C431FAF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97B7A76-D904-48E5-B8FB-12B3CA20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28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70C618-3FAF-4542-B5C4-63881ABC6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1636A16-8724-4637-B7CA-0E06D5FCF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F1F429B-C130-402C-94BA-6DB5E5F09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6170A65-508F-4530-9772-FA122704C6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B381CC0-5921-4CB4-950B-66B8D0C606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6D25CDF-414B-4752-A07F-DFDA29431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BAA31-64D1-488D-99AA-527BFFAB8B21}" type="datetime1">
              <a:rPr lang="en-IN" smtClean="0"/>
              <a:t>30-06-2020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88D9921-8FEB-421B-949A-748701D16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EBC6D36-E8E3-4E11-AACD-6D07662A9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47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5EA072-DCB1-49F8-8C10-C09BF88E3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D8B4FDC-BEA0-41AF-B590-D21013D2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B975C-8A08-424A-A5AF-FBBD50E0D0E4}" type="datetime1">
              <a:rPr lang="en-IN" smtClean="0"/>
              <a:t>30-06-2020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985D7F1-FAC9-4379-B1F6-4529D5105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7A2FA80-21DD-46A6-BA3D-3AA7748DF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155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FD9DB21-3289-48FD-89BC-F10B93C3C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8D239-72B5-42CA-9BD4-7B609870E9BA}" type="datetime1">
              <a:rPr lang="en-IN" smtClean="0"/>
              <a:t>30-06-2020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342A39D-334B-4CDD-98C3-49DFE9935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D36C21A-831C-4FEF-96AB-4DCDB243D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426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21080B-F798-42E9-BF75-E12B4896B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FB721E-DCE2-497F-925E-DC3036061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FAB0222-38EB-49C4-8A37-B3CF4747D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29597D9-283C-4F97-A323-93AFDC82D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DC221-1E7F-4F59-82C0-CC07F663BE48}" type="datetime1">
              <a:rPr lang="en-IN" smtClean="0"/>
              <a:t>30-06-2020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9BCFF8F-ABAD-4A1A-B7DA-5EC2C5212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3A995E0-0463-4DE4-BEA2-8FFBEB4BE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385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9583BF-470B-4F91-8BE8-1A8CCA187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D7D1479-8EA5-459C-985D-D7704475C6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B41C362-DD79-426F-A246-9E9ED2900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5291855-09E6-44C8-A445-3D770DE92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DFBD8-0305-4372-91C7-25B81B39F067}" type="datetime1">
              <a:rPr lang="en-IN" smtClean="0"/>
              <a:t>30-06-2020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132D0C3-A75C-406C-8F58-00A15F631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F7C4917-7974-43CF-80DC-882417A9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246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10DE3EC-DD57-471D-87F8-788E3A0B6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5840A49-423D-4626-B22A-D09065F26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0900" y="175625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9353D1D-BDE3-46D5-9566-6B86FE81EA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41A87-252E-4095-9CBF-7DDBA5ED9485}" type="datetime1">
              <a:rPr lang="en-IN" smtClean="0"/>
              <a:t>30-06-2020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4A07D07-0343-43EF-9D64-970594113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Department of Computer science and Engineering         CSB4201 - DESIGN AND ANALYSIS AND ALGORITHMS     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42751E9-B8F7-43D3-BC70-5A2B9E975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4E876-1E2A-41C4-BFA0-7D60E841BEBF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0" y="6100854"/>
            <a:ext cx="1999876" cy="48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44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3">
            <a:extLst>
              <a:ext uri="{FF2B5EF4-FFF2-40B4-BE49-F238E27FC236}">
                <a16:creationId xmlns:a16="http://schemas.microsoft.com/office/drawing/2014/main" xmlns="" id="{D55CA618-78A6-47F6-B865-E9315164FB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" y="4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9" name="Group 75">
            <a:extLst>
              <a:ext uri="{FF2B5EF4-FFF2-40B4-BE49-F238E27FC236}">
                <a16:creationId xmlns:a16="http://schemas.microsoft.com/office/drawing/2014/main" xmlns="" id="{B83D307E-DF68-43F8-97CE-0AAE950A71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2271256" y="-1"/>
            <a:ext cx="7649491" cy="5728133"/>
            <a:chOff x="329184" y="1"/>
            <a:chExt cx="524256" cy="5728133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xmlns="" id="{5546E3D2-37BF-4528-9851-2B2F628234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0" name="Rectangle 77">
              <a:extLst>
                <a:ext uri="{FF2B5EF4-FFF2-40B4-BE49-F238E27FC236}">
                  <a16:creationId xmlns:a16="http://schemas.microsoft.com/office/drawing/2014/main" xmlns="" id="{752A0C69-DC4E-4FC0-843C-BAA27B3A56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0" name="Rectangle 79">
            <a:extLst>
              <a:ext uri="{FF2B5EF4-FFF2-40B4-BE49-F238E27FC236}">
                <a16:creationId xmlns:a16="http://schemas.microsoft.com/office/drawing/2014/main" xmlns="" id="{8ED94938-268E-4C0A-A08A-B3980C78BA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96464" y="318049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C68B822C-8E13-46B2-9A39-B56617C49EE1}"/>
              </a:ext>
            </a:extLst>
          </p:cNvPr>
          <p:cNvSpPr/>
          <p:nvPr/>
        </p:nvSpPr>
        <p:spPr>
          <a:xfrm>
            <a:off x="1057080" y="4179967"/>
            <a:ext cx="10071536" cy="92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CSB4201 - DESIGN AND ANALYSIS AND ALGORITHMS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atin typeface="+mj-lt"/>
                <a:ea typeface="+mj-ea"/>
                <a:cs typeface="+mj-cs"/>
              </a:rPr>
              <a:t>B.Tech – III </a:t>
            </a:r>
            <a:r>
              <a:rPr lang="en-US" sz="3600" b="1" dirty="0" smtClean="0">
                <a:latin typeface="+mj-lt"/>
                <a:ea typeface="+mj-ea"/>
                <a:cs typeface="+mj-cs"/>
              </a:rPr>
              <a:t>Semester – Unit </a:t>
            </a:r>
            <a:r>
              <a:rPr lang="en-US" sz="3600" b="1" dirty="0" smtClean="0">
                <a:latin typeface="+mj-lt"/>
                <a:ea typeface="+mj-ea"/>
                <a:cs typeface="+mj-cs"/>
              </a:rPr>
              <a:t>V</a:t>
            </a:r>
            <a:endParaRPr lang="en-US" sz="36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:a16="http://schemas.microsoft.com/office/drawing/2014/main" xmlns="" id="{F66FE3D0-78E3-4BB5-8CF5-4D1761BC2A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19" y="1549796"/>
            <a:ext cx="5069591" cy="1242049"/>
          </a:xfrm>
          <a:prstGeom prst="rect">
            <a:avLst/>
          </a:prstGeom>
        </p:spPr>
      </p:pic>
      <p:pic>
        <p:nvPicPr>
          <p:cNvPr id="1026" name="Picture 2" descr="A group of people walking down the street&#10;&#10;Description automatically generated">
            <a:extLst>
              <a:ext uri="{FF2B5EF4-FFF2-40B4-BE49-F238E27FC236}">
                <a16:creationId xmlns:a16="http://schemas.microsoft.com/office/drawing/2014/main" xmlns="" id="{A97A7F0A-04BB-42FC-A57C-919A2FBAD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31483" y="671201"/>
            <a:ext cx="4459824" cy="299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6919AD16-203D-4566-B9F0-BD78C757DBC5}"/>
              </a:ext>
            </a:extLst>
          </p:cNvPr>
          <p:cNvSpPr/>
          <p:nvPr/>
        </p:nvSpPr>
        <p:spPr>
          <a:xfrm>
            <a:off x="1057080" y="5825864"/>
            <a:ext cx="10071536" cy="92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32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Dr. J. Thangakumar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Associate professor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School of Computing Sciences,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Department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343388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What other problems are in </a:t>
            </a:r>
            <a:r>
              <a:rPr lang="en-US" altLang="en-US" i="1" smtClean="0"/>
              <a:t>NP</a:t>
            </a:r>
            <a:r>
              <a:rPr lang="en-US" altLang="en-US" smtClean="0"/>
              <a:t>?</a:t>
            </a:r>
          </a:p>
        </p:txBody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en-US" smtClean="0"/>
              <a:t>Hamiltonian circuit existence 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mtClean="0"/>
              <a:t>Partition problem: Is it possible to partition a set of </a:t>
            </a:r>
            <a:r>
              <a:rPr lang="en-US" altLang="en-US" i="1" smtClean="0"/>
              <a:t>n</a:t>
            </a:r>
            <a:r>
              <a:rPr lang="en-US" altLang="en-US" smtClean="0"/>
              <a:t> integers into two disjoint subsets with the same sum?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mtClean="0"/>
              <a:t>Decision versions of TSP, knapsack problem, graph coloring, and many other combinatorial optimization problems.  </a:t>
            </a:r>
            <a:endParaRPr lang="en-US" altLang="en-US" i="1" smtClean="0"/>
          </a:p>
          <a:p>
            <a:pPr>
              <a:lnSpc>
                <a:spcPct val="90000"/>
              </a:lnSpc>
              <a:defRPr/>
            </a:pPr>
            <a:endParaRPr lang="en-US" altLang="en-US" i="1" smtClean="0"/>
          </a:p>
          <a:p>
            <a:pPr>
              <a:lnSpc>
                <a:spcPct val="90000"/>
              </a:lnSpc>
              <a:defRPr/>
            </a:pPr>
            <a:r>
              <a:rPr lang="en-US" altLang="en-US" smtClean="0"/>
              <a:t>All the problems in </a:t>
            </a:r>
            <a:r>
              <a:rPr lang="en-US" altLang="en-US" i="1" smtClean="0"/>
              <a:t>P</a:t>
            </a:r>
            <a:r>
              <a:rPr lang="en-US" altLang="en-US" smtClean="0"/>
              <a:t> can also be solved in this manner (but no guessing is necessary), so we have: </a:t>
            </a:r>
          </a:p>
          <a:p>
            <a:pPr lvl="2">
              <a:lnSpc>
                <a:spcPct val="90000"/>
              </a:lnSpc>
              <a:buFontTx/>
              <a:buNone/>
              <a:defRPr/>
            </a:pPr>
            <a:r>
              <a:rPr lang="en-US" altLang="en-US" sz="2400" i="1" smtClean="0"/>
              <a:t>                     P</a:t>
            </a:r>
            <a:r>
              <a:rPr lang="en-US" altLang="en-US" sz="2400" smtClean="0"/>
              <a:t> </a:t>
            </a:r>
            <a:r>
              <a:rPr lang="en-US" altLang="en-US" sz="24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  <a:sym typeface="Symbol" pitchFamily="84" charset="2"/>
              </a:rPr>
              <a:t></a:t>
            </a:r>
            <a:r>
              <a:rPr lang="en-US" altLang="en-US" sz="2400" i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en-US" sz="2400" i="1" smtClean="0"/>
              <a:t>NP</a:t>
            </a:r>
            <a:br>
              <a:rPr lang="en-US" altLang="en-US" sz="2400" i="1" smtClean="0"/>
            </a:br>
            <a:endParaRPr lang="en-US" altLang="en-US" sz="2400" i="1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en-US" sz="2800" smtClean="0"/>
              <a:t>Big (million dollar) question:  </a:t>
            </a:r>
            <a:r>
              <a:rPr lang="en-US" altLang="en-US" sz="2800" i="1" smtClean="0"/>
              <a:t>P</a:t>
            </a:r>
            <a:r>
              <a:rPr lang="en-US" altLang="en-US" sz="2800" smtClean="0"/>
              <a:t> = </a:t>
            </a:r>
            <a:r>
              <a:rPr lang="en-US" altLang="en-US" sz="2800" i="1" smtClean="0"/>
              <a:t>NP </a:t>
            </a:r>
            <a:r>
              <a:rPr lang="en-US" altLang="en-US" sz="2800" smtClean="0"/>
              <a:t>?</a:t>
            </a:r>
            <a:endParaRPr lang="en-US" altLang="en-US" smtClean="0"/>
          </a:p>
          <a:p>
            <a:pPr>
              <a:lnSpc>
                <a:spcPct val="90000"/>
              </a:lnSpc>
              <a:defRPr/>
            </a:pPr>
            <a:endParaRPr lang="en-US" altLang="en-US" i="1" smtClean="0"/>
          </a:p>
          <a:p>
            <a:pPr>
              <a:lnSpc>
                <a:spcPct val="90000"/>
              </a:lnSpc>
              <a:defRPr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1793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i="1" smtClean="0"/>
              <a:t>NP</a:t>
            </a:r>
            <a:r>
              <a:rPr lang="en-US" altLang="en-US" smtClean="0"/>
              <a:t>-Complete Problems</a:t>
            </a:r>
          </a:p>
        </p:txBody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800" y="1266825"/>
            <a:ext cx="10871200" cy="5362575"/>
          </a:xfrm>
        </p:spPr>
        <p:txBody>
          <a:bodyPr/>
          <a:lstStyle/>
          <a:p>
            <a:pPr marL="457200" indent="-457200">
              <a:buFont typeface="Monotype Sorts" pitchFamily="2" charset="2"/>
              <a:buNone/>
              <a:defRPr/>
            </a:pPr>
            <a:r>
              <a:rPr lang="en-US" altLang="en-US" sz="2300" smtClean="0"/>
              <a:t>A decision problem </a:t>
            </a:r>
            <a:r>
              <a:rPr lang="en-US" altLang="en-US" sz="2300" i="1" smtClean="0"/>
              <a:t>D</a:t>
            </a:r>
            <a:r>
              <a:rPr lang="en-US" altLang="en-US" sz="2300" smtClean="0"/>
              <a:t> is </a:t>
            </a:r>
            <a:r>
              <a:rPr lang="en-US" altLang="en-US" sz="2300" i="1" u="sng" smtClean="0"/>
              <a:t>NP</a:t>
            </a:r>
            <a:r>
              <a:rPr lang="en-US" altLang="en-US" sz="2300" u="sng" smtClean="0"/>
              <a:t>-complete</a:t>
            </a:r>
            <a:r>
              <a:rPr lang="en-US" altLang="en-US" sz="2300" smtClean="0"/>
              <a:t> if it is as hard as any </a:t>
            </a:r>
          </a:p>
          <a:p>
            <a:pPr marL="457200" indent="-457200">
              <a:buFont typeface="Monotype Sorts" pitchFamily="2" charset="2"/>
              <a:buNone/>
              <a:defRPr/>
            </a:pPr>
            <a:r>
              <a:rPr lang="en-US" altLang="en-US" sz="2300" smtClean="0"/>
              <a:t>problem in </a:t>
            </a:r>
            <a:r>
              <a:rPr lang="en-US" altLang="en-US" sz="2300" i="1" smtClean="0"/>
              <a:t>NP</a:t>
            </a:r>
            <a:r>
              <a:rPr lang="en-US" altLang="en-US" sz="2300" smtClean="0"/>
              <a:t>, i.e.,</a:t>
            </a:r>
          </a:p>
          <a:p>
            <a:pPr marL="457200" indent="-457200">
              <a:defRPr/>
            </a:pPr>
            <a:r>
              <a:rPr lang="en-US" altLang="en-US" sz="2300" i="1" smtClean="0"/>
              <a:t>D </a:t>
            </a:r>
            <a:r>
              <a:rPr lang="en-US" altLang="en-US" sz="2300" smtClean="0"/>
              <a:t>is in </a:t>
            </a:r>
            <a:r>
              <a:rPr lang="en-US" altLang="en-US" sz="2300" i="1" smtClean="0"/>
              <a:t>NP</a:t>
            </a:r>
          </a:p>
          <a:p>
            <a:pPr marL="457200" indent="-457200">
              <a:defRPr/>
            </a:pPr>
            <a:r>
              <a:rPr lang="en-US" altLang="en-US" sz="2300" smtClean="0"/>
              <a:t>every problem in </a:t>
            </a:r>
            <a:r>
              <a:rPr lang="en-US" altLang="en-US" sz="2300" i="1" smtClean="0"/>
              <a:t>NP</a:t>
            </a:r>
            <a:r>
              <a:rPr lang="en-US" altLang="en-US" sz="2300" smtClean="0"/>
              <a:t> is </a:t>
            </a:r>
            <a:r>
              <a:rPr lang="en-US" altLang="en-US" sz="2300" smtClean="0">
                <a:solidFill>
                  <a:srgbClr val="FF9933"/>
                </a:solidFill>
              </a:rPr>
              <a:t>polynomial-time reducible</a:t>
            </a:r>
            <a:r>
              <a:rPr lang="en-US" altLang="en-US" sz="2300" smtClean="0"/>
              <a:t> to </a:t>
            </a:r>
            <a:r>
              <a:rPr lang="en-US" altLang="en-US" sz="2300" i="1" smtClean="0"/>
              <a:t>D</a:t>
            </a:r>
          </a:p>
          <a:p>
            <a:pPr marL="457200" indent="-457200">
              <a:buFont typeface="Monotype Sorts" pitchFamily="2" charset="2"/>
              <a:buNone/>
              <a:defRPr/>
            </a:pPr>
            <a:endParaRPr lang="en-US" altLang="en-US" sz="2300" i="1" smtClean="0"/>
          </a:p>
          <a:p>
            <a:pPr marL="457200" indent="-457200">
              <a:defRPr/>
            </a:pPr>
            <a:endParaRPr lang="en-US" altLang="en-US" sz="2300" i="1" smtClean="0"/>
          </a:p>
          <a:p>
            <a:pPr marL="457200" indent="-457200">
              <a:defRPr/>
            </a:pPr>
            <a:endParaRPr lang="en-US" altLang="en-US" sz="2300" i="1" smtClean="0"/>
          </a:p>
          <a:p>
            <a:pPr marL="457200" indent="-457200">
              <a:defRPr/>
            </a:pPr>
            <a:endParaRPr lang="en-US" altLang="en-US" sz="2300" i="1" smtClean="0"/>
          </a:p>
          <a:p>
            <a:pPr marL="457200" indent="-457200">
              <a:defRPr/>
            </a:pPr>
            <a:endParaRPr lang="en-US" altLang="en-US" sz="2300" smtClean="0"/>
          </a:p>
          <a:p>
            <a:pPr marL="457200" indent="-457200">
              <a:defRPr/>
            </a:pPr>
            <a:endParaRPr lang="en-US" altLang="en-US" sz="2300" smtClean="0"/>
          </a:p>
          <a:p>
            <a:pPr marL="457200" indent="-457200">
              <a:buFont typeface="Monotype Sorts" pitchFamily="2" charset="2"/>
              <a:buNone/>
              <a:defRPr/>
            </a:pPr>
            <a:endParaRPr lang="en-US" altLang="en-US" sz="2300" smtClean="0"/>
          </a:p>
          <a:p>
            <a:pPr marL="457200" indent="-457200">
              <a:buFont typeface="Monotype Sorts" pitchFamily="2" charset="2"/>
              <a:buNone/>
              <a:defRPr/>
            </a:pPr>
            <a:r>
              <a:rPr lang="en-US" altLang="en-US" sz="2300" smtClean="0"/>
              <a:t>Cook’s theorem (1971): CNF-sat is </a:t>
            </a:r>
            <a:r>
              <a:rPr lang="en-US" altLang="en-US" sz="2300" i="1" smtClean="0"/>
              <a:t>NP</a:t>
            </a:r>
            <a:r>
              <a:rPr lang="en-US" altLang="en-US" sz="2300" smtClean="0"/>
              <a:t>-complete</a:t>
            </a:r>
            <a:endParaRPr lang="en-US" altLang="en-US" sz="2300" u="sng" smtClean="0"/>
          </a:p>
        </p:txBody>
      </p:sp>
      <p:pic>
        <p:nvPicPr>
          <p:cNvPr id="12292" name="Picture 4" descr="Fig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168" y="3048001"/>
            <a:ext cx="6049433" cy="294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423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i="1" smtClean="0"/>
              <a:t>NP</a:t>
            </a:r>
            <a:r>
              <a:rPr lang="en-US" altLang="en-US" smtClean="0"/>
              <a:t>-Complete Problems (cont.)</a:t>
            </a:r>
          </a:p>
        </p:txBody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800" y="1266826"/>
            <a:ext cx="11379200" cy="5210175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Monotype Sorts" pitchFamily="2" charset="2"/>
              <a:buNone/>
              <a:tabLst>
                <a:tab pos="0" algn="l"/>
              </a:tabLst>
              <a:defRPr/>
            </a:pPr>
            <a:r>
              <a:rPr lang="en-US" altLang="en-US" smtClean="0"/>
              <a:t>Other </a:t>
            </a:r>
            <a:r>
              <a:rPr lang="en-US" altLang="en-US" i="1" smtClean="0"/>
              <a:t>NP</a:t>
            </a:r>
            <a:r>
              <a:rPr lang="en-US" altLang="en-US" smtClean="0"/>
              <a:t>-complete problems obtained through polynomial-</a:t>
            </a:r>
          </a:p>
          <a:p>
            <a:pPr marL="457200" indent="-457200">
              <a:buFont typeface="Monotype Sorts" pitchFamily="2" charset="2"/>
              <a:buNone/>
              <a:tabLst>
                <a:tab pos="0" algn="l"/>
              </a:tabLst>
              <a:defRPr/>
            </a:pPr>
            <a:r>
              <a:rPr lang="en-US" altLang="en-US" smtClean="0"/>
              <a:t>time reductions from a known </a:t>
            </a:r>
            <a:r>
              <a:rPr lang="en-US" altLang="en-US" i="1" smtClean="0"/>
              <a:t>NP</a:t>
            </a:r>
            <a:r>
              <a:rPr lang="en-US" altLang="en-US" smtClean="0"/>
              <a:t>-complete problem</a:t>
            </a:r>
          </a:p>
          <a:p>
            <a:pPr marL="457200" indent="-457200">
              <a:buFont typeface="Monotype Sorts" pitchFamily="2" charset="2"/>
              <a:buNone/>
              <a:tabLst>
                <a:tab pos="0" algn="l"/>
              </a:tabLst>
              <a:defRPr/>
            </a:pPr>
            <a:endParaRPr lang="en-US" altLang="en-US" smtClean="0"/>
          </a:p>
          <a:p>
            <a:pPr marL="457200" indent="-457200">
              <a:buFont typeface="Monotype Sorts" pitchFamily="2" charset="2"/>
              <a:buNone/>
              <a:tabLst>
                <a:tab pos="0" algn="l"/>
              </a:tabLst>
              <a:defRPr/>
            </a:pPr>
            <a:endParaRPr lang="en-US" altLang="en-US" smtClean="0"/>
          </a:p>
          <a:p>
            <a:pPr marL="457200" indent="-457200">
              <a:buFont typeface="Monotype Sorts" pitchFamily="2" charset="2"/>
              <a:buNone/>
              <a:tabLst>
                <a:tab pos="0" algn="l"/>
              </a:tabLst>
              <a:defRPr/>
            </a:pPr>
            <a:endParaRPr lang="en-US" altLang="en-US" smtClean="0"/>
          </a:p>
          <a:p>
            <a:pPr marL="457200" indent="-457200">
              <a:buFont typeface="Monotype Sorts" pitchFamily="2" charset="2"/>
              <a:buNone/>
              <a:tabLst>
                <a:tab pos="0" algn="l"/>
              </a:tabLst>
              <a:defRPr/>
            </a:pPr>
            <a:endParaRPr lang="en-US" altLang="en-US" smtClean="0"/>
          </a:p>
          <a:p>
            <a:pPr marL="457200" indent="-457200">
              <a:buFont typeface="Monotype Sorts" pitchFamily="2" charset="2"/>
              <a:buNone/>
              <a:tabLst>
                <a:tab pos="0" algn="l"/>
              </a:tabLst>
              <a:defRPr/>
            </a:pPr>
            <a:endParaRPr lang="en-US" altLang="en-US" smtClean="0"/>
          </a:p>
          <a:p>
            <a:pPr marL="457200" indent="-457200">
              <a:buFont typeface="Monotype Sorts" pitchFamily="2" charset="2"/>
              <a:buNone/>
              <a:tabLst>
                <a:tab pos="0" algn="l"/>
              </a:tabLst>
              <a:defRPr/>
            </a:pPr>
            <a:endParaRPr lang="en-US" altLang="en-US" smtClean="0"/>
          </a:p>
          <a:p>
            <a:pPr marL="457200" indent="-457200">
              <a:buFont typeface="Monotype Sorts" pitchFamily="2" charset="2"/>
              <a:buNone/>
              <a:tabLst>
                <a:tab pos="0" algn="l"/>
              </a:tabLst>
              <a:defRPr/>
            </a:pPr>
            <a:endParaRPr lang="en-US" altLang="en-US" smtClean="0"/>
          </a:p>
          <a:p>
            <a:pPr marL="457200" indent="-457200">
              <a:buFont typeface="Monotype Sorts" pitchFamily="2" charset="2"/>
              <a:buNone/>
              <a:tabLst>
                <a:tab pos="0" algn="l"/>
              </a:tabLst>
              <a:defRPr/>
            </a:pPr>
            <a:r>
              <a:rPr lang="en-US" altLang="en-US" smtClean="0"/>
              <a:t>Examples: TSP, knapsack, partition, graph-coloring and</a:t>
            </a:r>
            <a:br>
              <a:rPr lang="en-US" altLang="en-US" smtClean="0"/>
            </a:br>
            <a:r>
              <a:rPr lang="en-US" altLang="en-US" smtClean="0"/>
              <a:t>              hundreds of other problems of combinatorial nature</a:t>
            </a:r>
          </a:p>
        </p:txBody>
      </p:sp>
      <p:pic>
        <p:nvPicPr>
          <p:cNvPr id="13316" name="Picture 4" descr="Fig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4168" y="2141539"/>
            <a:ext cx="5643033" cy="303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828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i="1" smtClean="0"/>
              <a:t>P  </a:t>
            </a:r>
            <a:r>
              <a:rPr lang="en-US" altLang="en-US" smtClean="0"/>
              <a:t>= </a:t>
            </a:r>
            <a:r>
              <a:rPr lang="en-US" altLang="en-US" i="1" smtClean="0"/>
              <a:t>NP </a:t>
            </a:r>
            <a:r>
              <a:rPr lang="en-US" altLang="en-US" smtClean="0"/>
              <a:t>?</a:t>
            </a:r>
            <a:r>
              <a:rPr lang="en-US" altLang="en-US" i="1" smtClean="0"/>
              <a:t> </a:t>
            </a:r>
            <a:r>
              <a:rPr lang="en-US" altLang="en-US" smtClean="0"/>
              <a:t>Dilemma Revisited</a:t>
            </a:r>
          </a:p>
        </p:txBody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800" y="1066800"/>
            <a:ext cx="11379200" cy="5791200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90000"/>
              </a:lnSpc>
              <a:defRPr/>
            </a:pPr>
            <a:r>
              <a:rPr lang="en-US" altLang="en-US" i="1" smtClean="0"/>
              <a:t>P  </a:t>
            </a:r>
            <a:r>
              <a:rPr lang="en-US" altLang="en-US" smtClean="0"/>
              <a:t>= </a:t>
            </a:r>
            <a:r>
              <a:rPr lang="en-US" altLang="en-US" i="1" smtClean="0"/>
              <a:t>NP </a:t>
            </a:r>
            <a:r>
              <a:rPr lang="en-US" altLang="en-US" smtClean="0"/>
              <a:t>would imply that every problem in </a:t>
            </a:r>
            <a:r>
              <a:rPr lang="en-US" altLang="en-US" i="1" smtClean="0"/>
              <a:t>NP, </a:t>
            </a:r>
            <a:r>
              <a:rPr lang="en-US" altLang="en-US" smtClean="0"/>
              <a:t>including all </a:t>
            </a:r>
            <a:r>
              <a:rPr lang="en-US" altLang="en-US" i="1" smtClean="0"/>
              <a:t>NP-</a:t>
            </a:r>
            <a:r>
              <a:rPr lang="en-US" altLang="en-US" smtClean="0"/>
              <a:t>complete problems,</a:t>
            </a:r>
            <a:r>
              <a:rPr lang="en-US" altLang="en-US" i="1" smtClean="0"/>
              <a:t> </a:t>
            </a:r>
            <a:r>
              <a:rPr lang="en-US" altLang="en-US" smtClean="0"/>
              <a:t>could be solved in polynomial time</a:t>
            </a:r>
          </a:p>
          <a:p>
            <a:pPr marL="457200" indent="-457200">
              <a:lnSpc>
                <a:spcPct val="90000"/>
              </a:lnSpc>
              <a:defRPr/>
            </a:pPr>
            <a:r>
              <a:rPr lang="en-US" altLang="en-US" smtClean="0"/>
              <a:t>If a polynomial-time algorithm for just one </a:t>
            </a:r>
            <a:r>
              <a:rPr lang="en-US" altLang="en-US" i="1" smtClean="0"/>
              <a:t>NP-</a:t>
            </a:r>
            <a:r>
              <a:rPr lang="en-US" altLang="en-US" smtClean="0"/>
              <a:t>complete problem is discovered, then every problem in </a:t>
            </a:r>
            <a:r>
              <a:rPr lang="en-US" altLang="en-US" i="1" smtClean="0"/>
              <a:t>NP </a:t>
            </a:r>
            <a:r>
              <a:rPr lang="en-US" altLang="en-US" smtClean="0"/>
              <a:t>can be solved in polynomial time, </a:t>
            </a:r>
            <a:r>
              <a:rPr lang="en-US" altLang="en-US" i="1" smtClean="0"/>
              <a:t>i.e</a:t>
            </a:r>
            <a:r>
              <a:rPr lang="en-US" altLang="en-US" smtClean="0"/>
              <a:t>. </a:t>
            </a:r>
            <a:r>
              <a:rPr lang="en-US" altLang="en-US" i="1" smtClean="0"/>
              <a:t>P  </a:t>
            </a:r>
            <a:r>
              <a:rPr lang="en-US" altLang="en-US" smtClean="0"/>
              <a:t>= </a:t>
            </a:r>
            <a:r>
              <a:rPr lang="en-US" altLang="en-US" i="1" smtClean="0"/>
              <a:t>NP</a:t>
            </a:r>
            <a:br>
              <a:rPr lang="en-US" altLang="en-US" i="1" smtClean="0"/>
            </a:br>
            <a:endParaRPr lang="en-US" altLang="en-US" i="1" smtClean="0"/>
          </a:p>
          <a:p>
            <a:pPr marL="457200" indent="-457200"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altLang="en-US" i="1" smtClean="0"/>
          </a:p>
          <a:p>
            <a:pPr marL="457200" indent="-457200">
              <a:lnSpc>
                <a:spcPct val="90000"/>
              </a:lnSpc>
              <a:defRPr/>
            </a:pPr>
            <a:endParaRPr lang="en-US" altLang="en-US" i="1" smtClean="0"/>
          </a:p>
          <a:p>
            <a:pPr marL="457200" indent="-457200">
              <a:lnSpc>
                <a:spcPct val="90000"/>
              </a:lnSpc>
              <a:defRPr/>
            </a:pPr>
            <a:endParaRPr lang="en-US" altLang="en-US" i="1" smtClean="0"/>
          </a:p>
          <a:p>
            <a:pPr marL="457200" indent="-457200">
              <a:lnSpc>
                <a:spcPct val="90000"/>
              </a:lnSpc>
              <a:defRPr/>
            </a:pPr>
            <a:endParaRPr lang="en-US" altLang="en-US" i="1" smtClean="0"/>
          </a:p>
          <a:p>
            <a:pPr marL="457200" indent="-457200">
              <a:lnSpc>
                <a:spcPct val="90000"/>
              </a:lnSpc>
              <a:defRPr/>
            </a:pPr>
            <a:endParaRPr lang="en-US" altLang="en-US" smtClean="0"/>
          </a:p>
          <a:p>
            <a:pPr marL="457200" indent="-457200">
              <a:lnSpc>
                <a:spcPct val="90000"/>
              </a:lnSpc>
              <a:defRPr/>
            </a:pPr>
            <a:r>
              <a:rPr lang="en-US" altLang="en-US" smtClean="0"/>
              <a:t>Most but not all researchers believe that </a:t>
            </a:r>
            <a:r>
              <a:rPr lang="en-US" altLang="en-US" i="1" smtClean="0"/>
              <a:t>P </a:t>
            </a:r>
            <a:r>
              <a:rPr lang="en-US" altLang="en-US" smtClean="0">
                <a:sym typeface="Symbol" pitchFamily="84" charset="2"/>
              </a:rPr>
              <a:t></a:t>
            </a:r>
            <a:r>
              <a:rPr lang="en-US" altLang="en-US" smtClean="0"/>
              <a:t> </a:t>
            </a:r>
            <a:r>
              <a:rPr lang="en-US" altLang="en-US" i="1" smtClean="0"/>
              <a:t>NP </a:t>
            </a:r>
            <a:r>
              <a:rPr lang="en-US" altLang="en-US" smtClean="0"/>
              <a:t>, </a:t>
            </a:r>
            <a:r>
              <a:rPr lang="en-US" altLang="en-US" i="1" smtClean="0"/>
              <a:t>i.e.</a:t>
            </a:r>
            <a:r>
              <a:rPr lang="en-US" altLang="en-US" smtClean="0"/>
              <a:t> </a:t>
            </a:r>
            <a:r>
              <a:rPr lang="en-US" altLang="en-US" i="1" smtClean="0"/>
              <a:t>P </a:t>
            </a:r>
            <a:r>
              <a:rPr lang="en-US" altLang="en-US" smtClean="0"/>
              <a:t>is a proper subset of </a:t>
            </a:r>
            <a:r>
              <a:rPr lang="en-US" altLang="en-US" i="1" smtClean="0"/>
              <a:t>NP. </a:t>
            </a:r>
            <a:r>
              <a:rPr lang="en-US" altLang="en-US" smtClean="0"/>
              <a:t>If </a:t>
            </a:r>
            <a:r>
              <a:rPr lang="en-US" altLang="en-US" i="1" smtClean="0"/>
              <a:t>P </a:t>
            </a:r>
            <a:r>
              <a:rPr lang="en-US" altLang="en-US" smtClean="0">
                <a:sym typeface="Symbol" pitchFamily="84" charset="2"/>
              </a:rPr>
              <a:t></a:t>
            </a:r>
            <a:r>
              <a:rPr lang="en-US" altLang="en-US" i="1" smtClean="0"/>
              <a:t> NP, </a:t>
            </a:r>
            <a:r>
              <a:rPr lang="en-US" altLang="en-US" smtClean="0"/>
              <a:t>then the NP-complete</a:t>
            </a:r>
            <a:r>
              <a:rPr lang="en-US" altLang="en-US" i="1" smtClean="0"/>
              <a:t> </a:t>
            </a:r>
            <a:r>
              <a:rPr lang="en-US" altLang="en-US" smtClean="0"/>
              <a:t>problems are not in</a:t>
            </a:r>
            <a:r>
              <a:rPr lang="en-US" altLang="en-US" i="1" smtClean="0"/>
              <a:t> P, </a:t>
            </a:r>
            <a:r>
              <a:rPr lang="en-US" altLang="en-US" smtClean="0"/>
              <a:t>although many of them are very useful in practice.</a:t>
            </a:r>
          </a:p>
          <a:p>
            <a:pPr marL="457200" indent="-457200"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altLang="en-US" smtClean="0"/>
          </a:p>
        </p:txBody>
      </p:sp>
      <p:pic>
        <p:nvPicPr>
          <p:cNvPr id="14340" name="Picture 4" descr="Fig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0" y="2743200"/>
            <a:ext cx="5588000" cy="2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62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BFCB33-A58C-4581-AE43-9F14617571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Activity</a:t>
            </a:r>
            <a:r>
              <a:rPr lang="en-US" sz="2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2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b="1" dirty="0"/>
              <a:t>https://visualgo.net/en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1" y="5103261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11"/>
            <a:ext cx="485578" cy="485579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5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BFCB33-A58C-4581-AE43-9F14617571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Lecture 50</a:t>
            </a:r>
            <a:r>
              <a:rPr lang="en-US" sz="2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2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b="1" dirty="0" smtClean="0"/>
              <a:t>Topic : </a:t>
            </a:r>
            <a:r>
              <a:rPr lang="en-IN" sz="4000" dirty="0"/>
              <a:t>Travelling salesman problem – Knapsack problem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1" y="5103261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11"/>
            <a:ext cx="485578" cy="485579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301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11582400" cy="762000"/>
          </a:xfrm>
        </p:spPr>
        <p:txBody>
          <a:bodyPr/>
          <a:lstStyle/>
          <a:p>
            <a:pPr>
              <a:defRPr/>
            </a:pPr>
            <a:r>
              <a:rPr lang="en-US" smtClean="0"/>
              <a:t>Tackling Difficult Combinatorial Problems</a:t>
            </a:r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smtClean="0"/>
              <a:t>There are two principal approaches to tackling difficult combinatorial problems (NP-hard problems):</a:t>
            </a:r>
            <a:br>
              <a:rPr lang="en-US" smtClean="0"/>
            </a:br>
            <a:endParaRPr lang="en-US" smtClean="0"/>
          </a:p>
          <a:p>
            <a:pPr>
              <a:buFont typeface="Monotype Sorts" charset="2"/>
              <a:buChar char="b"/>
              <a:defRPr/>
            </a:pPr>
            <a:r>
              <a:rPr lang="en-US" smtClean="0"/>
              <a:t>Use a strategy that guarantees solving the problem exactly but doesn</a:t>
            </a:r>
            <a:r>
              <a:rPr lang="ja-JP" altLang="en-US" smtClean="0">
                <a:latin typeface="Arial" pitchFamily="34" charset="0"/>
              </a:rPr>
              <a:t>’</a:t>
            </a:r>
            <a:r>
              <a:rPr lang="en-US" altLang="ja-JP" smtClean="0"/>
              <a:t>t guarantee to find a solution in polynomial time</a:t>
            </a:r>
          </a:p>
          <a:p>
            <a:pPr>
              <a:buFont typeface="Monotype Sorts" charset="2"/>
              <a:buChar char="b"/>
              <a:defRPr/>
            </a:pPr>
            <a:endParaRPr lang="en-US" smtClean="0"/>
          </a:p>
          <a:p>
            <a:pPr>
              <a:buFont typeface="Monotype Sorts" charset="2"/>
              <a:buChar char="b"/>
              <a:defRPr/>
            </a:pPr>
            <a:r>
              <a:rPr lang="en-US" smtClean="0"/>
              <a:t>Use an approximation algorithm that can find an approximate (sub-optimal) solution in polynomial time</a:t>
            </a:r>
          </a:p>
        </p:txBody>
      </p:sp>
    </p:spTree>
    <p:extLst>
      <p:ext uri="{BB962C8B-B14F-4D97-AF65-F5344CB8AC3E}">
        <p14:creationId xmlns:p14="http://schemas.microsoft.com/office/powerpoint/2010/main" val="166811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Exact Solution Strategies</a:t>
            </a:r>
          </a:p>
        </p:txBody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66800"/>
            <a:ext cx="11582400" cy="5562600"/>
          </a:xfrm>
        </p:spPr>
        <p:txBody>
          <a:bodyPr/>
          <a:lstStyle/>
          <a:p>
            <a:pPr>
              <a:buFont typeface="Monotype Sorts" charset="2"/>
              <a:buChar char="b"/>
              <a:defRPr/>
            </a:pPr>
            <a:r>
              <a:rPr lang="en-US" sz="2000" i="1" smtClean="0"/>
              <a:t>exhaustive search</a:t>
            </a:r>
            <a:r>
              <a:rPr lang="en-US" sz="2000" smtClean="0"/>
              <a:t> (brute force)</a:t>
            </a:r>
          </a:p>
          <a:p>
            <a:pPr lvl="1">
              <a:defRPr/>
            </a:pPr>
            <a:r>
              <a:rPr lang="en-US" smtClean="0"/>
              <a:t>useful only for small instances</a:t>
            </a:r>
            <a:br>
              <a:rPr lang="en-US" smtClean="0"/>
            </a:br>
            <a:endParaRPr lang="en-US" smtClean="0"/>
          </a:p>
          <a:p>
            <a:pPr>
              <a:buFont typeface="Monotype Sorts" charset="2"/>
              <a:buChar char="b"/>
              <a:defRPr/>
            </a:pPr>
            <a:r>
              <a:rPr lang="en-US" sz="2000" i="1" smtClean="0"/>
              <a:t>dynamic programming</a:t>
            </a:r>
          </a:p>
          <a:p>
            <a:pPr lvl="1">
              <a:defRPr/>
            </a:pPr>
            <a:r>
              <a:rPr lang="en-US" smtClean="0"/>
              <a:t>applicable to some problems (e.g., the knapsack problem)</a:t>
            </a:r>
          </a:p>
          <a:p>
            <a:pPr lvl="1">
              <a:defRPr/>
            </a:pPr>
            <a:endParaRPr lang="en-US" smtClean="0"/>
          </a:p>
          <a:p>
            <a:pPr>
              <a:buFont typeface="Monotype Sorts" charset="2"/>
              <a:buChar char="b"/>
              <a:defRPr/>
            </a:pPr>
            <a:r>
              <a:rPr lang="en-US" sz="2000" i="1" smtClean="0"/>
              <a:t>backtracking</a:t>
            </a:r>
          </a:p>
          <a:p>
            <a:pPr lvl="1">
              <a:defRPr/>
            </a:pPr>
            <a:r>
              <a:rPr lang="en-US" smtClean="0"/>
              <a:t>eliminates some unnecessary cases from consideration</a:t>
            </a:r>
          </a:p>
          <a:p>
            <a:pPr lvl="1">
              <a:defRPr/>
            </a:pPr>
            <a:r>
              <a:rPr lang="en-US" smtClean="0"/>
              <a:t>yields solutions in reasonable time for many instances but worst case is still exponential</a:t>
            </a:r>
          </a:p>
          <a:p>
            <a:pPr lvl="1">
              <a:defRPr/>
            </a:pPr>
            <a:endParaRPr lang="en-US" smtClean="0"/>
          </a:p>
          <a:p>
            <a:pPr>
              <a:buFont typeface="Monotype Sorts" charset="2"/>
              <a:buChar char="b"/>
              <a:defRPr/>
            </a:pPr>
            <a:r>
              <a:rPr lang="en-US" sz="2000" i="1" smtClean="0"/>
              <a:t>branch-and-bound</a:t>
            </a:r>
          </a:p>
          <a:p>
            <a:pPr lvl="1">
              <a:defRPr/>
            </a:pPr>
            <a:r>
              <a:rPr lang="en-US" smtClean="0"/>
              <a:t>further refines the backtracking idea for optimization problems</a:t>
            </a:r>
          </a:p>
        </p:txBody>
      </p:sp>
    </p:spTree>
    <p:extLst>
      <p:ext uri="{BB962C8B-B14F-4D97-AF65-F5344CB8AC3E}">
        <p14:creationId xmlns:p14="http://schemas.microsoft.com/office/powerpoint/2010/main" val="119851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10363200" cy="838200"/>
          </a:xfrm>
          <a:ex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US" smtClean="0"/>
              <a:t>Approximation Approach</a:t>
            </a:r>
          </a:p>
        </p:txBody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800" y="1143000"/>
            <a:ext cx="11277600" cy="5638800"/>
          </a:xfrm>
          <a:extLst/>
        </p:spPr>
        <p:txBody>
          <a:bodyPr lIns="92075" tIns="46038" rIns="92075" bIns="46038">
            <a:normAutofit lnSpcReduction="10000"/>
          </a:bodyPr>
          <a:lstStyle/>
          <a:p>
            <a:pPr marL="0" indent="0"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smtClean="0"/>
              <a:t>Apply a fast (i.e., a polynomial-time) approximation algorithm to get  a solution that is not necessarily optimal but hopefully close to it </a:t>
            </a:r>
            <a:br>
              <a:rPr lang="en-US" smtClean="0"/>
            </a:br>
            <a:r>
              <a:rPr lang="en-US" smtClean="0"/>
              <a:t> </a:t>
            </a:r>
          </a:p>
          <a:p>
            <a:pPr marL="0" indent="0"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smtClean="0"/>
              <a:t>Accuracy measures: </a:t>
            </a:r>
          </a:p>
          <a:p>
            <a:pPr marL="0" indent="0"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i="1" u="sng" smtClean="0"/>
              <a:t>accuracy ratio</a:t>
            </a:r>
            <a:r>
              <a:rPr lang="en-US" smtClean="0"/>
              <a:t> of an approximate solution </a:t>
            </a:r>
            <a:r>
              <a:rPr lang="en-US" i="1" smtClean="0"/>
              <a:t>s</a:t>
            </a:r>
            <a:r>
              <a:rPr lang="en-US" i="1" baseline="-25000" smtClean="0"/>
              <a:t>a</a:t>
            </a:r>
            <a:r>
              <a:rPr lang="en-US" smtClean="0"/>
              <a:t> </a:t>
            </a:r>
          </a:p>
          <a:p>
            <a:pPr marL="0" indent="0"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smtClean="0"/>
              <a:t> 	 </a:t>
            </a:r>
            <a:r>
              <a:rPr lang="en-US" i="1" smtClean="0"/>
              <a:t>r</a:t>
            </a:r>
            <a:r>
              <a:rPr lang="en-US" smtClean="0"/>
              <a:t>(</a:t>
            </a:r>
            <a:r>
              <a:rPr lang="en-US" i="1" smtClean="0"/>
              <a:t>s</a:t>
            </a:r>
            <a:r>
              <a:rPr lang="en-US" i="1" baseline="-25000" smtClean="0"/>
              <a:t>a</a:t>
            </a:r>
            <a:r>
              <a:rPr lang="en-US" smtClean="0"/>
              <a:t>) = f(</a:t>
            </a:r>
            <a:r>
              <a:rPr lang="en-US" i="1" smtClean="0"/>
              <a:t>s</a:t>
            </a:r>
            <a:r>
              <a:rPr lang="en-US" i="1" baseline="-25000" smtClean="0"/>
              <a:t>a</a:t>
            </a:r>
            <a:r>
              <a:rPr lang="en-US" smtClean="0"/>
              <a:t>) / f(</a:t>
            </a:r>
            <a:r>
              <a:rPr lang="en-US" i="1" smtClean="0"/>
              <a:t>s</a:t>
            </a:r>
            <a:r>
              <a:rPr lang="en-US" smtClean="0"/>
              <a:t>*)  for minimization problems</a:t>
            </a:r>
          </a:p>
          <a:p>
            <a:pPr marL="0" indent="0"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smtClean="0"/>
              <a:t>	 </a:t>
            </a:r>
            <a:r>
              <a:rPr lang="en-US" i="1" smtClean="0"/>
              <a:t>r</a:t>
            </a:r>
            <a:r>
              <a:rPr lang="en-US" smtClean="0"/>
              <a:t>(</a:t>
            </a:r>
            <a:r>
              <a:rPr lang="en-US" i="1" smtClean="0"/>
              <a:t>s</a:t>
            </a:r>
            <a:r>
              <a:rPr lang="en-US" i="1" baseline="-25000" smtClean="0"/>
              <a:t>a</a:t>
            </a:r>
            <a:r>
              <a:rPr lang="en-US" smtClean="0"/>
              <a:t>) = f(</a:t>
            </a:r>
            <a:r>
              <a:rPr lang="en-US" i="1" smtClean="0"/>
              <a:t>s</a:t>
            </a:r>
            <a:r>
              <a:rPr lang="en-US" smtClean="0"/>
              <a:t>*) / f(</a:t>
            </a:r>
            <a:r>
              <a:rPr lang="en-US" i="1" smtClean="0"/>
              <a:t>s</a:t>
            </a:r>
            <a:r>
              <a:rPr lang="en-US" i="1" baseline="-25000" smtClean="0"/>
              <a:t>a</a:t>
            </a:r>
            <a:r>
              <a:rPr lang="en-US" smtClean="0"/>
              <a:t>)  for maximization problems</a:t>
            </a:r>
          </a:p>
          <a:p>
            <a:pPr marL="0" indent="0"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smtClean="0"/>
              <a:t>where  f(</a:t>
            </a:r>
            <a:r>
              <a:rPr lang="en-US" i="1" smtClean="0"/>
              <a:t>s</a:t>
            </a:r>
            <a:r>
              <a:rPr lang="en-US" i="1" baseline="-25000" smtClean="0"/>
              <a:t>a</a:t>
            </a:r>
            <a:r>
              <a:rPr lang="en-US" smtClean="0"/>
              <a:t>) and  f(</a:t>
            </a:r>
            <a:r>
              <a:rPr lang="en-US" i="1" smtClean="0"/>
              <a:t>s</a:t>
            </a:r>
            <a:r>
              <a:rPr lang="en-US" smtClean="0"/>
              <a:t>*) are values of the objective function f  for  the approximate solution </a:t>
            </a:r>
            <a:r>
              <a:rPr lang="en-US" i="1" smtClean="0"/>
              <a:t>s</a:t>
            </a:r>
            <a:r>
              <a:rPr lang="en-US" i="1" baseline="-25000" smtClean="0"/>
              <a:t>a</a:t>
            </a:r>
            <a:r>
              <a:rPr lang="en-US" baseline="-25000" smtClean="0"/>
              <a:t> </a:t>
            </a:r>
            <a:r>
              <a:rPr lang="en-US" smtClean="0"/>
              <a:t>and actual optimal solution </a:t>
            </a:r>
            <a:r>
              <a:rPr lang="en-US" i="1" smtClean="0"/>
              <a:t>s</a:t>
            </a:r>
            <a:r>
              <a:rPr lang="en-US" smtClean="0"/>
              <a:t>*</a:t>
            </a:r>
          </a:p>
          <a:p>
            <a:pPr marL="0" indent="0">
              <a:lnSpc>
                <a:spcPct val="90000"/>
              </a:lnSpc>
              <a:buFont typeface="Monotype Sorts" charset="2"/>
              <a:buNone/>
              <a:defRPr/>
            </a:pPr>
            <a:endParaRPr lang="en-US" smtClean="0"/>
          </a:p>
          <a:p>
            <a:pPr marL="0" indent="0"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i="1" u="sng" smtClean="0"/>
              <a:t>performance ratio</a:t>
            </a:r>
            <a:r>
              <a:rPr lang="en-US" smtClean="0"/>
              <a:t> </a:t>
            </a:r>
            <a:r>
              <a:rPr lang="en-US" i="1" smtClean="0"/>
              <a:t>R</a:t>
            </a:r>
            <a:r>
              <a:rPr lang="en-US" i="1" baseline="-25000" smtClean="0"/>
              <a:t>A </a:t>
            </a:r>
            <a:r>
              <a:rPr lang="en-US" smtClean="0"/>
              <a:t>of the algorithm A</a:t>
            </a:r>
            <a:r>
              <a:rPr lang="en-US" i="1" smtClean="0"/>
              <a:t> </a:t>
            </a:r>
            <a:endParaRPr lang="en-US" smtClean="0"/>
          </a:p>
          <a:p>
            <a:pPr marL="0" indent="0"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smtClean="0"/>
              <a:t>             the lowest upper bound of </a:t>
            </a:r>
            <a:r>
              <a:rPr lang="en-US" i="1" smtClean="0"/>
              <a:t>r</a:t>
            </a:r>
            <a:r>
              <a:rPr lang="en-US" smtClean="0"/>
              <a:t>(</a:t>
            </a:r>
            <a:r>
              <a:rPr lang="en-US" i="1" smtClean="0"/>
              <a:t>s</a:t>
            </a:r>
            <a:r>
              <a:rPr lang="en-US" i="1" baseline="-25000" smtClean="0"/>
              <a:t>a</a:t>
            </a:r>
            <a:r>
              <a:rPr lang="en-US" smtClean="0"/>
              <a:t>) on all instances</a:t>
            </a:r>
          </a:p>
        </p:txBody>
      </p:sp>
    </p:spTree>
    <p:extLst>
      <p:ext uri="{BB962C8B-B14F-4D97-AF65-F5344CB8AC3E}">
        <p14:creationId xmlns:p14="http://schemas.microsoft.com/office/powerpoint/2010/main" val="2875444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711200" y="152400"/>
            <a:ext cx="11480800" cy="685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mtClean="0"/>
              <a:t>Example 1: Traveling Salesman Problem 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charset="2"/>
              <a:buChar char="b"/>
              <a:defRPr/>
            </a:pPr>
            <a:r>
              <a:rPr lang="en-US" smtClean="0"/>
              <a:t>Given </a:t>
            </a:r>
            <a:r>
              <a:rPr lang="en-US" i="1" smtClean="0"/>
              <a:t>n</a:t>
            </a:r>
            <a:r>
              <a:rPr lang="en-US" smtClean="0"/>
              <a:t> cities with known distances between each pair, find the shortest tour that passes through all the cities exactly once before returning to the starting city</a:t>
            </a:r>
          </a:p>
          <a:p>
            <a:pPr>
              <a:buFont typeface="Monotype Sorts" charset="2"/>
              <a:buChar char="b"/>
              <a:defRPr/>
            </a:pPr>
            <a:r>
              <a:rPr lang="en-US" smtClean="0"/>
              <a:t>Alternatively: Find shortest </a:t>
            </a:r>
            <a:r>
              <a:rPr lang="en-US" i="1" smtClean="0"/>
              <a:t>Hamiltonian circuit</a:t>
            </a:r>
            <a:r>
              <a:rPr lang="en-US" smtClean="0"/>
              <a:t>  in a weighted connected graph</a:t>
            </a:r>
          </a:p>
          <a:p>
            <a:pPr>
              <a:buFont typeface="Monotype Sorts" charset="2"/>
              <a:buChar char="b"/>
              <a:defRPr/>
            </a:pPr>
            <a:r>
              <a:rPr lang="en-US" smtClean="0"/>
              <a:t>Example:</a:t>
            </a:r>
          </a:p>
        </p:txBody>
      </p:sp>
      <p:grpSp>
        <p:nvGrpSpPr>
          <p:cNvPr id="7172" name="Group 4"/>
          <p:cNvGrpSpPr>
            <a:grpSpLocks/>
          </p:cNvGrpSpPr>
          <p:nvPr/>
        </p:nvGrpSpPr>
        <p:grpSpPr bwMode="auto">
          <a:xfrm>
            <a:off x="3949701" y="3733801"/>
            <a:ext cx="2857501" cy="2152650"/>
            <a:chOff x="1866" y="2335"/>
            <a:chExt cx="1350" cy="1356"/>
          </a:xfrm>
        </p:grpSpPr>
        <p:sp>
          <p:nvSpPr>
            <p:cNvPr id="7173" name="Oval 5"/>
            <p:cNvSpPr>
              <a:spLocks noChangeArrowheads="1"/>
            </p:cNvSpPr>
            <p:nvPr/>
          </p:nvSpPr>
          <p:spPr bwMode="auto">
            <a:xfrm>
              <a:off x="1872" y="2448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>
                  <a:solidFill>
                    <a:schemeClr val="bg2"/>
                  </a:solidFill>
                </a:rPr>
                <a:t>a</a:t>
              </a:r>
            </a:p>
          </p:txBody>
        </p:sp>
        <p:sp>
          <p:nvSpPr>
            <p:cNvPr id="7174" name="Oval 6"/>
            <p:cNvSpPr>
              <a:spLocks noChangeArrowheads="1"/>
            </p:cNvSpPr>
            <p:nvPr/>
          </p:nvSpPr>
          <p:spPr bwMode="auto">
            <a:xfrm>
              <a:off x="2880" y="2448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>
                  <a:solidFill>
                    <a:schemeClr val="bg2"/>
                  </a:solidFill>
                </a:rPr>
                <a:t>b</a:t>
              </a:r>
            </a:p>
          </p:txBody>
        </p:sp>
        <p:sp>
          <p:nvSpPr>
            <p:cNvPr id="7175" name="Oval 7"/>
            <p:cNvSpPr>
              <a:spLocks noChangeArrowheads="1"/>
            </p:cNvSpPr>
            <p:nvPr/>
          </p:nvSpPr>
          <p:spPr bwMode="auto">
            <a:xfrm>
              <a:off x="1872" y="3312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>
                  <a:solidFill>
                    <a:schemeClr val="bg2"/>
                  </a:solidFill>
                </a:rPr>
                <a:t>c</a:t>
              </a:r>
            </a:p>
          </p:txBody>
        </p:sp>
        <p:sp>
          <p:nvSpPr>
            <p:cNvPr id="7176" name="Oval 8"/>
            <p:cNvSpPr>
              <a:spLocks noChangeArrowheads="1"/>
            </p:cNvSpPr>
            <p:nvPr/>
          </p:nvSpPr>
          <p:spPr bwMode="auto">
            <a:xfrm>
              <a:off x="2880" y="3312"/>
              <a:ext cx="336" cy="33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>
                  <a:solidFill>
                    <a:schemeClr val="bg2"/>
                  </a:solidFill>
                </a:rPr>
                <a:t>d</a:t>
              </a:r>
            </a:p>
          </p:txBody>
        </p:sp>
        <p:sp>
          <p:nvSpPr>
            <p:cNvPr id="7177" name="Line 9"/>
            <p:cNvSpPr>
              <a:spLocks noChangeShapeType="1"/>
            </p:cNvSpPr>
            <p:nvPr/>
          </p:nvSpPr>
          <p:spPr bwMode="auto">
            <a:xfrm>
              <a:off x="2208" y="2592"/>
              <a:ext cx="672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78" name="Line 10"/>
            <p:cNvSpPr>
              <a:spLocks noChangeShapeType="1"/>
            </p:cNvSpPr>
            <p:nvPr/>
          </p:nvSpPr>
          <p:spPr bwMode="auto">
            <a:xfrm>
              <a:off x="2016" y="2784"/>
              <a:ext cx="0" cy="528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79" name="Line 11"/>
            <p:cNvSpPr>
              <a:spLocks noChangeShapeType="1"/>
            </p:cNvSpPr>
            <p:nvPr/>
          </p:nvSpPr>
          <p:spPr bwMode="auto">
            <a:xfrm>
              <a:off x="2208" y="3456"/>
              <a:ext cx="672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80" name="Line 12"/>
            <p:cNvSpPr>
              <a:spLocks noChangeShapeType="1"/>
            </p:cNvSpPr>
            <p:nvPr/>
          </p:nvSpPr>
          <p:spPr bwMode="auto">
            <a:xfrm>
              <a:off x="3024" y="2784"/>
              <a:ext cx="0" cy="528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81" name="Line 13"/>
            <p:cNvSpPr>
              <a:spLocks noChangeShapeType="1"/>
            </p:cNvSpPr>
            <p:nvPr/>
          </p:nvSpPr>
          <p:spPr bwMode="auto">
            <a:xfrm>
              <a:off x="2160" y="2736"/>
              <a:ext cx="720" cy="624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82" name="Line 14"/>
            <p:cNvSpPr>
              <a:spLocks noChangeShapeType="1"/>
            </p:cNvSpPr>
            <p:nvPr/>
          </p:nvSpPr>
          <p:spPr bwMode="auto">
            <a:xfrm flipH="1">
              <a:off x="2160" y="2688"/>
              <a:ext cx="720" cy="67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183" name="Text Box 15"/>
            <p:cNvSpPr txBox="1">
              <a:spLocks noChangeArrowheads="1"/>
            </p:cNvSpPr>
            <p:nvPr/>
          </p:nvSpPr>
          <p:spPr bwMode="auto">
            <a:xfrm>
              <a:off x="1866" y="2887"/>
              <a:ext cx="15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r>
                <a:rPr lang="en-US" sz="2000">
                  <a:latin typeface="Arial" pitchFamily="34" charset="0"/>
                </a:rPr>
                <a:t>8</a:t>
              </a:r>
            </a:p>
          </p:txBody>
        </p:sp>
        <p:sp>
          <p:nvSpPr>
            <p:cNvPr id="7184" name="Text Box 16"/>
            <p:cNvSpPr txBox="1">
              <a:spLocks noChangeArrowheads="1"/>
            </p:cNvSpPr>
            <p:nvPr/>
          </p:nvSpPr>
          <p:spPr bwMode="auto">
            <a:xfrm>
              <a:off x="2392" y="2335"/>
              <a:ext cx="15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r>
                <a:rPr lang="en-US" sz="2000">
                  <a:latin typeface="Arial" pitchFamily="34" charset="0"/>
                </a:rPr>
                <a:t>2</a:t>
              </a:r>
            </a:p>
          </p:txBody>
        </p:sp>
        <p:sp>
          <p:nvSpPr>
            <p:cNvPr id="7185" name="Text Box 17"/>
            <p:cNvSpPr txBox="1">
              <a:spLocks noChangeArrowheads="1"/>
            </p:cNvSpPr>
            <p:nvPr/>
          </p:nvSpPr>
          <p:spPr bwMode="auto">
            <a:xfrm>
              <a:off x="2392" y="3439"/>
              <a:ext cx="15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r>
                <a:rPr lang="en-US" sz="2000">
                  <a:latin typeface="Arial" pitchFamily="34" charset="0"/>
                </a:rPr>
                <a:t>7</a:t>
              </a:r>
            </a:p>
          </p:txBody>
        </p:sp>
        <p:sp>
          <p:nvSpPr>
            <p:cNvPr id="7186" name="Text Box 18"/>
            <p:cNvSpPr txBox="1">
              <a:spLocks noChangeArrowheads="1"/>
            </p:cNvSpPr>
            <p:nvPr/>
          </p:nvSpPr>
          <p:spPr bwMode="auto">
            <a:xfrm>
              <a:off x="2248" y="2719"/>
              <a:ext cx="15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r>
                <a:rPr lang="en-US" sz="2000">
                  <a:latin typeface="Arial" pitchFamily="34" charset="0"/>
                </a:rPr>
                <a:t>5</a:t>
              </a:r>
            </a:p>
          </p:txBody>
        </p:sp>
        <p:sp>
          <p:nvSpPr>
            <p:cNvPr id="7187" name="Text Box 19"/>
            <p:cNvSpPr txBox="1">
              <a:spLocks noChangeArrowheads="1"/>
            </p:cNvSpPr>
            <p:nvPr/>
          </p:nvSpPr>
          <p:spPr bwMode="auto">
            <a:xfrm>
              <a:off x="2536" y="2719"/>
              <a:ext cx="15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r>
                <a:rPr lang="en-US" sz="2000">
                  <a:latin typeface="Arial" pitchFamily="34" charset="0"/>
                </a:rPr>
                <a:t>3</a:t>
              </a:r>
            </a:p>
          </p:txBody>
        </p:sp>
        <p:sp>
          <p:nvSpPr>
            <p:cNvPr id="7188" name="Text Box 20"/>
            <p:cNvSpPr txBox="1">
              <a:spLocks noChangeArrowheads="1"/>
            </p:cNvSpPr>
            <p:nvPr/>
          </p:nvSpPr>
          <p:spPr bwMode="auto">
            <a:xfrm>
              <a:off x="3016" y="2863"/>
              <a:ext cx="15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r>
                <a:rPr lang="en-US" sz="2000">
                  <a:latin typeface="Arial" pitchFamily="34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4589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BFCB33-A58C-4581-AE43-9F14617571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Lecture 49</a:t>
            </a:r>
            <a:r>
              <a:rPr lang="en-US" sz="2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2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b="1" dirty="0" smtClean="0"/>
              <a:t>Topic : P and NP problems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1" y="5103261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11"/>
            <a:ext cx="485578" cy="485579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9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>
          <a:xfrm>
            <a:off x="812800" y="152400"/>
            <a:ext cx="11074400" cy="685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mtClean="0"/>
              <a:t>TSP by Exhaustive Search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7600" y="1219200"/>
            <a:ext cx="11074400" cy="5181600"/>
          </a:xfrm>
        </p:spPr>
        <p:txBody>
          <a:bodyPr>
            <a:normAutofit fontScale="92500" lnSpcReduction="20000"/>
          </a:bodyPr>
          <a:lstStyle/>
          <a:p>
            <a:pPr>
              <a:buFont typeface="Monotype Sorts" charset="2"/>
              <a:buNone/>
              <a:defRPr/>
            </a:pPr>
            <a:r>
              <a:rPr lang="en-US" smtClean="0"/>
              <a:t>        Tour                                          Cost</a:t>
            </a:r>
            <a:r>
              <a:rPr lang="en-US" u="sng" smtClean="0"/>
              <a:t>                   </a:t>
            </a:r>
          </a:p>
          <a:p>
            <a:pPr>
              <a:buFont typeface="Monotype Sorts" charset="2"/>
              <a:buNone/>
              <a:defRPr/>
            </a:pPr>
            <a:r>
              <a:rPr lang="en-US" smtClean="0"/>
              <a:t>a→</a:t>
            </a:r>
            <a:r>
              <a:rPr lang="en-US" smtClean="0">
                <a:cs typeface="Times New Roman" pitchFamily="18" charset="0"/>
              </a:rPr>
              <a:t>b</a:t>
            </a:r>
            <a:r>
              <a:rPr lang="en-US" smtClean="0"/>
              <a:t>→</a:t>
            </a:r>
            <a:r>
              <a:rPr lang="en-US" smtClean="0">
                <a:cs typeface="Times New Roman" pitchFamily="18" charset="0"/>
              </a:rPr>
              <a:t>c</a:t>
            </a:r>
            <a:r>
              <a:rPr lang="en-US" smtClean="0"/>
              <a:t>→</a:t>
            </a:r>
            <a:r>
              <a:rPr lang="en-US" smtClean="0">
                <a:cs typeface="Times New Roman" pitchFamily="18" charset="0"/>
              </a:rPr>
              <a:t>d</a:t>
            </a:r>
            <a:r>
              <a:rPr lang="en-US" smtClean="0"/>
              <a:t>→</a:t>
            </a:r>
            <a:r>
              <a:rPr lang="en-US" smtClean="0">
                <a:cs typeface="Times New Roman" pitchFamily="18" charset="0"/>
              </a:rPr>
              <a:t>a                         2+3+7+5 = 17</a:t>
            </a:r>
          </a:p>
          <a:p>
            <a:pPr>
              <a:buFont typeface="Monotype Sorts" charset="2"/>
              <a:buNone/>
              <a:defRPr/>
            </a:pPr>
            <a:r>
              <a:rPr lang="en-US" smtClean="0"/>
              <a:t>a→</a:t>
            </a:r>
            <a:r>
              <a:rPr lang="en-US" smtClean="0">
                <a:cs typeface="Times New Roman" pitchFamily="18" charset="0"/>
              </a:rPr>
              <a:t>b</a:t>
            </a:r>
            <a:r>
              <a:rPr lang="en-US" smtClean="0"/>
              <a:t>→</a:t>
            </a:r>
            <a:r>
              <a:rPr lang="en-US" smtClean="0">
                <a:cs typeface="Times New Roman" pitchFamily="18" charset="0"/>
              </a:rPr>
              <a:t>d</a:t>
            </a:r>
            <a:r>
              <a:rPr lang="en-US" smtClean="0"/>
              <a:t>→</a:t>
            </a:r>
            <a:r>
              <a:rPr lang="en-US" smtClean="0">
                <a:cs typeface="Times New Roman" pitchFamily="18" charset="0"/>
              </a:rPr>
              <a:t>c</a:t>
            </a:r>
            <a:r>
              <a:rPr lang="en-US" smtClean="0"/>
              <a:t>→</a:t>
            </a:r>
            <a:r>
              <a:rPr lang="en-US" smtClean="0">
                <a:cs typeface="Times New Roman" pitchFamily="18" charset="0"/>
              </a:rPr>
              <a:t>a                         2+4+7+8 = 21</a:t>
            </a:r>
          </a:p>
          <a:p>
            <a:pPr>
              <a:buFont typeface="Monotype Sorts" charset="2"/>
              <a:buNone/>
              <a:defRPr/>
            </a:pPr>
            <a:r>
              <a:rPr lang="en-US" smtClean="0"/>
              <a:t>a→</a:t>
            </a:r>
            <a:r>
              <a:rPr lang="en-US" smtClean="0">
                <a:cs typeface="Times New Roman" pitchFamily="18" charset="0"/>
              </a:rPr>
              <a:t>c</a:t>
            </a:r>
            <a:r>
              <a:rPr lang="en-US" smtClean="0"/>
              <a:t>→</a:t>
            </a:r>
            <a:r>
              <a:rPr lang="en-US" smtClean="0">
                <a:cs typeface="Times New Roman" pitchFamily="18" charset="0"/>
              </a:rPr>
              <a:t>b</a:t>
            </a:r>
            <a:r>
              <a:rPr lang="en-US" smtClean="0"/>
              <a:t>→</a:t>
            </a:r>
            <a:r>
              <a:rPr lang="en-US" smtClean="0">
                <a:cs typeface="Times New Roman" pitchFamily="18" charset="0"/>
              </a:rPr>
              <a:t>d</a:t>
            </a:r>
            <a:r>
              <a:rPr lang="en-US" smtClean="0"/>
              <a:t>→</a:t>
            </a:r>
            <a:r>
              <a:rPr lang="en-US" smtClean="0">
                <a:cs typeface="Times New Roman" pitchFamily="18" charset="0"/>
              </a:rPr>
              <a:t>a                         8+3+4+5 = 20</a:t>
            </a:r>
          </a:p>
          <a:p>
            <a:pPr>
              <a:buFont typeface="Monotype Sorts" charset="2"/>
              <a:buNone/>
              <a:defRPr/>
            </a:pPr>
            <a:r>
              <a:rPr lang="en-US" smtClean="0"/>
              <a:t>a→</a:t>
            </a:r>
            <a:r>
              <a:rPr lang="en-US" smtClean="0">
                <a:cs typeface="Times New Roman" pitchFamily="18" charset="0"/>
              </a:rPr>
              <a:t>c</a:t>
            </a:r>
            <a:r>
              <a:rPr lang="en-US" smtClean="0"/>
              <a:t>→</a:t>
            </a:r>
            <a:r>
              <a:rPr lang="en-US" smtClean="0">
                <a:cs typeface="Times New Roman" pitchFamily="18" charset="0"/>
              </a:rPr>
              <a:t>d</a:t>
            </a:r>
            <a:r>
              <a:rPr lang="en-US" smtClean="0"/>
              <a:t>→</a:t>
            </a:r>
            <a:r>
              <a:rPr lang="en-US" smtClean="0">
                <a:cs typeface="Times New Roman" pitchFamily="18" charset="0"/>
              </a:rPr>
              <a:t>b</a:t>
            </a:r>
            <a:r>
              <a:rPr lang="en-US" smtClean="0"/>
              <a:t>→</a:t>
            </a:r>
            <a:r>
              <a:rPr lang="en-US" smtClean="0">
                <a:cs typeface="Times New Roman" pitchFamily="18" charset="0"/>
              </a:rPr>
              <a:t>a                         8+7+4+2 = 21</a:t>
            </a:r>
          </a:p>
          <a:p>
            <a:pPr>
              <a:buFont typeface="Monotype Sorts" charset="2"/>
              <a:buNone/>
              <a:defRPr/>
            </a:pPr>
            <a:r>
              <a:rPr lang="en-US" smtClean="0"/>
              <a:t>a→</a:t>
            </a:r>
            <a:r>
              <a:rPr lang="en-US" smtClean="0">
                <a:cs typeface="Times New Roman" pitchFamily="18" charset="0"/>
              </a:rPr>
              <a:t>d</a:t>
            </a:r>
            <a:r>
              <a:rPr lang="en-US" smtClean="0"/>
              <a:t>→</a:t>
            </a:r>
            <a:r>
              <a:rPr lang="en-US" smtClean="0">
                <a:cs typeface="Times New Roman" pitchFamily="18" charset="0"/>
              </a:rPr>
              <a:t>b</a:t>
            </a:r>
            <a:r>
              <a:rPr lang="en-US" smtClean="0"/>
              <a:t>→</a:t>
            </a:r>
            <a:r>
              <a:rPr lang="en-US" smtClean="0">
                <a:cs typeface="Times New Roman" pitchFamily="18" charset="0"/>
              </a:rPr>
              <a:t>c</a:t>
            </a:r>
            <a:r>
              <a:rPr lang="en-US" smtClean="0"/>
              <a:t>→</a:t>
            </a:r>
            <a:r>
              <a:rPr lang="en-US" smtClean="0">
                <a:cs typeface="Times New Roman" pitchFamily="18" charset="0"/>
              </a:rPr>
              <a:t>a                         5+4+3+8 = 20</a:t>
            </a:r>
          </a:p>
          <a:p>
            <a:pPr>
              <a:buFont typeface="Monotype Sorts" charset="2"/>
              <a:buNone/>
              <a:defRPr/>
            </a:pPr>
            <a:r>
              <a:rPr lang="en-US" smtClean="0"/>
              <a:t>a→</a:t>
            </a:r>
            <a:r>
              <a:rPr lang="en-US" smtClean="0">
                <a:cs typeface="Times New Roman" pitchFamily="18" charset="0"/>
              </a:rPr>
              <a:t>d</a:t>
            </a:r>
            <a:r>
              <a:rPr lang="en-US" smtClean="0"/>
              <a:t>→</a:t>
            </a:r>
            <a:r>
              <a:rPr lang="en-US" smtClean="0">
                <a:cs typeface="Times New Roman" pitchFamily="18" charset="0"/>
              </a:rPr>
              <a:t>c</a:t>
            </a:r>
            <a:r>
              <a:rPr lang="en-US" smtClean="0"/>
              <a:t>→</a:t>
            </a:r>
            <a:r>
              <a:rPr lang="en-US" smtClean="0">
                <a:cs typeface="Times New Roman" pitchFamily="18" charset="0"/>
              </a:rPr>
              <a:t>b</a:t>
            </a:r>
            <a:r>
              <a:rPr lang="en-US" smtClean="0"/>
              <a:t>→</a:t>
            </a:r>
            <a:r>
              <a:rPr lang="en-US" smtClean="0">
                <a:cs typeface="Times New Roman" pitchFamily="18" charset="0"/>
              </a:rPr>
              <a:t>a                         5+7+3+2 = 17</a:t>
            </a:r>
          </a:p>
          <a:p>
            <a:pPr>
              <a:buFont typeface="Monotype Sorts" charset="2"/>
              <a:buNone/>
              <a:defRPr/>
            </a:pPr>
            <a:endParaRPr lang="en-US" i="1" smtClean="0">
              <a:cs typeface="Times New Roman" pitchFamily="18" charset="0"/>
            </a:endParaRPr>
          </a:p>
          <a:p>
            <a:pPr>
              <a:lnSpc>
                <a:spcPct val="70000"/>
              </a:lnSpc>
              <a:buFont typeface="Monotype Sorts" charset="2"/>
              <a:buNone/>
              <a:defRPr/>
            </a:pPr>
            <a:r>
              <a:rPr lang="en-US" smtClean="0">
                <a:cs typeface="Times New Roman" pitchFamily="18" charset="0"/>
              </a:rPr>
              <a:t>More tours?</a:t>
            </a:r>
          </a:p>
          <a:p>
            <a:pPr>
              <a:lnSpc>
                <a:spcPct val="70000"/>
              </a:lnSpc>
              <a:buFont typeface="Monotype Sorts" charset="2"/>
              <a:buNone/>
              <a:defRPr/>
            </a:pPr>
            <a:endParaRPr lang="en-US" smtClean="0">
              <a:cs typeface="Times New Roman" pitchFamily="18" charset="0"/>
            </a:endParaRPr>
          </a:p>
          <a:p>
            <a:pPr>
              <a:lnSpc>
                <a:spcPct val="70000"/>
              </a:lnSpc>
              <a:buFont typeface="Monotype Sorts" charset="2"/>
              <a:buNone/>
              <a:defRPr/>
            </a:pPr>
            <a:r>
              <a:rPr lang="en-US" smtClean="0">
                <a:cs typeface="Times New Roman" pitchFamily="18" charset="0"/>
              </a:rPr>
              <a:t>Less tours?</a:t>
            </a:r>
          </a:p>
          <a:p>
            <a:pPr>
              <a:lnSpc>
                <a:spcPct val="70000"/>
              </a:lnSpc>
              <a:buFont typeface="Monotype Sorts" charset="2"/>
              <a:buNone/>
              <a:defRPr/>
            </a:pPr>
            <a:endParaRPr lang="en-US" smtClean="0">
              <a:cs typeface="Times New Roman" pitchFamily="18" charset="0"/>
            </a:endParaRPr>
          </a:p>
          <a:p>
            <a:pPr>
              <a:lnSpc>
                <a:spcPct val="70000"/>
              </a:lnSpc>
              <a:buFont typeface="Monotype Sorts" charset="2"/>
              <a:buNone/>
              <a:defRPr/>
            </a:pPr>
            <a:r>
              <a:rPr lang="en-US" smtClean="0">
                <a:cs typeface="Times New Roman" pitchFamily="18" charset="0"/>
              </a:rPr>
              <a:t>Efficiency:</a:t>
            </a:r>
          </a:p>
        </p:txBody>
      </p:sp>
    </p:spTree>
    <p:extLst>
      <p:ext uri="{BB962C8B-B14F-4D97-AF65-F5344CB8AC3E}">
        <p14:creationId xmlns:p14="http://schemas.microsoft.com/office/powerpoint/2010/main" val="3149840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81000"/>
            <a:ext cx="11277600" cy="304800"/>
          </a:xfrm>
          <a:extLst/>
        </p:spPr>
        <p:txBody>
          <a:bodyPr lIns="92075" tIns="46038" rIns="92075" bIns="46038" anchor="ctr">
            <a:normAutofit fontScale="90000"/>
          </a:bodyPr>
          <a:lstStyle/>
          <a:p>
            <a:pPr>
              <a:defRPr/>
            </a:pPr>
            <a:r>
              <a:rPr lang="en-US" smtClean="0"/>
              <a:t/>
            </a:r>
            <a:br>
              <a:rPr lang="en-US" smtClean="0"/>
            </a:br>
            <a:r>
              <a:rPr lang="en-US" sz="3200" smtClean="0"/>
              <a:t>Nearest-Neighbor Algorithm for TSP</a:t>
            </a:r>
            <a:r>
              <a:rPr lang="en-US" smtClean="0"/>
              <a:t/>
            </a:r>
            <a:br>
              <a:rPr lang="en-US" smtClean="0"/>
            </a:br>
            <a:endParaRPr lang="en-US" smtClean="0"/>
          </a:p>
        </p:txBody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11379200" cy="5486400"/>
          </a:xfrm>
          <a:extLst/>
        </p:spPr>
        <p:txBody>
          <a:bodyPr lIns="92075" tIns="46038" rIns="92075" bIns="46038">
            <a:normAutofit fontScale="92500" lnSpcReduction="10000"/>
          </a:bodyPr>
          <a:lstStyle/>
          <a:p>
            <a:pPr marL="0" indent="0">
              <a:buFont typeface="Monotype Sorts" charset="2"/>
              <a:buNone/>
              <a:defRPr/>
            </a:pPr>
            <a:r>
              <a:rPr lang="en-US" smtClean="0"/>
              <a:t>Starting at some city, always go to the nearest unvisited city, and, after visiting all the cities, return to the starting one</a:t>
            </a:r>
          </a:p>
          <a:p>
            <a:pPr marL="0" indent="0">
              <a:buFont typeface="Monotype Sorts" charset="2"/>
              <a:buNone/>
              <a:defRPr/>
            </a:pPr>
            <a:r>
              <a:rPr lang="en-US" smtClean="0"/>
              <a:t>          A		B</a:t>
            </a:r>
          </a:p>
          <a:p>
            <a:pPr marL="0" indent="0">
              <a:buFont typeface="Monotype Sorts" charset="2"/>
              <a:buNone/>
              <a:defRPr/>
            </a:pPr>
            <a:r>
              <a:rPr lang="en-US" smtClean="0"/>
              <a:t>		</a:t>
            </a:r>
          </a:p>
          <a:p>
            <a:pPr marL="0" indent="0">
              <a:buFont typeface="Monotype Sorts" charset="2"/>
              <a:buNone/>
              <a:defRPr/>
            </a:pPr>
            <a:r>
              <a:rPr lang="en-US" smtClean="0"/>
              <a:t>		</a:t>
            </a:r>
          </a:p>
          <a:p>
            <a:pPr marL="0" indent="0">
              <a:buFont typeface="Monotype Sorts" charset="2"/>
              <a:buNone/>
              <a:defRPr/>
            </a:pPr>
            <a:r>
              <a:rPr lang="en-US" smtClean="0"/>
              <a:t>	</a:t>
            </a:r>
          </a:p>
          <a:p>
            <a:pPr marL="0" indent="0">
              <a:buFont typeface="Monotype Sorts" charset="2"/>
              <a:buNone/>
              <a:defRPr/>
            </a:pPr>
            <a:r>
              <a:rPr lang="en-US" smtClean="0"/>
              <a:t>          D		C</a:t>
            </a:r>
          </a:p>
          <a:p>
            <a:pPr marL="0" indent="0">
              <a:buFont typeface="Monotype Sorts" charset="2"/>
              <a:buNone/>
              <a:defRPr/>
            </a:pPr>
            <a:endParaRPr lang="en-US" smtClean="0"/>
          </a:p>
          <a:p>
            <a:pPr marL="0" indent="0">
              <a:buFont typeface="Monotype Sorts" charset="2"/>
              <a:buNone/>
              <a:defRPr/>
            </a:pPr>
            <a:r>
              <a:rPr lang="en-US" smtClean="0"/>
              <a:t>Note: Nearest-neighbor tour may depend on the starting city</a:t>
            </a:r>
          </a:p>
          <a:p>
            <a:pPr marL="0" indent="0">
              <a:buFont typeface="Monotype Sorts" charset="2"/>
              <a:buNone/>
              <a:defRPr/>
            </a:pPr>
            <a:endParaRPr lang="en-US" smtClean="0"/>
          </a:p>
          <a:p>
            <a:pPr marL="0" indent="0">
              <a:buFont typeface="Monotype Sorts" charset="2"/>
              <a:buNone/>
              <a:defRPr/>
            </a:pPr>
            <a:r>
              <a:rPr lang="en-US" smtClean="0"/>
              <a:t>Accuracy:  R</a:t>
            </a:r>
            <a:r>
              <a:rPr lang="en-US" baseline="-25000" smtClean="0"/>
              <a:t>A </a:t>
            </a:r>
            <a:r>
              <a:rPr lang="en-US" smtClean="0"/>
              <a:t>= ∞</a:t>
            </a:r>
            <a:r>
              <a:rPr lang="en-US" smtClean="0">
                <a:cs typeface="Times New Roman" pitchFamily="18" charset="0"/>
              </a:rPr>
              <a:t> (un</a:t>
            </a:r>
            <a:r>
              <a:rPr lang="en-US" smtClean="0"/>
              <a:t>bounded above) – make the length of AD</a:t>
            </a:r>
            <a:br>
              <a:rPr lang="en-US" smtClean="0"/>
            </a:br>
            <a:r>
              <a:rPr lang="en-US" smtClean="0"/>
              <a:t>                    arbitrarily large in the above example</a:t>
            </a:r>
          </a:p>
          <a:p>
            <a:pPr marL="0" indent="0">
              <a:buFont typeface="Monotype Sorts" charset="2"/>
              <a:buNone/>
              <a:defRPr/>
            </a:pPr>
            <a:r>
              <a:rPr lang="en-US" smtClean="0"/>
              <a:t> </a:t>
            </a:r>
          </a:p>
        </p:txBody>
      </p:sp>
      <p:sp>
        <p:nvSpPr>
          <p:cNvPr id="9220" name="Line 4"/>
          <p:cNvSpPr>
            <a:spLocks noChangeShapeType="1"/>
          </p:cNvSpPr>
          <p:nvPr/>
        </p:nvSpPr>
        <p:spPr bwMode="auto">
          <a:xfrm>
            <a:off x="2150533" y="2209800"/>
            <a:ext cx="2192867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221" name="Line 5"/>
          <p:cNvSpPr>
            <a:spLocks noChangeShapeType="1"/>
          </p:cNvSpPr>
          <p:nvPr/>
        </p:nvSpPr>
        <p:spPr bwMode="auto">
          <a:xfrm>
            <a:off x="2055285" y="2286000"/>
            <a:ext cx="2296583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222" name="Line 6"/>
          <p:cNvSpPr>
            <a:spLocks noChangeShapeType="1"/>
          </p:cNvSpPr>
          <p:nvPr/>
        </p:nvSpPr>
        <p:spPr bwMode="auto">
          <a:xfrm flipH="1">
            <a:off x="2055285" y="2286000"/>
            <a:ext cx="2296583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>
            <a:off x="1828800" y="2362200"/>
            <a:ext cx="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auto">
          <a:xfrm>
            <a:off x="2048933" y="3962400"/>
            <a:ext cx="242146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225" name="Line 9"/>
          <p:cNvSpPr>
            <a:spLocks noChangeShapeType="1"/>
          </p:cNvSpPr>
          <p:nvPr/>
        </p:nvSpPr>
        <p:spPr bwMode="auto">
          <a:xfrm>
            <a:off x="4470400" y="2362200"/>
            <a:ext cx="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2868085" y="1828800"/>
            <a:ext cx="41698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000" b="1">
                <a:latin typeface="Arial" pitchFamily="34" charset="0"/>
              </a:rPr>
              <a:t>1</a:t>
            </a: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1445685" y="2819401"/>
            <a:ext cx="41698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000" b="1">
                <a:latin typeface="Arial" pitchFamily="34" charset="0"/>
              </a:rPr>
              <a:t>6</a:t>
            </a:r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4470400" y="2819401"/>
            <a:ext cx="416984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000" b="1">
                <a:latin typeface="Arial" pitchFamily="34" charset="0"/>
              </a:rPr>
              <a:t>2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2258485" y="2971801"/>
            <a:ext cx="41698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000" b="1">
                <a:latin typeface="Arial" pitchFamily="34" charset="0"/>
              </a:rPr>
              <a:t>3</a:t>
            </a:r>
          </a:p>
        </p:txBody>
      </p:sp>
      <p:sp>
        <p:nvSpPr>
          <p:cNvPr id="9230" name="Text Box 14"/>
          <p:cNvSpPr txBox="1">
            <a:spLocks noChangeArrowheads="1"/>
          </p:cNvSpPr>
          <p:nvPr/>
        </p:nvSpPr>
        <p:spPr bwMode="auto">
          <a:xfrm>
            <a:off x="3477684" y="2971801"/>
            <a:ext cx="41698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000" b="1">
                <a:latin typeface="Arial" pitchFamily="34" charset="0"/>
              </a:rPr>
              <a:t>3</a:t>
            </a:r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2868085" y="3962401"/>
            <a:ext cx="41698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000" b="1">
                <a:latin typeface="Arial" pitchFamily="34" charset="0"/>
              </a:rPr>
              <a:t>1</a:t>
            </a:r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6096000" y="2819401"/>
            <a:ext cx="5384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l">
              <a:spcBef>
                <a:spcPct val="50000"/>
              </a:spcBef>
            </a:pPr>
            <a:endParaRPr lang="en-US" sz="1800">
              <a:latin typeface="Arial" pitchFamily="34" charset="0"/>
            </a:endParaRPr>
          </a:p>
        </p:txBody>
      </p:sp>
      <p:sp>
        <p:nvSpPr>
          <p:cNvPr id="500753" name="Text Box 17"/>
          <p:cNvSpPr txBox="1">
            <a:spLocks noChangeArrowheads="1"/>
          </p:cNvSpPr>
          <p:nvPr/>
        </p:nvSpPr>
        <p:spPr bwMode="auto">
          <a:xfrm>
            <a:off x="5181600" y="2590801"/>
            <a:ext cx="7010400" cy="10445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l">
              <a:spcBef>
                <a:spcPct val="50000"/>
              </a:spcBef>
              <a:defRPr/>
            </a:pPr>
            <a:r>
              <a:rPr kumimoji="1" lang="en-US" b="1" i="1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kumimoji="1" lang="en-US" b="1" i="1" baseline="-2500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 </a:t>
            </a:r>
            <a:r>
              <a:rPr kumimoji="1" lang="en-US" b="1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  A – B – C – D – A of length 10</a:t>
            </a:r>
          </a:p>
          <a:p>
            <a:pPr algn="l">
              <a:spcBef>
                <a:spcPct val="50000"/>
              </a:spcBef>
              <a:defRPr/>
            </a:pPr>
            <a:r>
              <a:rPr kumimoji="1" lang="en-US" b="1" i="1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kumimoji="1" lang="en-US" b="1" baseline="3000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* </a:t>
            </a:r>
            <a:r>
              <a:rPr kumimoji="1" lang="en-US" b="1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  A – B – D – C – A of length 8</a:t>
            </a:r>
            <a:endParaRPr kumimoji="1" lang="en-US" b="1" i="1" smtClean="0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87329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0" y="0"/>
            <a:ext cx="11684000" cy="762000"/>
          </a:xfrm>
          <a:extLst/>
        </p:spPr>
        <p:txBody>
          <a:bodyPr lIns="92075" tIns="46038" rIns="92075" bIns="46038" anchor="ctr">
            <a:normAutofit fontScale="90000"/>
          </a:bodyPr>
          <a:lstStyle/>
          <a:p>
            <a:pPr>
              <a:defRPr/>
            </a:pPr>
            <a:r>
              <a:rPr lang="en-US" b="0" smtClean="0"/>
              <a:t/>
            </a:r>
            <a:br>
              <a:rPr lang="en-US" b="0" smtClean="0"/>
            </a:br>
            <a:r>
              <a:rPr lang="en-US" b="0" smtClean="0"/>
              <a:t> </a:t>
            </a:r>
            <a:r>
              <a:rPr lang="en-US" smtClean="0"/>
              <a:t>Multifragment-Heuristic Algorithm</a:t>
            </a:r>
            <a:r>
              <a:rPr lang="en-US" sz="2800" b="0" smtClean="0"/>
              <a:t> </a:t>
            </a:r>
            <a:br>
              <a:rPr lang="en-US" sz="2800" b="0" smtClean="0"/>
            </a:br>
            <a:endParaRPr lang="en-US" sz="2800" smtClean="0"/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11480800" cy="5638800"/>
          </a:xfrm>
          <a:extLst/>
        </p:spPr>
        <p:txBody>
          <a:bodyPr lIns="92075" tIns="46038" rIns="92075" bIns="46038"/>
          <a:lstStyle/>
          <a:p>
            <a:pPr marL="1146175" indent="-1146175">
              <a:buFont typeface="Monotype Sorts" charset="2"/>
              <a:buNone/>
              <a:defRPr/>
            </a:pPr>
            <a:r>
              <a:rPr lang="en-US" smtClean="0"/>
              <a:t>Stage 1: Sort the edges in nondecreasing order of weights. </a:t>
            </a:r>
            <a:br>
              <a:rPr lang="en-US" smtClean="0"/>
            </a:br>
            <a:r>
              <a:rPr lang="en-US" smtClean="0"/>
              <a:t>Initialize the set of tour edges to be an empty set</a:t>
            </a:r>
            <a:br>
              <a:rPr lang="en-US" smtClean="0"/>
            </a:br>
            <a:endParaRPr lang="en-US" smtClean="0"/>
          </a:p>
          <a:p>
            <a:pPr marL="1146175" indent="-1146175">
              <a:buFont typeface="Monotype Sorts" charset="2"/>
              <a:buNone/>
              <a:defRPr/>
            </a:pPr>
            <a:r>
              <a:rPr lang="en-US" smtClean="0"/>
              <a:t>Stage 2: Add next edge on the sorted list to the tour, skipping</a:t>
            </a:r>
            <a:br>
              <a:rPr lang="en-US" smtClean="0"/>
            </a:br>
            <a:r>
              <a:rPr lang="en-US" smtClean="0"/>
              <a:t>those whose addition would have created a vertex of</a:t>
            </a:r>
            <a:br>
              <a:rPr lang="en-US" smtClean="0"/>
            </a:br>
            <a:r>
              <a:rPr lang="en-US" smtClean="0"/>
              <a:t>degree 3 or a cycle of length less than </a:t>
            </a:r>
            <a:r>
              <a:rPr lang="en-US" i="1" smtClean="0"/>
              <a:t>n</a:t>
            </a:r>
            <a:r>
              <a:rPr lang="en-US" smtClean="0"/>
              <a:t>.   Repeat</a:t>
            </a:r>
            <a:br>
              <a:rPr lang="en-US" smtClean="0"/>
            </a:br>
            <a:r>
              <a:rPr lang="en-US" smtClean="0"/>
              <a:t>this step until a tour of length </a:t>
            </a:r>
            <a:r>
              <a:rPr lang="en-US" i="1" smtClean="0"/>
              <a:t>n </a:t>
            </a:r>
            <a:r>
              <a:rPr lang="en-US" smtClean="0"/>
              <a:t>is obtained</a:t>
            </a:r>
          </a:p>
          <a:p>
            <a:pPr marL="1146175" indent="-1146175">
              <a:buFont typeface="Monotype Sorts" charset="2"/>
              <a:buNone/>
              <a:defRPr/>
            </a:pPr>
            <a:endParaRPr lang="en-US" smtClean="0"/>
          </a:p>
          <a:p>
            <a:pPr marL="1146175" indent="-1146175">
              <a:buFont typeface="Monotype Sorts" charset="2"/>
              <a:buNone/>
              <a:defRPr/>
            </a:pPr>
            <a:r>
              <a:rPr lang="en-US" smtClean="0"/>
              <a:t>Note:   R</a:t>
            </a:r>
            <a:r>
              <a:rPr lang="en-US" baseline="-25000" smtClean="0"/>
              <a:t>A </a:t>
            </a:r>
            <a:r>
              <a:rPr lang="en-US" smtClean="0"/>
              <a:t>= ∞</a:t>
            </a:r>
            <a:r>
              <a:rPr lang="en-US" smtClean="0">
                <a:cs typeface="Times New Roman" pitchFamily="18" charset="0"/>
              </a:rPr>
              <a:t>, but this algorithm tends to produce better tours </a:t>
            </a:r>
            <a:br>
              <a:rPr lang="en-US" smtClean="0">
                <a:cs typeface="Times New Roman" pitchFamily="18" charset="0"/>
              </a:rPr>
            </a:br>
            <a:r>
              <a:rPr lang="en-US" smtClean="0">
                <a:cs typeface="Times New Roman" pitchFamily="18" charset="0"/>
              </a:rPr>
              <a:t>           than the nearest-neighbor algorithm </a:t>
            </a:r>
            <a:endParaRPr lang="en-US" baseline="-25000" smtClean="0"/>
          </a:p>
          <a:p>
            <a:pPr marL="1146175" indent="-1146175">
              <a:buFont typeface="Monotype Sorts" charset="2"/>
              <a:buNone/>
              <a:defRPr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40690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11582400" cy="762000"/>
          </a:xfrm>
          <a:extLst/>
        </p:spPr>
        <p:txBody>
          <a:bodyPr lIns="92075" tIns="46038" rIns="92075" bIns="46038" anchor="ctr">
            <a:normAutofit fontScale="90000"/>
          </a:bodyPr>
          <a:lstStyle/>
          <a:p>
            <a:pPr>
              <a:defRPr/>
            </a:pPr>
            <a:r>
              <a:rPr lang="en-US" b="0" smtClean="0">
                <a:ea typeface="+mj-ea"/>
              </a:rPr>
              <a:t/>
            </a:r>
            <a:br>
              <a:rPr lang="en-US" b="0" smtClean="0">
                <a:ea typeface="+mj-ea"/>
              </a:rPr>
            </a:br>
            <a:r>
              <a:rPr lang="en-US" smtClean="0">
                <a:ea typeface="+mj-ea"/>
              </a:rPr>
              <a:t>Twice-Around-the-Tree Algorithm</a:t>
            </a:r>
            <a:r>
              <a:rPr lang="en-US" sz="2800" b="0" smtClean="0">
                <a:ea typeface="+mj-ea"/>
              </a:rPr>
              <a:t> </a:t>
            </a:r>
            <a:br>
              <a:rPr lang="en-US" sz="2800" b="0" smtClean="0">
                <a:ea typeface="+mj-ea"/>
              </a:rPr>
            </a:br>
            <a:endParaRPr lang="en-US" sz="2800" smtClean="0">
              <a:ea typeface="+mj-ea"/>
            </a:endParaRPr>
          </a:p>
        </p:txBody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11785600" cy="5638800"/>
          </a:xfrm>
          <a:extLst/>
        </p:spPr>
        <p:txBody>
          <a:bodyPr lIns="92075" tIns="46038" rIns="92075" bIns="46038">
            <a:normAutofit lnSpcReduction="10000"/>
          </a:bodyPr>
          <a:lstStyle/>
          <a:p>
            <a:pPr marL="0" indent="0">
              <a:buFont typeface="Monotype Sorts" charset="2"/>
              <a:buNone/>
              <a:defRPr/>
            </a:pPr>
            <a:r>
              <a:rPr lang="en-US" smtClean="0"/>
              <a:t>Stage 1: Construct a minimum spanning tree of the graph </a:t>
            </a:r>
            <a:br>
              <a:rPr lang="en-US" smtClean="0"/>
            </a:br>
            <a:r>
              <a:rPr lang="en-US" smtClean="0"/>
              <a:t>               (e.g., by Prim</a:t>
            </a:r>
            <a:r>
              <a:rPr lang="ja-JP" altLang="en-US" smtClean="0">
                <a:latin typeface="Arial" pitchFamily="34" charset="0"/>
              </a:rPr>
              <a:t>’</a:t>
            </a:r>
            <a:r>
              <a:rPr lang="en-US" altLang="ja-JP" smtClean="0"/>
              <a:t>s or Kruskal</a:t>
            </a:r>
            <a:r>
              <a:rPr lang="ja-JP" altLang="en-US" smtClean="0">
                <a:latin typeface="Arial" pitchFamily="34" charset="0"/>
              </a:rPr>
              <a:t>’</a:t>
            </a:r>
            <a:r>
              <a:rPr lang="en-US" altLang="ja-JP" smtClean="0"/>
              <a:t>s algorithm)</a:t>
            </a:r>
          </a:p>
          <a:p>
            <a:pPr marL="0" indent="0">
              <a:buFont typeface="Monotype Sorts" charset="2"/>
              <a:buNone/>
              <a:defRPr/>
            </a:pPr>
            <a:endParaRPr lang="en-US" smtClean="0"/>
          </a:p>
          <a:p>
            <a:pPr marL="0" indent="0">
              <a:buFont typeface="Monotype Sorts" charset="2"/>
              <a:buNone/>
              <a:defRPr/>
            </a:pPr>
            <a:r>
              <a:rPr lang="en-US" smtClean="0"/>
              <a:t>Stage 2: Starting at an arbitrary vertex, create a path that goes</a:t>
            </a:r>
            <a:br>
              <a:rPr lang="en-US" smtClean="0"/>
            </a:br>
            <a:r>
              <a:rPr lang="en-US" smtClean="0"/>
              <a:t>               twice around the tree and returns to the same vertex</a:t>
            </a:r>
          </a:p>
          <a:p>
            <a:pPr marL="0" indent="0">
              <a:buFont typeface="Monotype Sorts" charset="2"/>
              <a:buNone/>
              <a:defRPr/>
            </a:pPr>
            <a:endParaRPr lang="en-US" smtClean="0"/>
          </a:p>
          <a:p>
            <a:pPr marL="0" indent="0">
              <a:buFont typeface="Monotype Sorts" charset="2"/>
              <a:buNone/>
              <a:defRPr/>
            </a:pPr>
            <a:r>
              <a:rPr lang="en-US" smtClean="0"/>
              <a:t>Stage 3: Create a tour from the circuit constructed in Stage 2 by</a:t>
            </a:r>
            <a:br>
              <a:rPr lang="en-US" smtClean="0"/>
            </a:br>
            <a:r>
              <a:rPr lang="en-US" smtClean="0"/>
              <a:t>               making shortcuts to avoid visiting intermediate vertices</a:t>
            </a:r>
            <a:br>
              <a:rPr lang="en-US" smtClean="0"/>
            </a:br>
            <a:r>
              <a:rPr lang="en-US" smtClean="0"/>
              <a:t>               more than once</a:t>
            </a:r>
          </a:p>
          <a:p>
            <a:pPr marL="0" indent="0">
              <a:buFont typeface="Monotype Sorts" charset="2"/>
              <a:buNone/>
              <a:defRPr/>
            </a:pPr>
            <a:endParaRPr lang="en-US" smtClean="0"/>
          </a:p>
          <a:p>
            <a:pPr marL="0" indent="0">
              <a:buFont typeface="Monotype Sorts" charset="2"/>
              <a:buNone/>
              <a:defRPr/>
            </a:pPr>
            <a:r>
              <a:rPr lang="en-US" smtClean="0"/>
              <a:t>Note:   R</a:t>
            </a:r>
            <a:r>
              <a:rPr lang="en-US" baseline="-25000" smtClean="0"/>
              <a:t>A </a:t>
            </a:r>
            <a:r>
              <a:rPr lang="en-US" smtClean="0"/>
              <a:t>= ∞</a:t>
            </a:r>
            <a:r>
              <a:rPr lang="en-US" smtClean="0">
                <a:cs typeface="Times New Roman" pitchFamily="18" charset="0"/>
              </a:rPr>
              <a:t> for general instances, but this algorithm tends to</a:t>
            </a:r>
            <a:br>
              <a:rPr lang="en-US" smtClean="0">
                <a:cs typeface="Times New Roman" pitchFamily="18" charset="0"/>
              </a:rPr>
            </a:br>
            <a:r>
              <a:rPr lang="en-US" smtClean="0">
                <a:cs typeface="Times New Roman" pitchFamily="18" charset="0"/>
              </a:rPr>
              <a:t>             produce better tours than the nearest-neighbor algorithm </a:t>
            </a:r>
            <a:br>
              <a:rPr lang="en-US" smtClean="0">
                <a:cs typeface="Times New Roman" pitchFamily="18" charset="0"/>
              </a:rPr>
            </a:br>
            <a:endParaRPr lang="en-US" smtClean="0"/>
          </a:p>
          <a:p>
            <a:pPr marL="0" indent="0">
              <a:buFont typeface="Monotype Sorts" charset="2"/>
              <a:buNone/>
              <a:defRPr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680528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ChangeArrowheads="1"/>
          </p:cNvSpPr>
          <p:nvPr/>
        </p:nvSpPr>
        <p:spPr bwMode="auto">
          <a:xfrm>
            <a:off x="508000" y="1143000"/>
            <a:ext cx="11582400" cy="4343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>
          <a:extLst/>
        </p:spPr>
        <p:txBody>
          <a:bodyPr lIns="92075" tIns="46038" rIns="92075" bIns="46038" anchor="ctr">
            <a:normAutofit fontScale="90000"/>
          </a:bodyPr>
          <a:lstStyle/>
          <a:p>
            <a:pPr>
              <a:defRPr/>
            </a:pP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Example</a:t>
            </a:r>
            <a:r>
              <a:rPr lang="en-US" sz="3200" smtClean="0"/>
              <a:t/>
            </a:r>
            <a:br>
              <a:rPr lang="en-US" sz="3200" smtClean="0"/>
            </a:br>
            <a:endParaRPr lang="en-US" sz="3200" smtClean="0"/>
          </a:p>
        </p:txBody>
      </p:sp>
      <p:sp>
        <p:nvSpPr>
          <p:cNvPr id="503811" name="Rectangle 3"/>
          <p:cNvSpPr>
            <a:spLocks noGrp="1" noChangeArrowheads="1"/>
          </p:cNvSpPr>
          <p:nvPr>
            <p:ph type="body" sz="half" idx="1"/>
          </p:nvPr>
        </p:nvSpPr>
        <p:spPr>
          <a:extLst/>
        </p:spPr>
        <p:txBody>
          <a:bodyPr lIns="92075" tIns="46038" rIns="92075" bIns="46038"/>
          <a:lstStyle/>
          <a:p>
            <a:pPr marL="0" indent="0">
              <a:buFont typeface="Monotype Sorts" charset="0"/>
              <a:buNone/>
              <a:defRPr/>
            </a:pPr>
            <a:endParaRPr lang="en-US" sz="2000" smtClean="0">
              <a:ea typeface="+mn-ea"/>
            </a:endParaRPr>
          </a:p>
          <a:p>
            <a:pPr marL="0" indent="0">
              <a:buFont typeface="Monotype Sorts" charset="0"/>
              <a:buNone/>
              <a:defRPr/>
            </a:pPr>
            <a:endParaRPr lang="en-US" sz="2000" u="sng" smtClean="0">
              <a:ea typeface="+mn-ea"/>
            </a:endParaRPr>
          </a:p>
          <a:p>
            <a:pPr marL="0" indent="0">
              <a:lnSpc>
                <a:spcPct val="80000"/>
              </a:lnSpc>
              <a:buFont typeface="Monotype Sorts" charset="0"/>
              <a:buNone/>
              <a:defRPr/>
            </a:pPr>
            <a:endParaRPr lang="en-US" sz="2000" smtClean="0">
              <a:ea typeface="+mn-ea"/>
            </a:endParaRPr>
          </a:p>
          <a:p>
            <a:pPr marL="0" indent="0">
              <a:lnSpc>
                <a:spcPct val="80000"/>
              </a:lnSpc>
              <a:buFont typeface="Monotype Sorts" charset="0"/>
              <a:buNone/>
              <a:defRPr/>
            </a:pPr>
            <a:endParaRPr lang="en-US" sz="2000" smtClean="0">
              <a:ea typeface="+mn-ea"/>
            </a:endParaRPr>
          </a:p>
          <a:p>
            <a:pPr marL="0" indent="0">
              <a:lnSpc>
                <a:spcPct val="80000"/>
              </a:lnSpc>
              <a:buFont typeface="Monotype Sorts" charset="0"/>
              <a:buNone/>
              <a:defRPr/>
            </a:pPr>
            <a:endParaRPr lang="en-US" sz="2000" smtClean="0">
              <a:ea typeface="+mn-ea"/>
            </a:endParaRPr>
          </a:p>
          <a:p>
            <a:pPr marL="0" indent="0">
              <a:lnSpc>
                <a:spcPct val="80000"/>
              </a:lnSpc>
              <a:buFont typeface="Monotype Sorts" charset="0"/>
              <a:buNone/>
              <a:defRPr/>
            </a:pPr>
            <a:endParaRPr lang="en-US" sz="2000" smtClean="0">
              <a:ea typeface="+mn-ea"/>
            </a:endParaRPr>
          </a:p>
          <a:p>
            <a:pPr marL="0" indent="0">
              <a:lnSpc>
                <a:spcPct val="80000"/>
              </a:lnSpc>
              <a:buFont typeface="Monotype Sorts" charset="0"/>
              <a:buNone/>
              <a:defRPr/>
            </a:pPr>
            <a:endParaRPr lang="en-US" sz="2000" smtClean="0">
              <a:ea typeface="+mn-ea"/>
            </a:endParaRPr>
          </a:p>
          <a:p>
            <a:pPr marL="0" indent="0">
              <a:lnSpc>
                <a:spcPct val="80000"/>
              </a:lnSpc>
              <a:buFont typeface="Monotype Sorts" charset="0"/>
              <a:buNone/>
              <a:defRPr/>
            </a:pPr>
            <a:endParaRPr lang="en-US" sz="2000" smtClean="0">
              <a:ea typeface="+mn-ea"/>
            </a:endParaRPr>
          </a:p>
          <a:p>
            <a:pPr marL="0" indent="0">
              <a:lnSpc>
                <a:spcPct val="80000"/>
              </a:lnSpc>
              <a:buFont typeface="Monotype Sorts" charset="0"/>
              <a:buNone/>
              <a:defRPr/>
            </a:pPr>
            <a:endParaRPr lang="en-US" sz="2000" smtClean="0">
              <a:ea typeface="+mn-ea"/>
            </a:endParaRPr>
          </a:p>
          <a:p>
            <a:pPr marL="0" indent="0">
              <a:lnSpc>
                <a:spcPct val="80000"/>
              </a:lnSpc>
              <a:buFont typeface="Monotype Sorts" charset="0"/>
              <a:buNone/>
              <a:defRPr/>
            </a:pPr>
            <a:endParaRPr lang="en-US" sz="2000" smtClean="0">
              <a:ea typeface="+mn-ea"/>
            </a:endParaRPr>
          </a:p>
          <a:p>
            <a:pPr marL="0" indent="0">
              <a:lnSpc>
                <a:spcPct val="80000"/>
              </a:lnSpc>
              <a:buFont typeface="Monotype Sorts" charset="0"/>
              <a:buNone/>
              <a:defRPr/>
            </a:pPr>
            <a:endParaRPr lang="en-US" sz="2000" smtClean="0">
              <a:ea typeface="+mn-ea"/>
            </a:endParaRPr>
          </a:p>
          <a:p>
            <a:pPr marL="0" indent="0">
              <a:lnSpc>
                <a:spcPct val="80000"/>
              </a:lnSpc>
              <a:buFont typeface="Monotype Sorts" charset="0"/>
              <a:buNone/>
              <a:defRPr/>
            </a:pPr>
            <a:endParaRPr lang="en-US" sz="2000" smtClean="0">
              <a:ea typeface="+mn-ea"/>
            </a:endParaRPr>
          </a:p>
          <a:p>
            <a:pPr marL="0" indent="0">
              <a:lnSpc>
                <a:spcPct val="80000"/>
              </a:lnSpc>
              <a:buFont typeface="Monotype Sorts" charset="0"/>
              <a:buNone/>
              <a:defRPr/>
            </a:pPr>
            <a:endParaRPr lang="en-US" sz="2000" smtClean="0">
              <a:ea typeface="+mn-ea"/>
            </a:endParaRPr>
          </a:p>
        </p:txBody>
      </p:sp>
      <p:pic>
        <p:nvPicPr>
          <p:cNvPr id="12293" name="Picture 4" descr="Fig 1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16000" y="1295400"/>
            <a:ext cx="5588000" cy="3822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5" descr="Fig 12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12001" y="1295400"/>
            <a:ext cx="4332817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3814" name="Text Box 6"/>
          <p:cNvSpPr txBox="1">
            <a:spLocks noChangeArrowheads="1"/>
          </p:cNvSpPr>
          <p:nvPr/>
        </p:nvSpPr>
        <p:spPr bwMode="auto">
          <a:xfrm>
            <a:off x="609600" y="5562601"/>
            <a:ext cx="11379200" cy="396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l">
              <a:spcBef>
                <a:spcPct val="50000"/>
              </a:spcBef>
              <a:defRPr/>
            </a:pPr>
            <a:r>
              <a:rPr lang="en-US" sz="2000" b="1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Walk:  a – b – c – b – d – e – d – b – a           Tour:  a – b – c – d – e – a</a:t>
            </a:r>
            <a:r>
              <a:rPr lang="en-US" sz="2000" smtClean="0">
                <a:latin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34918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11379200" cy="609600"/>
          </a:xfrm>
          <a:extLst/>
        </p:spPr>
        <p:txBody>
          <a:bodyPr lIns="92075" tIns="46038" rIns="92075" bIns="46038" anchor="ctr">
            <a:normAutofit fontScale="90000"/>
          </a:bodyPr>
          <a:lstStyle/>
          <a:p>
            <a:pPr>
              <a:defRPr/>
            </a:pPr>
            <a:r>
              <a:rPr lang="en-US" b="0" smtClean="0">
                <a:ea typeface="+mj-ea"/>
              </a:rPr>
              <a:t/>
            </a:r>
            <a:br>
              <a:rPr lang="en-US" b="0" smtClean="0">
                <a:ea typeface="+mj-ea"/>
              </a:rPr>
            </a:br>
            <a:r>
              <a:rPr lang="en-US" smtClean="0">
                <a:ea typeface="+mj-ea"/>
              </a:rPr>
              <a:t>Christofides Algorithm</a:t>
            </a:r>
            <a:r>
              <a:rPr lang="en-US" sz="2800" b="0" smtClean="0">
                <a:ea typeface="+mj-ea"/>
              </a:rPr>
              <a:t> </a:t>
            </a:r>
            <a:br>
              <a:rPr lang="en-US" sz="2800" b="0" smtClean="0">
                <a:ea typeface="+mj-ea"/>
              </a:rPr>
            </a:br>
            <a:endParaRPr lang="en-US" sz="2800" smtClean="0">
              <a:ea typeface="+mj-ea"/>
            </a:endParaRPr>
          </a:p>
        </p:txBody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11480800" cy="5638800"/>
          </a:xfrm>
          <a:extLst/>
        </p:spPr>
        <p:txBody>
          <a:bodyPr lIns="92075" tIns="46038" rIns="92075" bIns="46038">
            <a:normAutofit lnSpcReduction="10000"/>
          </a:bodyPr>
          <a:lstStyle/>
          <a:p>
            <a:pPr marL="0" indent="0"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smtClean="0"/>
              <a:t>Stage 1: Construct a minimum spanning tree of the graph </a:t>
            </a:r>
            <a:br>
              <a:rPr lang="en-US" smtClean="0"/>
            </a:br>
            <a:endParaRPr lang="en-US" smtClean="0"/>
          </a:p>
          <a:p>
            <a:pPr marL="0" indent="0"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smtClean="0"/>
              <a:t>Stage 2: Add edges of a minimum-weight matching of all the odd</a:t>
            </a:r>
            <a:br>
              <a:rPr lang="en-US" smtClean="0"/>
            </a:br>
            <a:r>
              <a:rPr lang="en-US" smtClean="0"/>
              <a:t>               vertices in the minimum spanning tree</a:t>
            </a:r>
            <a:br>
              <a:rPr lang="en-US" smtClean="0"/>
            </a:br>
            <a:endParaRPr lang="en-US" smtClean="0"/>
          </a:p>
          <a:p>
            <a:pPr marL="0" indent="0"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smtClean="0"/>
              <a:t>Stage 3: Find an Eulerian circuit of the multigraph obtained in</a:t>
            </a:r>
            <a:br>
              <a:rPr lang="en-US" smtClean="0"/>
            </a:br>
            <a:r>
              <a:rPr lang="en-US" smtClean="0"/>
              <a:t>               Stage 2</a:t>
            </a:r>
          </a:p>
          <a:p>
            <a:pPr marL="0" indent="0">
              <a:lnSpc>
                <a:spcPct val="90000"/>
              </a:lnSpc>
              <a:buFont typeface="Monotype Sorts" charset="2"/>
              <a:buNone/>
              <a:defRPr/>
            </a:pPr>
            <a:endParaRPr lang="en-US" smtClean="0"/>
          </a:p>
          <a:p>
            <a:pPr marL="0" indent="0"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smtClean="0"/>
              <a:t>Stage 3: Create a tour from the path constructed in Stage 2 by</a:t>
            </a:r>
            <a:br>
              <a:rPr lang="en-US" smtClean="0"/>
            </a:br>
            <a:r>
              <a:rPr lang="en-US" smtClean="0"/>
              <a:t>               making shortcuts to avoid visiting intermediate vertices</a:t>
            </a:r>
            <a:br>
              <a:rPr lang="en-US" smtClean="0"/>
            </a:br>
            <a:r>
              <a:rPr lang="en-US" smtClean="0"/>
              <a:t>               more than once</a:t>
            </a:r>
          </a:p>
          <a:p>
            <a:pPr marL="0" indent="0">
              <a:lnSpc>
                <a:spcPct val="90000"/>
              </a:lnSpc>
              <a:buFont typeface="Monotype Sorts" charset="2"/>
              <a:buNone/>
              <a:defRPr/>
            </a:pPr>
            <a:endParaRPr lang="en-US" smtClean="0"/>
          </a:p>
          <a:p>
            <a:pPr marL="0" indent="0"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smtClean="0"/>
              <a:t>R</a:t>
            </a:r>
            <a:r>
              <a:rPr lang="en-US" baseline="-25000" smtClean="0"/>
              <a:t>A </a:t>
            </a:r>
            <a:r>
              <a:rPr lang="en-US" smtClean="0"/>
              <a:t>= ∞</a:t>
            </a:r>
            <a:r>
              <a:rPr lang="en-US" smtClean="0">
                <a:cs typeface="Times New Roman" pitchFamily="18" charset="0"/>
              </a:rPr>
              <a:t>  for general instances, but it tends to produce better</a:t>
            </a:r>
            <a:br>
              <a:rPr lang="en-US" smtClean="0">
                <a:cs typeface="Times New Roman" pitchFamily="18" charset="0"/>
              </a:rPr>
            </a:br>
            <a:r>
              <a:rPr lang="en-US" smtClean="0">
                <a:cs typeface="Times New Roman" pitchFamily="18" charset="0"/>
              </a:rPr>
              <a:t>              tours than the twice-around-the-minimum-tree alg. 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002965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6"/>
          <p:cNvSpPr>
            <a:spLocks noChangeArrowheads="1"/>
          </p:cNvSpPr>
          <p:nvPr/>
        </p:nvSpPr>
        <p:spPr bwMode="auto">
          <a:xfrm>
            <a:off x="508000" y="914400"/>
            <a:ext cx="11582400" cy="5486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>
          <a:extLst/>
        </p:spPr>
        <p:txBody>
          <a:bodyPr lIns="92075" tIns="46038" rIns="92075" bIns="46038" anchor="ctr">
            <a:normAutofit fontScale="90000"/>
          </a:bodyPr>
          <a:lstStyle/>
          <a:p>
            <a:pPr>
              <a:defRPr/>
            </a:pPr>
            <a:r>
              <a:rPr lang="en-US" b="0" smtClean="0">
                <a:ea typeface="+mj-ea"/>
              </a:rPr>
              <a:t/>
            </a:r>
            <a:br>
              <a:rPr lang="en-US" b="0" smtClean="0">
                <a:ea typeface="+mj-ea"/>
              </a:rPr>
            </a:br>
            <a:r>
              <a:rPr lang="en-US" smtClean="0">
                <a:ea typeface="+mj-ea"/>
              </a:rPr>
              <a:t>Example:</a:t>
            </a:r>
            <a:r>
              <a:rPr lang="en-US" b="0" smtClean="0">
                <a:ea typeface="+mj-ea"/>
              </a:rPr>
              <a:t> </a:t>
            </a:r>
            <a:r>
              <a:rPr lang="en-US" smtClean="0">
                <a:ea typeface="+mj-ea"/>
              </a:rPr>
              <a:t>Christofides Algorithm</a:t>
            </a:r>
            <a:r>
              <a:rPr lang="en-US" sz="2800" b="0" smtClean="0">
                <a:ea typeface="+mj-ea"/>
              </a:rPr>
              <a:t> </a:t>
            </a:r>
            <a:br>
              <a:rPr lang="en-US" sz="2800" b="0" smtClean="0">
                <a:ea typeface="+mj-ea"/>
              </a:rPr>
            </a:br>
            <a:endParaRPr lang="en-US" sz="2800" smtClean="0">
              <a:ea typeface="+mj-ea"/>
            </a:endParaRPr>
          </a:p>
        </p:txBody>
      </p:sp>
      <p:pic>
        <p:nvPicPr>
          <p:cNvPr id="14340" name="Picture 3" descr="Fig 1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65600" y="914400"/>
            <a:ext cx="3962400" cy="2711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1" name="Picture 4" descr="Fig 12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1200" y="3429001"/>
            <a:ext cx="4368800" cy="2835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5" descr="Fig 12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21600" y="3505200"/>
            <a:ext cx="3608917" cy="2819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53449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717" y="0"/>
            <a:ext cx="11580283" cy="990600"/>
          </a:xfrm>
          <a:ex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US" smtClean="0"/>
              <a:t>Greedy Algorithm for Knapsack Problem</a:t>
            </a:r>
          </a:p>
        </p:txBody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1219200"/>
            <a:ext cx="11480800" cy="5486400"/>
          </a:xfrm>
          <a:extLst/>
        </p:spPr>
        <p:txBody>
          <a:bodyPr lIns="92075" tIns="46038" rIns="92075" bIns="46038">
            <a:normAutofit lnSpcReduction="10000"/>
          </a:bodyPr>
          <a:lstStyle/>
          <a:p>
            <a:pPr marL="0" indent="0">
              <a:lnSpc>
                <a:spcPct val="80000"/>
              </a:lnSpc>
              <a:buFont typeface="Monotype Sorts" charset="2"/>
              <a:buNone/>
              <a:defRPr/>
            </a:pPr>
            <a:r>
              <a:rPr lang="en-US" sz="2200" smtClean="0"/>
              <a:t>Step 1: Order the items in decreasing order of relative values:  </a:t>
            </a:r>
            <a:br>
              <a:rPr lang="en-US" sz="2200" smtClean="0"/>
            </a:br>
            <a:r>
              <a:rPr lang="en-US" sz="2200" smtClean="0"/>
              <a:t>             </a:t>
            </a:r>
            <a:r>
              <a:rPr lang="en-US" sz="2200" i="1" smtClean="0"/>
              <a:t>v</a:t>
            </a:r>
            <a:r>
              <a:rPr lang="en-US" sz="2200" baseline="-25000" smtClean="0"/>
              <a:t>1</a:t>
            </a:r>
            <a:r>
              <a:rPr lang="en-US" sz="2200" smtClean="0"/>
              <a:t>/</a:t>
            </a:r>
            <a:r>
              <a:rPr lang="en-US" sz="2200" i="1" smtClean="0"/>
              <a:t>w</a:t>
            </a:r>
            <a:r>
              <a:rPr lang="en-US" sz="2200" baseline="-25000" smtClean="0"/>
              <a:t>1</a:t>
            </a:r>
            <a:r>
              <a:rPr lang="en-US" sz="2200" smtClean="0">
                <a:sym typeface="Symbol" pitchFamily="18" charset="2"/>
              </a:rPr>
              <a:t></a:t>
            </a:r>
            <a:r>
              <a:rPr lang="en-US" sz="2200" smtClean="0"/>
              <a:t>… </a:t>
            </a:r>
            <a:r>
              <a:rPr lang="en-US" sz="2200" smtClean="0">
                <a:sym typeface="Symbol" pitchFamily="18" charset="2"/>
              </a:rPr>
              <a:t></a:t>
            </a:r>
            <a:r>
              <a:rPr lang="en-US" sz="2200" smtClean="0"/>
              <a:t> </a:t>
            </a:r>
            <a:r>
              <a:rPr lang="en-US" sz="2200" i="1" smtClean="0"/>
              <a:t>v</a:t>
            </a:r>
            <a:r>
              <a:rPr lang="en-US" sz="2200" i="1" baseline="-25000" smtClean="0"/>
              <a:t>n</a:t>
            </a:r>
            <a:r>
              <a:rPr lang="en-US" sz="2200" smtClean="0"/>
              <a:t>/</a:t>
            </a:r>
            <a:r>
              <a:rPr lang="en-US" sz="2200" i="1" smtClean="0"/>
              <a:t>w</a:t>
            </a:r>
            <a:r>
              <a:rPr lang="en-US" sz="2200" i="1" baseline="-25000" smtClean="0"/>
              <a:t>n</a:t>
            </a:r>
            <a:r>
              <a:rPr lang="en-US" sz="2200" smtClean="0"/>
              <a:t>  </a:t>
            </a:r>
          </a:p>
          <a:p>
            <a:pPr marL="0" indent="0">
              <a:lnSpc>
                <a:spcPct val="80000"/>
              </a:lnSpc>
              <a:buFont typeface="Monotype Sorts" charset="2"/>
              <a:buNone/>
              <a:defRPr/>
            </a:pPr>
            <a:r>
              <a:rPr lang="en-US" sz="2200" smtClean="0"/>
              <a:t>Step 2: Select the items in this order skipping those that don</a:t>
            </a:r>
            <a:r>
              <a:rPr lang="ja-JP" altLang="en-US" sz="2200" smtClean="0">
                <a:latin typeface="Arial" pitchFamily="34" charset="0"/>
              </a:rPr>
              <a:t>’</a:t>
            </a:r>
            <a:r>
              <a:rPr lang="en-US" altLang="ja-JP" sz="2200" smtClean="0"/>
              <a:t>t </a:t>
            </a:r>
          </a:p>
          <a:p>
            <a:pPr marL="0" indent="0">
              <a:lnSpc>
                <a:spcPct val="80000"/>
              </a:lnSpc>
              <a:buFont typeface="Monotype Sorts" charset="2"/>
              <a:buNone/>
              <a:defRPr/>
            </a:pPr>
            <a:r>
              <a:rPr lang="en-US" sz="2200" smtClean="0"/>
              <a:t>             fit into the knapsack</a:t>
            </a:r>
          </a:p>
          <a:p>
            <a:pPr marL="0" indent="0">
              <a:lnSpc>
                <a:spcPct val="80000"/>
              </a:lnSpc>
              <a:buFont typeface="Monotype Sorts" charset="2"/>
              <a:buNone/>
              <a:defRPr/>
            </a:pPr>
            <a:r>
              <a:rPr lang="en-US" sz="2200" smtClean="0"/>
              <a:t/>
            </a:r>
            <a:br>
              <a:rPr lang="en-US" sz="2200" smtClean="0"/>
            </a:br>
            <a:r>
              <a:rPr lang="en-US" sz="2200" smtClean="0"/>
              <a:t>Example: The knapsack</a:t>
            </a:r>
            <a:r>
              <a:rPr lang="ja-JP" altLang="en-US" sz="2200" smtClean="0">
                <a:latin typeface="Arial" pitchFamily="34" charset="0"/>
              </a:rPr>
              <a:t>’</a:t>
            </a:r>
            <a:r>
              <a:rPr lang="en-US" altLang="ja-JP" sz="2200" smtClean="0"/>
              <a:t>s capacity is 16</a:t>
            </a:r>
            <a:endParaRPr lang="en-US" altLang="ja-JP" sz="2200" u="sng" smtClean="0"/>
          </a:p>
          <a:p>
            <a:pPr marL="0" indent="0">
              <a:lnSpc>
                <a:spcPct val="80000"/>
              </a:lnSpc>
              <a:buFont typeface="Monotype Sorts" charset="2"/>
              <a:buNone/>
              <a:defRPr/>
            </a:pPr>
            <a:r>
              <a:rPr lang="en-US" sz="2200" smtClean="0"/>
              <a:t>item	weight	      value           v/w</a:t>
            </a:r>
          </a:p>
          <a:p>
            <a:pPr marL="0" indent="0">
              <a:lnSpc>
                <a:spcPct val="80000"/>
              </a:lnSpc>
              <a:buFont typeface="Monotype Sorts" charset="2"/>
              <a:buNone/>
              <a:defRPr/>
            </a:pPr>
            <a:r>
              <a:rPr lang="en-US" sz="2200" smtClean="0"/>
              <a:t>  1	    2	        $40	   20</a:t>
            </a:r>
          </a:p>
          <a:p>
            <a:pPr marL="0" indent="0">
              <a:lnSpc>
                <a:spcPct val="80000"/>
              </a:lnSpc>
              <a:buFont typeface="Monotype Sorts" charset="2"/>
              <a:buNone/>
              <a:defRPr/>
            </a:pPr>
            <a:r>
              <a:rPr lang="en-US" sz="2200" smtClean="0"/>
              <a:t>  2	    5	        $30	     6</a:t>
            </a:r>
          </a:p>
          <a:p>
            <a:pPr marL="0" indent="0">
              <a:lnSpc>
                <a:spcPct val="80000"/>
              </a:lnSpc>
              <a:buFont typeface="Monotype Sorts" charset="2"/>
              <a:buNone/>
              <a:defRPr/>
            </a:pPr>
            <a:r>
              <a:rPr lang="en-US" sz="2200" smtClean="0"/>
              <a:t>  3	  10	        $50               5</a:t>
            </a:r>
          </a:p>
          <a:p>
            <a:pPr marL="0" indent="0">
              <a:lnSpc>
                <a:spcPct val="80000"/>
              </a:lnSpc>
              <a:buFont typeface="Monotype Sorts" charset="2"/>
              <a:buNone/>
              <a:defRPr/>
            </a:pPr>
            <a:r>
              <a:rPr lang="en-US" sz="2200" smtClean="0"/>
              <a:t>  4	    5	        $10               2</a:t>
            </a:r>
          </a:p>
          <a:p>
            <a:pPr marL="0" indent="0">
              <a:lnSpc>
                <a:spcPct val="80000"/>
              </a:lnSpc>
              <a:buFont typeface="Monotype Sorts" charset="2"/>
              <a:buNone/>
              <a:defRPr/>
            </a:pPr>
            <a:r>
              <a:rPr lang="en-US" sz="2200" u="sng" smtClean="0"/>
              <a:t/>
            </a:r>
            <a:br>
              <a:rPr lang="en-US" sz="2200" u="sng" smtClean="0"/>
            </a:br>
            <a:r>
              <a:rPr lang="en-US" sz="2200" smtClean="0"/>
              <a:t>Accuracy</a:t>
            </a:r>
          </a:p>
          <a:p>
            <a:pPr marL="0" indent="0">
              <a:lnSpc>
                <a:spcPct val="80000"/>
              </a:lnSpc>
              <a:buFont typeface="Monotype Sorts" charset="2"/>
              <a:buChar char="b"/>
              <a:defRPr/>
            </a:pPr>
            <a:r>
              <a:rPr lang="en-US" sz="2200" smtClean="0"/>
              <a:t>  R</a:t>
            </a:r>
            <a:r>
              <a:rPr lang="en-US" sz="2200" baseline="-25000" smtClean="0"/>
              <a:t>A</a:t>
            </a:r>
            <a:r>
              <a:rPr lang="en-US" sz="2200" smtClean="0"/>
              <a:t> is unbounded (e.g., </a:t>
            </a:r>
            <a:r>
              <a:rPr lang="en-US" sz="2200" i="1" smtClean="0"/>
              <a:t>n</a:t>
            </a:r>
            <a:r>
              <a:rPr lang="en-US" sz="2200" smtClean="0"/>
              <a:t> = 2,  </a:t>
            </a:r>
            <a:r>
              <a:rPr lang="en-US" sz="2200" i="1" smtClean="0"/>
              <a:t>C</a:t>
            </a:r>
            <a:r>
              <a:rPr lang="en-US" sz="2200" smtClean="0"/>
              <a:t> = </a:t>
            </a:r>
            <a:r>
              <a:rPr lang="en-US" sz="2200" i="1" smtClean="0"/>
              <a:t>m</a:t>
            </a:r>
            <a:r>
              <a:rPr lang="en-US" sz="2200" smtClean="0"/>
              <a:t>,  </a:t>
            </a:r>
            <a:r>
              <a:rPr lang="en-US" sz="2200" i="1" smtClean="0"/>
              <a:t>w</a:t>
            </a:r>
            <a:r>
              <a:rPr lang="en-US" sz="2200" baseline="-25000" smtClean="0"/>
              <a:t>1</a:t>
            </a:r>
            <a:r>
              <a:rPr lang="en-US" sz="2200" smtClean="0"/>
              <a:t>=1, </a:t>
            </a:r>
            <a:r>
              <a:rPr lang="en-US" sz="2200" i="1" smtClean="0"/>
              <a:t>v</a:t>
            </a:r>
            <a:r>
              <a:rPr lang="en-US" sz="2200" baseline="-25000" smtClean="0"/>
              <a:t>1</a:t>
            </a:r>
            <a:r>
              <a:rPr lang="en-US" sz="2200" smtClean="0"/>
              <a:t>=2, </a:t>
            </a:r>
            <a:r>
              <a:rPr lang="en-US" sz="2200" i="1" smtClean="0"/>
              <a:t>w</a:t>
            </a:r>
            <a:r>
              <a:rPr lang="en-US" sz="2200" baseline="-25000" smtClean="0"/>
              <a:t>2</a:t>
            </a:r>
            <a:r>
              <a:rPr lang="en-US" sz="2200" smtClean="0"/>
              <a:t>=</a:t>
            </a:r>
            <a:r>
              <a:rPr lang="en-US" sz="2200" i="1" smtClean="0"/>
              <a:t>m</a:t>
            </a:r>
            <a:r>
              <a:rPr lang="en-US" sz="2200" smtClean="0"/>
              <a:t>, </a:t>
            </a:r>
            <a:r>
              <a:rPr lang="en-US" sz="2200" i="1" smtClean="0"/>
              <a:t>v</a:t>
            </a:r>
            <a:r>
              <a:rPr lang="en-US" sz="2200" baseline="-25000" smtClean="0"/>
              <a:t>2</a:t>
            </a:r>
            <a:r>
              <a:rPr lang="en-US" sz="2200" smtClean="0"/>
              <a:t>=</a:t>
            </a:r>
            <a:r>
              <a:rPr lang="en-US" sz="2200" i="1" smtClean="0"/>
              <a:t>m</a:t>
            </a:r>
            <a:r>
              <a:rPr lang="en-US" sz="2200" smtClean="0"/>
              <a:t>)</a:t>
            </a:r>
          </a:p>
          <a:p>
            <a:pPr marL="0" indent="0">
              <a:lnSpc>
                <a:spcPct val="80000"/>
              </a:lnSpc>
              <a:buFont typeface="Monotype Sorts" charset="2"/>
              <a:buChar char="b"/>
              <a:defRPr/>
            </a:pPr>
            <a:r>
              <a:rPr lang="en-US" sz="2200" smtClean="0"/>
              <a:t>  yields exact solutions for the continuous version</a:t>
            </a:r>
          </a:p>
        </p:txBody>
      </p:sp>
    </p:spTree>
    <p:extLst>
      <p:ext uri="{BB962C8B-B14F-4D97-AF65-F5344CB8AC3E}">
        <p14:creationId xmlns:p14="http://schemas.microsoft.com/office/powerpoint/2010/main" val="17194261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>
          <a:xfrm>
            <a:off x="611717" y="0"/>
            <a:ext cx="11580283" cy="990600"/>
          </a:xfrm>
          <a:ex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US" smtClean="0"/>
              <a:t>Enhanced Greedy Algorithm for Knapsack Problem</a:t>
            </a:r>
          </a:p>
        </p:txBody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1219200"/>
            <a:ext cx="11480800" cy="5486400"/>
          </a:xfrm>
          <a:extLst/>
        </p:spPr>
        <p:txBody>
          <a:bodyPr lIns="92075" tIns="46038" rIns="92075" bIns="46038">
            <a:normAutofit lnSpcReduction="10000"/>
          </a:bodyPr>
          <a:lstStyle/>
          <a:p>
            <a:pPr marL="0" indent="0">
              <a:lnSpc>
                <a:spcPct val="80000"/>
              </a:lnSpc>
              <a:buFont typeface="Monotype Sorts" charset="2"/>
              <a:buNone/>
              <a:defRPr/>
            </a:pPr>
            <a:r>
              <a:rPr lang="en-US" sz="2200" smtClean="0"/>
              <a:t>Step 1: Order the items in decreasing order of relative values:  </a:t>
            </a:r>
            <a:br>
              <a:rPr lang="en-US" sz="2200" smtClean="0"/>
            </a:br>
            <a:r>
              <a:rPr lang="en-US" sz="2200" smtClean="0"/>
              <a:t>             </a:t>
            </a:r>
            <a:r>
              <a:rPr lang="en-US" sz="2200" i="1" smtClean="0"/>
              <a:t>v</a:t>
            </a:r>
            <a:r>
              <a:rPr lang="en-US" sz="2200" baseline="-25000" smtClean="0"/>
              <a:t>1</a:t>
            </a:r>
            <a:r>
              <a:rPr lang="en-US" sz="2200" smtClean="0"/>
              <a:t>/</a:t>
            </a:r>
            <a:r>
              <a:rPr lang="en-US" sz="2200" i="1" smtClean="0"/>
              <a:t>w</a:t>
            </a:r>
            <a:r>
              <a:rPr lang="en-US" sz="2200" baseline="-25000" smtClean="0"/>
              <a:t>1</a:t>
            </a:r>
            <a:r>
              <a:rPr lang="en-US" sz="2200" smtClean="0">
                <a:sym typeface="Symbol" pitchFamily="18" charset="2"/>
              </a:rPr>
              <a:t></a:t>
            </a:r>
            <a:r>
              <a:rPr lang="en-US" sz="2200" smtClean="0"/>
              <a:t>… </a:t>
            </a:r>
            <a:r>
              <a:rPr lang="en-US" sz="2200" smtClean="0">
                <a:sym typeface="Symbol" pitchFamily="18" charset="2"/>
              </a:rPr>
              <a:t></a:t>
            </a:r>
            <a:r>
              <a:rPr lang="en-US" sz="2200" smtClean="0"/>
              <a:t> </a:t>
            </a:r>
            <a:r>
              <a:rPr lang="en-US" sz="2200" i="1" smtClean="0"/>
              <a:t>v</a:t>
            </a:r>
            <a:r>
              <a:rPr lang="en-US" sz="2200" i="1" baseline="-25000" smtClean="0"/>
              <a:t>n</a:t>
            </a:r>
            <a:r>
              <a:rPr lang="en-US" sz="2200" smtClean="0"/>
              <a:t>/</a:t>
            </a:r>
            <a:r>
              <a:rPr lang="en-US" sz="2200" i="1" smtClean="0"/>
              <a:t>w</a:t>
            </a:r>
            <a:r>
              <a:rPr lang="en-US" sz="2200" i="1" baseline="-25000" smtClean="0"/>
              <a:t>n</a:t>
            </a:r>
            <a:r>
              <a:rPr lang="en-US" sz="2200" smtClean="0"/>
              <a:t>  </a:t>
            </a:r>
          </a:p>
          <a:p>
            <a:pPr marL="0" indent="0">
              <a:lnSpc>
                <a:spcPct val="80000"/>
              </a:lnSpc>
              <a:buFont typeface="Monotype Sorts" charset="2"/>
              <a:buNone/>
              <a:defRPr/>
            </a:pPr>
            <a:r>
              <a:rPr lang="en-US" sz="2200" smtClean="0"/>
              <a:t>Step 2A: Select the items in this order skipping those that don</a:t>
            </a:r>
            <a:r>
              <a:rPr lang="ja-JP" altLang="en-US" sz="2200" smtClean="0">
                <a:latin typeface="Arial" pitchFamily="34" charset="0"/>
              </a:rPr>
              <a:t>’</a:t>
            </a:r>
            <a:r>
              <a:rPr lang="en-US" altLang="ja-JP" sz="2200" smtClean="0"/>
              <a:t>t </a:t>
            </a:r>
          </a:p>
          <a:p>
            <a:pPr marL="0" indent="0">
              <a:lnSpc>
                <a:spcPct val="80000"/>
              </a:lnSpc>
              <a:buFont typeface="Monotype Sorts" charset="2"/>
              <a:buNone/>
              <a:defRPr/>
            </a:pPr>
            <a:r>
              <a:rPr lang="en-US" sz="2200" smtClean="0"/>
              <a:t>             fit into the knapsack</a:t>
            </a:r>
          </a:p>
          <a:p>
            <a:pPr marL="0" indent="0">
              <a:lnSpc>
                <a:spcPct val="80000"/>
              </a:lnSpc>
              <a:buFont typeface="Monotype Sorts" charset="2"/>
              <a:buNone/>
              <a:defRPr/>
            </a:pPr>
            <a:r>
              <a:rPr lang="en-US" sz="2200" smtClean="0"/>
              <a:t>Step 2B: Select a single item of the largest value that fits into the knapsack</a:t>
            </a:r>
          </a:p>
          <a:p>
            <a:pPr marL="0" indent="0">
              <a:lnSpc>
                <a:spcPct val="80000"/>
              </a:lnSpc>
              <a:buFont typeface="Monotype Sorts" charset="2"/>
              <a:buNone/>
              <a:defRPr/>
            </a:pPr>
            <a:r>
              <a:rPr lang="en-US" sz="2200" smtClean="0"/>
              <a:t>Step 3: Among the two solutions generated in Step 2, choose the better one as the final solution</a:t>
            </a:r>
          </a:p>
          <a:p>
            <a:pPr marL="0" indent="0">
              <a:lnSpc>
                <a:spcPct val="80000"/>
              </a:lnSpc>
              <a:buFont typeface="Monotype Sorts" charset="2"/>
              <a:buNone/>
              <a:defRPr/>
            </a:pPr>
            <a:endParaRPr lang="en-US" sz="2000" smtClean="0"/>
          </a:p>
          <a:p>
            <a:pPr marL="0" indent="0">
              <a:lnSpc>
                <a:spcPct val="80000"/>
              </a:lnSpc>
              <a:buFont typeface="Monotype Sorts" charset="2"/>
              <a:buNone/>
              <a:defRPr/>
            </a:pPr>
            <a:r>
              <a:rPr lang="en-US" sz="2000" smtClean="0"/>
              <a:t>Example: The knapsack</a:t>
            </a:r>
            <a:r>
              <a:rPr lang="ja-JP" altLang="en-US" sz="2000" smtClean="0">
                <a:latin typeface="Arial" pitchFamily="34" charset="0"/>
              </a:rPr>
              <a:t>’</a:t>
            </a:r>
            <a:r>
              <a:rPr lang="en-US" altLang="ja-JP" sz="2000" smtClean="0"/>
              <a:t>s capacity is 16</a:t>
            </a:r>
            <a:endParaRPr lang="en-US" altLang="ja-JP" sz="2000" u="sng" smtClean="0"/>
          </a:p>
          <a:p>
            <a:pPr marL="0" indent="0">
              <a:lnSpc>
                <a:spcPct val="80000"/>
              </a:lnSpc>
              <a:buFont typeface="Monotype Sorts" charset="2"/>
              <a:buNone/>
              <a:defRPr/>
            </a:pPr>
            <a:r>
              <a:rPr lang="en-US" sz="2000" smtClean="0"/>
              <a:t>item	weight	      value           v/w</a:t>
            </a:r>
          </a:p>
          <a:p>
            <a:pPr marL="0" indent="0">
              <a:lnSpc>
                <a:spcPct val="80000"/>
              </a:lnSpc>
              <a:buFont typeface="Monotype Sorts" charset="2"/>
              <a:buNone/>
              <a:defRPr/>
            </a:pPr>
            <a:r>
              <a:rPr lang="en-US" sz="2000" smtClean="0"/>
              <a:t>  1	    2	        $40	   	20</a:t>
            </a:r>
          </a:p>
          <a:p>
            <a:pPr marL="0" indent="0">
              <a:lnSpc>
                <a:spcPct val="80000"/>
              </a:lnSpc>
              <a:buFont typeface="Monotype Sorts" charset="2"/>
              <a:buNone/>
              <a:defRPr/>
            </a:pPr>
            <a:r>
              <a:rPr lang="en-US" sz="2000" smtClean="0"/>
              <a:t>  2	    5	        $30	     	6</a:t>
            </a:r>
          </a:p>
          <a:p>
            <a:pPr marL="0" indent="0">
              <a:lnSpc>
                <a:spcPct val="80000"/>
              </a:lnSpc>
              <a:buFont typeface="Monotype Sorts" charset="2"/>
              <a:buNone/>
              <a:defRPr/>
            </a:pPr>
            <a:r>
              <a:rPr lang="en-US" sz="2000" smtClean="0"/>
              <a:t>  3	  10	        $50               5</a:t>
            </a:r>
          </a:p>
          <a:p>
            <a:pPr marL="0" indent="0">
              <a:lnSpc>
                <a:spcPct val="80000"/>
              </a:lnSpc>
              <a:buFont typeface="Monotype Sorts" charset="2"/>
              <a:buNone/>
              <a:defRPr/>
            </a:pPr>
            <a:r>
              <a:rPr lang="en-US" sz="2000" smtClean="0"/>
              <a:t>  4	    5	        $10               2</a:t>
            </a:r>
          </a:p>
          <a:p>
            <a:pPr marL="0" indent="0">
              <a:lnSpc>
                <a:spcPct val="80000"/>
              </a:lnSpc>
              <a:buFont typeface="Monotype Sorts" charset="2"/>
              <a:buNone/>
              <a:defRPr/>
            </a:pPr>
            <a:r>
              <a:rPr lang="en-US" sz="2200" smtClean="0"/>
              <a:t>Accuracy</a:t>
            </a:r>
          </a:p>
          <a:p>
            <a:pPr marL="0" indent="0">
              <a:lnSpc>
                <a:spcPct val="80000"/>
              </a:lnSpc>
              <a:buFont typeface="Monotype Sorts" charset="2"/>
              <a:buChar char="b"/>
              <a:defRPr/>
            </a:pPr>
            <a:r>
              <a:rPr lang="en-US" sz="2200" smtClean="0"/>
              <a:t>  R</a:t>
            </a:r>
            <a:r>
              <a:rPr lang="en-US" sz="2200" baseline="-25000" smtClean="0"/>
              <a:t>A</a:t>
            </a:r>
            <a:r>
              <a:rPr lang="en-US" sz="2200" smtClean="0"/>
              <a:t> is 2 (e.g., </a:t>
            </a:r>
            <a:r>
              <a:rPr lang="en-US" sz="2200" i="1" smtClean="0"/>
              <a:t>n</a:t>
            </a:r>
            <a:r>
              <a:rPr lang="en-US" sz="2200" smtClean="0"/>
              <a:t> = 2,  </a:t>
            </a:r>
            <a:r>
              <a:rPr lang="en-US" sz="2200" i="1" smtClean="0"/>
              <a:t>C</a:t>
            </a:r>
            <a:r>
              <a:rPr lang="en-US" sz="2200" smtClean="0"/>
              <a:t> = </a:t>
            </a:r>
            <a:r>
              <a:rPr lang="en-US" sz="2200" i="1" smtClean="0"/>
              <a:t>m</a:t>
            </a:r>
            <a:r>
              <a:rPr lang="en-US" sz="2200" smtClean="0"/>
              <a:t>,  </a:t>
            </a:r>
            <a:r>
              <a:rPr lang="en-US" sz="2200" i="1" smtClean="0"/>
              <a:t>w</a:t>
            </a:r>
            <a:r>
              <a:rPr lang="en-US" sz="2200" baseline="-25000" smtClean="0"/>
              <a:t>1</a:t>
            </a:r>
            <a:r>
              <a:rPr lang="en-US" sz="2200" smtClean="0"/>
              <a:t>=1, </a:t>
            </a:r>
            <a:r>
              <a:rPr lang="en-US" sz="2200" i="1" smtClean="0"/>
              <a:t>v</a:t>
            </a:r>
            <a:r>
              <a:rPr lang="en-US" sz="2200" baseline="-25000" smtClean="0"/>
              <a:t>1</a:t>
            </a:r>
            <a:r>
              <a:rPr lang="en-US" sz="2200" smtClean="0"/>
              <a:t>=2, </a:t>
            </a:r>
            <a:r>
              <a:rPr lang="en-US" sz="2200" i="1" smtClean="0"/>
              <a:t>w</a:t>
            </a:r>
            <a:r>
              <a:rPr lang="en-US" sz="2200" baseline="-25000" smtClean="0"/>
              <a:t>2</a:t>
            </a:r>
            <a:r>
              <a:rPr lang="en-US" sz="2200" smtClean="0"/>
              <a:t>=</a:t>
            </a:r>
            <a:r>
              <a:rPr lang="en-US" sz="2200" i="1" smtClean="0"/>
              <a:t>m</a:t>
            </a:r>
            <a:r>
              <a:rPr lang="en-US" sz="2200" smtClean="0"/>
              <a:t>, </a:t>
            </a:r>
            <a:r>
              <a:rPr lang="en-US" sz="2200" i="1" smtClean="0"/>
              <a:t>v</a:t>
            </a:r>
            <a:r>
              <a:rPr lang="en-US" sz="2200" baseline="-25000" smtClean="0"/>
              <a:t>2</a:t>
            </a:r>
            <a:r>
              <a:rPr lang="en-US" sz="2200" smtClean="0"/>
              <a:t>=</a:t>
            </a:r>
            <a:r>
              <a:rPr lang="en-US" sz="2200" i="1" smtClean="0"/>
              <a:t>m</a:t>
            </a:r>
            <a:r>
              <a:rPr lang="en-US" sz="220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445921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717" y="0"/>
            <a:ext cx="11580283" cy="990600"/>
          </a:xfrm>
          <a:ex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en-US" sz="3200" smtClean="0"/>
              <a:t>Approximation Scheme for Knapsack Problem</a:t>
            </a:r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200" y="1219200"/>
            <a:ext cx="11480800" cy="3276600"/>
          </a:xfrm>
          <a:extLst/>
        </p:spPr>
        <p:txBody>
          <a:bodyPr lIns="92075" tIns="46038" rIns="92075" bIns="46038">
            <a:normAutofit lnSpcReduction="10000"/>
          </a:bodyPr>
          <a:lstStyle/>
          <a:p>
            <a:pPr marL="968375" indent="-968375" defTabSz="968375"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smtClean="0"/>
              <a:t>Step 1: Order the items in decreasing order of relative values:  </a:t>
            </a:r>
            <a:br>
              <a:rPr lang="en-US" smtClean="0"/>
            </a:br>
            <a:r>
              <a:rPr lang="en-US" smtClean="0"/>
              <a:t> </a:t>
            </a:r>
            <a:r>
              <a:rPr lang="en-US" i="1" smtClean="0"/>
              <a:t>v</a:t>
            </a:r>
            <a:r>
              <a:rPr lang="en-US" baseline="-25000" smtClean="0"/>
              <a:t>1</a:t>
            </a:r>
            <a:r>
              <a:rPr lang="en-US" smtClean="0"/>
              <a:t>/</a:t>
            </a:r>
            <a:r>
              <a:rPr lang="en-US" i="1" smtClean="0"/>
              <a:t>w</a:t>
            </a:r>
            <a:r>
              <a:rPr lang="en-US" baseline="-25000" smtClean="0"/>
              <a:t>1</a:t>
            </a:r>
            <a:r>
              <a:rPr lang="en-US" smtClean="0">
                <a:sym typeface="Symbol" pitchFamily="18" charset="2"/>
              </a:rPr>
              <a:t></a:t>
            </a:r>
            <a:r>
              <a:rPr lang="en-US" smtClean="0"/>
              <a:t>… </a:t>
            </a:r>
            <a:r>
              <a:rPr lang="en-US" smtClean="0">
                <a:sym typeface="Symbol" pitchFamily="18" charset="2"/>
              </a:rPr>
              <a:t></a:t>
            </a:r>
            <a:r>
              <a:rPr lang="en-US" smtClean="0"/>
              <a:t> </a:t>
            </a:r>
            <a:r>
              <a:rPr lang="en-US" i="1" smtClean="0"/>
              <a:t>v</a:t>
            </a:r>
            <a:r>
              <a:rPr lang="en-US" i="1" baseline="-25000" smtClean="0"/>
              <a:t>n</a:t>
            </a:r>
            <a:r>
              <a:rPr lang="en-US" smtClean="0"/>
              <a:t>/</a:t>
            </a:r>
            <a:r>
              <a:rPr lang="en-US" i="1" smtClean="0"/>
              <a:t>w</a:t>
            </a:r>
            <a:r>
              <a:rPr lang="en-US" i="1" baseline="-25000" smtClean="0"/>
              <a:t>n</a:t>
            </a:r>
            <a:r>
              <a:rPr lang="en-US" smtClean="0"/>
              <a:t>  </a:t>
            </a:r>
          </a:p>
          <a:p>
            <a:pPr marL="968375" indent="-968375" defTabSz="968375"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smtClean="0"/>
              <a:t>Step 2: For a given integer parameter </a:t>
            </a:r>
            <a:r>
              <a:rPr lang="en-US" i="1" smtClean="0"/>
              <a:t>k, </a:t>
            </a:r>
            <a:r>
              <a:rPr lang="en-US" smtClean="0"/>
              <a:t>0 </a:t>
            </a:r>
            <a:r>
              <a:rPr lang="en-US" smtClean="0">
                <a:latin typeface="Lucida Grande" charset="0"/>
                <a:cs typeface="Times New Roman" pitchFamily="18" charset="0"/>
              </a:rPr>
              <a:t>≤</a:t>
            </a:r>
            <a:r>
              <a:rPr lang="en-US" i="1" smtClean="0">
                <a:cs typeface="Times New Roman" pitchFamily="18" charset="0"/>
              </a:rPr>
              <a:t> k </a:t>
            </a:r>
            <a:r>
              <a:rPr lang="en-US" smtClean="0">
                <a:latin typeface="Lucida Grande" charset="0"/>
                <a:cs typeface="Times New Roman" pitchFamily="18" charset="0"/>
              </a:rPr>
              <a:t>≤</a:t>
            </a:r>
            <a:r>
              <a:rPr lang="en-US" i="1" smtClean="0">
                <a:cs typeface="Times New Roman" pitchFamily="18" charset="0"/>
              </a:rPr>
              <a:t> n, </a:t>
            </a:r>
            <a:r>
              <a:rPr lang="en-US" smtClean="0">
                <a:cs typeface="Times New Roman" pitchFamily="18" charset="0"/>
              </a:rPr>
              <a:t>generate all</a:t>
            </a:r>
            <a:br>
              <a:rPr lang="en-US" smtClean="0">
                <a:cs typeface="Times New Roman" pitchFamily="18" charset="0"/>
              </a:rPr>
            </a:br>
            <a:r>
              <a:rPr lang="en-US" smtClean="0">
                <a:cs typeface="Times New Roman" pitchFamily="18" charset="0"/>
              </a:rPr>
              <a:t>subsets of </a:t>
            </a:r>
            <a:r>
              <a:rPr lang="en-US" i="1" smtClean="0">
                <a:cs typeface="Times New Roman" pitchFamily="18" charset="0"/>
              </a:rPr>
              <a:t>k </a:t>
            </a:r>
            <a:r>
              <a:rPr lang="en-US" smtClean="0">
                <a:cs typeface="Times New Roman" pitchFamily="18" charset="0"/>
              </a:rPr>
              <a:t>items or less and for each of those that fit the</a:t>
            </a:r>
            <a:br>
              <a:rPr lang="en-US" smtClean="0">
                <a:cs typeface="Times New Roman" pitchFamily="18" charset="0"/>
              </a:rPr>
            </a:br>
            <a:r>
              <a:rPr lang="en-US" smtClean="0">
                <a:cs typeface="Times New Roman" pitchFamily="18" charset="0"/>
              </a:rPr>
              <a:t>knapsack, add the remaining items in decreasing</a:t>
            </a:r>
            <a:br>
              <a:rPr lang="en-US" smtClean="0">
                <a:cs typeface="Times New Roman" pitchFamily="18" charset="0"/>
              </a:rPr>
            </a:br>
            <a:r>
              <a:rPr lang="en-US" smtClean="0">
                <a:cs typeface="Times New Roman" pitchFamily="18" charset="0"/>
              </a:rPr>
              <a:t>order of their value to weight ratios</a:t>
            </a:r>
            <a:endParaRPr lang="en-US" i="1" smtClean="0"/>
          </a:p>
          <a:p>
            <a:pPr marL="968375" indent="-968375" defTabSz="968375">
              <a:lnSpc>
                <a:spcPct val="90000"/>
              </a:lnSpc>
              <a:buFont typeface="Monotype Sorts" charset="2"/>
              <a:buNone/>
              <a:defRPr/>
            </a:pPr>
            <a:r>
              <a:rPr lang="en-US" smtClean="0"/>
              <a:t>Step 3: Find the most valuable subset among the subsets generated in Step 2 and return it as the algorithm</a:t>
            </a:r>
            <a:r>
              <a:rPr lang="ja-JP" altLang="en-US" smtClean="0">
                <a:latin typeface="Arial" pitchFamily="34" charset="0"/>
              </a:rPr>
              <a:t>’</a:t>
            </a:r>
            <a:r>
              <a:rPr lang="en-US" altLang="ja-JP" smtClean="0"/>
              <a:t>s output</a:t>
            </a:r>
          </a:p>
          <a:p>
            <a:pPr marL="968375" indent="-968375" defTabSz="968375">
              <a:lnSpc>
                <a:spcPct val="90000"/>
              </a:lnSpc>
              <a:buFont typeface="Monotype Sorts" charset="2"/>
              <a:buNone/>
              <a:defRPr/>
            </a:pPr>
            <a:endParaRPr lang="en-US" smtClean="0"/>
          </a:p>
        </p:txBody>
      </p:sp>
      <p:sp>
        <p:nvSpPr>
          <p:cNvPr id="512004" name="Text Box 4"/>
          <p:cNvSpPr txBox="1">
            <a:spLocks noChangeArrowheads="1"/>
          </p:cNvSpPr>
          <p:nvPr/>
        </p:nvSpPr>
        <p:spPr bwMode="auto">
          <a:xfrm>
            <a:off x="812800" y="4757739"/>
            <a:ext cx="11379200" cy="21875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marL="287338" indent="-287338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l">
              <a:buFontTx/>
              <a:buChar char="•"/>
              <a:defRPr/>
            </a:pPr>
            <a:r>
              <a:rPr kumimoji="1" lang="en-US" b="1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Accuracy: f(</a:t>
            </a:r>
            <a:r>
              <a:rPr kumimoji="1" lang="en-US" b="1" i="1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kumimoji="1" lang="en-US" b="1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*) / f(</a:t>
            </a:r>
            <a:r>
              <a:rPr kumimoji="1" lang="en-US" b="1" i="1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kumimoji="1" lang="en-US" b="1" i="1" baseline="-2500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kumimoji="1" lang="en-US" b="1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 </a:t>
            </a:r>
            <a:r>
              <a:rPr kumimoji="1" lang="en-US" b="1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Lucida Grande" charset="0"/>
              </a:rPr>
              <a:t>≤</a:t>
            </a:r>
            <a:r>
              <a:rPr kumimoji="1" lang="en-US" b="1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1 + 1/</a:t>
            </a:r>
            <a:r>
              <a:rPr kumimoji="1" lang="en-US" b="1" i="1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 </a:t>
            </a:r>
            <a:r>
              <a:rPr kumimoji="1" lang="en-US" b="1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for any instance of size </a:t>
            </a:r>
            <a:r>
              <a:rPr kumimoji="1" lang="en-US" b="1" i="1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</a:t>
            </a:r>
          </a:p>
          <a:p>
            <a:pPr algn="l">
              <a:buFontTx/>
              <a:buChar char="•"/>
              <a:defRPr/>
            </a:pPr>
            <a:r>
              <a:rPr kumimoji="1" lang="en-US" b="1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Time efficiency:  O(</a:t>
            </a:r>
            <a:r>
              <a:rPr kumimoji="1" lang="en-US" b="1" i="1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kn</a:t>
            </a:r>
            <a:r>
              <a:rPr kumimoji="1" lang="en-US" b="1" i="1" baseline="3000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k+</a:t>
            </a:r>
            <a:r>
              <a:rPr kumimoji="1" lang="en-US" b="1" baseline="30000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kumimoji="1" lang="en-US" b="1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</a:p>
          <a:p>
            <a:pPr algn="l">
              <a:buFontTx/>
              <a:buChar char="•"/>
              <a:defRPr/>
            </a:pPr>
            <a:r>
              <a:rPr kumimoji="1" lang="en-US" b="1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There are </a:t>
            </a:r>
            <a:r>
              <a:rPr kumimoji="1" lang="en-US" b="1" i="1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fully polynomial schemes</a:t>
            </a:r>
            <a:r>
              <a:rPr kumimoji="1" lang="en-US" b="1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 algorithms with polynomial running time as functions of both </a:t>
            </a:r>
            <a:r>
              <a:rPr kumimoji="1" lang="en-US" b="1" i="1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 </a:t>
            </a:r>
            <a:r>
              <a:rPr kumimoji="1" lang="en-US" b="1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and </a:t>
            </a:r>
            <a:r>
              <a:rPr kumimoji="1" lang="en-US" b="1" i="1" smtClean="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</a:t>
            </a:r>
            <a:endParaRPr kumimoji="1" lang="en-US" b="1" smtClean="0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spcBef>
                <a:spcPct val="50000"/>
              </a:spcBef>
              <a:defRPr/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00096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Lower Bounds</a:t>
            </a:r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US" altLang="en-US" i="1" u="sng" smtClean="0"/>
              <a:t>Lower bound</a:t>
            </a:r>
            <a:r>
              <a:rPr lang="en-US" altLang="en-US" smtClean="0"/>
              <a:t>: an estimate on a minimum amount of work needed to solve a given problem</a:t>
            </a:r>
          </a:p>
          <a:p>
            <a:pPr>
              <a:buFont typeface="Monotype Sorts" pitchFamily="2" charset="2"/>
              <a:buNone/>
              <a:defRPr/>
            </a:pPr>
            <a:endParaRPr lang="en-US" altLang="en-US" smtClean="0"/>
          </a:p>
          <a:p>
            <a:pPr>
              <a:buFont typeface="Monotype Sorts" pitchFamily="2" charset="2"/>
              <a:buNone/>
              <a:defRPr/>
            </a:pPr>
            <a:r>
              <a:rPr lang="en-US" altLang="en-US" smtClean="0"/>
              <a:t>Examples:</a:t>
            </a:r>
          </a:p>
          <a:p>
            <a:pPr>
              <a:defRPr/>
            </a:pPr>
            <a:r>
              <a:rPr lang="en-US" altLang="en-US" smtClean="0"/>
              <a:t>number of comparisons needed to find the largest element in a set of </a:t>
            </a:r>
            <a:r>
              <a:rPr lang="en-US" altLang="en-US" i="1" smtClean="0"/>
              <a:t>n</a:t>
            </a:r>
            <a:r>
              <a:rPr lang="en-US" altLang="en-US" smtClean="0"/>
              <a:t> numbers</a:t>
            </a:r>
          </a:p>
          <a:p>
            <a:pPr>
              <a:defRPr/>
            </a:pPr>
            <a:r>
              <a:rPr lang="en-US" altLang="en-US" smtClean="0"/>
              <a:t>number of comparisons needed to sort an array of size </a:t>
            </a:r>
            <a:r>
              <a:rPr lang="en-US" altLang="en-US" i="1" smtClean="0"/>
              <a:t>n</a:t>
            </a:r>
          </a:p>
          <a:p>
            <a:pPr>
              <a:defRPr/>
            </a:pPr>
            <a:r>
              <a:rPr lang="en-US" altLang="en-US" smtClean="0"/>
              <a:t>number of comparisons necessary  for searching in a sorted array</a:t>
            </a:r>
          </a:p>
          <a:p>
            <a:pPr>
              <a:defRPr/>
            </a:pPr>
            <a:r>
              <a:rPr lang="en-US" altLang="en-US" smtClean="0"/>
              <a:t>number of multiplications needed to multiply two </a:t>
            </a:r>
            <a:r>
              <a:rPr lang="en-US" altLang="en-US" i="1" smtClean="0"/>
              <a:t>n</a:t>
            </a:r>
            <a:r>
              <a:rPr lang="en-US" altLang="en-US" smtClean="0"/>
              <a:t>-by-</a:t>
            </a:r>
            <a:r>
              <a:rPr lang="en-US" altLang="en-US" i="1" smtClean="0"/>
              <a:t>n </a:t>
            </a:r>
            <a:r>
              <a:rPr lang="en-US" altLang="en-US" smtClean="0"/>
              <a:t>matrices </a:t>
            </a:r>
          </a:p>
        </p:txBody>
      </p:sp>
    </p:spTree>
    <p:extLst>
      <p:ext uri="{BB962C8B-B14F-4D97-AF65-F5344CB8AC3E}">
        <p14:creationId xmlns:p14="http://schemas.microsoft.com/office/powerpoint/2010/main" val="201862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BFCB33-A58C-4581-AE43-9F14617571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Activity</a:t>
            </a:r>
            <a:r>
              <a:rPr lang="en-US" sz="2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2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b="1" dirty="0"/>
              <a:t>https://visualgo.net/en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1" y="5103261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11"/>
            <a:ext cx="485578" cy="485579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7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BFCB33-A58C-4581-AE43-9F14617571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Lecture 50</a:t>
            </a:r>
            <a:r>
              <a:rPr lang="en-US" sz="2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2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b="1" dirty="0" smtClean="0"/>
              <a:t>Topic : </a:t>
            </a:r>
            <a:r>
              <a:rPr lang="en-IN" sz="4000" dirty="0"/>
              <a:t>Travelling salesman problem – Knapsack </a:t>
            </a:r>
            <a:r>
              <a:rPr lang="en-IN" sz="4000" dirty="0" smtClean="0"/>
              <a:t>problem – Hamiltonian  Circuit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1" y="5103261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11"/>
            <a:ext cx="485578" cy="485579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3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Exact Solution Strategies</a:t>
            </a:r>
          </a:p>
        </p:txBody>
      </p:sp>
      <p:sp>
        <p:nvSpPr>
          <p:cNvPr id="47513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066800"/>
            <a:ext cx="11582400" cy="5562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000" i="1" dirty="0" smtClean="0"/>
              <a:t>exhaustive search</a:t>
            </a:r>
            <a:r>
              <a:rPr lang="en-US" sz="2000" dirty="0" smtClean="0"/>
              <a:t> (brute force)</a:t>
            </a:r>
          </a:p>
          <a:p>
            <a:pPr lvl="1">
              <a:defRPr/>
            </a:pPr>
            <a:r>
              <a:rPr lang="en-US" dirty="0" smtClean="0"/>
              <a:t>useful only for small instances</a:t>
            </a:r>
            <a:br>
              <a:rPr lang="en-US" dirty="0" smtClean="0"/>
            </a:br>
            <a:endParaRPr lang="en-US" dirty="0" smtClean="0"/>
          </a:p>
          <a:p>
            <a:pPr>
              <a:defRPr/>
            </a:pPr>
            <a:r>
              <a:rPr lang="en-US" sz="2000" i="1" dirty="0" smtClean="0"/>
              <a:t>dynamic programming</a:t>
            </a:r>
          </a:p>
          <a:p>
            <a:pPr lvl="1">
              <a:defRPr/>
            </a:pPr>
            <a:r>
              <a:rPr lang="en-US" dirty="0" smtClean="0"/>
              <a:t>applicable to some problems (e.g., the knapsack problem)</a:t>
            </a:r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r>
              <a:rPr lang="en-US" sz="2000" i="1" dirty="0" smtClean="0"/>
              <a:t>backtracking</a:t>
            </a:r>
          </a:p>
          <a:p>
            <a:pPr lvl="1">
              <a:defRPr/>
            </a:pPr>
            <a:r>
              <a:rPr lang="en-US" dirty="0" smtClean="0"/>
              <a:t>eliminates some unnecessary cases from consideration</a:t>
            </a:r>
          </a:p>
          <a:p>
            <a:pPr lvl="1">
              <a:defRPr/>
            </a:pPr>
            <a:r>
              <a:rPr lang="en-US" dirty="0" smtClean="0"/>
              <a:t>yields solutions in reasonable time for many instances but worst case is still exponential</a:t>
            </a:r>
          </a:p>
          <a:p>
            <a:pPr lvl="1">
              <a:defRPr/>
            </a:pPr>
            <a:endParaRPr lang="en-US" dirty="0" smtClean="0"/>
          </a:p>
          <a:p>
            <a:pPr>
              <a:defRPr/>
            </a:pPr>
            <a:r>
              <a:rPr lang="en-US" sz="2000" i="1" dirty="0" smtClean="0"/>
              <a:t>branch-and-bound</a:t>
            </a:r>
          </a:p>
          <a:p>
            <a:pPr lvl="1">
              <a:defRPr/>
            </a:pPr>
            <a:r>
              <a:rPr lang="en-US" dirty="0" smtClean="0"/>
              <a:t>further refines the backtracking idea for optimization problems</a:t>
            </a:r>
          </a:p>
        </p:txBody>
      </p:sp>
    </p:spTree>
    <p:extLst>
      <p:ext uri="{BB962C8B-B14F-4D97-AF65-F5344CB8AC3E}">
        <p14:creationId xmlns:p14="http://schemas.microsoft.com/office/powerpoint/2010/main" val="293523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BFCB33-A58C-4581-AE43-9F14617571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Activity</a:t>
            </a:r>
            <a:r>
              <a:rPr lang="en-US" sz="2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2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b="1" dirty="0"/>
              <a:t>https://visualgo.net/en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1" y="5103261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11"/>
            <a:ext cx="485578" cy="485579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8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BFCB33-A58C-4581-AE43-9F14617571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Lecture 51</a:t>
            </a:r>
            <a:r>
              <a:rPr lang="en-US" sz="2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2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b="1" dirty="0" smtClean="0"/>
              <a:t>Topic : </a:t>
            </a:r>
            <a:r>
              <a:rPr lang="en-IN" sz="4000" dirty="0" smtClean="0"/>
              <a:t>Backtracking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1" y="5103261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11"/>
            <a:ext cx="485578" cy="485579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0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BackTracking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Backtracking is a methodical way of trying out various sequences of decisions, until you find one that “works”</a:t>
            </a:r>
            <a:endParaRPr lang="en-US" dirty="0"/>
          </a:p>
        </p:txBody>
      </p:sp>
      <p:pic>
        <p:nvPicPr>
          <p:cNvPr id="327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1" y="2590801"/>
            <a:ext cx="8597900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721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BFCB33-A58C-4581-AE43-9F14617571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Activity</a:t>
            </a:r>
            <a:r>
              <a:rPr lang="en-US" sz="2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2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b="1" dirty="0"/>
              <a:t>https://visualgo.net/en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1" y="5103261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11"/>
            <a:ext cx="485578" cy="485579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8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BFCB33-A58C-4581-AE43-9F14617571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Lecture 52</a:t>
            </a:r>
            <a:r>
              <a:rPr lang="en-US" sz="2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2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b="1" dirty="0" smtClean="0"/>
              <a:t>Topic : </a:t>
            </a:r>
            <a:r>
              <a:rPr lang="en-IN" sz="4000" dirty="0" smtClean="0"/>
              <a:t>N- QUEENS PROBLEM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1" y="5103261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11"/>
            <a:ext cx="485578" cy="485579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9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N-Queens Problem: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object is to place queens on a chess board in such as way as no queen can capture</a:t>
            </a:r>
            <a:br>
              <a:rPr lang="en-US" dirty="0" smtClean="0"/>
            </a:br>
            <a:r>
              <a:rPr lang="en-US" dirty="0" smtClean="0"/>
              <a:t>another one in a single move</a:t>
            </a:r>
            <a:br>
              <a:rPr lang="en-US" dirty="0" smtClean="0"/>
            </a:br>
            <a:r>
              <a:rPr lang="en-US" dirty="0" smtClean="0"/>
              <a:t>– Recall that a queen can move </a:t>
            </a:r>
            <a:r>
              <a:rPr lang="en-US" dirty="0" err="1" smtClean="0"/>
              <a:t>horz</a:t>
            </a:r>
            <a:r>
              <a:rPr lang="en-US" dirty="0" smtClean="0"/>
              <a:t>, </a:t>
            </a:r>
            <a:r>
              <a:rPr lang="en-US" dirty="0" err="1" smtClean="0"/>
              <a:t>vert</a:t>
            </a:r>
            <a:r>
              <a:rPr lang="en-US" dirty="0" smtClean="0"/>
              <a:t>, or diagonally an infinite distance</a:t>
            </a:r>
            <a:br>
              <a:rPr lang="en-US" dirty="0" smtClean="0"/>
            </a:br>
            <a:r>
              <a:rPr lang="en-US" dirty="0" smtClean="0"/>
              <a:t>• This implies that no two queens can be on the same row, col, or diagonal</a:t>
            </a:r>
            <a:br>
              <a:rPr lang="en-US" dirty="0" smtClean="0"/>
            </a:br>
            <a:r>
              <a:rPr lang="en-US" dirty="0" smtClean="0"/>
              <a:t>– We usually want to know how many different placements there 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75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N-Queens Problem:</a:t>
            </a:r>
            <a:endParaRPr lang="en-US" dirty="0"/>
          </a:p>
        </p:txBody>
      </p:sp>
      <p:pic>
        <p:nvPicPr>
          <p:cNvPr id="3481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955" y="1600201"/>
            <a:ext cx="7546091" cy="4525963"/>
          </a:xfrm>
          <a:noFill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51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Lower Bounds (cont.)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800" y="1266826"/>
            <a:ext cx="10972800" cy="48291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en-US" smtClean="0"/>
              <a:t>Lower bound can be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400" smtClean="0"/>
              <a:t>an exact count 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400" smtClean="0"/>
              <a:t>an efficiency class (</a:t>
            </a:r>
            <a:r>
              <a:rPr lang="en-US" altLang="en-US" sz="2400" smtClean="0">
                <a:sym typeface="Symbol" pitchFamily="84" charset="2"/>
              </a:rPr>
              <a:t>)</a:t>
            </a:r>
            <a:br>
              <a:rPr lang="en-US" altLang="en-US" sz="2400" smtClean="0">
                <a:sym typeface="Symbol" pitchFamily="84" charset="2"/>
              </a:rPr>
            </a:br>
            <a:endParaRPr lang="en-US" altLang="en-US" sz="2400" smtClean="0">
              <a:sym typeface="Symbol" pitchFamily="84" charset="2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en-US" i="1" u="sng" smtClean="0"/>
              <a:t>Tight</a:t>
            </a:r>
            <a:r>
              <a:rPr lang="en-US" altLang="en-US" smtClean="0"/>
              <a:t> lower bound: there exists an algorithm with the same efficiency as the lower bound</a:t>
            </a:r>
            <a:br>
              <a:rPr lang="en-US" altLang="en-US" smtClean="0"/>
            </a:br>
            <a:endParaRPr lang="en-US" altLang="en-US" smtClean="0"/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altLang="en-US" smtClean="0"/>
              <a:t>    Problem			     Lower bound	Tightness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altLang="en-US" sz="2000" smtClean="0"/>
              <a:t>     sorting (</a:t>
            </a:r>
            <a:r>
              <a:rPr lang="en-US" altLang="en-US" sz="2000" smtClean="0">
                <a:solidFill>
                  <a:schemeClr val="tx1"/>
                </a:solidFill>
              </a:rPr>
              <a:t>comparison-based</a:t>
            </a:r>
            <a:r>
              <a:rPr lang="en-US" altLang="en-US" sz="2000" smtClean="0"/>
              <a:t>)	          </a:t>
            </a:r>
            <a:r>
              <a:rPr lang="en-US" altLang="en-US" sz="2000" smtClean="0">
                <a:sym typeface="Symbol" pitchFamily="84" charset="2"/>
              </a:rPr>
              <a:t>(</a:t>
            </a:r>
            <a:r>
              <a:rPr lang="en-US" altLang="en-US" sz="2000" i="1" smtClean="0">
                <a:sym typeface="Symbol" pitchFamily="84" charset="2"/>
              </a:rPr>
              <a:t>n</a:t>
            </a:r>
            <a:r>
              <a:rPr lang="en-US" altLang="en-US" sz="2000" smtClean="0">
                <a:sym typeface="Symbol" pitchFamily="84" charset="2"/>
              </a:rPr>
              <a:t>log</a:t>
            </a:r>
            <a:r>
              <a:rPr lang="en-US" altLang="en-US" sz="2000" i="1" smtClean="0">
                <a:sym typeface="Symbol" pitchFamily="84" charset="2"/>
              </a:rPr>
              <a:t> n</a:t>
            </a:r>
            <a:r>
              <a:rPr lang="en-US" altLang="en-US" sz="2000" smtClean="0">
                <a:sym typeface="Symbol" pitchFamily="84" charset="2"/>
              </a:rPr>
              <a:t>)                          yes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altLang="en-US" sz="2000" smtClean="0">
                <a:sym typeface="Symbol" pitchFamily="84" charset="2"/>
              </a:rPr>
              <a:t>     searching in a sorted array	          (log</a:t>
            </a:r>
            <a:r>
              <a:rPr lang="en-US" altLang="en-US" sz="2000" i="1" smtClean="0">
                <a:sym typeface="Symbol" pitchFamily="84" charset="2"/>
              </a:rPr>
              <a:t> n</a:t>
            </a:r>
            <a:r>
              <a:rPr lang="en-US" altLang="en-US" sz="2000" smtClean="0">
                <a:sym typeface="Symbol" pitchFamily="84" charset="2"/>
              </a:rPr>
              <a:t>)                             yes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altLang="en-US" sz="2000" smtClean="0">
                <a:sym typeface="Symbol" pitchFamily="84" charset="2"/>
              </a:rPr>
              <a:t>     element uniqueness                              (</a:t>
            </a:r>
            <a:r>
              <a:rPr lang="en-US" altLang="en-US" sz="2000" i="1" smtClean="0">
                <a:sym typeface="Symbol" pitchFamily="84" charset="2"/>
              </a:rPr>
              <a:t>n</a:t>
            </a:r>
            <a:r>
              <a:rPr lang="en-US" altLang="en-US" sz="2000" smtClean="0">
                <a:sym typeface="Symbol" pitchFamily="84" charset="2"/>
              </a:rPr>
              <a:t>log</a:t>
            </a:r>
            <a:r>
              <a:rPr lang="en-US" altLang="en-US" sz="2000" i="1" smtClean="0">
                <a:sym typeface="Symbol" pitchFamily="84" charset="2"/>
              </a:rPr>
              <a:t> n</a:t>
            </a:r>
            <a:r>
              <a:rPr lang="en-US" altLang="en-US" sz="2000" smtClean="0">
                <a:sym typeface="Symbol" pitchFamily="84" charset="2"/>
              </a:rPr>
              <a:t>)                          yes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altLang="en-US" sz="2000" smtClean="0">
                <a:sym typeface="Symbol" pitchFamily="84" charset="2"/>
              </a:rPr>
              <a:t>     </a:t>
            </a:r>
            <a:r>
              <a:rPr lang="en-US" altLang="en-US" sz="2000" i="1" smtClean="0">
                <a:sym typeface="Symbol" pitchFamily="84" charset="2"/>
              </a:rPr>
              <a:t>n</a:t>
            </a:r>
            <a:r>
              <a:rPr lang="en-US" altLang="en-US" sz="2000" smtClean="0">
                <a:sym typeface="Symbol" pitchFamily="84" charset="2"/>
              </a:rPr>
              <a:t>-digit integer multiplication              (</a:t>
            </a:r>
            <a:r>
              <a:rPr lang="en-US" altLang="en-US" sz="2000" i="1" smtClean="0">
                <a:sym typeface="Symbol" pitchFamily="84" charset="2"/>
              </a:rPr>
              <a:t>n</a:t>
            </a:r>
            <a:r>
              <a:rPr lang="en-US" altLang="en-US" sz="2000" smtClean="0">
                <a:sym typeface="Symbol" pitchFamily="84" charset="2"/>
              </a:rPr>
              <a:t>)                            unknown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altLang="en-US" sz="2000" smtClean="0">
                <a:sym typeface="Symbol" pitchFamily="84" charset="2"/>
              </a:rPr>
              <a:t>     multiplication of </a:t>
            </a:r>
            <a:r>
              <a:rPr lang="en-US" altLang="en-US" sz="2000" i="1" smtClean="0">
                <a:sym typeface="Symbol" pitchFamily="84" charset="2"/>
              </a:rPr>
              <a:t>n</a:t>
            </a:r>
            <a:r>
              <a:rPr lang="en-US" altLang="en-US" sz="2000" smtClean="0">
                <a:sym typeface="Symbol" pitchFamily="84" charset="2"/>
              </a:rPr>
              <a:t>-by-</a:t>
            </a:r>
            <a:r>
              <a:rPr lang="en-US" altLang="en-US" sz="2000" i="1" smtClean="0">
                <a:sym typeface="Symbol" pitchFamily="84" charset="2"/>
              </a:rPr>
              <a:t>n </a:t>
            </a:r>
            <a:r>
              <a:rPr lang="en-US" altLang="en-US" sz="2000" smtClean="0">
                <a:sym typeface="Symbol" pitchFamily="84" charset="2"/>
              </a:rPr>
              <a:t>matrices       (</a:t>
            </a:r>
            <a:r>
              <a:rPr lang="en-US" altLang="en-US" sz="2000" i="1" smtClean="0">
                <a:sym typeface="Symbol" pitchFamily="84" charset="2"/>
              </a:rPr>
              <a:t>n</a:t>
            </a:r>
            <a:r>
              <a:rPr lang="en-US" altLang="en-US" sz="2000" baseline="30000" smtClean="0">
                <a:sym typeface="Symbol" pitchFamily="84" charset="2"/>
              </a:rPr>
              <a:t>2</a:t>
            </a:r>
            <a:r>
              <a:rPr lang="en-US" altLang="en-US" sz="2000" smtClean="0">
                <a:sym typeface="Symbol" pitchFamily="84" charset="2"/>
              </a:rPr>
              <a:t>)                           unknown</a:t>
            </a:r>
          </a:p>
        </p:txBody>
      </p:sp>
    </p:spTree>
    <p:extLst>
      <p:ext uri="{BB962C8B-B14F-4D97-AF65-F5344CB8AC3E}">
        <p14:creationId xmlns:p14="http://schemas.microsoft.com/office/powerpoint/2010/main" val="88701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BFCB33-A58C-4581-AE43-9F14617571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Activity</a:t>
            </a:r>
            <a:r>
              <a:rPr lang="en-US" sz="2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2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b="1" dirty="0"/>
              <a:t>https://visualgo.net/en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1" y="5103261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11"/>
            <a:ext cx="485578" cy="485579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8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BFCB33-A58C-4581-AE43-9F14617571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Lecture 53</a:t>
            </a:r>
            <a:r>
              <a:rPr lang="en-US" sz="2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2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b="1" dirty="0" smtClean="0"/>
              <a:t>Topic : </a:t>
            </a:r>
            <a:r>
              <a:rPr lang="en-US" sz="4000" dirty="0"/>
              <a:t>The Branch-and-bound strategy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1" y="5103261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11"/>
            <a:ext cx="485578" cy="485579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9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The Branch-and-bound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• 2 mechanisms:</a:t>
            </a:r>
            <a:br>
              <a:rPr lang="en-US" dirty="0" smtClean="0"/>
            </a:br>
            <a:r>
              <a:rPr lang="en-US" dirty="0" smtClean="0"/>
              <a:t>– A mechanism to generate branches when searching the solution space</a:t>
            </a:r>
            <a:br>
              <a:rPr lang="en-US" dirty="0" smtClean="0"/>
            </a:br>
            <a:r>
              <a:rPr lang="en-US" dirty="0" smtClean="0"/>
              <a:t>– A mechanism to generate a bound so that many braches can be terminated</a:t>
            </a:r>
          </a:p>
          <a:p>
            <a:pPr>
              <a:defRPr/>
            </a:pPr>
            <a:r>
              <a:rPr lang="en-US" dirty="0" smtClean="0"/>
              <a:t>• It is efficient in the average case because many branches can be terminated very early.</a:t>
            </a:r>
          </a:p>
          <a:p>
            <a:pPr>
              <a:defRPr/>
            </a:pPr>
            <a:r>
              <a:rPr lang="en-US" dirty="0" smtClean="0"/>
              <a:t>Many NP-hard problem can be solved by B&amp;B efficiently in the average case; however, the worst case time complexity is still exponential.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95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BFCB33-A58C-4581-AE43-9F14617571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Activity</a:t>
            </a:r>
            <a:r>
              <a:rPr lang="en-US" sz="2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2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b="1" dirty="0"/>
              <a:t>https://visualgo.net/en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1" y="5103261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11"/>
            <a:ext cx="485578" cy="485579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8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="" xmlns:a16="http://schemas.microsoft.com/office/drawing/2014/main" id="{2B566528-1B12-4246-9431-5C2D7D0811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BFCB33-A58C-4581-AE43-9F14617571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Lecture 54</a:t>
            </a:r>
            <a:r>
              <a:rPr lang="en-US" sz="2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/>
            </a:r>
            <a:br>
              <a:rPr lang="en-US" sz="2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dirty="0" smtClean="0"/>
              <a:t>REVISION</a:t>
            </a:r>
            <a:endParaRPr lang="en-US" sz="4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="" xmlns:a16="http://schemas.microsoft.com/office/drawing/2014/main" id="{2E80C965-DB6D-4F81-9E9E-B027384D0BD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Isosceles Triangle 59">
            <a:extLst>
              <a:ext uri="{FF2B5EF4-FFF2-40B4-BE49-F238E27FC236}">
                <a16:creationId xmlns="" xmlns:a16="http://schemas.microsoft.com/office/drawing/2014/main" id="{A580F890-B085-4E95-96AA-55AEBEC5CE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="" xmlns:a16="http://schemas.microsoft.com/office/drawing/2014/main" id="{D3F51FEB-38FB-4F6C-9F7B-2F2AFAB6546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-501761" y="5103261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="" xmlns:a16="http://schemas.microsoft.com/office/drawing/2014/main" id="{1E547BA6-BAE0-43BB-A7CA-60F69CE252F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2700000">
            <a:off x="427916" y="5728711"/>
            <a:ext cx="485578" cy="485579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13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>
          <a:xfrm>
            <a:off x="814917" y="198438"/>
            <a:ext cx="10970683" cy="685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smtClean="0"/>
              <a:t>Classifying Problem Complexity</a:t>
            </a:r>
          </a:p>
        </p:txBody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11582400" cy="5638800"/>
          </a:xfrm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US" altLang="en-US" sz="2300" smtClean="0"/>
              <a:t>Is the problem</a:t>
            </a:r>
            <a:r>
              <a:rPr lang="en-US" altLang="en-US" sz="2300" i="1" smtClean="0"/>
              <a:t> </a:t>
            </a:r>
            <a:r>
              <a:rPr lang="en-US" altLang="en-US" sz="2300" i="1" u="sng" smtClean="0"/>
              <a:t>tractable</a:t>
            </a:r>
            <a:r>
              <a:rPr lang="en-US" altLang="en-US" sz="2300" b="0" smtClean="0"/>
              <a:t>,</a:t>
            </a:r>
            <a:r>
              <a:rPr lang="en-US" altLang="en-US" sz="2300" i="1" smtClean="0"/>
              <a:t> </a:t>
            </a:r>
            <a:r>
              <a:rPr lang="en-US" altLang="en-US" sz="2300" smtClean="0"/>
              <a:t>i.e., is there  a polynomial-time (O(</a:t>
            </a:r>
            <a:r>
              <a:rPr lang="en-US" altLang="en-US" sz="2300" i="1" smtClean="0"/>
              <a:t>p</a:t>
            </a:r>
            <a:r>
              <a:rPr lang="en-US" altLang="en-US" sz="2300" smtClean="0"/>
              <a:t>(</a:t>
            </a:r>
            <a:r>
              <a:rPr lang="en-US" altLang="en-US" sz="2300" i="1" smtClean="0"/>
              <a:t>n</a:t>
            </a:r>
            <a:r>
              <a:rPr lang="en-US" altLang="en-US" sz="2300" smtClean="0"/>
              <a:t>)) algorithm that solves it?</a:t>
            </a:r>
          </a:p>
          <a:p>
            <a:pPr>
              <a:buFont typeface="Monotype Sorts" pitchFamily="2" charset="2"/>
              <a:buNone/>
              <a:defRPr/>
            </a:pPr>
            <a:endParaRPr lang="en-US" altLang="en-US" sz="2300" i="1" smtClean="0"/>
          </a:p>
          <a:p>
            <a:pPr>
              <a:buFont typeface="Monotype Sorts" pitchFamily="2" charset="2"/>
              <a:buNone/>
              <a:defRPr/>
            </a:pPr>
            <a:r>
              <a:rPr lang="en-US" altLang="en-US" sz="2300" smtClean="0"/>
              <a:t>Possible answers:</a:t>
            </a:r>
          </a:p>
          <a:p>
            <a:pPr>
              <a:defRPr/>
            </a:pPr>
            <a:r>
              <a:rPr lang="en-US" altLang="en-US" sz="2300" smtClean="0"/>
              <a:t>yes (give example polynomial time algorithms)</a:t>
            </a:r>
            <a:br>
              <a:rPr lang="en-US" altLang="en-US" sz="2300" smtClean="0"/>
            </a:br>
            <a:endParaRPr lang="en-US" altLang="en-US" sz="2300" smtClean="0"/>
          </a:p>
          <a:p>
            <a:pPr>
              <a:defRPr/>
            </a:pPr>
            <a:r>
              <a:rPr lang="en-US" altLang="en-US" sz="2300" smtClean="0"/>
              <a:t>no</a:t>
            </a:r>
          </a:p>
          <a:p>
            <a:pPr lvl="1">
              <a:defRPr/>
            </a:pPr>
            <a:r>
              <a:rPr lang="en-US" altLang="en-US" sz="2300" smtClean="0"/>
              <a:t>because it’s been proved that no algorithm exists at all </a:t>
            </a:r>
            <a:br>
              <a:rPr lang="en-US" altLang="en-US" sz="2300" smtClean="0"/>
            </a:br>
            <a:r>
              <a:rPr lang="en-US" altLang="en-US" sz="2300" smtClean="0"/>
              <a:t>(e.g.,  Turing’s </a:t>
            </a:r>
            <a:r>
              <a:rPr lang="en-US" altLang="en-US" sz="2300" i="1" u="sng" smtClean="0"/>
              <a:t>halting problem</a:t>
            </a:r>
            <a:r>
              <a:rPr lang="en-US" altLang="en-US" sz="2300" smtClean="0"/>
              <a:t>)</a:t>
            </a:r>
          </a:p>
          <a:p>
            <a:pPr lvl="1">
              <a:defRPr/>
            </a:pPr>
            <a:r>
              <a:rPr lang="en-US" altLang="en-US" sz="2300" smtClean="0"/>
              <a:t>because it’s been be proved that any algorithm for it would require exponential time</a:t>
            </a:r>
            <a:br>
              <a:rPr lang="en-US" altLang="en-US" sz="2300" smtClean="0"/>
            </a:br>
            <a:endParaRPr lang="en-US" altLang="en-US" sz="2300" smtClean="0"/>
          </a:p>
          <a:p>
            <a:pPr>
              <a:defRPr/>
            </a:pPr>
            <a:r>
              <a:rPr lang="en-US" altLang="en-US" sz="2300" smtClean="0"/>
              <a:t>unknown. </a:t>
            </a:r>
            <a:r>
              <a:rPr lang="en-US" altLang="en-US" sz="2000" smtClean="0"/>
              <a:t>How to classify their (relative) complexity using reduction?</a:t>
            </a:r>
          </a:p>
        </p:txBody>
      </p:sp>
    </p:spTree>
    <p:extLst>
      <p:ext uri="{BB962C8B-B14F-4D97-AF65-F5344CB8AC3E}">
        <p14:creationId xmlns:p14="http://schemas.microsoft.com/office/powerpoint/2010/main" val="125844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11582400" cy="685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en-US" smtClean="0"/>
              <a:t>Problem Types: Optimization and Decision</a:t>
            </a:r>
          </a:p>
        </p:txBody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800" y="1266826"/>
            <a:ext cx="11379200" cy="513397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en-US" sz="2300" i="1" u="sng" smtClean="0"/>
              <a:t>Optimization problem</a:t>
            </a:r>
            <a:r>
              <a:rPr lang="en-US" altLang="en-US" sz="2300" smtClean="0"/>
              <a:t>: find a solution that maximizes or minimizes some objective function</a:t>
            </a:r>
          </a:p>
          <a:p>
            <a:pPr>
              <a:lnSpc>
                <a:spcPct val="90000"/>
              </a:lnSpc>
              <a:defRPr/>
            </a:pPr>
            <a:endParaRPr lang="en-US" altLang="en-US" sz="2300" smtClean="0"/>
          </a:p>
          <a:p>
            <a:pPr>
              <a:lnSpc>
                <a:spcPct val="90000"/>
              </a:lnSpc>
              <a:defRPr/>
            </a:pPr>
            <a:r>
              <a:rPr lang="en-US" altLang="en-US" sz="2300" smtClean="0"/>
              <a:t>Decision problem</a:t>
            </a:r>
            <a:r>
              <a:rPr lang="en-US" altLang="en-US" sz="2300" i="1" smtClean="0"/>
              <a:t>:</a:t>
            </a:r>
            <a:r>
              <a:rPr lang="en-US" altLang="en-US" sz="2300" smtClean="0"/>
              <a:t> answer yes/no to a question</a:t>
            </a:r>
          </a:p>
          <a:p>
            <a:pPr>
              <a:lnSpc>
                <a:spcPct val="90000"/>
              </a:lnSpc>
              <a:defRPr/>
            </a:pPr>
            <a:endParaRPr lang="en-US" altLang="en-US" sz="2300" smtClean="0"/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altLang="en-US" sz="2300" smtClean="0"/>
              <a:t>Many problems have decision and optimization versions.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altLang="en-US" sz="2300" smtClean="0"/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altLang="en-US" sz="2300" smtClean="0"/>
              <a:t>E.g.: traveling salesman problem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300" i="1" smtClean="0"/>
              <a:t>optimization</a:t>
            </a:r>
            <a:r>
              <a:rPr lang="en-US" altLang="en-US" sz="2300" smtClean="0"/>
              <a:t>: find Hamiltonian cycle of minimum length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300" i="1" smtClean="0"/>
              <a:t>decision</a:t>
            </a:r>
            <a:r>
              <a:rPr lang="en-US" altLang="en-US" sz="2300" smtClean="0"/>
              <a:t>: find Hamiltonian cycle of length </a:t>
            </a:r>
            <a:r>
              <a:rPr lang="en-US" altLang="en-US" sz="2300" smtClean="0">
                <a:sym typeface="Symbol" pitchFamily="84" charset="2"/>
              </a:rPr>
              <a:t></a:t>
            </a:r>
            <a:r>
              <a:rPr lang="en-US" altLang="en-US" sz="2300" i="1" smtClean="0"/>
              <a:t> L</a:t>
            </a:r>
          </a:p>
          <a:p>
            <a:pPr>
              <a:lnSpc>
                <a:spcPct val="90000"/>
              </a:lnSpc>
              <a:defRPr/>
            </a:pPr>
            <a:endParaRPr lang="en-US" altLang="en-US" sz="2300" i="1" smtClean="0"/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altLang="en-US" sz="2300" smtClean="0"/>
              <a:t>Decision problems are more convenient for formal investigation of their complexity.</a:t>
            </a:r>
          </a:p>
        </p:txBody>
      </p:sp>
    </p:spTree>
    <p:extLst>
      <p:ext uri="{BB962C8B-B14F-4D97-AF65-F5344CB8AC3E}">
        <p14:creationId xmlns:p14="http://schemas.microsoft.com/office/powerpoint/2010/main" val="314153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Class </a:t>
            </a:r>
            <a:r>
              <a:rPr lang="en-US" altLang="en-US" i="1" smtClean="0"/>
              <a:t>P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800" y="1143001"/>
            <a:ext cx="11176000" cy="5362575"/>
          </a:xfrm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US" altLang="en-US" sz="2300" i="1" u="sng" smtClean="0"/>
              <a:t>P</a:t>
            </a:r>
            <a:r>
              <a:rPr lang="en-US" altLang="en-US" sz="2300" smtClean="0"/>
              <a:t>: the class of decision problems that are solvable in O(</a:t>
            </a:r>
            <a:r>
              <a:rPr lang="en-US" altLang="en-US" sz="2300" i="1" smtClean="0"/>
              <a:t>p</a:t>
            </a:r>
            <a:r>
              <a:rPr lang="en-US" altLang="en-US" sz="2300" smtClean="0"/>
              <a:t>(</a:t>
            </a:r>
            <a:r>
              <a:rPr lang="en-US" altLang="en-US" sz="2300" i="1" smtClean="0"/>
              <a:t>n</a:t>
            </a:r>
            <a:r>
              <a:rPr lang="en-US" altLang="en-US" sz="2300" smtClean="0"/>
              <a:t>)) time, where </a:t>
            </a:r>
            <a:r>
              <a:rPr lang="en-US" altLang="en-US" sz="2300" i="1" smtClean="0"/>
              <a:t>p</a:t>
            </a:r>
            <a:r>
              <a:rPr lang="en-US" altLang="en-US" sz="2300" smtClean="0"/>
              <a:t>(</a:t>
            </a:r>
            <a:r>
              <a:rPr lang="en-US" altLang="en-US" sz="2300" i="1" smtClean="0"/>
              <a:t>n</a:t>
            </a:r>
            <a:r>
              <a:rPr lang="en-US" altLang="en-US" sz="2300" smtClean="0"/>
              <a:t>) is a polynomial of problem’s input size </a:t>
            </a:r>
            <a:r>
              <a:rPr lang="en-US" altLang="en-US" sz="2300" i="1" smtClean="0"/>
              <a:t>n</a:t>
            </a:r>
            <a:endParaRPr lang="en-US" altLang="en-US" sz="2300" smtClean="0"/>
          </a:p>
          <a:p>
            <a:pPr>
              <a:buFont typeface="Monotype Sorts" pitchFamily="2" charset="2"/>
              <a:buNone/>
              <a:defRPr/>
            </a:pPr>
            <a:endParaRPr lang="en-US" altLang="en-US" sz="2300" smtClean="0"/>
          </a:p>
          <a:p>
            <a:pPr>
              <a:buFont typeface="Monotype Sorts" pitchFamily="2" charset="2"/>
              <a:buNone/>
              <a:defRPr/>
            </a:pPr>
            <a:r>
              <a:rPr lang="en-US" altLang="en-US" sz="2300" smtClean="0"/>
              <a:t>Examples:</a:t>
            </a:r>
          </a:p>
          <a:p>
            <a:pPr>
              <a:defRPr/>
            </a:pPr>
            <a:r>
              <a:rPr lang="en-US" altLang="en-US" sz="2300" smtClean="0"/>
              <a:t>searching</a:t>
            </a:r>
            <a:br>
              <a:rPr lang="en-US" altLang="en-US" sz="2300" smtClean="0"/>
            </a:br>
            <a:endParaRPr lang="en-US" altLang="en-US" sz="2300" smtClean="0"/>
          </a:p>
          <a:p>
            <a:pPr>
              <a:defRPr/>
            </a:pPr>
            <a:r>
              <a:rPr lang="en-US" altLang="en-US" sz="2300" smtClean="0"/>
              <a:t>element uniqueness</a:t>
            </a:r>
            <a:br>
              <a:rPr lang="en-US" altLang="en-US" sz="2300" smtClean="0"/>
            </a:br>
            <a:endParaRPr lang="en-US" altLang="en-US" sz="2300" smtClean="0"/>
          </a:p>
          <a:p>
            <a:pPr>
              <a:defRPr/>
            </a:pPr>
            <a:r>
              <a:rPr lang="en-US" altLang="en-US" sz="2300" smtClean="0"/>
              <a:t>graph connectivity </a:t>
            </a:r>
            <a:br>
              <a:rPr lang="en-US" altLang="en-US" sz="2300" smtClean="0"/>
            </a:br>
            <a:endParaRPr lang="en-US" altLang="en-US" sz="2300" smtClean="0"/>
          </a:p>
          <a:p>
            <a:pPr>
              <a:defRPr/>
            </a:pPr>
            <a:r>
              <a:rPr lang="en-US" altLang="en-US" sz="2300" smtClean="0"/>
              <a:t>graph acyclicity</a:t>
            </a:r>
            <a:br>
              <a:rPr lang="en-US" altLang="en-US" sz="2300" smtClean="0"/>
            </a:br>
            <a:endParaRPr lang="en-US" altLang="en-US" sz="2300" smtClean="0"/>
          </a:p>
          <a:p>
            <a:pPr>
              <a:defRPr/>
            </a:pPr>
            <a:r>
              <a:rPr lang="en-US" altLang="en-US" sz="2300" smtClean="0"/>
              <a:t>primality testing (finally proved in 2002)</a:t>
            </a:r>
          </a:p>
        </p:txBody>
      </p:sp>
    </p:spTree>
    <p:extLst>
      <p:ext uri="{BB962C8B-B14F-4D97-AF65-F5344CB8AC3E}">
        <p14:creationId xmlns:p14="http://schemas.microsoft.com/office/powerpoint/2010/main" val="223788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Class </a:t>
            </a:r>
            <a:r>
              <a:rPr lang="en-US" altLang="en-US" i="1" smtClean="0"/>
              <a:t>NP</a:t>
            </a:r>
          </a:p>
        </p:txBody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800" y="1266826"/>
            <a:ext cx="11379200" cy="5591175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altLang="en-US" sz="2300" i="1" u="sng" smtClean="0"/>
              <a:t>NP</a:t>
            </a:r>
            <a:r>
              <a:rPr lang="en-US" altLang="en-US" sz="2300" smtClean="0"/>
              <a:t> (</a:t>
            </a:r>
            <a:r>
              <a:rPr lang="en-US" altLang="en-US" sz="2300" i="1" u="sng" smtClean="0"/>
              <a:t>nondeterministic polynomial</a:t>
            </a:r>
            <a:r>
              <a:rPr lang="en-US" altLang="en-US" sz="2300" smtClean="0"/>
              <a:t>): class of decision problems whose proposed solutions can be verified in polynomial time = solvable  by a </a:t>
            </a:r>
            <a:r>
              <a:rPr lang="en-US" altLang="en-US" sz="2300" i="1" smtClean="0"/>
              <a:t>nondeterministic</a:t>
            </a:r>
            <a:r>
              <a:rPr lang="en-US" altLang="en-US" sz="2300" smtClean="0"/>
              <a:t> </a:t>
            </a:r>
            <a:r>
              <a:rPr lang="en-US" altLang="en-US" sz="2300" i="1" smtClean="0"/>
              <a:t>polynomial algorithm</a:t>
            </a:r>
            <a:endParaRPr lang="en-US" altLang="en-US" sz="2300" smtClean="0"/>
          </a:p>
          <a:p>
            <a:pPr>
              <a:lnSpc>
                <a:spcPct val="90000"/>
              </a:lnSpc>
              <a:defRPr/>
            </a:pPr>
            <a:endParaRPr lang="en-US" altLang="en-US" sz="2300" smtClean="0"/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altLang="en-US" sz="2300" smtClean="0"/>
              <a:t>A </a:t>
            </a:r>
            <a:r>
              <a:rPr lang="en-US" altLang="en-US" sz="2300" i="1" u="sng" smtClean="0"/>
              <a:t>nondeterministic polynomial algorithm</a:t>
            </a:r>
            <a:r>
              <a:rPr lang="en-US" altLang="en-US" sz="2300" smtClean="0"/>
              <a:t> is an abstract two-stage procedure that: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300" smtClean="0"/>
              <a:t>generates a </a:t>
            </a:r>
            <a:r>
              <a:rPr lang="en-US" altLang="en-US" sz="2300" smtClean="0">
                <a:solidFill>
                  <a:srgbClr val="FF9933"/>
                </a:solidFill>
              </a:rPr>
              <a:t>solution</a:t>
            </a:r>
            <a:r>
              <a:rPr lang="en-US" altLang="en-US" sz="2300" smtClean="0"/>
              <a:t> of the problem (on some input) by </a:t>
            </a:r>
            <a:r>
              <a:rPr lang="en-US" altLang="en-US" sz="2300" smtClean="0">
                <a:solidFill>
                  <a:srgbClr val="FF9933"/>
                </a:solidFill>
              </a:rPr>
              <a:t>guessing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300" smtClean="0"/>
              <a:t>checks whether this solution is correct in polynomial time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altLang="en-US" sz="2300" smtClean="0"/>
              <a:t>By definition, it solves the problem if it’s capable of generating and verifying a solution on one of its tries  </a:t>
            </a:r>
          </a:p>
          <a:p>
            <a:pPr>
              <a:lnSpc>
                <a:spcPct val="90000"/>
              </a:lnSpc>
              <a:defRPr/>
            </a:pPr>
            <a:endParaRPr lang="en-US" altLang="en-US" sz="2300" smtClean="0"/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altLang="en-US" sz="2300" smtClean="0"/>
              <a:t>Why this definition?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300" smtClean="0"/>
              <a:t>led to development of the rich theory called “computational complexity”</a:t>
            </a:r>
          </a:p>
        </p:txBody>
      </p:sp>
    </p:spTree>
    <p:extLst>
      <p:ext uri="{BB962C8B-B14F-4D97-AF65-F5344CB8AC3E}">
        <p14:creationId xmlns:p14="http://schemas.microsoft.com/office/powerpoint/2010/main" val="15885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Example: CNF satisfiability</a:t>
            </a:r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800" y="1219200"/>
            <a:ext cx="10871200" cy="5638800"/>
          </a:xfrm>
        </p:spPr>
        <p:txBody>
          <a:bodyPr/>
          <a:lstStyle/>
          <a:p>
            <a:pPr marL="457200" indent="-4572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en-US" smtClean="0"/>
              <a:t>Problem: Is a boolean expression in its conjunctive normal form (CNF) satisfiable, i.e., are there values of its variables that make it true?</a:t>
            </a:r>
          </a:p>
          <a:p>
            <a:pPr marL="457200" indent="-457200">
              <a:lnSpc>
                <a:spcPct val="80000"/>
              </a:lnSpc>
              <a:buFont typeface="Monotype Sorts" pitchFamily="2" charset="2"/>
              <a:buNone/>
              <a:defRPr/>
            </a:pPr>
            <a:endParaRPr lang="en-US" altLang="en-US" smtClean="0"/>
          </a:p>
          <a:p>
            <a:pPr marL="457200" indent="-4572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en-US" smtClean="0"/>
              <a:t>This problem is in </a:t>
            </a:r>
            <a:r>
              <a:rPr lang="en-US" altLang="en-US" i="1" smtClean="0"/>
              <a:t>NP</a:t>
            </a:r>
            <a:r>
              <a:rPr lang="en-US" altLang="en-US" smtClean="0"/>
              <a:t>.  Nondeterministic algorithm:</a:t>
            </a:r>
          </a:p>
          <a:p>
            <a:pPr marL="457200" indent="-457200">
              <a:lnSpc>
                <a:spcPct val="80000"/>
              </a:lnSpc>
              <a:defRPr/>
            </a:pPr>
            <a:r>
              <a:rPr lang="en-US" altLang="en-US" smtClean="0"/>
              <a:t>Guess a truth assignment</a:t>
            </a:r>
          </a:p>
          <a:p>
            <a:pPr marL="457200" indent="-457200">
              <a:lnSpc>
                <a:spcPct val="80000"/>
              </a:lnSpc>
              <a:defRPr/>
            </a:pPr>
            <a:r>
              <a:rPr lang="en-US" altLang="en-US" smtClean="0"/>
              <a:t>Substitute the values into the CNF formula to see if it evaluates to true</a:t>
            </a:r>
            <a:endParaRPr lang="en-US" altLang="en-US" sz="2000" smtClean="0"/>
          </a:p>
          <a:p>
            <a:pPr marL="838200" lvl="1" indent="-381000">
              <a:lnSpc>
                <a:spcPct val="80000"/>
              </a:lnSpc>
              <a:defRPr/>
            </a:pPr>
            <a:endParaRPr lang="en-US" altLang="en-US" smtClean="0"/>
          </a:p>
          <a:p>
            <a:pPr marL="457200" indent="-4572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en-US" sz="1800" smtClean="0"/>
              <a:t>Example: </a:t>
            </a:r>
            <a:r>
              <a:rPr lang="en-US" altLang="en-US" sz="1800" smtClean="0">
                <a:latin typeface="Arial" charset="0"/>
              </a:rPr>
              <a:t>(</a:t>
            </a:r>
            <a:r>
              <a:rPr lang="en-US" altLang="en-US" sz="1800" smtClean="0">
                <a:latin typeface="Arial Unicode MS" pitchFamily="34" charset="-128"/>
              </a:rPr>
              <a:t>A | </a:t>
            </a:r>
            <a:r>
              <a:rPr lang="en-US" altLang="en-US" sz="1800" smtClean="0">
                <a:latin typeface="Arial Unicode MS" pitchFamily="34" charset="-128"/>
                <a:cs typeface="Times New Roman" pitchFamily="18" charset="0"/>
              </a:rPr>
              <a:t>¬B </a:t>
            </a:r>
            <a:r>
              <a:rPr lang="en-US" altLang="en-US" sz="1800" smtClean="0">
                <a:latin typeface="Arial Unicode MS" pitchFamily="34" charset="-128"/>
                <a:sym typeface="Symbol" pitchFamily="84" charset="2"/>
              </a:rPr>
              <a:t>| </a:t>
            </a:r>
            <a:r>
              <a:rPr lang="en-US" altLang="en-US" sz="1800" smtClean="0">
                <a:latin typeface="Arial Unicode MS" pitchFamily="34" charset="-128"/>
                <a:cs typeface="Times New Roman" pitchFamily="18" charset="0"/>
              </a:rPr>
              <a:t>¬C</a:t>
            </a:r>
            <a:r>
              <a:rPr lang="en-US" altLang="en-US" sz="1800" smtClean="0">
                <a:latin typeface="Arial" charset="0"/>
                <a:cs typeface="Times New Roman" pitchFamily="18" charset="0"/>
              </a:rPr>
              <a:t>)</a:t>
            </a:r>
            <a:r>
              <a:rPr lang="en-US" altLang="en-US" sz="1800" smtClean="0">
                <a:latin typeface="Arial Unicode MS" pitchFamily="34" charset="-128"/>
                <a:cs typeface="Times New Roman" pitchFamily="18" charset="0"/>
              </a:rPr>
              <a:t> &amp;</a:t>
            </a:r>
            <a:r>
              <a:rPr lang="en-US" altLang="en-US" sz="18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en-US" sz="1800" smtClean="0">
                <a:latin typeface="Arial" charset="0"/>
              </a:rPr>
              <a:t>(</a:t>
            </a:r>
            <a:r>
              <a:rPr lang="en-US" altLang="en-US" sz="1800" smtClean="0">
                <a:latin typeface="Arial Unicode MS" pitchFamily="34" charset="-128"/>
                <a:cs typeface="Times New Roman" pitchFamily="18" charset="0"/>
              </a:rPr>
              <a:t>A</a:t>
            </a:r>
            <a:r>
              <a:rPr lang="en-US" altLang="en-US" sz="18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| </a:t>
            </a:r>
            <a:r>
              <a:rPr lang="en-US" altLang="en-US" sz="1800" smtClean="0">
                <a:latin typeface="Arial Unicode MS" pitchFamily="34" charset="-128"/>
                <a:cs typeface="Times New Roman" pitchFamily="18" charset="0"/>
              </a:rPr>
              <a:t>B</a:t>
            </a:r>
            <a:r>
              <a:rPr lang="en-US" altLang="en-US" sz="1800" smtClean="0">
                <a:latin typeface="Arial" charset="0"/>
                <a:cs typeface="Times New Roman" pitchFamily="18" charset="0"/>
              </a:rPr>
              <a:t>)</a:t>
            </a:r>
            <a:r>
              <a:rPr lang="en-US" altLang="en-US" sz="18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&amp; </a:t>
            </a:r>
            <a:r>
              <a:rPr lang="en-US" altLang="en-US" sz="1800" smtClean="0">
                <a:latin typeface="Arial" charset="0"/>
              </a:rPr>
              <a:t>(</a:t>
            </a:r>
            <a:r>
              <a:rPr lang="en-US" altLang="en-US" sz="1800" smtClean="0">
                <a:latin typeface="Arial Unicode MS" pitchFamily="34" charset="-128"/>
                <a:cs typeface="Times New Roman" pitchFamily="18" charset="0"/>
              </a:rPr>
              <a:t>¬</a:t>
            </a:r>
            <a:r>
              <a:rPr lang="en-US" altLang="en-US" sz="18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 | </a:t>
            </a:r>
            <a:r>
              <a:rPr lang="en-US" altLang="en-US" sz="1800" smtClean="0">
                <a:latin typeface="Arial Unicode MS" pitchFamily="34" charset="-128"/>
                <a:cs typeface="Times New Roman" pitchFamily="18" charset="0"/>
              </a:rPr>
              <a:t>¬D |</a:t>
            </a:r>
            <a:r>
              <a:rPr lang="en-US" altLang="en-US" sz="18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en-US" sz="1800" smtClean="0">
                <a:latin typeface="Arial Unicode MS" pitchFamily="34" charset="-128"/>
                <a:cs typeface="Times New Roman" pitchFamily="18" charset="0"/>
              </a:rPr>
              <a:t>E</a:t>
            </a:r>
            <a:r>
              <a:rPr lang="en-US" altLang="en-US" sz="1800" smtClean="0">
                <a:latin typeface="Arial" charset="0"/>
                <a:cs typeface="Times New Roman" pitchFamily="18" charset="0"/>
              </a:rPr>
              <a:t>)</a:t>
            </a:r>
            <a:r>
              <a:rPr lang="en-US" altLang="en-US" sz="18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en-US" sz="1800" smtClean="0">
                <a:latin typeface="Arial Unicode MS" pitchFamily="34" charset="-128"/>
                <a:cs typeface="Times New Roman" pitchFamily="18" charset="0"/>
              </a:rPr>
              <a:t>&amp;</a:t>
            </a:r>
            <a:r>
              <a:rPr lang="en-US" altLang="en-US" sz="180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</a:t>
            </a:r>
            <a:r>
              <a:rPr lang="en-US" altLang="en-US" sz="1800" smtClean="0">
                <a:latin typeface="Arial" charset="0"/>
              </a:rPr>
              <a:t>(</a:t>
            </a:r>
            <a:r>
              <a:rPr lang="en-US" altLang="en-US" sz="1800" smtClean="0">
                <a:latin typeface="Arial Unicode MS" pitchFamily="34" charset="-128"/>
                <a:cs typeface="Times New Roman" pitchFamily="18" charset="0"/>
              </a:rPr>
              <a:t>¬D | ¬E</a:t>
            </a:r>
            <a:r>
              <a:rPr lang="en-US" altLang="en-US" sz="1800" smtClean="0">
                <a:latin typeface="Arial" charset="0"/>
                <a:cs typeface="Times New Roman" pitchFamily="18" charset="0"/>
              </a:rPr>
              <a:t>)</a:t>
            </a:r>
            <a:endParaRPr lang="en-US" altLang="en-US" sz="1800" smtClean="0"/>
          </a:p>
          <a:p>
            <a:pPr marL="457200" indent="-457200" algn="ctr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en-US" sz="1800" smtClean="0"/>
              <a:t>Truth assignments:</a:t>
            </a:r>
          </a:p>
          <a:p>
            <a:pPr marL="457200" indent="-457200" algn="ctr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en-US" sz="1800" u="sng" smtClean="0">
                <a:latin typeface="Arial Unicode MS" pitchFamily="34" charset="-128"/>
              </a:rPr>
              <a:t>A B C D E</a:t>
            </a:r>
          </a:p>
          <a:p>
            <a:pPr marL="457200" indent="-457200" algn="ctr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en-US" sz="1800" smtClean="0"/>
              <a:t>0  0  0  0  0</a:t>
            </a:r>
          </a:p>
          <a:p>
            <a:pPr marL="457200" indent="-457200" algn="ctr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en-US" sz="1800" smtClean="0"/>
              <a:t>    .   .   .</a:t>
            </a:r>
          </a:p>
          <a:p>
            <a:pPr marL="457200" indent="-457200" algn="ctr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en-US" sz="1800" smtClean="0"/>
              <a:t>1  1  1  1  1</a:t>
            </a:r>
          </a:p>
          <a:p>
            <a:pPr marL="457200" indent="-457200">
              <a:lnSpc>
                <a:spcPct val="80000"/>
              </a:lnSpc>
              <a:buFont typeface="Monotype Sorts" pitchFamily="2" charset="2"/>
              <a:buNone/>
              <a:defRPr/>
            </a:pPr>
            <a:r>
              <a:rPr lang="en-US" altLang="en-US" smtClean="0"/>
              <a:t>Checking phase: </a:t>
            </a:r>
            <a:r>
              <a:rPr lang="en-US" altLang="en-US" smtClean="0">
                <a:cs typeface="Times New Roman" pitchFamily="18" charset="0"/>
                <a:sym typeface="Symbol" pitchFamily="84" charset="2"/>
              </a:rPr>
              <a:t>O</a:t>
            </a:r>
            <a:r>
              <a:rPr lang="en-US" altLang="en-US" smtClean="0">
                <a:cs typeface="Times New Roman" pitchFamily="18" charset="0"/>
              </a:rPr>
              <a:t>(</a:t>
            </a:r>
            <a:r>
              <a:rPr lang="en-US" altLang="en-US" i="1" smtClean="0">
                <a:cs typeface="Times New Roman" pitchFamily="18" charset="0"/>
              </a:rPr>
              <a:t>n</a:t>
            </a:r>
            <a:r>
              <a:rPr lang="en-US" altLang="en-US" smtClean="0">
                <a:cs typeface="Times New Roman" pitchFamily="18" charset="0"/>
              </a:rPr>
              <a:t>)</a:t>
            </a:r>
            <a:endParaRPr lang="el-GR" altLang="en-US" sz="2000" smtClean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18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</TotalTime>
  <Words>1198</Words>
  <Application>Microsoft Office PowerPoint</Application>
  <PresentationFormat>Custom</PresentationFormat>
  <Paragraphs>312</Paragraphs>
  <Slides>44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PowerPoint Presentation</vt:lpstr>
      <vt:lpstr>Lecture 49   Topic : P and NP problems</vt:lpstr>
      <vt:lpstr>Lower Bounds</vt:lpstr>
      <vt:lpstr>Lower Bounds (cont.)</vt:lpstr>
      <vt:lpstr>Classifying Problem Complexity</vt:lpstr>
      <vt:lpstr>Problem Types: Optimization and Decision</vt:lpstr>
      <vt:lpstr>Class P</vt:lpstr>
      <vt:lpstr>Class NP</vt:lpstr>
      <vt:lpstr>Example: CNF satisfiability</vt:lpstr>
      <vt:lpstr>What other problems are in NP?</vt:lpstr>
      <vt:lpstr>NP-Complete Problems</vt:lpstr>
      <vt:lpstr>NP-Complete Problems (cont.)</vt:lpstr>
      <vt:lpstr>P  = NP ? Dilemma Revisited</vt:lpstr>
      <vt:lpstr>Activity   https://visualgo.net/en</vt:lpstr>
      <vt:lpstr>Lecture 50   Topic : Travelling salesman problem – Knapsack problem</vt:lpstr>
      <vt:lpstr>Tackling Difficult Combinatorial Problems</vt:lpstr>
      <vt:lpstr>Exact Solution Strategies</vt:lpstr>
      <vt:lpstr>Approximation Approach</vt:lpstr>
      <vt:lpstr>Example 1: Traveling Salesman Problem </vt:lpstr>
      <vt:lpstr>TSP by Exhaustive Search</vt:lpstr>
      <vt:lpstr> Nearest-Neighbor Algorithm for TSP </vt:lpstr>
      <vt:lpstr>  Multifragment-Heuristic Algorithm  </vt:lpstr>
      <vt:lpstr> Twice-Around-the-Tree Algorithm  </vt:lpstr>
      <vt:lpstr> Example </vt:lpstr>
      <vt:lpstr> Christofides Algorithm  </vt:lpstr>
      <vt:lpstr> Example: Christofides Algorithm  </vt:lpstr>
      <vt:lpstr>Greedy Algorithm for Knapsack Problem</vt:lpstr>
      <vt:lpstr>Enhanced Greedy Algorithm for Knapsack Problem</vt:lpstr>
      <vt:lpstr>Approximation Scheme for Knapsack Problem</vt:lpstr>
      <vt:lpstr>Activity   https://visualgo.net/en</vt:lpstr>
      <vt:lpstr>Lecture 50   Topic : Travelling salesman problem – Knapsack problem – Hamiltonian  Circuit</vt:lpstr>
      <vt:lpstr>Exact Solution Strategies</vt:lpstr>
      <vt:lpstr>Activity   https://visualgo.net/en</vt:lpstr>
      <vt:lpstr>Lecture 51   Topic : Backtracking</vt:lpstr>
      <vt:lpstr>BackTracking</vt:lpstr>
      <vt:lpstr>Activity   https://visualgo.net/en</vt:lpstr>
      <vt:lpstr>Lecture 52   Topic : N- QUEENS PROBLEM</vt:lpstr>
      <vt:lpstr>N-Queens Problem:</vt:lpstr>
      <vt:lpstr>N-Queens Problem:</vt:lpstr>
      <vt:lpstr>Activity   https://visualgo.net/en</vt:lpstr>
      <vt:lpstr>Lecture 53   Topic : The Branch-and-bound strategy</vt:lpstr>
      <vt:lpstr>The Branch-and-bound strategy</vt:lpstr>
      <vt:lpstr>Activity   https://visualgo.net/en</vt:lpstr>
      <vt:lpstr>Lecture 54   REVISION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THANGAKUMAR J</dc:creator>
  <cp:lastModifiedBy>Thangakumar</cp:lastModifiedBy>
  <cp:revision>17</cp:revision>
  <dcterms:created xsi:type="dcterms:W3CDTF">2020-06-15T12:13:30Z</dcterms:created>
  <dcterms:modified xsi:type="dcterms:W3CDTF">2020-06-30T10:48:17Z</dcterms:modified>
</cp:coreProperties>
</file>