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340" r:id="rId3"/>
    <p:sldId id="344" r:id="rId4"/>
    <p:sldId id="349" r:id="rId5"/>
    <p:sldId id="345" r:id="rId6"/>
    <p:sldId id="346" r:id="rId7"/>
    <p:sldId id="347" r:id="rId8"/>
    <p:sldId id="341" r:id="rId9"/>
    <p:sldId id="342" r:id="rId10"/>
    <p:sldId id="343" r:id="rId11"/>
    <p:sldId id="348" r:id="rId12"/>
    <p:sldId id="350" r:id="rId13"/>
    <p:sldId id="351" r:id="rId14"/>
    <p:sldId id="352" r:id="rId15"/>
    <p:sldId id="353" r:id="rId16"/>
    <p:sldId id="33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17-07-2020</a:t>
            </a:fld>
            <a:endParaRPr lang="en-IN"/>
          </a:p>
        </p:txBody>
      </p:sp>
      <p:sp>
        <p:nvSpPr>
          <p:cNvPr id="4" name="Footer Placeholder 3">
            <a:extLst>
              <a:ext uri="{FF2B5EF4-FFF2-40B4-BE49-F238E27FC236}">
                <a16:creationId xmlns=""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17-07-2020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DCD0204-CEAC-4640-93BC-98E4EA0CC8D6}"/>
              </a:ext>
            </a:extLst>
          </p:cNvPr>
          <p:cNvSpPr>
            <a:spLocks noGrp="1"/>
          </p:cNvSpPr>
          <p:nvPr>
            <p:ph type="dt" sz="half" idx="10"/>
          </p:nvPr>
        </p:nvSpPr>
        <p:spPr/>
        <p:txBody>
          <a:bodyPr/>
          <a:lstStyle/>
          <a:p>
            <a:fld id="{A7CE1AB7-AB18-4787-893D-641FDA9479E4}" type="datetime1">
              <a:rPr lang="en-IN" smtClean="0"/>
              <a:t>17-07-2020</a:t>
            </a:fld>
            <a:endParaRPr lang="en-IN"/>
          </a:p>
        </p:txBody>
      </p:sp>
      <p:sp>
        <p:nvSpPr>
          <p:cNvPr id="5" name="Footer Placeholder 4">
            <a:extLst>
              <a:ext uri="{FF2B5EF4-FFF2-40B4-BE49-F238E27FC236}">
                <a16:creationId xmlns=""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6037A-6358-4B67-ABA6-97BE6C71EC8E}"/>
              </a:ext>
            </a:extLst>
          </p:cNvPr>
          <p:cNvSpPr>
            <a:spLocks noGrp="1"/>
          </p:cNvSpPr>
          <p:nvPr>
            <p:ph type="dt" sz="half" idx="10"/>
          </p:nvPr>
        </p:nvSpPr>
        <p:spPr/>
        <p:txBody>
          <a:bodyPr/>
          <a:lstStyle/>
          <a:p>
            <a:fld id="{23A7607A-EF24-4D98-A886-7BB5E49B9CE9}" type="datetime1">
              <a:rPr lang="en-IN" smtClean="0"/>
              <a:t>17-07-2020</a:t>
            </a:fld>
            <a:endParaRPr lang="en-IN"/>
          </a:p>
        </p:txBody>
      </p:sp>
      <p:sp>
        <p:nvSpPr>
          <p:cNvPr id="5" name="Footer Placeholder 4">
            <a:extLst>
              <a:ext uri="{FF2B5EF4-FFF2-40B4-BE49-F238E27FC236}">
                <a16:creationId xmlns=""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EB8322-1663-4B11-9096-E75398729362}"/>
              </a:ext>
            </a:extLst>
          </p:cNvPr>
          <p:cNvSpPr>
            <a:spLocks noGrp="1"/>
          </p:cNvSpPr>
          <p:nvPr>
            <p:ph type="dt" sz="half" idx="10"/>
          </p:nvPr>
        </p:nvSpPr>
        <p:spPr/>
        <p:txBody>
          <a:bodyPr/>
          <a:lstStyle/>
          <a:p>
            <a:fld id="{D9BC9CD3-57AD-4741-A96C-61A460A1D80E}" type="datetime1">
              <a:rPr lang="en-IN" smtClean="0"/>
              <a:t>17-07-2020</a:t>
            </a:fld>
            <a:endParaRPr lang="en-IN"/>
          </a:p>
        </p:txBody>
      </p:sp>
      <p:sp>
        <p:nvSpPr>
          <p:cNvPr id="5" name="Footer Placeholder 4">
            <a:extLst>
              <a:ext uri="{FF2B5EF4-FFF2-40B4-BE49-F238E27FC236}">
                <a16:creationId xmlns=""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a:t>Click to edit Master title style</a:t>
            </a:r>
          </a:p>
        </p:txBody>
      </p:sp>
      <p:sp>
        <p:nvSpPr>
          <p:cNvPr id="3" name="Table Placeholder 2"/>
          <p:cNvSpPr>
            <a:spLocks noGrp="1"/>
          </p:cNvSpPr>
          <p:nvPr>
            <p:ph type="tbl" idx="1"/>
          </p:nvPr>
        </p:nvSpPr>
        <p:spPr>
          <a:xfrm>
            <a:off x="812800" y="1266825"/>
            <a:ext cx="11074400" cy="4905375"/>
          </a:xfrm>
        </p:spPr>
        <p:txBody>
          <a:bodyPr/>
          <a:lstStyle/>
          <a:p>
            <a:pPr lvl="0"/>
            <a:endParaRPr lang="en-US" noProof="0"/>
          </a:p>
        </p:txBody>
      </p:sp>
      <p:sp>
        <p:nvSpPr>
          <p:cNvPr id="4" name="Rectangle 12">
            <a:extLst>
              <a:ext uri="{FF2B5EF4-FFF2-40B4-BE49-F238E27FC236}">
                <a16:creationId xmlns="" xmlns:a16="http://schemas.microsoft.com/office/drawing/2014/main" id="{221FBBF5-DCFB-4D90-A21C-3CA9D29BF71D}"/>
              </a:ext>
            </a:extLst>
          </p:cNvPr>
          <p:cNvSpPr>
            <a:spLocks noGrp="1" noChangeArrowheads="1"/>
          </p:cNvSpPr>
          <p:nvPr>
            <p:ph type="dt" sz="half" idx="10"/>
          </p:nvPr>
        </p:nvSpPr>
        <p:spPr>
          <a:ln/>
        </p:spPr>
        <p:txBody>
          <a:bodyPr/>
          <a:lstStyle>
            <a:lvl1pPr>
              <a:defRPr/>
            </a:lvl1pPr>
          </a:lstStyle>
          <a:p>
            <a:pPr>
              <a:defRPr/>
            </a:pPr>
            <a:fld id="{BA5E1CC8-249E-4BE4-9D7D-7870EB42ED2E}" type="datetime1">
              <a:rPr lang="en-IN" altLang="en-US" smtClean="0"/>
              <a:t>17-07-2020</a:t>
            </a:fld>
            <a:endParaRPr lang="en-US" altLang="en-US"/>
          </a:p>
        </p:txBody>
      </p:sp>
    </p:spTree>
    <p:extLst>
      <p:ext uri="{BB962C8B-B14F-4D97-AF65-F5344CB8AC3E}">
        <p14:creationId xmlns:p14="http://schemas.microsoft.com/office/powerpoint/2010/main" val="150196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a:t>Click to edit Master title style</a:t>
            </a:r>
          </a:p>
        </p:txBody>
      </p:sp>
      <p:sp>
        <p:nvSpPr>
          <p:cNvPr id="3" name="Text Placeholder 2"/>
          <p:cNvSpPr>
            <a:spLocks noGrp="1"/>
          </p:cNvSpPr>
          <p:nvPr>
            <p:ph type="body" sz="half" idx="1"/>
          </p:nvPr>
        </p:nvSpPr>
        <p:spPr>
          <a:xfrm>
            <a:off x="8128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 xmlns:a16="http://schemas.microsoft.com/office/drawing/2014/main" id="{875317A9-6D5D-4958-81C0-7CD27130C703}"/>
              </a:ext>
            </a:extLst>
          </p:cNvPr>
          <p:cNvSpPr>
            <a:spLocks noGrp="1" noChangeArrowheads="1"/>
          </p:cNvSpPr>
          <p:nvPr>
            <p:ph type="dt" sz="half" idx="10"/>
          </p:nvPr>
        </p:nvSpPr>
        <p:spPr>
          <a:ln/>
        </p:spPr>
        <p:txBody>
          <a:bodyPr/>
          <a:lstStyle>
            <a:lvl1pPr>
              <a:defRPr/>
            </a:lvl1pPr>
          </a:lstStyle>
          <a:p>
            <a:pPr>
              <a:defRPr/>
            </a:pPr>
            <a:fld id="{7855A66F-28C6-4CE4-800E-A5CA13E2DC5D}" type="datetime1">
              <a:rPr lang="en-IN" altLang="en-US" smtClean="0"/>
              <a:t>17-07-2020</a:t>
            </a:fld>
            <a:endParaRPr lang="en-US" altLang="en-US"/>
          </a:p>
        </p:txBody>
      </p:sp>
    </p:spTree>
    <p:extLst>
      <p:ext uri="{BB962C8B-B14F-4D97-AF65-F5344CB8AC3E}">
        <p14:creationId xmlns:p14="http://schemas.microsoft.com/office/powerpoint/2010/main" val="768840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 xmlns:a16="http://schemas.microsoft.com/office/drawing/2014/main" id="{0E06EE4F-0BFE-4766-80A6-9DCF870FCC50}"/>
              </a:ext>
            </a:extLst>
          </p:cNvPr>
          <p:cNvSpPr>
            <a:spLocks noGrp="1" noChangeArrowheads="1"/>
          </p:cNvSpPr>
          <p:nvPr>
            <p:ph type="dt" sz="half" idx="10"/>
          </p:nvPr>
        </p:nvSpPr>
        <p:spPr>
          <a:ln/>
        </p:spPr>
        <p:txBody>
          <a:bodyPr/>
          <a:lstStyle>
            <a:lvl1pPr>
              <a:defRPr/>
            </a:lvl1pPr>
          </a:lstStyle>
          <a:p>
            <a:pPr>
              <a:defRPr/>
            </a:pPr>
            <a:fld id="{D560019E-7C08-4970-8113-B783EA82744C}" type="datetime1">
              <a:rPr lang="en-IN" altLang="en-US" smtClean="0"/>
              <a:t>17-07-2020</a:t>
            </a:fld>
            <a:endParaRPr lang="en-US" altLang="en-US"/>
          </a:p>
        </p:txBody>
      </p:sp>
      <p:sp>
        <p:nvSpPr>
          <p:cNvPr id="5" name="Rectangle 28">
            <a:extLst>
              <a:ext uri="{FF2B5EF4-FFF2-40B4-BE49-F238E27FC236}">
                <a16:creationId xmlns="" xmlns:a16="http://schemas.microsoft.com/office/drawing/2014/main" id="{FD04154D-41F7-411C-B628-A105780922A2}"/>
              </a:ext>
            </a:extLst>
          </p:cNvPr>
          <p:cNvSpPr>
            <a:spLocks noGrp="1" noChangeArrowheads="1"/>
          </p:cNvSpPr>
          <p:nvPr>
            <p:ph type="ftr" sz="quarter" idx="11"/>
          </p:nvPr>
        </p:nvSpPr>
        <p:spPr>
          <a:ln/>
        </p:spPr>
        <p:txBody>
          <a:bodyPr/>
          <a:lstStyle>
            <a:lvl1pPr>
              <a:defRPr/>
            </a:lvl1pPr>
          </a:lstStyle>
          <a:p>
            <a:pPr>
              <a:defRPr/>
            </a:pPr>
            <a:r>
              <a:rPr lang="en-IN" altLang="en-US"/>
              <a:t>Department of Computer science and Engineering                                       CSB4201 - DESIGN AND ANALYSIS AND ALGORITHMS                   </a:t>
            </a:r>
            <a:endParaRPr lang="en-US" altLang="en-US"/>
          </a:p>
        </p:txBody>
      </p:sp>
      <p:sp>
        <p:nvSpPr>
          <p:cNvPr id="6" name="Rectangle 29">
            <a:extLst>
              <a:ext uri="{FF2B5EF4-FFF2-40B4-BE49-F238E27FC236}">
                <a16:creationId xmlns="" xmlns:a16="http://schemas.microsoft.com/office/drawing/2014/main" id="{6197E773-54E9-4245-BB13-B74C8F6DC6E7}"/>
              </a:ext>
            </a:extLst>
          </p:cNvPr>
          <p:cNvSpPr>
            <a:spLocks noGrp="1" noChangeArrowheads="1"/>
          </p:cNvSpPr>
          <p:nvPr>
            <p:ph type="sldNum" sz="quarter" idx="12"/>
          </p:nvPr>
        </p:nvSpPr>
        <p:spPr>
          <a:ln/>
        </p:spPr>
        <p:txBody>
          <a:bodyPr/>
          <a:lstStyle>
            <a:lvl1pPr>
              <a:defRPr/>
            </a:lvl1pPr>
          </a:lstStyle>
          <a:p>
            <a:fld id="{F77949E5-1BAD-489A-B609-56188B994930}" type="slidenum">
              <a:rPr lang="en-US" altLang="en-US"/>
              <a:pPr/>
              <a:t>‹#›</a:t>
            </a:fld>
            <a:endParaRPr lang="en-US" altLang="en-US"/>
          </a:p>
        </p:txBody>
      </p:sp>
    </p:spTree>
    <p:extLst>
      <p:ext uri="{BB962C8B-B14F-4D97-AF65-F5344CB8AC3E}">
        <p14:creationId xmlns:p14="http://schemas.microsoft.com/office/powerpoint/2010/main" val="35148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212165-AAA9-4C86-84A5-B0D929014464}"/>
              </a:ext>
            </a:extLst>
          </p:cNvPr>
          <p:cNvSpPr>
            <a:spLocks noGrp="1"/>
          </p:cNvSpPr>
          <p:nvPr>
            <p:ph type="dt" sz="half" idx="10"/>
          </p:nvPr>
        </p:nvSpPr>
        <p:spPr/>
        <p:txBody>
          <a:bodyPr/>
          <a:lstStyle/>
          <a:p>
            <a:fld id="{485299EB-9357-4073-9272-1BEF8ACC7215}" type="datetime1">
              <a:rPr lang="en-IN" smtClean="0"/>
              <a:t>17-07-2020</a:t>
            </a:fld>
            <a:endParaRPr lang="en-IN"/>
          </a:p>
        </p:txBody>
      </p:sp>
      <p:sp>
        <p:nvSpPr>
          <p:cNvPr id="5" name="Footer Placeholder 4">
            <a:extLst>
              <a:ext uri="{FF2B5EF4-FFF2-40B4-BE49-F238E27FC236}">
                <a16:creationId xmlns=""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
        <p:nvSpPr>
          <p:cNvPr id="8" name="Picture Placeholder 7">
            <a:extLst>
              <a:ext uri="{FF2B5EF4-FFF2-40B4-BE49-F238E27FC236}">
                <a16:creationId xmlns="" xmlns:a16="http://schemas.microsoft.com/office/drawing/2014/main" id="{5BD6ED1D-D0F9-45B8-B857-FF4FA1E60F1E}"/>
              </a:ext>
            </a:extLst>
          </p:cNvPr>
          <p:cNvSpPr>
            <a:spLocks noGrp="1"/>
          </p:cNvSpPr>
          <p:nvPr>
            <p:ph type="pic" sz="quarter" idx="13"/>
          </p:nvPr>
        </p:nvSpPr>
        <p:spPr>
          <a:xfrm>
            <a:off x="838201" y="6356350"/>
            <a:ext cx="2743200" cy="365125"/>
          </a:xfrm>
        </p:spPr>
        <p:txBody>
          <a:bodyPr/>
          <a:lstStyle/>
          <a:p>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516BB1E-B163-436B-8187-8864877D92CA}"/>
              </a:ext>
            </a:extLst>
          </p:cNvPr>
          <p:cNvSpPr>
            <a:spLocks noGrp="1"/>
          </p:cNvSpPr>
          <p:nvPr>
            <p:ph type="dt" sz="half" idx="10"/>
          </p:nvPr>
        </p:nvSpPr>
        <p:spPr/>
        <p:txBody>
          <a:bodyPr/>
          <a:lstStyle/>
          <a:p>
            <a:fld id="{43872A7F-B9F8-4B0F-9447-8042F1AF693B}" type="datetime1">
              <a:rPr lang="en-IN" smtClean="0"/>
              <a:t>17-07-2020</a:t>
            </a:fld>
            <a:endParaRPr lang="en-IN"/>
          </a:p>
        </p:txBody>
      </p:sp>
      <p:sp>
        <p:nvSpPr>
          <p:cNvPr id="5" name="Footer Placeholder 4">
            <a:extLst>
              <a:ext uri="{FF2B5EF4-FFF2-40B4-BE49-F238E27FC236}">
                <a16:creationId xmlns=""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C7D1786-B3C3-4A46-B744-CB54D950AC87}"/>
              </a:ext>
            </a:extLst>
          </p:cNvPr>
          <p:cNvSpPr>
            <a:spLocks noGrp="1"/>
          </p:cNvSpPr>
          <p:nvPr>
            <p:ph type="dt" sz="half" idx="10"/>
          </p:nvPr>
        </p:nvSpPr>
        <p:spPr/>
        <p:txBody>
          <a:bodyPr/>
          <a:lstStyle/>
          <a:p>
            <a:fld id="{88428182-5AE1-4639-AD5C-B5C2BE8DE5B5}" type="datetime1">
              <a:rPr lang="en-IN" smtClean="0"/>
              <a:t>17-07-2020</a:t>
            </a:fld>
            <a:endParaRPr lang="en-IN"/>
          </a:p>
        </p:txBody>
      </p:sp>
      <p:sp>
        <p:nvSpPr>
          <p:cNvPr id="6" name="Footer Placeholder 5">
            <a:extLst>
              <a:ext uri="{FF2B5EF4-FFF2-40B4-BE49-F238E27FC236}">
                <a16:creationId xmlns=""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6D25CDF-414B-4752-A07F-DFDA29431177}"/>
              </a:ext>
            </a:extLst>
          </p:cNvPr>
          <p:cNvSpPr>
            <a:spLocks noGrp="1"/>
          </p:cNvSpPr>
          <p:nvPr>
            <p:ph type="dt" sz="half" idx="10"/>
          </p:nvPr>
        </p:nvSpPr>
        <p:spPr/>
        <p:txBody>
          <a:bodyPr/>
          <a:lstStyle/>
          <a:p>
            <a:fld id="{871BFB1F-D85E-4AB7-BBA9-483E305E2A74}" type="datetime1">
              <a:rPr lang="en-IN" smtClean="0"/>
              <a:t>17-07-2020</a:t>
            </a:fld>
            <a:endParaRPr lang="en-IN"/>
          </a:p>
        </p:txBody>
      </p:sp>
      <p:sp>
        <p:nvSpPr>
          <p:cNvPr id="8" name="Footer Placeholder 7">
            <a:extLst>
              <a:ext uri="{FF2B5EF4-FFF2-40B4-BE49-F238E27FC236}">
                <a16:creationId xmlns=""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D8B4FDC-BEA0-41AF-B590-D21013D22A3F}"/>
              </a:ext>
            </a:extLst>
          </p:cNvPr>
          <p:cNvSpPr>
            <a:spLocks noGrp="1"/>
          </p:cNvSpPr>
          <p:nvPr>
            <p:ph type="dt" sz="half" idx="10"/>
          </p:nvPr>
        </p:nvSpPr>
        <p:spPr/>
        <p:txBody>
          <a:bodyPr/>
          <a:lstStyle/>
          <a:p>
            <a:fld id="{E99A958F-4926-49B4-9C9B-99E7BFC1DB26}" type="datetime1">
              <a:rPr lang="en-IN" smtClean="0"/>
              <a:t>17-07-2020</a:t>
            </a:fld>
            <a:endParaRPr lang="en-IN"/>
          </a:p>
        </p:txBody>
      </p:sp>
      <p:sp>
        <p:nvSpPr>
          <p:cNvPr id="4" name="Footer Placeholder 3">
            <a:extLst>
              <a:ext uri="{FF2B5EF4-FFF2-40B4-BE49-F238E27FC236}">
                <a16:creationId xmlns=""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FD9DB21-3289-48FD-89BC-F10B93C3CF30}"/>
              </a:ext>
            </a:extLst>
          </p:cNvPr>
          <p:cNvSpPr>
            <a:spLocks noGrp="1"/>
          </p:cNvSpPr>
          <p:nvPr>
            <p:ph type="dt" sz="half" idx="10"/>
          </p:nvPr>
        </p:nvSpPr>
        <p:spPr/>
        <p:txBody>
          <a:bodyPr/>
          <a:lstStyle/>
          <a:p>
            <a:fld id="{B05D5D10-AE4A-45A8-AF96-B22F32E0F5AB}" type="datetime1">
              <a:rPr lang="en-IN" smtClean="0"/>
              <a:t>17-07-2020</a:t>
            </a:fld>
            <a:endParaRPr lang="en-IN"/>
          </a:p>
        </p:txBody>
      </p:sp>
      <p:sp>
        <p:nvSpPr>
          <p:cNvPr id="3" name="Footer Placeholder 2">
            <a:extLst>
              <a:ext uri="{FF2B5EF4-FFF2-40B4-BE49-F238E27FC236}">
                <a16:creationId xmlns=""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9597D9-283C-4F97-A323-93AFDC82DD55}"/>
              </a:ext>
            </a:extLst>
          </p:cNvPr>
          <p:cNvSpPr>
            <a:spLocks noGrp="1"/>
          </p:cNvSpPr>
          <p:nvPr>
            <p:ph type="dt" sz="half" idx="10"/>
          </p:nvPr>
        </p:nvSpPr>
        <p:spPr/>
        <p:txBody>
          <a:bodyPr/>
          <a:lstStyle/>
          <a:p>
            <a:fld id="{D4FE0A07-BD7D-495F-AD5A-880591564565}" type="datetime1">
              <a:rPr lang="en-IN" smtClean="0"/>
              <a:t>17-07-2020</a:t>
            </a:fld>
            <a:endParaRPr lang="en-IN"/>
          </a:p>
        </p:txBody>
      </p:sp>
      <p:sp>
        <p:nvSpPr>
          <p:cNvPr id="6" name="Footer Placeholder 5">
            <a:extLst>
              <a:ext uri="{FF2B5EF4-FFF2-40B4-BE49-F238E27FC236}">
                <a16:creationId xmlns=""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291855-09E6-44C8-A445-3D770DE9245A}"/>
              </a:ext>
            </a:extLst>
          </p:cNvPr>
          <p:cNvSpPr>
            <a:spLocks noGrp="1"/>
          </p:cNvSpPr>
          <p:nvPr>
            <p:ph type="dt" sz="half" idx="10"/>
          </p:nvPr>
        </p:nvSpPr>
        <p:spPr/>
        <p:txBody>
          <a:bodyPr/>
          <a:lstStyle/>
          <a:p>
            <a:fld id="{D28F4B1E-73D0-4971-ACE5-28F6E93B3675}" type="datetime1">
              <a:rPr lang="en-IN" smtClean="0"/>
              <a:t>17-07-2020</a:t>
            </a:fld>
            <a:endParaRPr lang="en-IN"/>
          </a:p>
        </p:txBody>
      </p:sp>
      <p:sp>
        <p:nvSpPr>
          <p:cNvPr id="6" name="Footer Placeholder 5">
            <a:extLst>
              <a:ext uri="{FF2B5EF4-FFF2-40B4-BE49-F238E27FC236}">
                <a16:creationId xmlns=""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8A53B-4E32-4D1A-82D6-6E1B8E928605}" type="datetime1">
              <a:rPr lang="en-IN" smtClean="0"/>
              <a:t>17-07-2020</a:t>
            </a:fld>
            <a:endParaRPr lang="en-IN"/>
          </a:p>
        </p:txBody>
      </p:sp>
      <p:sp>
        <p:nvSpPr>
          <p:cNvPr id="5" name="Footer Placeholder 4">
            <a:extLst>
              <a:ext uri="{FF2B5EF4-FFF2-40B4-BE49-F238E27FC236}">
                <a16:creationId xmlns=""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75"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 xmlns:a16="http://schemas.microsoft.com/office/drawing/2014/main" id="{D55CA618-78A6-47F6-B865-E9315164FB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 xmlns:a16="http://schemas.microsoft.com/office/drawing/2014/main" id="{B83D307E-DF68-43F8-97CE-0AAE950A71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 xmlns:a16="http://schemas.microsoft.com/office/drawing/2014/main" id="{5546E3D2-37BF-4528-9851-2B2F628234A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 xmlns:a16="http://schemas.microsoft.com/office/drawing/2014/main" id="{752A0C69-DC4E-4FC0-843C-BAA27B3A56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 xmlns:a16="http://schemas.microsoft.com/office/drawing/2014/main" id="{8ED94938-268E-4C0A-A08A-B3980C78BA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62500" lnSpcReduction="20000"/>
          </a:bodyPr>
          <a:lstStyle/>
          <a:p>
            <a:pPr algn="ctr">
              <a:lnSpc>
                <a:spcPct val="90000"/>
              </a:lnSpc>
              <a:spcBef>
                <a:spcPct val="0"/>
              </a:spcBef>
              <a:spcAft>
                <a:spcPts val="600"/>
              </a:spcAft>
            </a:pPr>
            <a:r>
              <a:rPr lang="en-US" sz="4400" b="1" dirty="0">
                <a:latin typeface="+mj-lt"/>
                <a:ea typeface="+mj-ea"/>
                <a:cs typeface="+mj-cs"/>
              </a:rPr>
              <a:t>CSB4201 - DESIGN AND ANALYSIS AND ALGORITHMS</a:t>
            </a:r>
          </a:p>
          <a:p>
            <a:pPr algn="ctr">
              <a:lnSpc>
                <a:spcPct val="90000"/>
              </a:lnSpc>
              <a:spcBef>
                <a:spcPct val="0"/>
              </a:spcBef>
              <a:spcAft>
                <a:spcPts val="600"/>
              </a:spcAft>
            </a:pPr>
            <a:r>
              <a:rPr lang="en-US" sz="3600" b="1" dirty="0">
                <a:latin typeface="+mj-lt"/>
                <a:ea typeface="+mj-ea"/>
                <a:cs typeface="+mj-cs"/>
              </a:rPr>
              <a:t>B.Tech – III </a:t>
            </a:r>
            <a:r>
              <a:rPr lang="en-US" sz="3600" b="1" dirty="0" smtClean="0">
                <a:latin typeface="+mj-lt"/>
                <a:ea typeface="+mj-ea"/>
                <a:cs typeface="+mj-cs"/>
              </a:rPr>
              <a:t>Semester – Unit I</a:t>
            </a:r>
            <a:endParaRPr lang="en-US" sz="3600" b="1" dirty="0">
              <a:latin typeface="+mj-lt"/>
              <a:ea typeface="+mj-ea"/>
              <a:cs typeface="+mj-cs"/>
            </a:endParaRPr>
          </a:p>
        </p:txBody>
      </p:sp>
      <p:pic>
        <p:nvPicPr>
          <p:cNvPr id="5" name="Picture 4" descr="A drawing of a face&#10;&#10;Description automatically generated">
            <a:extLst>
              <a:ext uri="{FF2B5EF4-FFF2-40B4-BE49-F238E27FC236}">
                <a16:creationId xmlns=""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6919AD16-203D-4566-B9F0-BD78C757DBC5}"/>
              </a:ext>
            </a:extLst>
          </p:cNvPr>
          <p:cNvSpPr/>
          <p:nvPr/>
        </p:nvSpPr>
        <p:spPr>
          <a:xfrm>
            <a:off x="526674" y="5852911"/>
            <a:ext cx="4109720"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1200" b="1" dirty="0">
                <a:latin typeface="+mj-lt"/>
                <a:ea typeface="+mj-ea"/>
                <a:cs typeface="+mj-cs"/>
              </a:rPr>
              <a:t>Dr. J. </a:t>
            </a:r>
            <a:r>
              <a:rPr lang="en-US" sz="1200" b="1" dirty="0" err="1" smtClean="0">
                <a:latin typeface="+mj-lt"/>
                <a:ea typeface="+mj-ea"/>
                <a:cs typeface="+mj-cs"/>
              </a:rPr>
              <a:t>Thangakumar</a:t>
            </a:r>
            <a:endParaRPr lang="en-US" sz="1200" b="1" dirty="0" smtClean="0">
              <a:latin typeface="+mj-lt"/>
              <a:ea typeface="+mj-ea"/>
              <a:cs typeface="+mj-cs"/>
            </a:endParaRPr>
          </a:p>
          <a:p>
            <a:pPr algn="ctr">
              <a:lnSpc>
                <a:spcPct val="90000"/>
              </a:lnSpc>
              <a:spcBef>
                <a:spcPct val="0"/>
              </a:spcBef>
              <a:spcAft>
                <a:spcPts val="600"/>
              </a:spcAft>
            </a:pPr>
            <a:r>
              <a:rPr lang="en-US" sz="1200" b="1" dirty="0" smtClean="0">
                <a:latin typeface="+mj-lt"/>
                <a:ea typeface="+mj-ea"/>
                <a:cs typeface="+mj-cs"/>
              </a:rPr>
              <a:t>Associate </a:t>
            </a:r>
            <a:r>
              <a:rPr lang="en-US" sz="1200" b="1" dirty="0">
                <a:latin typeface="+mj-lt"/>
                <a:ea typeface="+mj-ea"/>
                <a:cs typeface="+mj-cs"/>
              </a:rPr>
              <a:t>professor</a:t>
            </a:r>
          </a:p>
          <a:p>
            <a:pPr algn="ctr">
              <a:lnSpc>
                <a:spcPct val="90000"/>
              </a:lnSpc>
              <a:spcBef>
                <a:spcPct val="0"/>
              </a:spcBef>
              <a:spcAft>
                <a:spcPts val="600"/>
              </a:spcAft>
            </a:pPr>
            <a:r>
              <a:rPr lang="en-US" sz="1200" b="1" dirty="0">
                <a:latin typeface="+mj-lt"/>
                <a:ea typeface="+mj-ea"/>
                <a:cs typeface="+mj-cs"/>
              </a:rPr>
              <a:t>School of Computing Sciences, </a:t>
            </a:r>
          </a:p>
          <a:p>
            <a:pPr algn="ctr">
              <a:lnSpc>
                <a:spcPct val="90000"/>
              </a:lnSpc>
              <a:spcBef>
                <a:spcPct val="0"/>
              </a:spcBef>
              <a:spcAft>
                <a:spcPts val="600"/>
              </a:spcAft>
            </a:pPr>
            <a:r>
              <a:rPr lang="en-US" sz="1200" b="1" dirty="0">
                <a:latin typeface="+mj-lt"/>
                <a:ea typeface="+mj-ea"/>
                <a:cs typeface="+mj-cs"/>
              </a:rPr>
              <a:t>Department of Computer Science and Engineering</a:t>
            </a:r>
          </a:p>
        </p:txBody>
      </p:sp>
      <p:sp>
        <p:nvSpPr>
          <p:cNvPr id="11" name="Rectangle 10">
            <a:extLst>
              <a:ext uri="{FF2B5EF4-FFF2-40B4-BE49-F238E27FC236}">
                <a16:creationId xmlns="" xmlns:a16="http://schemas.microsoft.com/office/drawing/2014/main" id="{6919AD16-203D-4566-B9F0-BD78C757DBC5}"/>
              </a:ext>
            </a:extLst>
          </p:cNvPr>
          <p:cNvSpPr/>
          <p:nvPr/>
        </p:nvSpPr>
        <p:spPr>
          <a:xfrm>
            <a:off x="7740203" y="5852911"/>
            <a:ext cx="3855333" cy="929750"/>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1200" b="1" dirty="0" smtClean="0">
                <a:latin typeface="+mj-lt"/>
                <a:ea typeface="+mj-ea"/>
                <a:cs typeface="+mj-cs"/>
              </a:rPr>
              <a:t>Mr. M Sambath</a:t>
            </a:r>
            <a:endParaRPr lang="en-US" sz="1200" b="1" dirty="0">
              <a:latin typeface="+mj-lt"/>
              <a:ea typeface="+mj-ea"/>
              <a:cs typeface="+mj-cs"/>
            </a:endParaRPr>
          </a:p>
          <a:p>
            <a:pPr algn="ctr">
              <a:lnSpc>
                <a:spcPct val="90000"/>
              </a:lnSpc>
              <a:spcBef>
                <a:spcPct val="0"/>
              </a:spcBef>
              <a:spcAft>
                <a:spcPts val="600"/>
              </a:spcAft>
            </a:pPr>
            <a:r>
              <a:rPr lang="en-US" sz="1200" b="1" dirty="0" smtClean="0">
                <a:latin typeface="+mj-lt"/>
                <a:ea typeface="+mj-ea"/>
                <a:cs typeface="+mj-cs"/>
              </a:rPr>
              <a:t>Assistant Professor(SG)</a:t>
            </a:r>
            <a:endParaRPr lang="en-US" sz="1200" b="1" dirty="0">
              <a:latin typeface="+mj-lt"/>
              <a:ea typeface="+mj-ea"/>
              <a:cs typeface="+mj-cs"/>
            </a:endParaRPr>
          </a:p>
          <a:p>
            <a:pPr algn="ctr">
              <a:lnSpc>
                <a:spcPct val="90000"/>
              </a:lnSpc>
              <a:spcBef>
                <a:spcPct val="0"/>
              </a:spcBef>
              <a:spcAft>
                <a:spcPts val="600"/>
              </a:spcAft>
            </a:pPr>
            <a:r>
              <a:rPr lang="en-US" sz="1200" b="1" dirty="0">
                <a:latin typeface="+mj-lt"/>
                <a:ea typeface="+mj-ea"/>
                <a:cs typeface="+mj-cs"/>
              </a:rPr>
              <a:t>School of Computing Sciences, </a:t>
            </a:r>
          </a:p>
          <a:p>
            <a:pPr algn="ctr">
              <a:lnSpc>
                <a:spcPct val="90000"/>
              </a:lnSpc>
              <a:spcBef>
                <a:spcPct val="0"/>
              </a:spcBef>
              <a:spcAft>
                <a:spcPts val="600"/>
              </a:spcAft>
            </a:pPr>
            <a:r>
              <a:rPr lang="en-US" sz="12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2550017"/>
            <a:ext cx="9144000" cy="2331075"/>
          </a:xfrm>
        </p:spPr>
        <p:txBody>
          <a:bodyPr vert="horz" lIns="91440" tIns="45720" rIns="91440" bIns="45720" rtlCol="0" anchor="ctr">
            <a:noAutofit/>
          </a:bodyPr>
          <a:lstStyle/>
          <a:p>
            <a:pPr algn="l">
              <a:spcBef>
                <a:spcPts val="0"/>
              </a:spcBef>
              <a:spcAft>
                <a:spcPts val="600"/>
              </a:spcAft>
            </a:pPr>
            <a:r>
              <a:rPr lang="en-US" sz="2800" dirty="0"/>
              <a:t>for </a:t>
            </a:r>
            <a:r>
              <a:rPr lang="en-US" sz="2800" dirty="0" smtClean="0"/>
              <a:t>(i </a:t>
            </a:r>
            <a:r>
              <a:rPr lang="en-US" sz="2800" dirty="0"/>
              <a:t>= 1; i &lt;=n; </a:t>
            </a:r>
            <a:r>
              <a:rPr lang="en-US" sz="2800" dirty="0" smtClean="0"/>
              <a:t>i++) </a:t>
            </a:r>
            <a:br>
              <a:rPr lang="en-US" sz="2800" dirty="0" smtClean="0"/>
            </a:br>
            <a:r>
              <a:rPr lang="en-US" sz="2800" dirty="0" smtClean="0"/>
              <a:t>{ </a:t>
            </a:r>
            <a:br>
              <a:rPr lang="en-US" sz="2800" dirty="0" smtClean="0"/>
            </a:br>
            <a:r>
              <a:rPr lang="en-US" sz="2800" dirty="0"/>
              <a:t> </a:t>
            </a:r>
            <a:r>
              <a:rPr lang="en-US" sz="2800" dirty="0" smtClean="0"/>
              <a:t>  for (j </a:t>
            </a:r>
            <a:r>
              <a:rPr lang="en-US" sz="2800" dirty="0"/>
              <a:t>= 1; j &lt;=n; </a:t>
            </a:r>
            <a:r>
              <a:rPr lang="en-US" sz="2800" dirty="0" smtClean="0"/>
              <a:t>j++) </a:t>
            </a:r>
            <a:br>
              <a:rPr lang="en-US" sz="2800" dirty="0" smtClean="0"/>
            </a:br>
            <a:r>
              <a:rPr lang="en-US" sz="2800" dirty="0"/>
              <a:t> </a:t>
            </a:r>
            <a:r>
              <a:rPr lang="en-US" sz="2800" dirty="0" smtClean="0"/>
              <a:t>    {</a:t>
            </a:r>
            <a:br>
              <a:rPr lang="en-US" sz="2800" dirty="0" smtClean="0"/>
            </a:br>
            <a:r>
              <a:rPr lang="en-US" sz="2800" dirty="0"/>
              <a:t> </a:t>
            </a:r>
            <a:r>
              <a:rPr lang="en-US" sz="2800" dirty="0" smtClean="0"/>
              <a:t>       for (k </a:t>
            </a:r>
            <a:r>
              <a:rPr lang="en-US" sz="2800" dirty="0"/>
              <a:t>= 1; </a:t>
            </a:r>
            <a:r>
              <a:rPr lang="en-US" sz="2800" dirty="0" smtClean="0"/>
              <a:t>k </a:t>
            </a:r>
            <a:r>
              <a:rPr lang="en-US" sz="2800" dirty="0"/>
              <a:t>&lt;=n; </a:t>
            </a:r>
            <a:r>
              <a:rPr lang="en-US" sz="2800" dirty="0" smtClean="0"/>
              <a:t>k++) </a:t>
            </a:r>
            <a:r>
              <a:rPr lang="en-US" sz="2800" dirty="0"/>
              <a:t/>
            </a:r>
            <a:br>
              <a:rPr lang="en-US" sz="2800" dirty="0"/>
            </a:br>
            <a:r>
              <a:rPr lang="en-US" sz="2800" dirty="0"/>
              <a:t>     </a:t>
            </a:r>
            <a:r>
              <a:rPr lang="en-US" sz="2800" dirty="0" smtClean="0"/>
              <a:t>    { </a:t>
            </a:r>
            <a:br>
              <a:rPr lang="en-US" sz="2800" dirty="0" smtClean="0"/>
            </a:br>
            <a:r>
              <a:rPr lang="en-US" sz="2800" dirty="0"/>
              <a:t> </a:t>
            </a:r>
            <a:r>
              <a:rPr lang="en-US" sz="2800" dirty="0" smtClean="0"/>
              <a:t>              </a:t>
            </a:r>
            <a:r>
              <a:rPr lang="en-US" sz="2800" dirty="0"/>
              <a:t>// some O(1) expressions </a:t>
            </a:r>
            <a:r>
              <a:rPr lang="en-US" sz="2800" dirty="0" smtClean="0"/>
              <a:t/>
            </a:r>
            <a:br>
              <a:rPr lang="en-US" sz="2800" dirty="0" smtClean="0"/>
            </a:br>
            <a:r>
              <a:rPr lang="en-US" sz="2800" dirty="0"/>
              <a:t> </a:t>
            </a:r>
            <a:r>
              <a:rPr lang="en-US" sz="2800" dirty="0" smtClean="0"/>
              <a:t>       }</a:t>
            </a:r>
            <a:br>
              <a:rPr lang="en-US" sz="2800" dirty="0" smtClean="0"/>
            </a:br>
            <a:r>
              <a:rPr lang="en-US" sz="2800" dirty="0"/>
              <a:t> </a:t>
            </a:r>
            <a:r>
              <a:rPr lang="en-US" sz="2800" dirty="0" smtClean="0"/>
              <a:t> } </a:t>
            </a:r>
            <a:br>
              <a:rPr lang="en-US" sz="2800" dirty="0" smtClean="0"/>
            </a:br>
            <a:r>
              <a:rPr lang="en-US" sz="2800" dirty="0" smtClean="0"/>
              <a:t>} </a:t>
            </a:r>
            <a:r>
              <a:rPr lang="en-US" sz="2800" dirty="0"/>
              <a:t/>
            </a:r>
            <a:br>
              <a:rPr lang="en-US" sz="2800" dirty="0"/>
            </a:br>
            <a:endParaRPr lang="en-US" sz="28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412124"/>
            <a:ext cx="9144000" cy="185455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O(n</a:t>
            </a:r>
            <a:r>
              <a:rPr lang="en-US" sz="2800" b="1" baseline="30000" dirty="0" smtClean="0"/>
              <a:t>3</a:t>
            </a:r>
            <a:r>
              <a:rPr lang="en-US" sz="2800" b="1" dirty="0" smtClean="0"/>
              <a:t>)</a:t>
            </a:r>
            <a:endParaRPr lang="en-US" sz="4000" dirty="0"/>
          </a:p>
        </p:txBody>
      </p:sp>
    </p:spTree>
    <p:extLst>
      <p:ext uri="{BB962C8B-B14F-4D97-AF65-F5344CB8AC3E}">
        <p14:creationId xmlns:p14="http://schemas.microsoft.com/office/powerpoint/2010/main" val="77335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828801"/>
            <a:ext cx="9144000" cy="3052292"/>
          </a:xfrm>
        </p:spPr>
        <p:txBody>
          <a:bodyPr vert="horz" lIns="91440" tIns="45720" rIns="91440" bIns="45720" rtlCol="0" anchor="ctr">
            <a:noAutofit/>
          </a:bodyPr>
          <a:lstStyle/>
          <a:p>
            <a:pPr algn="l"/>
            <a:r>
              <a:rPr lang="en-US" sz="2800" b="1" dirty="0"/>
              <a:t>O(</a:t>
            </a:r>
            <a:r>
              <a:rPr lang="en-US" sz="2800" b="1" dirty="0" err="1"/>
              <a:t>Logn</a:t>
            </a:r>
            <a:r>
              <a:rPr lang="en-US" sz="2800" b="1" dirty="0"/>
              <a:t>)</a:t>
            </a:r>
            <a:r>
              <a:rPr lang="en-US" sz="2800" dirty="0"/>
              <a:t> Time Complexity of a loop is considered as O(</a:t>
            </a:r>
            <a:r>
              <a:rPr lang="en-US" sz="2800" dirty="0" err="1"/>
              <a:t>Logn</a:t>
            </a:r>
            <a:r>
              <a:rPr lang="en-US" sz="2800" dirty="0"/>
              <a:t>) if the loop variables is divided / multiplied by a constant amount</a:t>
            </a:r>
            <a:r>
              <a:rPr lang="en-US" sz="2800" dirty="0" smtClean="0"/>
              <a:t>.</a:t>
            </a:r>
            <a:br>
              <a:rPr lang="en-US" sz="2800" dirty="0" smtClean="0"/>
            </a:br>
            <a:r>
              <a:rPr lang="en-US" sz="2800" dirty="0"/>
              <a:t/>
            </a:r>
            <a:br>
              <a:rPr lang="en-US" sz="2800" dirty="0"/>
            </a:br>
            <a:r>
              <a:rPr lang="en-US" sz="2800" dirty="0" smtClean="0"/>
              <a:t>for </a:t>
            </a:r>
            <a:r>
              <a:rPr lang="en-US" sz="2800" dirty="0"/>
              <a:t>(</a:t>
            </a:r>
            <a:r>
              <a:rPr lang="en-US" sz="2800" dirty="0" err="1"/>
              <a:t>int</a:t>
            </a:r>
            <a:r>
              <a:rPr lang="en-US" sz="2800" dirty="0"/>
              <a:t> i = 1; i &lt;=n; i *= </a:t>
            </a:r>
            <a:r>
              <a:rPr lang="en-US" sz="2800" dirty="0" smtClean="0"/>
              <a:t>2) </a:t>
            </a:r>
            <a:br>
              <a:rPr lang="en-US" sz="2800" dirty="0" smtClean="0"/>
            </a:br>
            <a:r>
              <a:rPr lang="en-US" sz="2800" dirty="0" smtClean="0"/>
              <a:t>{      </a:t>
            </a:r>
            <a:br>
              <a:rPr lang="en-US" sz="2800" dirty="0" smtClean="0"/>
            </a:br>
            <a:r>
              <a:rPr lang="en-US" sz="2800" dirty="0"/>
              <a:t> </a:t>
            </a:r>
            <a:r>
              <a:rPr lang="en-US" sz="2800" dirty="0" smtClean="0"/>
              <a:t>           </a:t>
            </a:r>
            <a:r>
              <a:rPr lang="en-US" sz="2800" dirty="0"/>
              <a:t>// some O(1) expressions   </a:t>
            </a:r>
            <a:br>
              <a:rPr lang="en-US" sz="2800" dirty="0"/>
            </a:br>
            <a:r>
              <a:rPr lang="en-US" sz="2800" dirty="0" smtClean="0"/>
              <a:t>}</a:t>
            </a:r>
            <a:endParaRPr lang="en-US" sz="28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412124"/>
            <a:ext cx="9144000" cy="185455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O(log n )</a:t>
            </a:r>
            <a:endParaRPr lang="en-US" sz="4000" dirty="0"/>
          </a:p>
        </p:txBody>
      </p:sp>
    </p:spTree>
    <p:extLst>
      <p:ext uri="{BB962C8B-B14F-4D97-AF65-F5344CB8AC3E}">
        <p14:creationId xmlns:p14="http://schemas.microsoft.com/office/powerpoint/2010/main" val="1875806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pt-BR" smtClean="0"/>
              <a:t>O(N * M) time, O(1) space</a:t>
            </a:r>
          </a:p>
          <a:p>
            <a:pPr fontAlgn="base"/>
            <a:r>
              <a:rPr lang="pt-BR" smtClean="0"/>
              <a:t>O(N + M) time, O(N + M) space</a:t>
            </a:r>
          </a:p>
          <a:p>
            <a:pPr fontAlgn="base"/>
            <a:r>
              <a:rPr lang="pt-BR" smtClean="0"/>
              <a:t>O(N + M) time, O(1) space</a:t>
            </a:r>
          </a:p>
          <a:p>
            <a:pPr fontAlgn="base"/>
            <a:r>
              <a:rPr lang="pt-BR" smtClean="0"/>
              <a:t>O(N * M) time, O(N + M) space</a:t>
            </a:r>
            <a:endParaRPr lang="pt-BR"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828801"/>
            <a:ext cx="9144000" cy="2408348"/>
          </a:xfrm>
        </p:spPr>
        <p:txBody>
          <a:bodyPr vert="horz" lIns="91440" tIns="45720" rIns="91440" bIns="45720" rtlCol="0" anchor="ctr">
            <a:noAutofit/>
          </a:bodyPr>
          <a:lstStyle/>
          <a:p>
            <a:pPr algn="l"/>
            <a:r>
              <a:rPr lang="en-US" sz="2800" dirty="0" err="1"/>
              <a:t>int</a:t>
            </a:r>
            <a:r>
              <a:rPr lang="en-US" sz="2800" dirty="0"/>
              <a:t> a = 0, b = 0; </a:t>
            </a:r>
            <a:br>
              <a:rPr lang="en-US" sz="2800" dirty="0"/>
            </a:br>
            <a:r>
              <a:rPr lang="en-US" sz="2800" dirty="0"/>
              <a:t>for (i = 0; i &lt; N; i++) { </a:t>
            </a:r>
            <a:br>
              <a:rPr lang="en-US" sz="2800" dirty="0"/>
            </a:br>
            <a:r>
              <a:rPr lang="en-US" sz="2800" dirty="0"/>
              <a:t>	a = a + 3</a:t>
            </a:r>
            <a:r>
              <a:rPr lang="en-US" sz="2800" dirty="0" smtClean="0"/>
              <a:t>; </a:t>
            </a:r>
            <a:r>
              <a:rPr lang="en-US" sz="2800" dirty="0"/>
              <a:t/>
            </a:r>
            <a:br>
              <a:rPr lang="en-US" sz="2800" dirty="0"/>
            </a:br>
            <a:r>
              <a:rPr lang="en-US" sz="2800" dirty="0"/>
              <a:t>} </a:t>
            </a:r>
            <a:br>
              <a:rPr lang="en-US" sz="2800" dirty="0"/>
            </a:br>
            <a:r>
              <a:rPr lang="en-US" sz="2800" dirty="0"/>
              <a:t>for (j = 0; j &lt; M; j++) { </a:t>
            </a:r>
            <a:br>
              <a:rPr lang="en-US" sz="2800" dirty="0"/>
            </a:br>
            <a:r>
              <a:rPr lang="en-US" sz="2800" dirty="0"/>
              <a:t>	b = b + 4</a:t>
            </a:r>
            <a:r>
              <a:rPr lang="en-US" sz="2800" dirty="0" smtClean="0"/>
              <a:t>; </a:t>
            </a:r>
            <a:r>
              <a:rPr lang="en-US" sz="2800" dirty="0"/>
              <a:t/>
            </a:r>
            <a:br>
              <a:rPr lang="en-US" sz="2800" dirty="0"/>
            </a:br>
            <a:r>
              <a:rPr lang="en-US" sz="2800" dirty="0"/>
              <a:t>} </a:t>
            </a:r>
            <a:br>
              <a:rPr lang="en-US" sz="2800" dirty="0"/>
            </a:br>
            <a:endParaRPr lang="en-US" sz="28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412125"/>
            <a:ext cx="9144000" cy="9272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Practice problem 1</a:t>
            </a:r>
            <a:endParaRPr lang="en-US" sz="4000" dirty="0"/>
          </a:p>
        </p:txBody>
      </p:sp>
      <p:sp>
        <p:nvSpPr>
          <p:cNvPr id="15" name="Title 1">
            <a:extLst>
              <a:ext uri="{FF2B5EF4-FFF2-40B4-BE49-F238E27FC236}">
                <a16:creationId xmlns:a16="http://schemas.microsoft.com/office/drawing/2014/main" xmlns="" id="{59BFCB33-A58C-4581-AE43-9F14617571EE}"/>
              </a:ext>
            </a:extLst>
          </p:cNvPr>
          <p:cNvSpPr txBox="1">
            <a:spLocks/>
          </p:cNvSpPr>
          <p:nvPr/>
        </p:nvSpPr>
        <p:spPr>
          <a:xfrm>
            <a:off x="1524000" y="4210733"/>
            <a:ext cx="9144000" cy="24083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pt-BR" sz="2800" dirty="0" smtClean="0"/>
              <a:t>1. O(N </a:t>
            </a:r>
            <a:r>
              <a:rPr lang="pt-BR" sz="2800" dirty="0"/>
              <a:t>* M</a:t>
            </a:r>
            <a:r>
              <a:rPr lang="pt-BR" sz="2800" dirty="0" smtClean="0"/>
              <a:t>)</a:t>
            </a:r>
            <a:endParaRPr lang="pt-BR" sz="2800" dirty="0"/>
          </a:p>
          <a:p>
            <a:pPr algn="l" fontAlgn="base"/>
            <a:r>
              <a:rPr lang="pt-BR" sz="2800" dirty="0" smtClean="0"/>
              <a:t>2. O(N </a:t>
            </a:r>
            <a:r>
              <a:rPr lang="pt-BR" sz="2800" dirty="0"/>
              <a:t>+ </a:t>
            </a:r>
            <a:r>
              <a:rPr lang="pt-BR" sz="2800" dirty="0" smtClean="0"/>
              <a:t>M)</a:t>
            </a:r>
            <a:endParaRPr lang="pt-BR" sz="2800" dirty="0"/>
          </a:p>
          <a:p>
            <a:pPr algn="l" fontAlgn="base"/>
            <a:r>
              <a:rPr lang="pt-BR" sz="2800" dirty="0" smtClean="0"/>
              <a:t>3. O(N - </a:t>
            </a:r>
            <a:r>
              <a:rPr lang="pt-BR" sz="2800" dirty="0"/>
              <a:t>M</a:t>
            </a:r>
            <a:r>
              <a:rPr lang="pt-BR" sz="2800" dirty="0" smtClean="0"/>
              <a:t>)</a:t>
            </a:r>
          </a:p>
          <a:p>
            <a:pPr algn="l" fontAlgn="base"/>
            <a:r>
              <a:rPr lang="pt-BR" sz="2800" dirty="0" smtClean="0"/>
              <a:t>4. O(N / </a:t>
            </a:r>
            <a:r>
              <a:rPr lang="pt-BR" sz="2800" dirty="0"/>
              <a:t>M)</a:t>
            </a:r>
          </a:p>
          <a:p>
            <a:pPr algn="l" fontAlgn="base"/>
            <a:endParaRPr lang="pt-BR" sz="2800" dirty="0"/>
          </a:p>
        </p:txBody>
      </p:sp>
    </p:spTree>
    <p:extLst>
      <p:ext uri="{BB962C8B-B14F-4D97-AF65-F5344CB8AC3E}">
        <p14:creationId xmlns:p14="http://schemas.microsoft.com/office/powerpoint/2010/main" val="1978080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828801"/>
            <a:ext cx="9144000" cy="2240923"/>
          </a:xfrm>
        </p:spPr>
        <p:txBody>
          <a:bodyPr vert="horz" lIns="91440" tIns="45720" rIns="91440" bIns="45720" rtlCol="0" anchor="ctr">
            <a:noAutofit/>
          </a:bodyPr>
          <a:lstStyle/>
          <a:p>
            <a:pPr algn="l"/>
            <a:r>
              <a:rPr lang="pt-BR" sz="2800" b="1" dirty="0"/>
              <a:t>int a = 0; </a:t>
            </a:r>
            <a:br>
              <a:rPr lang="pt-BR" sz="2800" b="1" dirty="0"/>
            </a:br>
            <a:r>
              <a:rPr lang="pt-BR" sz="2800" b="1" dirty="0"/>
              <a:t>for (i = 0; i &lt; N; i++) { </a:t>
            </a:r>
            <a:br>
              <a:rPr lang="pt-BR" sz="2800" b="1" dirty="0"/>
            </a:br>
            <a:r>
              <a:rPr lang="pt-BR" sz="2800" b="1" dirty="0"/>
              <a:t>	for (j = N; j &gt; i; j--) { </a:t>
            </a:r>
            <a:br>
              <a:rPr lang="pt-BR" sz="2800" b="1" dirty="0"/>
            </a:br>
            <a:r>
              <a:rPr lang="pt-BR" sz="2800" b="1" dirty="0"/>
              <a:t>		a = a + i + j; </a:t>
            </a:r>
            <a:br>
              <a:rPr lang="pt-BR" sz="2800" b="1" dirty="0"/>
            </a:br>
            <a:r>
              <a:rPr lang="pt-BR" sz="2800" b="1" dirty="0"/>
              <a:t>	} </a:t>
            </a:r>
            <a:br>
              <a:rPr lang="pt-BR" sz="2800" b="1" dirty="0"/>
            </a:br>
            <a:r>
              <a:rPr lang="pt-BR" sz="2800" b="1" dirty="0"/>
              <a:t>} </a:t>
            </a:r>
            <a:endParaRPr lang="pt-BR" sz="2800" b="1"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412124"/>
            <a:ext cx="9144000" cy="185455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endParaRPr lang="en-US" sz="4000" dirty="0"/>
          </a:p>
        </p:txBody>
      </p:sp>
      <p:sp>
        <p:nvSpPr>
          <p:cNvPr id="9" name="Title 1">
            <a:extLst>
              <a:ext uri="{FF2B5EF4-FFF2-40B4-BE49-F238E27FC236}">
                <a16:creationId xmlns:a16="http://schemas.microsoft.com/office/drawing/2014/main" xmlns="" id="{59BFCB33-A58C-4581-AE43-9F14617571EE}"/>
              </a:ext>
            </a:extLst>
          </p:cNvPr>
          <p:cNvSpPr txBox="1">
            <a:spLocks/>
          </p:cNvSpPr>
          <p:nvPr/>
        </p:nvSpPr>
        <p:spPr>
          <a:xfrm>
            <a:off x="1279301" y="412125"/>
            <a:ext cx="9144000" cy="9272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Practice problem 2</a:t>
            </a:r>
            <a:endParaRPr lang="en-US" sz="4000" dirty="0"/>
          </a:p>
        </p:txBody>
      </p:sp>
      <p:sp>
        <p:nvSpPr>
          <p:cNvPr id="10" name="Title 1">
            <a:extLst>
              <a:ext uri="{FF2B5EF4-FFF2-40B4-BE49-F238E27FC236}">
                <a16:creationId xmlns:a16="http://schemas.microsoft.com/office/drawing/2014/main" xmlns="" id="{59BFCB33-A58C-4581-AE43-9F14617571EE}"/>
              </a:ext>
            </a:extLst>
          </p:cNvPr>
          <p:cNvSpPr txBox="1">
            <a:spLocks/>
          </p:cNvSpPr>
          <p:nvPr/>
        </p:nvSpPr>
        <p:spPr>
          <a:xfrm>
            <a:off x="1676400" y="4368296"/>
            <a:ext cx="9144000" cy="2240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pt-BR" sz="2800" b="1" dirty="0"/>
              <a:t>Options:</a:t>
            </a:r>
            <a:endParaRPr lang="pt-BR" sz="2800" dirty="0"/>
          </a:p>
          <a:p>
            <a:pPr algn="l" fontAlgn="base"/>
            <a:r>
              <a:rPr lang="pt-BR" sz="2800" dirty="0" smtClean="0"/>
              <a:t>1. O(N</a:t>
            </a:r>
            <a:r>
              <a:rPr lang="pt-BR" sz="2800" dirty="0"/>
              <a:t>)</a:t>
            </a:r>
          </a:p>
          <a:p>
            <a:pPr algn="l" fontAlgn="base"/>
            <a:r>
              <a:rPr lang="pt-BR" sz="2800" dirty="0" smtClean="0"/>
              <a:t>2. O(N*log(N</a:t>
            </a:r>
            <a:r>
              <a:rPr lang="pt-BR" sz="2800" dirty="0"/>
              <a:t>))</a:t>
            </a:r>
          </a:p>
          <a:p>
            <a:pPr algn="l" fontAlgn="base"/>
            <a:r>
              <a:rPr lang="pt-BR" sz="2800" dirty="0" smtClean="0"/>
              <a:t>3. O(N </a:t>
            </a:r>
            <a:r>
              <a:rPr lang="pt-BR" sz="2800" dirty="0"/>
              <a:t>* Sqrt(N))</a:t>
            </a:r>
          </a:p>
          <a:p>
            <a:pPr algn="l" fontAlgn="base"/>
            <a:r>
              <a:rPr lang="pt-BR" sz="2800" dirty="0" smtClean="0"/>
              <a:t>4. O(N*N</a:t>
            </a:r>
            <a:r>
              <a:rPr lang="pt-BR" sz="2800" dirty="0"/>
              <a:t>)</a:t>
            </a:r>
          </a:p>
        </p:txBody>
      </p:sp>
    </p:spTree>
    <p:extLst>
      <p:ext uri="{BB962C8B-B14F-4D97-AF65-F5344CB8AC3E}">
        <p14:creationId xmlns:p14="http://schemas.microsoft.com/office/powerpoint/2010/main" val="1978080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828801"/>
            <a:ext cx="9144000" cy="2446985"/>
          </a:xfrm>
        </p:spPr>
        <p:txBody>
          <a:bodyPr vert="horz" lIns="91440" tIns="45720" rIns="91440" bIns="45720" rtlCol="0" anchor="ctr">
            <a:noAutofit/>
          </a:bodyPr>
          <a:lstStyle/>
          <a:p>
            <a:pPr algn="l"/>
            <a:r>
              <a:rPr lang="en-US" sz="2800" b="1" dirty="0" err="1"/>
              <a:t>int</a:t>
            </a:r>
            <a:r>
              <a:rPr lang="en-US" sz="2800" b="1" dirty="0"/>
              <a:t> i, j, k = 0; </a:t>
            </a:r>
            <a:br>
              <a:rPr lang="en-US" sz="2800" b="1" dirty="0"/>
            </a:br>
            <a:r>
              <a:rPr lang="en-US" sz="2800" b="1" dirty="0"/>
              <a:t>for (i = n / 2; i &lt;= n; i++) { </a:t>
            </a:r>
            <a:br>
              <a:rPr lang="en-US" sz="2800" b="1" dirty="0"/>
            </a:br>
            <a:r>
              <a:rPr lang="en-US" sz="2800" b="1" dirty="0"/>
              <a:t>	for (j = 2; j &lt;= n; j = j * 2) { </a:t>
            </a:r>
            <a:br>
              <a:rPr lang="en-US" sz="2800" b="1" dirty="0"/>
            </a:br>
            <a:r>
              <a:rPr lang="en-US" sz="2800" b="1" dirty="0"/>
              <a:t>		k = k + n / 2; </a:t>
            </a:r>
            <a:br>
              <a:rPr lang="en-US" sz="2800" b="1" dirty="0"/>
            </a:br>
            <a:r>
              <a:rPr lang="en-US" sz="2800" b="1" dirty="0"/>
              <a:t>	} </a:t>
            </a:r>
            <a:br>
              <a:rPr lang="en-US" sz="2800" b="1" dirty="0"/>
            </a:br>
            <a:r>
              <a:rPr lang="en-US" sz="2800" b="1" dirty="0"/>
              <a:t>} </a:t>
            </a:r>
            <a:endParaRPr lang="en-US" sz="2800" b="1"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xmlns="" id="{59BFCB33-A58C-4581-AE43-9F14617571EE}"/>
              </a:ext>
            </a:extLst>
          </p:cNvPr>
          <p:cNvSpPr txBox="1">
            <a:spLocks/>
          </p:cNvSpPr>
          <p:nvPr/>
        </p:nvSpPr>
        <p:spPr>
          <a:xfrm>
            <a:off x="1279301" y="412125"/>
            <a:ext cx="9144000" cy="9272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Practice problem 3</a:t>
            </a:r>
            <a:endParaRPr lang="en-US" sz="4000" dirty="0"/>
          </a:p>
        </p:txBody>
      </p:sp>
      <p:sp>
        <p:nvSpPr>
          <p:cNvPr id="10" name="Title 1">
            <a:extLst>
              <a:ext uri="{FF2B5EF4-FFF2-40B4-BE49-F238E27FC236}">
                <a16:creationId xmlns:a16="http://schemas.microsoft.com/office/drawing/2014/main" xmlns="" id="{59BFCB33-A58C-4581-AE43-9F14617571EE}"/>
              </a:ext>
            </a:extLst>
          </p:cNvPr>
          <p:cNvSpPr txBox="1">
            <a:spLocks/>
          </p:cNvSpPr>
          <p:nvPr/>
        </p:nvSpPr>
        <p:spPr>
          <a:xfrm>
            <a:off x="1676400" y="4172097"/>
            <a:ext cx="9144000" cy="17006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US" sz="2800" dirty="0" smtClean="0"/>
              <a:t>1. O(n</a:t>
            </a:r>
            <a:r>
              <a:rPr lang="en-US" sz="2800" dirty="0"/>
              <a:t>)</a:t>
            </a:r>
          </a:p>
          <a:p>
            <a:pPr algn="l" fontAlgn="base"/>
            <a:r>
              <a:rPr lang="en-US" sz="2800" dirty="0" smtClean="0"/>
              <a:t>2. O(</a:t>
            </a:r>
            <a:r>
              <a:rPr lang="en-US" sz="2800" dirty="0" err="1" smtClean="0"/>
              <a:t>nLogn</a:t>
            </a:r>
            <a:r>
              <a:rPr lang="en-US" sz="2800" dirty="0"/>
              <a:t>)</a:t>
            </a:r>
          </a:p>
          <a:p>
            <a:pPr algn="l" fontAlgn="base"/>
            <a:r>
              <a:rPr lang="en-US" sz="2800" dirty="0" smtClean="0"/>
              <a:t>3. O(n^2</a:t>
            </a:r>
            <a:r>
              <a:rPr lang="en-US" sz="2800" dirty="0"/>
              <a:t>)</a:t>
            </a:r>
          </a:p>
          <a:p>
            <a:pPr algn="l" fontAlgn="base"/>
            <a:r>
              <a:rPr lang="en-US" sz="2800" dirty="0" smtClean="0"/>
              <a:t>4. O(n^2Logn</a:t>
            </a:r>
            <a:r>
              <a:rPr lang="en-US" sz="2800" dirty="0"/>
              <a:t>)</a:t>
            </a:r>
          </a:p>
        </p:txBody>
      </p:sp>
    </p:spTree>
    <p:extLst>
      <p:ext uri="{BB962C8B-B14F-4D97-AF65-F5344CB8AC3E}">
        <p14:creationId xmlns:p14="http://schemas.microsoft.com/office/powerpoint/2010/main" val="1978080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777286"/>
            <a:ext cx="9144000" cy="1651714"/>
          </a:xfrm>
        </p:spPr>
        <p:txBody>
          <a:bodyPr vert="horz" lIns="91440" tIns="45720" rIns="91440" bIns="45720" rtlCol="0" anchor="ctr">
            <a:noAutofit/>
          </a:bodyPr>
          <a:lstStyle/>
          <a:p>
            <a:pPr algn="l"/>
            <a:r>
              <a:rPr lang="en-US" sz="2800" b="1" dirty="0" err="1"/>
              <a:t>int</a:t>
            </a:r>
            <a:r>
              <a:rPr lang="en-US" sz="2800" b="1" dirty="0"/>
              <a:t> a = 0, i = N; </a:t>
            </a:r>
            <a:br>
              <a:rPr lang="en-US" sz="2800" b="1" dirty="0"/>
            </a:br>
            <a:r>
              <a:rPr lang="en-US" sz="2800" b="1" dirty="0"/>
              <a:t>while (i &gt; 0) { </a:t>
            </a:r>
            <a:br>
              <a:rPr lang="en-US" sz="2800" b="1" dirty="0"/>
            </a:br>
            <a:r>
              <a:rPr lang="en-US" sz="2800" b="1" dirty="0"/>
              <a:t>	a += i; </a:t>
            </a:r>
            <a:br>
              <a:rPr lang="en-US" sz="2800" b="1" dirty="0"/>
            </a:br>
            <a:r>
              <a:rPr lang="en-US" sz="2800" b="1" dirty="0"/>
              <a:t>	i /= 2; </a:t>
            </a:r>
            <a:br>
              <a:rPr lang="en-US" sz="2800" b="1" dirty="0"/>
            </a:br>
            <a:r>
              <a:rPr lang="en-US" sz="2800" b="1" dirty="0"/>
              <a:t>} </a:t>
            </a:r>
            <a:endParaRPr lang="en-US" sz="2800" b="1"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xmlns="" id="{59BFCB33-A58C-4581-AE43-9F14617571EE}"/>
              </a:ext>
            </a:extLst>
          </p:cNvPr>
          <p:cNvSpPr txBox="1">
            <a:spLocks/>
          </p:cNvSpPr>
          <p:nvPr/>
        </p:nvSpPr>
        <p:spPr>
          <a:xfrm>
            <a:off x="1524000" y="3904366"/>
            <a:ext cx="9144000" cy="195552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pt-BR" sz="2800" dirty="0" smtClean="0"/>
              <a:t>1. O(N</a:t>
            </a:r>
            <a:r>
              <a:rPr lang="pt-BR" sz="2800" dirty="0"/>
              <a:t>)</a:t>
            </a:r>
          </a:p>
          <a:p>
            <a:pPr algn="l" fontAlgn="base"/>
            <a:r>
              <a:rPr lang="pt-BR" sz="2800" dirty="0" smtClean="0"/>
              <a:t>2. O(Sqrt(N</a:t>
            </a:r>
            <a:r>
              <a:rPr lang="pt-BR" sz="2800" dirty="0"/>
              <a:t>))</a:t>
            </a:r>
          </a:p>
          <a:p>
            <a:pPr algn="l" fontAlgn="base"/>
            <a:r>
              <a:rPr lang="pt-BR" sz="2800" dirty="0" smtClean="0"/>
              <a:t>3. O(N </a:t>
            </a:r>
            <a:r>
              <a:rPr lang="pt-BR" sz="2800" dirty="0"/>
              <a:t>/ 2)</a:t>
            </a:r>
          </a:p>
          <a:p>
            <a:pPr algn="l" fontAlgn="base"/>
            <a:r>
              <a:rPr lang="pt-BR" sz="2800" dirty="0" smtClean="0"/>
              <a:t>4. O(log </a:t>
            </a:r>
            <a:r>
              <a:rPr lang="pt-BR" sz="2800" dirty="0"/>
              <a:t>N)</a:t>
            </a:r>
          </a:p>
        </p:txBody>
      </p:sp>
      <p:sp>
        <p:nvSpPr>
          <p:cNvPr id="10" name="Title 1">
            <a:extLst>
              <a:ext uri="{FF2B5EF4-FFF2-40B4-BE49-F238E27FC236}">
                <a16:creationId xmlns:a16="http://schemas.microsoft.com/office/drawing/2014/main" xmlns="" id="{59BFCB33-A58C-4581-AE43-9F14617571EE}"/>
              </a:ext>
            </a:extLst>
          </p:cNvPr>
          <p:cNvSpPr txBox="1">
            <a:spLocks/>
          </p:cNvSpPr>
          <p:nvPr/>
        </p:nvSpPr>
        <p:spPr>
          <a:xfrm>
            <a:off x="1279301" y="412125"/>
            <a:ext cx="9144000" cy="9272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Practice problem 4</a:t>
            </a:r>
            <a:endParaRPr lang="en-US" sz="4000" dirty="0"/>
          </a:p>
        </p:txBody>
      </p:sp>
    </p:spTree>
    <p:extLst>
      <p:ext uri="{BB962C8B-B14F-4D97-AF65-F5344CB8AC3E}">
        <p14:creationId xmlns:p14="http://schemas.microsoft.com/office/powerpoint/2010/main" val="1978080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4AD2314-98C2-43A8-9E9A-32771E16B5EE}"/>
              </a:ext>
            </a:extLst>
          </p:cNvPr>
          <p:cNvSpPr>
            <a:spLocks noGrp="1"/>
          </p:cNvSpPr>
          <p:nvPr>
            <p:ph type="title"/>
          </p:nvPr>
        </p:nvSpPr>
        <p:spPr>
          <a:xfrm>
            <a:off x="922319" y="2556782"/>
            <a:ext cx="10515600" cy="1325563"/>
          </a:xfrm>
        </p:spPr>
        <p:txBody>
          <a:bodyPr/>
          <a:lstStyle/>
          <a:p>
            <a:pPr algn="ctr"/>
            <a:r>
              <a:rPr lang="en-IN" dirty="0"/>
              <a:t>THANK YOU</a:t>
            </a:r>
          </a:p>
        </p:txBody>
      </p:sp>
      <p:sp>
        <p:nvSpPr>
          <p:cNvPr id="4" name="Footer Placeholder 3">
            <a:extLst>
              <a:ext uri="{FF2B5EF4-FFF2-40B4-BE49-F238E27FC236}">
                <a16:creationId xmlns="" xmlns:a16="http://schemas.microsoft.com/office/drawing/2014/main" id="{F98F212B-A7AE-4548-B2EB-228ABD79138E}"/>
              </a:ext>
            </a:extLst>
          </p:cNvPr>
          <p:cNvSpPr>
            <a:spLocks noGrp="1"/>
          </p:cNvSpPr>
          <p:nvPr>
            <p:ph type="ftr" sz="quarter" idx="11"/>
          </p:nvPr>
        </p:nvSpPr>
        <p:spPr/>
        <p:txBody>
          <a:bodyPr/>
          <a:lstStyle/>
          <a:p>
            <a:pPr>
              <a:defRPr/>
            </a:pPr>
            <a:r>
              <a:rPr lang="en-IN" altLang="en-US"/>
              <a:t>Department of Computer science and Engineering                                       CSB4201 - DESIGN AND ANALYSIS AND ALGORITHMS                   </a:t>
            </a:r>
            <a:endParaRPr lang="en-US" altLang="en-US"/>
          </a:p>
        </p:txBody>
      </p:sp>
      <p:sp>
        <p:nvSpPr>
          <p:cNvPr id="5" name="Slide Number Placeholder 4">
            <a:extLst>
              <a:ext uri="{FF2B5EF4-FFF2-40B4-BE49-F238E27FC236}">
                <a16:creationId xmlns="" xmlns:a16="http://schemas.microsoft.com/office/drawing/2014/main" id="{7A1B8B3B-32C8-4EF0-8223-DB610A59BA29}"/>
              </a:ext>
            </a:extLst>
          </p:cNvPr>
          <p:cNvSpPr>
            <a:spLocks noGrp="1"/>
          </p:cNvSpPr>
          <p:nvPr>
            <p:ph type="sldNum" sz="quarter" idx="12"/>
          </p:nvPr>
        </p:nvSpPr>
        <p:spPr/>
        <p:txBody>
          <a:bodyPr/>
          <a:lstStyle/>
          <a:p>
            <a:fld id="{F77949E5-1BAD-489A-B609-56188B994930}" type="slidenum">
              <a:rPr lang="en-US" altLang="en-US" smtClean="0"/>
              <a:pPr/>
              <a:t>16</a:t>
            </a:fld>
            <a:endParaRPr lang="en-US" altLang="en-US"/>
          </a:p>
        </p:txBody>
      </p:sp>
      <p:pic>
        <p:nvPicPr>
          <p:cNvPr id="6" name="Picture 5" descr="A drawing of a face&#10;&#10;Description automatically generated">
            <a:extLst>
              <a:ext uri="{FF2B5EF4-FFF2-40B4-BE49-F238E27FC236}">
                <a16:creationId xmlns="" xmlns:a16="http://schemas.microsoft.com/office/drawing/2014/main" id="{8B8B7AB1-FA9C-424B-8DC4-4694CB8C3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6175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122363"/>
            <a:ext cx="9144000" cy="487496"/>
          </a:xfrm>
        </p:spPr>
        <p:txBody>
          <a:bodyPr vert="horz" lIns="91440" tIns="45720" rIns="91440" bIns="45720" rtlCol="0" anchor="ctr">
            <a:normAutofit fontScale="90000"/>
          </a:bodyPr>
          <a:lstStyle/>
          <a:p>
            <a:pPr>
              <a:spcBef>
                <a:spcPts val="0"/>
              </a:spcBef>
              <a:spcAft>
                <a:spcPts val="600"/>
              </a:spcAft>
            </a:pPr>
            <a:r>
              <a:rPr lang="en-US" sz="2500" b="1" kern="1200" dirty="0">
                <a:solidFill>
                  <a:schemeClr val="tx1"/>
                </a:solidFill>
                <a:latin typeface="+mj-lt"/>
                <a:ea typeface="+mj-ea"/>
                <a:cs typeface="+mj-cs"/>
              </a:rPr>
              <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smtClean="0"/>
              <a:t>Topic </a:t>
            </a:r>
            <a:r>
              <a:rPr lang="en-US" sz="4000" b="1" dirty="0" smtClean="0"/>
              <a:t>: Time complexity</a:t>
            </a:r>
            <a:endParaRPr lang="en-US" sz="40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1574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1122363"/>
            <a:ext cx="9144000" cy="4261006"/>
          </a:xfrm>
        </p:spPr>
        <p:txBody>
          <a:bodyPr vert="horz" lIns="91440" tIns="45720" rIns="91440" bIns="45720" rtlCol="0" anchor="ctr">
            <a:normAutofit fontScale="90000"/>
          </a:bodyPr>
          <a:lstStyle/>
          <a:p>
            <a:pPr algn="l"/>
            <a:r>
              <a:rPr lang="en-US" sz="2400" b="1" dirty="0"/>
              <a:t>Time Complexity </a:t>
            </a:r>
            <a:r>
              <a:rPr lang="en-US" sz="2400" b="1" dirty="0" smtClean="0"/>
              <a:t>: </a:t>
            </a:r>
            <a:r>
              <a:rPr lang="en-US" sz="2400" dirty="0" smtClean="0"/>
              <a:t>Time the program takes to complete the execution.</a:t>
            </a:r>
            <a:br>
              <a:rPr lang="en-US" sz="2400" dirty="0" smtClean="0"/>
            </a:br>
            <a:r>
              <a:rPr lang="en-US" sz="2400" dirty="0"/>
              <a:t/>
            </a:r>
            <a:br>
              <a:rPr lang="en-US" sz="2400" dirty="0"/>
            </a:br>
            <a:r>
              <a:rPr lang="en-US" sz="2400" dirty="0" smtClean="0"/>
              <a:t>Types</a:t>
            </a:r>
            <a:r>
              <a:rPr lang="en-US" sz="2400" dirty="0"/>
              <a:t>:</a:t>
            </a:r>
            <a:r>
              <a:rPr lang="en-US" sz="2400" dirty="0"/>
              <a:t/>
            </a:r>
            <a:br>
              <a:rPr lang="en-US" sz="2400" dirty="0"/>
            </a:br>
            <a:r>
              <a:rPr lang="en-US" sz="2400" dirty="0"/>
              <a:t> </a:t>
            </a:r>
            <a:br>
              <a:rPr lang="en-US" sz="2400" dirty="0"/>
            </a:br>
            <a:r>
              <a:rPr lang="en-US" sz="2400" b="1" dirty="0"/>
              <a:t>Best Case Time Complexity</a:t>
            </a:r>
            <a:r>
              <a:rPr lang="en-US" sz="2400" dirty="0"/>
              <a:t>: Efficiency of an algorithm for an input of size</a:t>
            </a:r>
            <a:r>
              <a:rPr lang="en-US" sz="2400" b="1" dirty="0"/>
              <a:t> </a:t>
            </a:r>
            <a:r>
              <a:rPr lang="en-US" sz="2400" dirty="0"/>
              <a:t>N for which the algorithm takes the smallest amount of time. </a:t>
            </a:r>
            <a:br>
              <a:rPr lang="en-US" sz="2400" dirty="0"/>
            </a:br>
            <a:r>
              <a:rPr lang="en-US" sz="2400" dirty="0"/>
              <a:t> </a:t>
            </a:r>
            <a:br>
              <a:rPr lang="en-US" sz="2400" dirty="0"/>
            </a:br>
            <a:r>
              <a:rPr lang="en-US" sz="2400" b="1" dirty="0"/>
              <a:t>Average Case Time Complexity</a:t>
            </a:r>
            <a:r>
              <a:rPr lang="en-US" sz="2400" dirty="0"/>
              <a:t>: It gives the expected value of T(n).</a:t>
            </a:r>
            <a:r>
              <a:rPr lang="en-US" sz="2400" b="1" dirty="0"/>
              <a:t> </a:t>
            </a:r>
            <a:r>
              <a:rPr lang="en-US" sz="2400" dirty="0"/>
              <a:t>Average case is used when worst case and best case doesn’t gives any necessary information about algorithm’s behavior, then the algorithm’s efficiency is calculated on Random input. </a:t>
            </a:r>
            <a:br>
              <a:rPr lang="en-US" sz="2400" dirty="0"/>
            </a:br>
            <a:r>
              <a:rPr lang="en-US" sz="2400" dirty="0"/>
              <a:t> </a:t>
            </a:r>
            <a:br>
              <a:rPr lang="en-US" sz="2400" dirty="0"/>
            </a:br>
            <a:r>
              <a:rPr lang="en-US" sz="2400" b="1" dirty="0"/>
              <a:t>Worst Case Time Complexity</a:t>
            </a:r>
            <a:r>
              <a:rPr lang="en-US" sz="2400" dirty="0"/>
              <a:t>: efficiency of an algorithm for an input of size</a:t>
            </a:r>
            <a:r>
              <a:rPr lang="en-US" sz="2400" b="1" dirty="0"/>
              <a:t> </a:t>
            </a:r>
            <a:r>
              <a:rPr lang="en-US" sz="2400" dirty="0"/>
              <a:t>N for which the algorithm takes the longest amount of time. </a:t>
            </a:r>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0342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22" name="Picture 2" descr="C:\Users\sam\Desktop\Linear-Search-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11" y="1979543"/>
            <a:ext cx="5818134" cy="245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749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p:txBody>
          <a:bodyPr vert="horz" lIns="91440" tIns="45720" rIns="91440" bIns="45720" rtlCol="0" anchor="ctr">
            <a:normAutofit fontScale="90000"/>
          </a:bodyPr>
          <a:lstStyle/>
          <a:p>
            <a:pPr algn="l"/>
            <a:r>
              <a:rPr lang="en-US" sz="2500" b="1" kern="1200" dirty="0">
                <a:solidFill>
                  <a:schemeClr val="tx1"/>
                </a:solidFill>
                <a:latin typeface="+mj-lt"/>
                <a:ea typeface="+mj-ea"/>
                <a:cs typeface="+mj-cs"/>
              </a:rPr>
              <a:t/>
            </a:r>
            <a:br>
              <a:rPr lang="en-US" sz="2500" b="1" kern="1200" dirty="0">
                <a:solidFill>
                  <a:schemeClr val="tx1"/>
                </a:solidFill>
                <a:latin typeface="+mj-lt"/>
                <a:ea typeface="+mj-ea"/>
                <a:cs typeface="+mj-cs"/>
              </a:rPr>
            </a:br>
            <a:r>
              <a:rPr lang="en-US" sz="3600" dirty="0" smtClean="0"/>
              <a:t>Time </a:t>
            </a:r>
            <a:r>
              <a:rPr lang="en-US" sz="3600" dirty="0"/>
              <a:t>complexity is calculated on the basis of</a:t>
            </a:r>
            <a:br>
              <a:rPr lang="en-US" sz="3600" dirty="0"/>
            </a:br>
            <a:r>
              <a:rPr lang="en-US" sz="3600" dirty="0"/>
              <a:t> </a:t>
            </a:r>
            <a:br>
              <a:rPr lang="en-US" sz="3600" dirty="0"/>
            </a:br>
            <a:r>
              <a:rPr lang="en-US" sz="3600" b="1" dirty="0"/>
              <a:t>Operation Count</a:t>
            </a:r>
            <a:r>
              <a:rPr lang="en-US" sz="3600" dirty="0"/>
              <a:t>: Find the basic operation ; it takes 1 unit</a:t>
            </a:r>
            <a:r>
              <a:rPr lang="en-US" sz="3600" b="1" dirty="0"/>
              <a:t> </a:t>
            </a:r>
            <a:r>
              <a:rPr lang="en-US" sz="3600" dirty="0"/>
              <a:t>of time </a:t>
            </a:r>
            <a:br>
              <a:rPr lang="en-US" sz="3600" dirty="0"/>
            </a:br>
            <a:r>
              <a:rPr lang="en-US" sz="4000" dirty="0"/>
              <a:t/>
            </a:r>
            <a:br>
              <a:rPr lang="en-US" sz="4000" dirty="0"/>
            </a:br>
            <a:endParaRPr lang="en-US" sz="40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0342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2125013"/>
            <a:ext cx="9144000" cy="2640170"/>
          </a:xfrm>
        </p:spPr>
        <p:txBody>
          <a:bodyPr vert="horz" lIns="91440" tIns="45720" rIns="91440" bIns="45720" rtlCol="0" anchor="ctr">
            <a:normAutofit fontScale="90000"/>
          </a:bodyPr>
          <a:lstStyle/>
          <a:p>
            <a:pPr algn="l"/>
            <a:r>
              <a:rPr lang="en-US" sz="2400" b="1" dirty="0"/>
              <a:t>for (i = 0; i &lt; n; i++)</a:t>
            </a:r>
            <a:r>
              <a:rPr lang="en-US" sz="2400" dirty="0"/>
              <a:t/>
            </a:r>
            <a:br>
              <a:rPr lang="en-US" sz="2400" dirty="0"/>
            </a:br>
            <a:r>
              <a:rPr lang="en-US" sz="2400" b="1" dirty="0" smtClean="0"/>
              <a:t> </a:t>
            </a:r>
            <a:r>
              <a:rPr lang="en-US" sz="2400" b="1" dirty="0"/>
              <a:t>{</a:t>
            </a:r>
            <a:r>
              <a:rPr lang="en-US" sz="2400" dirty="0"/>
              <a:t/>
            </a:r>
            <a:br>
              <a:rPr lang="en-US" sz="2400" dirty="0"/>
            </a:br>
            <a:r>
              <a:rPr lang="en-US" sz="2400" b="1" dirty="0"/>
              <a:t>	</a:t>
            </a:r>
            <a:r>
              <a:rPr lang="en-US" sz="2400" b="1" dirty="0" err="1"/>
              <a:t>printf</a:t>
            </a:r>
            <a:r>
              <a:rPr lang="en-US" sz="2400" b="1" dirty="0"/>
              <a:t>(“%d”,</a:t>
            </a:r>
            <a:r>
              <a:rPr lang="en-US" sz="2400" b="1" dirty="0" err="1"/>
              <a:t>arr</a:t>
            </a:r>
            <a:r>
              <a:rPr lang="en-US" sz="2400" b="1" dirty="0"/>
              <a:t>[i]);</a:t>
            </a:r>
            <a:r>
              <a:rPr lang="en-US" sz="2400" dirty="0"/>
              <a:t/>
            </a:r>
            <a:br>
              <a:rPr lang="en-US" sz="2400" dirty="0"/>
            </a:br>
            <a:r>
              <a:rPr lang="en-US" sz="2400" b="1" dirty="0" smtClean="0"/>
              <a:t>}</a:t>
            </a:r>
            <a:r>
              <a:rPr lang="en-US" sz="2400" b="1" dirty="0"/>
              <a:t/>
            </a:r>
            <a:br>
              <a:rPr lang="en-US" sz="2400" b="1" dirty="0"/>
            </a:br>
            <a:r>
              <a:rPr lang="en-US" sz="2400" b="1" dirty="0" smtClean="0"/>
              <a:t/>
            </a:r>
            <a:br>
              <a:rPr lang="en-US" sz="2400" b="1" dirty="0" smtClean="0"/>
            </a:br>
            <a:r>
              <a:rPr lang="en-US" sz="2400" dirty="0"/>
              <a:t>The Step count for “i=0‟        = 1</a:t>
            </a:r>
            <a:br>
              <a:rPr lang="en-US" sz="2400" dirty="0"/>
            </a:br>
            <a:r>
              <a:rPr lang="en-US" sz="2400" dirty="0"/>
              <a:t> </a:t>
            </a:r>
            <a:br>
              <a:rPr lang="en-US" sz="2400" dirty="0"/>
            </a:br>
            <a:r>
              <a:rPr lang="en-US" sz="2400" dirty="0"/>
              <a:t>The step count for, “”i&lt;n”     =  n + 1 </a:t>
            </a:r>
            <a:br>
              <a:rPr lang="en-US" sz="2400" dirty="0"/>
            </a:br>
            <a:r>
              <a:rPr lang="en-US" sz="2400" dirty="0"/>
              <a:t>The step count for, “i++‟       =  n</a:t>
            </a:r>
            <a:br>
              <a:rPr lang="en-US" sz="2400" dirty="0"/>
            </a:br>
            <a:r>
              <a:rPr lang="en-US" sz="2400" dirty="0"/>
              <a:t> </a:t>
            </a:r>
            <a:br>
              <a:rPr lang="en-US" sz="2400" dirty="0"/>
            </a:br>
            <a:r>
              <a:rPr lang="en-US" sz="2400" dirty="0"/>
              <a:t>The step count for, “</a:t>
            </a:r>
            <a:r>
              <a:rPr lang="en-US" sz="2400" dirty="0" err="1"/>
              <a:t>printf</a:t>
            </a:r>
            <a:r>
              <a:rPr lang="en-US" sz="2400" dirty="0"/>
              <a:t>‟   = n</a:t>
            </a:r>
            <a:br>
              <a:rPr lang="en-US" sz="2400" dirty="0"/>
            </a:br>
            <a:r>
              <a:rPr lang="en-US" sz="2400" dirty="0"/>
              <a:t> </a:t>
            </a:r>
            <a:br>
              <a:rPr lang="en-US" sz="2400" dirty="0"/>
            </a:br>
            <a:r>
              <a:rPr lang="en-US" sz="2400" dirty="0"/>
              <a:t>Total steps = 1+[n+1]+[n+1] + n = 3n+2</a:t>
            </a:r>
            <a:br>
              <a:rPr lang="en-US" sz="2400" dirty="0"/>
            </a:br>
            <a:endParaRPr lang="en-US" sz="24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47733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408091" y="1986364"/>
            <a:ext cx="9144000" cy="2721334"/>
          </a:xfrm>
        </p:spPr>
        <p:txBody>
          <a:bodyPr vert="horz" lIns="91440" tIns="45720" rIns="91440" bIns="45720" rtlCol="0" anchor="ctr">
            <a:normAutofit fontScale="90000"/>
          </a:bodyPr>
          <a:lstStyle/>
          <a:p>
            <a:pPr algn="l"/>
            <a:r>
              <a:rPr lang="en-US" sz="2400" dirty="0" smtClean="0"/>
              <a:t>Time </a:t>
            </a:r>
            <a:r>
              <a:rPr lang="en-US" sz="2400" dirty="0"/>
              <a:t>complexity of a function (or set of statements) is considered as O(1) if it doesn’t contain loop, recursion and call to any other non-constant time function</a:t>
            </a:r>
            <a:r>
              <a:rPr lang="en-US" sz="2400" dirty="0" smtClean="0"/>
              <a:t>.</a:t>
            </a:r>
            <a:br>
              <a:rPr lang="en-US" sz="2400" dirty="0" smtClean="0"/>
            </a:br>
            <a:r>
              <a:rPr lang="en-US" sz="2400" dirty="0"/>
              <a:t/>
            </a:r>
            <a:br>
              <a:rPr lang="en-US" sz="2400" dirty="0"/>
            </a:br>
            <a:r>
              <a:rPr lang="en-US" sz="2400" b="1" dirty="0"/>
              <a:t>   // set of non-recursive and non-loop statements </a:t>
            </a:r>
            <a:r>
              <a:rPr lang="en-US" sz="2400" dirty="0"/>
              <a:t> </a:t>
            </a:r>
            <a:r>
              <a:rPr lang="en-US" sz="2400" dirty="0"/>
              <a:t>For example following statement has O(1) time complexity</a:t>
            </a:r>
            <a:r>
              <a:rPr lang="en-US" sz="2400" dirty="0" smtClean="0"/>
              <a:t>.</a:t>
            </a:r>
            <a:br>
              <a:rPr lang="en-US" sz="2400" dirty="0" smtClean="0"/>
            </a:br>
            <a:r>
              <a:rPr lang="en-US" sz="2400" dirty="0"/>
              <a:t/>
            </a:r>
            <a:br>
              <a:rPr lang="en-US" sz="2400" dirty="0"/>
            </a:br>
            <a:r>
              <a:rPr lang="en-US" sz="2400" b="1" dirty="0"/>
              <a:t>                sum=sum+1;</a:t>
            </a:r>
            <a:r>
              <a:rPr lang="en-US" sz="2400" dirty="0"/>
              <a:t/>
            </a:r>
            <a:br>
              <a:rPr lang="en-US" sz="2400" dirty="0"/>
            </a:br>
            <a:r>
              <a:rPr lang="en-US" sz="2400" dirty="0"/>
              <a:t>   </a:t>
            </a:r>
            <a:endParaRPr lang="en-US" sz="40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3013655" y="1004553"/>
            <a:ext cx="6091707" cy="77882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t>O(1) </a:t>
            </a:r>
            <a:endParaRPr lang="en-US" sz="4000" dirty="0"/>
          </a:p>
        </p:txBody>
      </p:sp>
    </p:spTree>
    <p:extLst>
      <p:ext uri="{BB962C8B-B14F-4D97-AF65-F5344CB8AC3E}">
        <p14:creationId xmlns:p14="http://schemas.microsoft.com/office/powerpoint/2010/main" val="1347733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2550017"/>
            <a:ext cx="9144000" cy="2331075"/>
          </a:xfrm>
        </p:spPr>
        <p:txBody>
          <a:bodyPr vert="horz" lIns="91440" tIns="45720" rIns="91440" bIns="45720" rtlCol="0" anchor="ctr">
            <a:normAutofit fontScale="90000"/>
          </a:bodyPr>
          <a:lstStyle/>
          <a:p>
            <a:pPr algn="l">
              <a:spcBef>
                <a:spcPts val="0"/>
              </a:spcBef>
              <a:spcAft>
                <a:spcPts val="600"/>
              </a:spcAft>
            </a:pPr>
            <a:r>
              <a:rPr lang="en-US" sz="4000" dirty="0"/>
              <a:t>for </a:t>
            </a:r>
            <a:r>
              <a:rPr lang="en-US" sz="4000" dirty="0" smtClean="0"/>
              <a:t>(i </a:t>
            </a:r>
            <a:r>
              <a:rPr lang="en-US" sz="4000" dirty="0"/>
              <a:t>= 1; i &lt;= n; i += </a:t>
            </a:r>
            <a:r>
              <a:rPr lang="en-US" sz="4000" dirty="0" smtClean="0"/>
              <a:t>1) </a:t>
            </a:r>
            <a:br>
              <a:rPr lang="en-US" sz="4000" dirty="0" smtClean="0"/>
            </a:br>
            <a:r>
              <a:rPr lang="en-US" sz="4000" dirty="0" smtClean="0"/>
              <a:t>{   </a:t>
            </a:r>
            <a:br>
              <a:rPr lang="en-US" sz="4000" dirty="0" smtClean="0"/>
            </a:br>
            <a:r>
              <a:rPr lang="en-US" sz="4000" dirty="0"/>
              <a:t> </a:t>
            </a:r>
            <a:r>
              <a:rPr lang="en-US" sz="4000" dirty="0" smtClean="0"/>
              <a:t>     // </a:t>
            </a:r>
            <a:r>
              <a:rPr lang="en-US" sz="4000" dirty="0"/>
              <a:t>some O(1) expressions </a:t>
            </a:r>
            <a:r>
              <a:rPr lang="en-US" sz="4000" dirty="0" smtClean="0"/>
              <a:t/>
            </a:r>
            <a:br>
              <a:rPr lang="en-US" sz="4000" dirty="0" smtClean="0"/>
            </a:br>
            <a:r>
              <a:rPr lang="en-US" sz="4000" dirty="0" smtClean="0"/>
              <a:t>} </a:t>
            </a:r>
            <a:br>
              <a:rPr lang="en-US" sz="4000" dirty="0" smtClean="0"/>
            </a:br>
            <a:endParaRPr lang="en-US" sz="40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877664"/>
            <a:ext cx="9144000" cy="138901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O(n)</a:t>
            </a:r>
            <a:endParaRPr lang="en-US" sz="4000" dirty="0"/>
          </a:p>
        </p:txBody>
      </p:sp>
    </p:spTree>
    <p:extLst>
      <p:ext uri="{BB962C8B-B14F-4D97-AF65-F5344CB8AC3E}">
        <p14:creationId xmlns:p14="http://schemas.microsoft.com/office/powerpoint/2010/main" val="54957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BFCB33-A58C-4581-AE43-9F14617571EE}"/>
              </a:ext>
            </a:extLst>
          </p:cNvPr>
          <p:cNvSpPr>
            <a:spLocks noGrp="1"/>
          </p:cNvSpPr>
          <p:nvPr>
            <p:ph type="ctrTitle"/>
          </p:nvPr>
        </p:nvSpPr>
        <p:spPr>
          <a:xfrm>
            <a:off x="1524000" y="2550017"/>
            <a:ext cx="9144000" cy="2331075"/>
          </a:xfrm>
        </p:spPr>
        <p:txBody>
          <a:bodyPr vert="horz" lIns="91440" tIns="45720" rIns="91440" bIns="45720" rtlCol="0" anchor="ctr">
            <a:normAutofit fontScale="90000"/>
          </a:bodyPr>
          <a:lstStyle/>
          <a:p>
            <a:pPr algn="l">
              <a:spcBef>
                <a:spcPts val="0"/>
              </a:spcBef>
              <a:spcAft>
                <a:spcPts val="600"/>
              </a:spcAft>
            </a:pPr>
            <a:r>
              <a:rPr lang="en-US" sz="4000" dirty="0"/>
              <a:t>for </a:t>
            </a:r>
            <a:r>
              <a:rPr lang="en-US" sz="4000" dirty="0" smtClean="0"/>
              <a:t>(i </a:t>
            </a:r>
            <a:r>
              <a:rPr lang="en-US" sz="4000" dirty="0"/>
              <a:t>= 1; i &lt;=n; </a:t>
            </a:r>
            <a:r>
              <a:rPr lang="en-US" sz="4000" dirty="0" smtClean="0"/>
              <a:t>i++) </a:t>
            </a:r>
            <a:br>
              <a:rPr lang="en-US" sz="4000" dirty="0" smtClean="0"/>
            </a:br>
            <a:r>
              <a:rPr lang="en-US" sz="4000" dirty="0" smtClean="0"/>
              <a:t>{ </a:t>
            </a:r>
            <a:br>
              <a:rPr lang="en-US" sz="4000" dirty="0" smtClean="0"/>
            </a:br>
            <a:r>
              <a:rPr lang="en-US" sz="4000" dirty="0"/>
              <a:t> </a:t>
            </a:r>
            <a:r>
              <a:rPr lang="en-US" sz="4000" dirty="0" smtClean="0"/>
              <a:t>  for (j </a:t>
            </a:r>
            <a:r>
              <a:rPr lang="en-US" sz="4000" dirty="0"/>
              <a:t>= 1; j &lt;=n; </a:t>
            </a:r>
            <a:r>
              <a:rPr lang="en-US" sz="4000" dirty="0" smtClean="0"/>
              <a:t>j++) </a:t>
            </a:r>
            <a:br>
              <a:rPr lang="en-US" sz="4000" dirty="0" smtClean="0"/>
            </a:br>
            <a:r>
              <a:rPr lang="en-US" sz="4000" dirty="0"/>
              <a:t> </a:t>
            </a:r>
            <a:r>
              <a:rPr lang="en-US" sz="4000" dirty="0" smtClean="0"/>
              <a:t>    {</a:t>
            </a:r>
            <a:br>
              <a:rPr lang="en-US" sz="4000" dirty="0" smtClean="0"/>
            </a:br>
            <a:r>
              <a:rPr lang="en-US" sz="4000" dirty="0"/>
              <a:t> </a:t>
            </a:r>
            <a:r>
              <a:rPr lang="en-US" sz="4000" dirty="0" smtClean="0"/>
              <a:t>           </a:t>
            </a:r>
            <a:r>
              <a:rPr lang="en-US" sz="4000" dirty="0"/>
              <a:t>// some O(1) expressions </a:t>
            </a:r>
            <a:r>
              <a:rPr lang="en-US" sz="4000" dirty="0" smtClean="0"/>
              <a:t/>
            </a:r>
            <a:br>
              <a:rPr lang="en-US" sz="4000" dirty="0" smtClean="0"/>
            </a:br>
            <a:r>
              <a:rPr lang="en-US" sz="4000" dirty="0"/>
              <a:t> </a:t>
            </a:r>
            <a:r>
              <a:rPr lang="en-US" sz="4000" dirty="0" smtClean="0"/>
              <a:t> } </a:t>
            </a:r>
            <a:br>
              <a:rPr lang="en-US" sz="4000" dirty="0" smtClean="0"/>
            </a:br>
            <a:r>
              <a:rPr lang="en-US" sz="4000" dirty="0" smtClean="0"/>
              <a:t>} </a:t>
            </a:r>
            <a:r>
              <a:rPr lang="en-US" sz="4000" dirty="0"/>
              <a:t/>
            </a:r>
            <a:br>
              <a:rPr lang="en-US" sz="4000" dirty="0"/>
            </a:br>
            <a:endParaRPr lang="en-US" sz="4000"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xmlns="" id="{59BFCB33-A58C-4581-AE43-9F14617571EE}"/>
              </a:ext>
            </a:extLst>
          </p:cNvPr>
          <p:cNvSpPr txBox="1">
            <a:spLocks/>
          </p:cNvSpPr>
          <p:nvPr/>
        </p:nvSpPr>
        <p:spPr>
          <a:xfrm>
            <a:off x="1279301" y="412124"/>
            <a:ext cx="9144000" cy="185455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spcAft>
                <a:spcPts val="600"/>
              </a:spcAft>
            </a:pPr>
            <a:r>
              <a:rPr lang="en-US" sz="2800" b="1" dirty="0" smtClean="0"/>
              <a:t>O(n</a:t>
            </a:r>
            <a:r>
              <a:rPr lang="en-US" sz="2800" b="1" baseline="30000" dirty="0" smtClean="0"/>
              <a:t>2</a:t>
            </a:r>
            <a:r>
              <a:rPr lang="en-US" sz="2800" b="1" dirty="0" smtClean="0"/>
              <a:t>)</a:t>
            </a:r>
            <a:endParaRPr lang="en-US" sz="4000" dirty="0"/>
          </a:p>
        </p:txBody>
      </p:sp>
    </p:spTree>
    <p:extLst>
      <p:ext uri="{BB962C8B-B14F-4D97-AF65-F5344CB8AC3E}">
        <p14:creationId xmlns:p14="http://schemas.microsoft.com/office/powerpoint/2010/main" val="3326796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822F5BF42F45BC3FF9790004891E" ma:contentTypeVersion="10" ma:contentTypeDescription="Create a new document." ma:contentTypeScope="" ma:versionID="9d1618edb178234e008021d838febc81">
  <xsd:schema xmlns:xsd="http://www.w3.org/2001/XMLSchema" xmlns:xs="http://www.w3.org/2001/XMLSchema" xmlns:p="http://schemas.microsoft.com/office/2006/metadata/properties" xmlns:ns2="f2117532-5b61-4b3f-8511-af36256562b2" xmlns:ns3="5ddf6d21-2854-4715-8f3a-9dac28e498d7" targetNamespace="http://schemas.microsoft.com/office/2006/metadata/properties" ma:root="true" ma:fieldsID="c354a4482bd8eafa6377a575070a1e71" ns2:_="" ns3:_="">
    <xsd:import namespace="f2117532-5b61-4b3f-8511-af36256562b2"/>
    <xsd:import namespace="5ddf6d21-2854-4715-8f3a-9dac28e498d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117532-5b61-4b3f-8511-af36256562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df6d21-2854-4715-8f3a-9dac28e498d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0700F9-DCAA-429B-91A3-98D060FC1A60}"/>
</file>

<file path=customXml/itemProps2.xml><?xml version="1.0" encoding="utf-8"?>
<ds:datastoreItem xmlns:ds="http://schemas.openxmlformats.org/officeDocument/2006/customXml" ds:itemID="{56EA1656-64F6-4CFB-9316-F55DE11AE0F0}"/>
</file>

<file path=customXml/itemProps3.xml><?xml version="1.0" encoding="utf-8"?>
<ds:datastoreItem xmlns:ds="http://schemas.openxmlformats.org/officeDocument/2006/customXml" ds:itemID="{4D57CB6A-0429-4264-96BB-48BE22B20989}"/>
</file>

<file path=docProps/app.xml><?xml version="1.0" encoding="utf-8"?>
<Properties xmlns="http://schemas.openxmlformats.org/officeDocument/2006/extended-properties" xmlns:vt="http://schemas.openxmlformats.org/officeDocument/2006/docPropsVTypes">
  <TotalTime>552</TotalTime>
  <Words>359</Words>
  <Application>Microsoft Office PowerPoint</Application>
  <PresentationFormat>Custom</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Topic : Time complexity</vt:lpstr>
      <vt:lpstr>Time Complexity : Time the program takes to complete the execution.  Types:   Best Case Time Complexity: Efficiency of an algorithm for an input of size N for which the algorithm takes the smallest amount of time.    Average Case Time Complexity: It gives the expected value of T(n). Average case is used when worst case and best case doesn’t gives any necessary information about algorithm’s behavior, then the algorithm’s efficiency is calculated on Random input.    Worst Case Time Complexity: efficiency of an algorithm for an input of size N for which the algorithm takes the longest amount of time. </vt:lpstr>
      <vt:lpstr>PowerPoint Presentation</vt:lpstr>
      <vt:lpstr> Time complexity is calculated on the basis of   Operation Count: Find the basic operation ; it takes 1 unit of time   </vt:lpstr>
      <vt:lpstr>for (i = 0; i &lt; n; i++)  {  printf(“%d”,arr[i]); }  The Step count for “i=0‟        = 1   The step count for, “”i&lt;n”     =  n + 1  The step count for, “i++‟       =  n   The step count for, “printf‟   = n   Total steps = 1+[n+1]+[n+1] + n = 3n+2 </vt:lpstr>
      <vt:lpstr>Time complexity of a function (or set of statements) is considered as O(1) if it doesn’t contain loop, recursion and call to any other non-constant time function.     // set of non-recursive and non-loop statements  For example following statement has O(1) time complexity.                  sum=sum+1;    </vt:lpstr>
      <vt:lpstr>for (i = 1; i &lt;= n; i += 1)  {          // some O(1) expressions  }  </vt:lpstr>
      <vt:lpstr>for (i = 1; i &lt;=n; i++)  {     for (j = 1; j &lt;=n; j++)       {             // some O(1) expressions    }  }  </vt:lpstr>
      <vt:lpstr>for (i = 1; i &lt;=n; i++)  {     for (j = 1; j &lt;=n; j++)       {         for (k = 1; k &lt;=n; k++)           {                 // some O(1) expressions          }   }  }  </vt:lpstr>
      <vt:lpstr>O(Logn) Time Complexity of a loop is considered as O(Logn) if the loop variables is divided / multiplied by a constant amount.  for (int i = 1; i &lt;=n; i *= 2)  {                   // some O(1) expressions    }</vt:lpstr>
      <vt:lpstr>int a = 0, b = 0;  for (i = 0; i &lt; N; i++) {   a = a + 3;  }  for (j = 0; j &lt; M; j++) {   b = b + 4;  }  </vt:lpstr>
      <vt:lpstr>int a = 0;  for (i = 0; i &lt; N; i++) {   for (j = N; j &gt; i; j--) {    a = a + i + j;   }  } </vt:lpstr>
      <vt:lpstr>int i, j, k = 0;  for (i = n / 2; i &lt;= n; i++) {   for (j = 2; j &lt;= n; j = j * 2) {    k = k + n / 2;   }  } </vt:lpstr>
      <vt:lpstr>int a = 0, i = N;  while (i &gt; 0) {   a += i;   i /= 2;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sam</cp:lastModifiedBy>
  <cp:revision>41</cp:revision>
  <dcterms:created xsi:type="dcterms:W3CDTF">2020-06-15T12:13:30Z</dcterms:created>
  <dcterms:modified xsi:type="dcterms:W3CDTF">2020-07-17T10:01:07Z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0x010100FA7C822F5BF42F45BC3FF9790004891E</vt:lpwstr>
  </property>
</Properties>
</file>