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4"/>
  </p:notesMasterIdLst>
  <p:handoutMasterIdLst>
    <p:handoutMasterId r:id="rId25"/>
  </p:handoutMasterIdLst>
  <p:sldIdLst>
    <p:sldId id="543" r:id="rId2"/>
    <p:sldId id="264" r:id="rId3"/>
    <p:sldId id="271" r:id="rId4"/>
    <p:sldId id="268" r:id="rId5"/>
    <p:sldId id="270" r:id="rId6"/>
    <p:sldId id="558" r:id="rId7"/>
    <p:sldId id="266" r:id="rId8"/>
    <p:sldId id="267" r:id="rId9"/>
    <p:sldId id="557" r:id="rId10"/>
    <p:sldId id="272" r:id="rId11"/>
    <p:sldId id="278" r:id="rId12"/>
    <p:sldId id="280" r:id="rId13"/>
    <p:sldId id="549" r:id="rId14"/>
    <p:sldId id="550" r:id="rId15"/>
    <p:sldId id="551" r:id="rId16"/>
    <p:sldId id="552" r:id="rId17"/>
    <p:sldId id="553" r:id="rId18"/>
    <p:sldId id="275" r:id="rId19"/>
    <p:sldId id="276" r:id="rId20"/>
    <p:sldId id="277" r:id="rId21"/>
    <p:sldId id="547"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eesha Reddy" userId="69b89cc40d6c3aa9" providerId="LiveId" clId="{874DE475-9145-4144-A742-3E5EF2494A10}"/>
    <pc:docChg chg="undo redo custSel modSld">
      <pc:chgData name="Praneesha Reddy" userId="69b89cc40d6c3aa9" providerId="LiveId" clId="{874DE475-9145-4144-A742-3E5EF2494A10}" dt="2023-03-15T06:03:36.252" v="34" actId="20577"/>
      <pc:docMkLst>
        <pc:docMk/>
      </pc:docMkLst>
      <pc:sldChg chg="modSp mod">
        <pc:chgData name="Praneesha Reddy" userId="69b89cc40d6c3aa9" providerId="LiveId" clId="{874DE475-9145-4144-A742-3E5EF2494A10}" dt="2023-03-15T06:03:36.252" v="34" actId="20577"/>
        <pc:sldMkLst>
          <pc:docMk/>
          <pc:sldMk cId="844904607" sldId="543"/>
        </pc:sldMkLst>
        <pc:spChg chg="mod">
          <ac:chgData name="Praneesha Reddy" userId="69b89cc40d6c3aa9" providerId="LiveId" clId="{874DE475-9145-4144-A742-3E5EF2494A10}" dt="2023-03-15T06:03:36.252" v="34" actId="20577"/>
          <ac:spMkLst>
            <pc:docMk/>
            <pc:sldMk cId="844904607" sldId="54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31-10-2023</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31-10-2023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6C5AF291-E803-49CC-A45B-395C47792A67}" type="datetime1">
              <a:rPr lang="en-IN" smtClean="0"/>
              <a:t>31-10-2023</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US"/>
              <a:t>Dept of CSE                    CSE5B                                Design Project with IoT (2021) </a:t>
            </a:r>
            <a:endParaRPr lang="en-IN"/>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FE058B95-0647-4ACE-AC60-0870D7E60FBD}" type="datetime1">
              <a:rPr lang="en-IN" smtClean="0"/>
              <a:t>31-10-2023</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US"/>
              <a:t>Dept of CSE                    CSE5B                                Design Project with IoT (2021) </a:t>
            </a:r>
            <a:endParaRPr lang="en-IN"/>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C30A5090-8029-4CB2-A8F8-29F4FF22F34B}" type="datetime1">
              <a:rPr lang="en-IN" smtClean="0"/>
              <a:t>31-10-2023</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US"/>
              <a:t>Dept of CSE                    CSE5B                                Design Project with IoT (2021) </a:t>
            </a:r>
            <a:endParaRPr lang="en-IN"/>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3BC49CB8-1FAC-4934-870D-D43726AD053D}" type="datetime1">
              <a:rPr lang="en-IN" smtClean="0"/>
              <a:t>31-10-2023</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US"/>
              <a:t>Dept of CSE                    CSE5B                                Design Project with IoT (2021) </a:t>
            </a:r>
            <a:endParaRPr lang="en-IN"/>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A1D4E008-6F5C-4A75-B2D9-D564DFF09157}" type="datetime1">
              <a:rPr lang="en-IN" smtClean="0"/>
              <a:t>31-10-2023</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US"/>
              <a:t>Dept of CSE                    CSE5B                                Design Project with IoT (2021) </a:t>
            </a:r>
            <a:endParaRPr lang="en-IN"/>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06EEFA80-1FFF-443F-8843-89C0F3E942A5}" type="datetime1">
              <a:rPr lang="en-IN" smtClean="0"/>
              <a:t>31-10-2023</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US"/>
              <a:t>Dept of CSE                    CSE5B                                Design Project with IoT (2021) </a:t>
            </a:r>
            <a:endParaRPr lang="en-IN"/>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29F97873-D03F-4934-A1B6-4E0693CF9FB1}" type="datetime1">
              <a:rPr lang="en-IN" smtClean="0"/>
              <a:t>31-10-2023</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US"/>
              <a:t>Dept of CSE                    CSE5B                                Design Project with IoT (2021) </a:t>
            </a:r>
            <a:endParaRPr lang="en-IN"/>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5527930C-C86E-458D-BD1C-5E9371FABB46}" type="datetime1">
              <a:rPr lang="en-IN" smtClean="0"/>
              <a:t>31-10-2023</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US"/>
              <a:t>Dept of CSE                    CSE5B                                Design Project with IoT (2021) </a:t>
            </a:r>
            <a:endParaRPr lang="en-IN"/>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9024FF50-FB92-4922-8BB6-0BCC92D968B7}" type="datetime1">
              <a:rPr lang="en-IN" smtClean="0"/>
              <a:t>31-10-2023</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US"/>
              <a:t>Dept of CSE                    CSE5B                                Design Project with IoT (2021) </a:t>
            </a:r>
            <a:endParaRPr lang="en-IN"/>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A38DB726-2874-41BA-AA8C-BC09A765E449}" type="datetime1">
              <a:rPr lang="en-IN" smtClean="0"/>
              <a:t>31-10-2023</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US"/>
              <a:t>Dept of CSE                    CSE5B                                Design Project with IoT (2021) </a:t>
            </a:r>
            <a:endParaRPr lang="en-IN"/>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A2F5F1FF-E700-425E-BCF7-E0EED9ACDE90}" type="datetime1">
              <a:rPr lang="en-IN" smtClean="0"/>
              <a:t>31-10-2023</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US"/>
              <a:t>Dept of CSE                    CSE5B                                Design Project with IoT (2021) </a:t>
            </a:r>
            <a:endParaRPr lang="en-IN"/>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C1939-E99A-40EC-92EF-2157A3C04DF9}" type="datetime1">
              <a:rPr lang="en-IN" smtClean="0"/>
              <a:t>31-10-2023</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CSE                    CSE5B                                Design Project with IoT (2021) </a:t>
            </a:r>
            <a:endParaRPr lang="en-IN"/>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bwMode="auto">
          <a:xfrm>
            <a:off x="1600200" y="1665162"/>
            <a:ext cx="90678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r>
              <a:rPr lang="en-IN" sz="2800" b="1" dirty="0">
                <a:solidFill>
                  <a:srgbClr val="0000FF"/>
                </a:solidFill>
              </a:rPr>
              <a:t> CSB 4441: PROJECT AND VIVA-VOCE (</a:t>
            </a:r>
            <a:r>
              <a:rPr lang="en-IN" sz="2800" b="1">
                <a:solidFill>
                  <a:srgbClr val="0000FF"/>
                </a:solidFill>
              </a:rPr>
              <a:t>Review 3)</a:t>
            </a:r>
            <a:endParaRPr lang="en-IN" sz="2800" b="1" dirty="0">
              <a:solidFill>
                <a:srgbClr val="0000FF"/>
              </a:solidFill>
            </a:endParaRPr>
          </a:p>
        </p:txBody>
      </p:sp>
      <p:sp>
        <p:nvSpPr>
          <p:cNvPr id="23" name="Subtitle 2"/>
          <p:cNvSpPr txBox="1">
            <a:spLocks/>
          </p:cNvSpPr>
          <p:nvPr/>
        </p:nvSpPr>
        <p:spPr>
          <a:xfrm>
            <a:off x="434955" y="3648920"/>
            <a:ext cx="4521856" cy="2021038"/>
          </a:xfrm>
          <a:prstGeom prst="rect">
            <a:avLst/>
          </a:prstGeom>
        </p:spPr>
        <p:txBody>
          <a:bodyPr/>
          <a:lst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gn="ctr">
              <a:buNone/>
            </a:pPr>
            <a:r>
              <a:rPr lang="en-IN" sz="2400" b="1" dirty="0">
                <a:solidFill>
                  <a:srgbClr val="CC0099"/>
                </a:solidFill>
                <a:latin typeface="Arial" pitchFamily="34" charset="0"/>
                <a:cs typeface="Arial" pitchFamily="34" charset="0"/>
              </a:rPr>
              <a:t>P. SAI MANOJ</a:t>
            </a:r>
          </a:p>
          <a:p>
            <a:pPr marL="0" indent="0" algn="ctr">
              <a:buNone/>
            </a:pPr>
            <a:r>
              <a:rPr lang="en-IN" sz="2400" b="1" dirty="0">
                <a:solidFill>
                  <a:srgbClr val="C00000"/>
                </a:solidFill>
                <a:latin typeface="Arial" pitchFamily="34" charset="0"/>
                <a:cs typeface="Arial" pitchFamily="34" charset="0"/>
              </a:rPr>
              <a:t>19113101</a:t>
            </a:r>
          </a:p>
          <a:p>
            <a:pPr marL="0" indent="0" algn="ctr">
              <a:buNone/>
            </a:pPr>
            <a:r>
              <a:rPr lang="en-IN" sz="2400" b="1" dirty="0">
                <a:solidFill>
                  <a:srgbClr val="CC0099"/>
                </a:solidFill>
                <a:latin typeface="Arial" pitchFamily="34" charset="0"/>
                <a:cs typeface="Arial" pitchFamily="34" charset="0"/>
              </a:rPr>
              <a:t>K. SUMANTH KUMAR REDDY</a:t>
            </a:r>
          </a:p>
          <a:p>
            <a:pPr marL="0" indent="0" algn="ctr">
              <a:buNone/>
            </a:pPr>
            <a:r>
              <a:rPr lang="en-IN" sz="2400" b="1" dirty="0">
                <a:solidFill>
                  <a:srgbClr val="C00000"/>
                </a:solidFill>
                <a:latin typeface="Arial" pitchFamily="34" charset="0"/>
                <a:cs typeface="Arial" pitchFamily="34" charset="0"/>
              </a:rPr>
              <a:t>19113105</a:t>
            </a:r>
          </a:p>
        </p:txBody>
      </p:sp>
      <p:sp>
        <p:nvSpPr>
          <p:cNvPr id="21" name="Slide Number Placeholder 20"/>
          <p:cNvSpPr>
            <a:spLocks noGrp="1"/>
          </p:cNvSpPr>
          <p:nvPr>
            <p:ph type="sldNum" sz="quarter" idx="12"/>
          </p:nvPr>
        </p:nvSpPr>
        <p:spPr/>
        <p:txBody>
          <a:bodyPr/>
          <a:lstStyle/>
          <a:p>
            <a:pPr>
              <a:defRPr/>
            </a:pPr>
            <a:r>
              <a:rPr lang="en-US" altLang="zh-CN" dirty="0"/>
              <a:t>1</a:t>
            </a:r>
          </a:p>
        </p:txBody>
      </p:sp>
      <p:sp>
        <p:nvSpPr>
          <p:cNvPr id="2" name="TextBox 1"/>
          <p:cNvSpPr txBox="1"/>
          <p:nvPr/>
        </p:nvSpPr>
        <p:spPr>
          <a:xfrm>
            <a:off x="1687830" y="266486"/>
            <a:ext cx="8610600" cy="1276760"/>
          </a:xfrm>
          <a:prstGeom prst="rect">
            <a:avLst/>
          </a:prstGeom>
          <a:noFill/>
        </p:spPr>
        <p:txBody>
          <a:bodyPr wrap="square" rtlCol="0">
            <a:spAutoFit/>
          </a:bodyPr>
          <a:lstStyle/>
          <a:p>
            <a:pPr algn="ctr">
              <a:lnSpc>
                <a:spcPct val="150000"/>
              </a:lnSpc>
            </a:pPr>
            <a:r>
              <a:rPr lang="en-US" sz="2800" b="1" dirty="0">
                <a:solidFill>
                  <a:srgbClr val="C00000"/>
                </a:solidFill>
              </a:rPr>
              <a:t>HINDUSTAN INSTITUTE OF TECHNOLOGY AND SCIENCE</a:t>
            </a:r>
          </a:p>
          <a:p>
            <a:pPr algn="ctr">
              <a:lnSpc>
                <a:spcPct val="150000"/>
              </a:lnSpc>
            </a:pPr>
            <a:r>
              <a:rPr lang="en-US" sz="2600" b="1" dirty="0">
                <a:solidFill>
                  <a:srgbClr val="FF0000"/>
                </a:solidFill>
              </a:rPr>
              <a:t>DEPARTMENT OF COMPUTER SCIENCE AND ENGINEERING</a:t>
            </a:r>
          </a:p>
        </p:txBody>
      </p:sp>
      <p:sp>
        <p:nvSpPr>
          <p:cNvPr id="4" name="TextBox 3"/>
          <p:cNvSpPr txBox="1"/>
          <p:nvPr/>
        </p:nvSpPr>
        <p:spPr>
          <a:xfrm>
            <a:off x="1459230" y="2431894"/>
            <a:ext cx="9067800" cy="954107"/>
          </a:xfrm>
          <a:prstGeom prst="rect">
            <a:avLst/>
          </a:prstGeom>
          <a:noFill/>
        </p:spPr>
        <p:txBody>
          <a:bodyPr wrap="square" rtlCol="0">
            <a:spAutoFit/>
          </a:bodyPr>
          <a:lstStyle/>
          <a:p>
            <a:pPr algn="ctr"/>
            <a:r>
              <a:rPr lang="en-US" sz="28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Machine Learning Algorithms for Diagnosis of Parkinson's </a:t>
            </a:r>
            <a:r>
              <a:rPr lang="en-US" sz="2800" b="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Disease </a:t>
            </a:r>
            <a:r>
              <a:rPr lang="en-US" sz="2800" b="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Based on</a:t>
            </a:r>
            <a:r>
              <a:rPr lang="en-US" sz="2800" b="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Voice Characteristics </a:t>
            </a:r>
            <a:endParaRPr lang="en-US" sz="2800" b="1" dirty="0">
              <a:solidFill>
                <a:schemeClr val="accent1">
                  <a:lumMod val="50000"/>
                </a:schemeClr>
              </a:solidFill>
            </a:endParaRPr>
          </a:p>
        </p:txBody>
      </p:sp>
      <p:sp>
        <p:nvSpPr>
          <p:cNvPr id="13" name="Subtitle 2">
            <a:extLst>
              <a:ext uri="{FF2B5EF4-FFF2-40B4-BE49-F238E27FC236}">
                <a16:creationId xmlns:a16="http://schemas.microsoft.com/office/drawing/2014/main" id="{81464F32-DA26-2441-B422-1ECA2B9462D8}"/>
              </a:ext>
            </a:extLst>
          </p:cNvPr>
          <p:cNvSpPr txBox="1">
            <a:spLocks/>
          </p:cNvSpPr>
          <p:nvPr/>
        </p:nvSpPr>
        <p:spPr>
          <a:xfrm>
            <a:off x="7235190" y="4016319"/>
            <a:ext cx="3432810" cy="2021038"/>
          </a:xfrm>
          <a:prstGeom prst="rect">
            <a:avLst/>
          </a:prstGeom>
        </p:spPr>
        <p:txBody>
          <a:bodyPr/>
          <a:lst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gn="ctr">
              <a:buNone/>
            </a:pPr>
            <a:r>
              <a:rPr lang="en-IN" sz="2400" b="1" dirty="0">
                <a:solidFill>
                  <a:srgbClr val="CC0099"/>
                </a:solidFill>
                <a:latin typeface="Arial" pitchFamily="34" charset="0"/>
                <a:cs typeface="Arial" pitchFamily="34" charset="0"/>
              </a:rPr>
              <a:t>Supervisor</a:t>
            </a:r>
            <a:endParaRPr lang="en-IN" sz="2400" b="1" dirty="0">
              <a:solidFill>
                <a:srgbClr val="C00000"/>
              </a:solidFill>
              <a:latin typeface="Arial" pitchFamily="34" charset="0"/>
              <a:cs typeface="Arial" pitchFamily="34" charset="0"/>
            </a:endParaRPr>
          </a:p>
          <a:p>
            <a:pPr marL="0" indent="0" algn="ctr">
              <a:buNone/>
            </a:pPr>
            <a:r>
              <a:rPr lang="en-US" sz="2400" b="1" dirty="0">
                <a:solidFill>
                  <a:schemeClr val="accent6">
                    <a:lumMod val="50000"/>
                  </a:schemeClr>
                </a:solidFill>
                <a:latin typeface="Arial" panose="020B0604020202020204" pitchFamily="34" charset="0"/>
                <a:ea typeface="+mj-ea"/>
                <a:cs typeface="Arial" panose="020B0604020202020204" pitchFamily="34" charset="0"/>
              </a:rPr>
              <a:t>Dr. SAMBATH M</a:t>
            </a:r>
            <a:endParaRPr lang="en-IN" sz="2400" b="1" dirty="0">
              <a:solidFill>
                <a:schemeClr val="accent6">
                  <a:lumMod val="50000"/>
                </a:schemeClr>
              </a:solidFill>
              <a:latin typeface="Arial" panose="020B0604020202020204" pitchFamily="34" charset="0"/>
              <a:cs typeface="Arial" pitchFamily="34" charset="0"/>
            </a:endParaRPr>
          </a:p>
        </p:txBody>
      </p:sp>
      <p:pic>
        <p:nvPicPr>
          <p:cNvPr id="3" name="Picture 2"/>
          <p:cNvPicPr>
            <a:picLocks noChangeAspect="1"/>
          </p:cNvPicPr>
          <p:nvPr/>
        </p:nvPicPr>
        <p:blipFill>
          <a:blip r:embed="rId2"/>
          <a:stretch>
            <a:fillRect/>
          </a:stretch>
        </p:blipFill>
        <p:spPr>
          <a:xfrm>
            <a:off x="4632833" y="5813425"/>
            <a:ext cx="3555824" cy="881548"/>
          </a:xfrm>
          <a:prstGeom prst="rect">
            <a:avLst/>
          </a:prstGeom>
        </p:spPr>
      </p:pic>
    </p:spTree>
    <p:extLst>
      <p:ext uri="{BB962C8B-B14F-4D97-AF65-F5344CB8AC3E}">
        <p14:creationId xmlns:p14="http://schemas.microsoft.com/office/powerpoint/2010/main" val="84490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643467" y="-28876"/>
            <a:ext cx="10905066" cy="1135737"/>
          </a:xfrm>
        </p:spPr>
        <p:txBody>
          <a:bodyPr vert="horz" lIns="91440" tIns="45720" rIns="91440" bIns="45720" rtlCol="0" anchor="ctr">
            <a:normAutofit/>
          </a:bodyPr>
          <a:lstStyle/>
          <a:p>
            <a:r>
              <a:rPr lang="en-US" sz="2800" dirty="0"/>
              <a:t>Proposed Method</a:t>
            </a:r>
          </a:p>
        </p:txBody>
      </p:sp>
      <p:sp>
        <p:nvSpPr>
          <p:cNvPr id="15" name="Content Placeholder 2">
            <a:extLst>
              <a:ext uri="{FF2B5EF4-FFF2-40B4-BE49-F238E27FC236}">
                <a16:creationId xmlns:a16="http://schemas.microsoft.com/office/drawing/2014/main" id="{F94AE8B9-2E3B-4A3F-AE29-79E43CB73ABD}"/>
              </a:ext>
            </a:extLst>
          </p:cNvPr>
          <p:cNvSpPr>
            <a:spLocks noGrp="1"/>
          </p:cNvSpPr>
          <p:nvPr>
            <p:ph idx="1"/>
          </p:nvPr>
        </p:nvSpPr>
        <p:spPr>
          <a:xfrm>
            <a:off x="643467" y="1244822"/>
            <a:ext cx="10905066" cy="4704512"/>
          </a:xfrm>
        </p:spPr>
        <p:txBody>
          <a:bodyPr vert="horz" lIns="91440" tIns="45720" rIns="91440" bIns="45720" rtlCol="0">
            <a:normAutofit/>
          </a:bodyPr>
          <a:lstStyle/>
          <a:p>
            <a:pPr algn="just">
              <a:lnSpc>
                <a:spcPct val="120000"/>
              </a:lnSpc>
            </a:pPr>
            <a:r>
              <a:rPr lang="en-US" sz="1900" dirty="0">
                <a:solidFill>
                  <a:srgbClr val="292929"/>
                </a:solidFill>
              </a:rPr>
              <a:t>Logistic Regression, SVM, KNN are supervised learning algorithms and ensemble approaches such as Gradient Boosting Classifier and Random Forest Classifier are used.</a:t>
            </a:r>
          </a:p>
          <a:p>
            <a:pPr algn="just">
              <a:lnSpc>
                <a:spcPct val="120000"/>
              </a:lnSpc>
            </a:pPr>
            <a:r>
              <a:rPr lang="en-US" sz="1900" dirty="0">
                <a:solidFill>
                  <a:srgbClr val="292929"/>
                </a:solidFill>
              </a:rPr>
              <a:t>A group of machine learning approaches known as ensemble methods combine several models to provide predictions. Specifically, we used two different algorithms, SVM and Random Forest Classifier, and combined them using the voting classifier.</a:t>
            </a:r>
          </a:p>
          <a:p>
            <a:pPr algn="just">
              <a:lnSpc>
                <a:spcPct val="120000"/>
              </a:lnSpc>
            </a:pPr>
            <a:r>
              <a:rPr lang="en-US" sz="1900" dirty="0">
                <a:solidFill>
                  <a:srgbClr val="292929"/>
                </a:solidFill>
              </a:rPr>
              <a:t>Two pre-processing techniques are employed, they are standard scalar and principal component analysis (PCA), to pre-process the data prior to training our machine learning model.</a:t>
            </a:r>
          </a:p>
          <a:p>
            <a:pPr algn="just">
              <a:lnSpc>
                <a:spcPct val="120000"/>
              </a:lnSpc>
            </a:pPr>
            <a:r>
              <a:rPr lang="en-US" sz="1900" dirty="0">
                <a:solidFill>
                  <a:srgbClr val="292929"/>
                </a:solidFill>
              </a:rPr>
              <a:t>The data will be divided into training and testing sets, and to perform cross-validation to avoid overfitting.</a:t>
            </a:r>
          </a:p>
          <a:p>
            <a:pPr algn="just">
              <a:lnSpc>
                <a:spcPct val="120000"/>
              </a:lnSpc>
            </a:pPr>
            <a:r>
              <a:rPr lang="en-US" sz="1900" dirty="0">
                <a:solidFill>
                  <a:srgbClr val="292929"/>
                </a:solidFill>
              </a:rPr>
              <a:t>To build this model, a labeled dataset of patients with and without Parkinson's disease is used. It will train the algorithms on this dataset, and compare their performance in terms of metrics such as accuracy, precision, recall, F1-score, etc.</a:t>
            </a: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spTree>
    <p:extLst>
      <p:ext uri="{BB962C8B-B14F-4D97-AF65-F5344CB8AC3E}">
        <p14:creationId xmlns:p14="http://schemas.microsoft.com/office/powerpoint/2010/main" val="215512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643467" y="-57751"/>
            <a:ext cx="10905066" cy="1135737"/>
          </a:xfrm>
        </p:spPr>
        <p:txBody>
          <a:bodyPr vert="horz" lIns="91440" tIns="45720" rIns="91440" bIns="45720" rtlCol="0" anchor="ctr">
            <a:normAutofit/>
          </a:bodyPr>
          <a:lstStyle/>
          <a:p>
            <a:r>
              <a:rPr lang="en-US" sz="2800" dirty="0"/>
              <a:t>System Design – ARCHITECTURE</a:t>
            </a: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pic>
        <p:nvPicPr>
          <p:cNvPr id="5" name="Picture 4">
            <a:extLst>
              <a:ext uri="{FF2B5EF4-FFF2-40B4-BE49-F238E27FC236}">
                <a16:creationId xmlns:a16="http://schemas.microsoft.com/office/drawing/2014/main" id="{2285E04D-E6B8-C9E8-0770-EABACF359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726" y="834165"/>
            <a:ext cx="7532016" cy="5189670"/>
          </a:xfrm>
          <a:prstGeom prst="rect">
            <a:avLst/>
          </a:prstGeom>
        </p:spPr>
      </p:pic>
    </p:spTree>
    <p:extLst>
      <p:ext uri="{BB962C8B-B14F-4D97-AF65-F5344CB8AC3E}">
        <p14:creationId xmlns:p14="http://schemas.microsoft.com/office/powerpoint/2010/main" val="13685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p:txBody>
          <a:bodyPr vert="horz" lIns="91440" tIns="45720" rIns="91440" bIns="45720" rtlCol="0" anchor="ctr">
            <a:normAutofit/>
          </a:bodyPr>
          <a:lstStyle/>
          <a:p>
            <a:r>
              <a:rPr lang="en-US" sz="2800" dirty="0"/>
              <a:t>Modules</a:t>
            </a:r>
          </a:p>
        </p:txBody>
      </p:sp>
      <p:sp>
        <p:nvSpPr>
          <p:cNvPr id="4" name="Content Placeholder 3">
            <a:extLst>
              <a:ext uri="{FF2B5EF4-FFF2-40B4-BE49-F238E27FC236}">
                <a16:creationId xmlns:a16="http://schemas.microsoft.com/office/drawing/2014/main" id="{2E453F0D-0A3D-1BDC-B8D3-883747E5AE0E}"/>
              </a:ext>
            </a:extLst>
          </p:cNvPr>
          <p:cNvSpPr>
            <a:spLocks noGrp="1"/>
          </p:cNvSpPr>
          <p:nvPr>
            <p:ph idx="1"/>
          </p:nvPr>
        </p:nvSpPr>
        <p:spPr>
          <a:xfrm>
            <a:off x="838200" y="1470581"/>
            <a:ext cx="10515600" cy="4706382"/>
          </a:xfrm>
        </p:spPr>
        <p:txBody>
          <a:bodyPr>
            <a:normAutofit/>
          </a:bodyPr>
          <a:lstStyle/>
          <a:p>
            <a:r>
              <a:rPr lang="en-IN" sz="1900" dirty="0"/>
              <a:t>Dataset Description</a:t>
            </a:r>
          </a:p>
          <a:p>
            <a:r>
              <a:rPr lang="en-IN" sz="1900" dirty="0"/>
              <a:t>Data Cleaning</a:t>
            </a:r>
          </a:p>
          <a:p>
            <a:r>
              <a:rPr lang="en-IN" sz="1900" dirty="0"/>
              <a:t>Machine learning algorithms</a:t>
            </a:r>
          </a:p>
          <a:p>
            <a:r>
              <a:rPr lang="en-IN" sz="1900" dirty="0"/>
              <a:t>Ensemble method</a:t>
            </a:r>
          </a:p>
          <a:p>
            <a:r>
              <a:rPr lang="en-IN" sz="1900" dirty="0"/>
              <a:t>Evaluation Methods</a:t>
            </a:r>
          </a:p>
          <a:p>
            <a:r>
              <a:rPr lang="en-IN" sz="1900" dirty="0"/>
              <a:t>Evaluation Metrics</a:t>
            </a:r>
          </a:p>
        </p:txBody>
      </p:sp>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p:txBody>
          <a:bodyPr/>
          <a:lstStyle/>
          <a:p>
            <a:r>
              <a:rPr lang="en-US" dirty="0"/>
              <a:t>Dept of CSE                    CSE8B</a:t>
            </a:r>
            <a:endParaRPr lang="en-IN" dirty="0"/>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2604955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64E7-7215-4F27-DD66-2019931DFCDD}"/>
              </a:ext>
            </a:extLst>
          </p:cNvPr>
          <p:cNvSpPr>
            <a:spLocks noGrp="1"/>
          </p:cNvSpPr>
          <p:nvPr>
            <p:ph type="title"/>
          </p:nvPr>
        </p:nvSpPr>
        <p:spPr>
          <a:xfrm>
            <a:off x="838200" y="365126"/>
            <a:ext cx="10515600" cy="754548"/>
          </a:xfrm>
        </p:spPr>
        <p:txBody>
          <a:bodyPr>
            <a:normAutofit/>
          </a:bodyPr>
          <a:lstStyle/>
          <a:p>
            <a:r>
              <a:rPr lang="en-US" sz="2800" dirty="0">
                <a:latin typeface="Times New Roman" panose="02020603050405020304" pitchFamily="18" charset="0"/>
                <a:cs typeface="Times New Roman" panose="02020603050405020304" pitchFamily="18" charset="0"/>
              </a:rPr>
              <a:t>Modules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70B92A-311F-C866-4047-B85521DC7D5D}"/>
              </a:ext>
            </a:extLst>
          </p:cNvPr>
          <p:cNvSpPr>
            <a:spLocks noGrp="1"/>
          </p:cNvSpPr>
          <p:nvPr>
            <p:ph idx="1"/>
          </p:nvPr>
        </p:nvSpPr>
        <p:spPr>
          <a:xfrm>
            <a:off x="1071464" y="1198935"/>
            <a:ext cx="10515600" cy="4460130"/>
          </a:xfrm>
        </p:spPr>
        <p:txBody>
          <a:bodyPr/>
          <a:lstStyle/>
          <a:p>
            <a:pPr marL="0" indent="0" algn="just">
              <a:buNone/>
            </a:pPr>
            <a:r>
              <a:rPr lang="en-US" dirty="0">
                <a:solidFill>
                  <a:srgbClr val="000000"/>
                </a:solidFill>
                <a:effectLst/>
                <a:latin typeface="Times New Roman" panose="02020603050405020304" pitchFamily="18" charset="0"/>
                <a:ea typeface="Times New Roman" panose="02020603050405020304" pitchFamily="18" charset="0"/>
              </a:rPr>
              <a:t>Dataset Description</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IN" sz="1800" dirty="0">
                <a:solidFill>
                  <a:srgbClr val="000000"/>
                </a:solidFill>
                <a:effectLst/>
                <a:latin typeface="Times New Roman" panose="02020603050405020304" pitchFamily="18" charset="0"/>
                <a:ea typeface="Times New Roman" panose="02020603050405020304" pitchFamily="18" charset="0"/>
              </a:rPr>
              <a:t>Patients with Parkinson's disease donated the voice feature dataset that was utilised in this investigation. The Kaggle platform is where the dataset was gathered. The dataset has 756 cases and 23 characteristics, including jitter, shimmer, and harmonics-to-noise ratio (HNR).</a:t>
            </a:r>
          </a:p>
          <a:p>
            <a:pPr algn="just"/>
            <a:endParaRPr lang="en-IN" sz="1800" dirty="0">
              <a:solidFill>
                <a:srgbClr val="000000"/>
              </a:solidFill>
              <a:latin typeface="Times New Roman" panose="02020603050405020304" pitchFamily="18" charset="0"/>
              <a:ea typeface="Calibri" panose="020F0502020204030204" pitchFamily="34" charset="0"/>
            </a:endParaRPr>
          </a:p>
          <a:p>
            <a:pPr marL="0" indent="0" algn="just">
              <a:buNone/>
            </a:pPr>
            <a:r>
              <a:rPr lang="en-US" dirty="0">
                <a:solidFill>
                  <a:srgbClr val="000000"/>
                </a:solidFill>
                <a:effectLst/>
                <a:latin typeface="Times New Roman" panose="02020603050405020304" pitchFamily="18" charset="0"/>
                <a:ea typeface="Times New Roman" panose="02020603050405020304" pitchFamily="18" charset="0"/>
              </a:rPr>
              <a:t>Data Cleaning</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IN" sz="1800" dirty="0">
                <a:solidFill>
                  <a:srgbClr val="161616"/>
                </a:solidFill>
                <a:effectLst/>
                <a:latin typeface="Times New Roman" panose="02020603050405020304" pitchFamily="18" charset="0"/>
                <a:ea typeface="IBM Plex Sans" panose="020B0503050203000203" pitchFamily="34" charset="0"/>
              </a:rPr>
              <a:t>Two pre-processing techniques are employed, they are standard scalar and principal component analysis (PCA), to pre-process the data prior to training our machine learning model. Standard scalar is a commonly used technique that involves scaling the features to have zero mean and unit variance. </a:t>
            </a:r>
          </a:p>
          <a:p>
            <a:pPr algn="just"/>
            <a:r>
              <a:rPr lang="en-IN" sz="1800" dirty="0">
                <a:solidFill>
                  <a:srgbClr val="161616"/>
                </a:solidFill>
                <a:effectLst/>
                <a:latin typeface="Times New Roman" panose="02020603050405020304" pitchFamily="18" charset="0"/>
                <a:ea typeface="IBM Plex Sans" panose="020B0503050203000203" pitchFamily="34" charset="0"/>
              </a:rPr>
              <a:t>PCA is used to reduce the dimensionality of the data. PCA is a technique that involves transforming the original features into a new set of features that are linearly uncorrelated and capture the most important variables in the data</a:t>
            </a:r>
            <a:r>
              <a:rPr lang="en-IN" sz="1800" dirty="0">
                <a:solidFill>
                  <a:srgbClr val="161616"/>
                </a:solidFill>
                <a:latin typeface="Times New Roman" panose="02020603050405020304" pitchFamily="18" charset="0"/>
                <a:ea typeface="IBM Plex Sans" panose="020B0503050203000203" pitchFamily="34" charset="0"/>
              </a:rPr>
              <a:t>.</a:t>
            </a:r>
            <a:endParaRPr lang="en-IN" sz="1800" dirty="0">
              <a:solidFill>
                <a:srgbClr val="000000"/>
              </a:solidFill>
              <a:effectLst/>
              <a:latin typeface="Calibri" panose="020F0502020204030204" pitchFamily="34" charset="0"/>
              <a:ea typeface="Calibri" panose="020F0502020204030204" pitchFamily="34" charset="0"/>
            </a:endParaRPr>
          </a:p>
        </p:txBody>
      </p:sp>
      <p:sp>
        <p:nvSpPr>
          <p:cNvPr id="5" name="Footer Placeholder 5">
            <a:extLst>
              <a:ext uri="{FF2B5EF4-FFF2-40B4-BE49-F238E27FC236}">
                <a16:creationId xmlns:a16="http://schemas.microsoft.com/office/drawing/2014/main" id="{92E9F0D0-D53E-CDE5-FD38-4B3EE26B4AE0}"/>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pic>
        <p:nvPicPr>
          <p:cNvPr id="6" name="Picture 5" descr="A drawing of a face&#10;&#10;Description automatically generated">
            <a:extLst>
              <a:ext uri="{FF2B5EF4-FFF2-40B4-BE49-F238E27FC236}">
                <a16:creationId xmlns:a16="http://schemas.microsoft.com/office/drawing/2014/main" id="{22F606CD-F121-EE97-43BD-114C3A546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1540786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010B-2F0C-0D5F-29E4-3AA327F4FDC6}"/>
              </a:ext>
            </a:extLst>
          </p:cNvPr>
          <p:cNvSpPr>
            <a:spLocks noGrp="1"/>
          </p:cNvSpPr>
          <p:nvPr>
            <p:ph type="title"/>
          </p:nvPr>
        </p:nvSpPr>
        <p:spPr>
          <a:xfrm>
            <a:off x="838200" y="365125"/>
            <a:ext cx="10515600" cy="1507153"/>
          </a:xfrm>
        </p:spPr>
        <p:txBody>
          <a:bodyPr>
            <a:normAutofit/>
          </a:bodyPr>
          <a:lstStyle/>
          <a:p>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algorithms</a:t>
            </a:r>
            <a:endParaRPr lang="en-IN" sz="2800" dirty="0"/>
          </a:p>
        </p:txBody>
      </p:sp>
      <p:sp>
        <p:nvSpPr>
          <p:cNvPr id="3" name="Content Placeholder 2">
            <a:extLst>
              <a:ext uri="{FF2B5EF4-FFF2-40B4-BE49-F238E27FC236}">
                <a16:creationId xmlns:a16="http://schemas.microsoft.com/office/drawing/2014/main" id="{0AEEA946-154D-34EB-2676-BDC1DBF8734D}"/>
              </a:ext>
            </a:extLst>
          </p:cNvPr>
          <p:cNvSpPr>
            <a:spLocks noGrp="1"/>
          </p:cNvSpPr>
          <p:nvPr>
            <p:ph idx="1"/>
          </p:nvPr>
        </p:nvSpPr>
        <p:spPr>
          <a:xfrm>
            <a:off x="838200" y="1657674"/>
            <a:ext cx="10515600" cy="4351338"/>
          </a:xfrm>
        </p:spPr>
        <p:txBody>
          <a:bodyPr>
            <a:normAutofit/>
          </a:bodyPr>
          <a:lstStyle/>
          <a:p>
            <a:pPr algn="just"/>
            <a:r>
              <a:rPr lang="en-US" sz="1900" dirty="0">
                <a:solidFill>
                  <a:srgbClr val="161616"/>
                </a:solidFill>
                <a:latin typeface="Times New Roman" panose="02020603050405020304" pitchFamily="18" charset="0"/>
                <a:cs typeface="Times New Roman" panose="02020603050405020304" pitchFamily="18" charset="0"/>
              </a:rPr>
              <a:t>The use of machine learning methods such as Random Forest Classifier, Gradient Boosting Classifier, KNN, SVM, and Logistic Regression. </a:t>
            </a:r>
          </a:p>
          <a:p>
            <a:pPr algn="just"/>
            <a:r>
              <a:rPr lang="en-US" sz="1900" dirty="0">
                <a:solidFill>
                  <a:srgbClr val="161616"/>
                </a:solidFill>
                <a:latin typeface="Times New Roman" panose="02020603050405020304" pitchFamily="18" charset="0"/>
                <a:cs typeface="Times New Roman" panose="02020603050405020304" pitchFamily="18" charset="0"/>
              </a:rPr>
              <a:t>The best tools for preparing classification and regression concerns are logistic regression, KNN, and SVM. The two most popular machine learning algorithms are Random Forest and Gradient Boosting. </a:t>
            </a:r>
          </a:p>
          <a:p>
            <a:pPr algn="just"/>
            <a:r>
              <a:rPr lang="en-US" sz="1900" dirty="0">
                <a:solidFill>
                  <a:srgbClr val="161616"/>
                </a:solidFill>
                <a:latin typeface="Times New Roman" panose="02020603050405020304" pitchFamily="18" charset="0"/>
                <a:cs typeface="Times New Roman" panose="02020603050405020304" pitchFamily="18" charset="0"/>
              </a:rPr>
              <a:t>Both models are ensembles, which means they combine a number of weak learners to produce a powerful learner. </a:t>
            </a:r>
          </a:p>
          <a:p>
            <a:pPr algn="just"/>
            <a:r>
              <a:rPr lang="en-US" sz="1900" dirty="0">
                <a:solidFill>
                  <a:srgbClr val="161616"/>
                </a:solidFill>
                <a:latin typeface="Times New Roman" panose="02020603050405020304" pitchFamily="18" charset="0"/>
                <a:cs typeface="Times New Roman" panose="02020603050405020304" pitchFamily="18" charset="0"/>
              </a:rPr>
              <a:t>While using the same weak learner, Random Forest and Gradient Boosting are very distinct algorithms.</a:t>
            </a:r>
            <a:endParaRPr lang="en-IN" sz="1900" dirty="0">
              <a:latin typeface="Times New Roman" panose="02020603050405020304" pitchFamily="18" charset="0"/>
              <a:cs typeface="Times New Roman" panose="02020603050405020304" pitchFamily="18" charset="0"/>
            </a:endParaRPr>
          </a:p>
        </p:txBody>
      </p:sp>
      <p:sp>
        <p:nvSpPr>
          <p:cNvPr id="5" name="Footer Placeholder 5">
            <a:extLst>
              <a:ext uri="{FF2B5EF4-FFF2-40B4-BE49-F238E27FC236}">
                <a16:creationId xmlns:a16="http://schemas.microsoft.com/office/drawing/2014/main" id="{89FE443C-F1A9-F083-4E29-0F92F3D455B6}"/>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pic>
        <p:nvPicPr>
          <p:cNvPr id="6" name="Picture 5" descr="A drawing of a face&#10;&#10;Description automatically generated">
            <a:extLst>
              <a:ext uri="{FF2B5EF4-FFF2-40B4-BE49-F238E27FC236}">
                <a16:creationId xmlns:a16="http://schemas.microsoft.com/office/drawing/2014/main" id="{56064A0A-B37C-93FB-6270-01EBD8661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3361332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1C6A-2335-673F-B384-B108F46CB60F}"/>
              </a:ext>
            </a:extLst>
          </p:cNvPr>
          <p:cNvSpPr>
            <a:spLocks noGrp="1"/>
          </p:cNvSpPr>
          <p:nvPr>
            <p:ph type="title"/>
          </p:nvPr>
        </p:nvSpPr>
        <p:spPr/>
        <p:txBody>
          <a:bodyPr>
            <a:normAutofit/>
          </a:bodyPr>
          <a:lstStyle/>
          <a:p>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Ensemble method</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80ED9D-8B2A-E5EF-7785-4AB9C5B44573}"/>
              </a:ext>
            </a:extLst>
          </p:cNvPr>
          <p:cNvSpPr>
            <a:spLocks noGrp="1"/>
          </p:cNvSpPr>
          <p:nvPr>
            <p:ph idx="1"/>
          </p:nvPr>
        </p:nvSpPr>
        <p:spPr/>
        <p:txBody>
          <a:bodyPr>
            <a:normAutofit/>
          </a:bodyPr>
          <a:lstStyle/>
          <a:p>
            <a:pPr algn="just">
              <a:lnSpc>
                <a:spcPct val="107000"/>
              </a:lnSpc>
            </a:pPr>
            <a:r>
              <a:rPr lang="en-IN" sz="1800" dirty="0">
                <a:solidFill>
                  <a:srgbClr val="333333"/>
                </a:solidFill>
                <a:effectLst/>
                <a:latin typeface="Times New Roman" panose="02020603050405020304" pitchFamily="18" charset="0"/>
                <a:ea typeface="Calibri" panose="020F0502020204030204" pitchFamily="34" charset="0"/>
              </a:rPr>
              <a:t>A group of machine learning approaches known as ensemble methods combine several models to provide predictions. Specifically, used two different algorithms, SVM and Random Forest Classifier, and combined them using the voting classifier. </a:t>
            </a:r>
          </a:p>
          <a:p>
            <a:pPr algn="just">
              <a:lnSpc>
                <a:spcPct val="107000"/>
              </a:lnSpc>
            </a:pPr>
            <a:r>
              <a:rPr lang="en-IN" sz="1800" dirty="0">
                <a:solidFill>
                  <a:srgbClr val="333333"/>
                </a:solidFill>
                <a:effectLst/>
                <a:latin typeface="Times New Roman" panose="02020603050405020304" pitchFamily="18" charset="0"/>
                <a:ea typeface="Calibri" panose="020F0502020204030204" pitchFamily="34" charset="0"/>
              </a:rPr>
              <a:t>The voting classifier is a simple ensemble method that aggregates the predictions of multiple models by taking the majority vote. </a:t>
            </a:r>
          </a:p>
          <a:p>
            <a:pPr algn="just">
              <a:lnSpc>
                <a:spcPct val="107000"/>
              </a:lnSpc>
            </a:pPr>
            <a:r>
              <a:rPr lang="en-IN" sz="1800" dirty="0">
                <a:solidFill>
                  <a:srgbClr val="333333"/>
                </a:solidFill>
                <a:effectLst/>
                <a:latin typeface="Times New Roman" panose="02020603050405020304" pitchFamily="18" charset="0"/>
                <a:ea typeface="Calibri" panose="020F0502020204030204" pitchFamily="34" charset="0"/>
              </a:rPr>
              <a:t>In our case, we combined the predictions of the SVM and Random Forest Classifier to make the final prediction.</a:t>
            </a:r>
            <a:endParaRPr lang="en-IN" dirty="0"/>
          </a:p>
        </p:txBody>
      </p:sp>
      <p:sp>
        <p:nvSpPr>
          <p:cNvPr id="5" name="Footer Placeholder 5">
            <a:extLst>
              <a:ext uri="{FF2B5EF4-FFF2-40B4-BE49-F238E27FC236}">
                <a16:creationId xmlns:a16="http://schemas.microsoft.com/office/drawing/2014/main" id="{FA8780EB-2117-E9BB-08EC-332592A1A613}"/>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pic>
        <p:nvPicPr>
          <p:cNvPr id="6" name="Picture 5" descr="A drawing of a face&#10;&#10;Description automatically generated">
            <a:extLst>
              <a:ext uri="{FF2B5EF4-FFF2-40B4-BE49-F238E27FC236}">
                <a16:creationId xmlns:a16="http://schemas.microsoft.com/office/drawing/2014/main" id="{87BF469E-0437-8B80-B1DD-D9FC52E15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1440515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15E4-9FBB-C40E-2C6C-8CEA5CA7FC0F}"/>
              </a:ext>
            </a:extLst>
          </p:cNvPr>
          <p:cNvSpPr>
            <a:spLocks noGrp="1"/>
          </p:cNvSpPr>
          <p:nvPr>
            <p:ph type="title"/>
          </p:nvPr>
        </p:nvSpPr>
        <p:spPr>
          <a:xfrm>
            <a:off x="838200" y="318472"/>
            <a:ext cx="10515600" cy="1325563"/>
          </a:xfrm>
        </p:spPr>
        <p:txBody>
          <a:bodyPr>
            <a:normAutofit/>
          </a:bodyPr>
          <a:lstStyle/>
          <a:p>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Evaluation Methods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A60122-4DDD-B690-4CBA-B6905C44E9CD}"/>
              </a:ext>
            </a:extLst>
          </p:cNvPr>
          <p:cNvSpPr>
            <a:spLocks noGrp="1"/>
          </p:cNvSpPr>
          <p:nvPr>
            <p:ph idx="1"/>
          </p:nvPr>
        </p:nvSpPr>
        <p:spPr>
          <a:xfrm>
            <a:off x="912844" y="1644035"/>
            <a:ext cx="10515600" cy="4351338"/>
          </a:xfrm>
        </p:spPr>
        <p:txBody>
          <a:bodyPr/>
          <a:lstStyle/>
          <a:p>
            <a:pPr algn="just">
              <a:lnSpc>
                <a:spcPct val="107000"/>
              </a:lnSpc>
            </a:pPr>
            <a:r>
              <a:rPr lang="en-IN" sz="1800" dirty="0">
                <a:solidFill>
                  <a:srgbClr val="000000"/>
                </a:solidFill>
                <a:effectLst/>
                <a:latin typeface="Times New Roman" panose="02020603050405020304" pitchFamily="18" charset="0"/>
                <a:ea typeface="Calibri" panose="020F0502020204030204" pitchFamily="34" charset="0"/>
              </a:rPr>
              <a:t>Two common evaluation methods, cross-validation with 5-fold validation and grid search are applied. Together, cross-validation and grid search allows to evaluate how well our machine-learning model is performing on multiple subsets of the data and to identify the best hyperparameters for the model. </a:t>
            </a:r>
          </a:p>
          <a:p>
            <a:pPr algn="just">
              <a:lnSpc>
                <a:spcPct val="107000"/>
              </a:lnSpc>
            </a:pPr>
            <a:r>
              <a:rPr lang="en-IN" sz="1800" dirty="0">
                <a:solidFill>
                  <a:srgbClr val="000000"/>
                </a:solidFill>
                <a:effectLst/>
                <a:latin typeface="Times New Roman" panose="02020603050405020304" pitchFamily="18" charset="0"/>
                <a:ea typeface="Calibri" panose="020F0502020204030204" pitchFamily="34" charset="0"/>
              </a:rPr>
              <a:t>This approach enables to obtain reliable estimates of the model's performance and to optimize its performance for our specific dataset.</a:t>
            </a:r>
            <a:endParaRPr lang="en-IN" sz="1800" dirty="0">
              <a:solidFill>
                <a:srgbClr val="000000"/>
              </a:solidFill>
              <a:effectLst/>
              <a:latin typeface="Calibri" panose="020F0502020204030204" pitchFamily="34" charset="0"/>
              <a:ea typeface="Calibri" panose="020F0502020204030204" pitchFamily="34" charset="0"/>
            </a:endParaRPr>
          </a:p>
        </p:txBody>
      </p:sp>
      <p:sp>
        <p:nvSpPr>
          <p:cNvPr id="5" name="Footer Placeholder 5">
            <a:extLst>
              <a:ext uri="{FF2B5EF4-FFF2-40B4-BE49-F238E27FC236}">
                <a16:creationId xmlns:a16="http://schemas.microsoft.com/office/drawing/2014/main" id="{836EEAC7-9486-A731-5407-0B0FD421934A}"/>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pic>
        <p:nvPicPr>
          <p:cNvPr id="6" name="Picture 5" descr="A drawing of a face&#10;&#10;Description automatically generated">
            <a:extLst>
              <a:ext uri="{FF2B5EF4-FFF2-40B4-BE49-F238E27FC236}">
                <a16:creationId xmlns:a16="http://schemas.microsoft.com/office/drawing/2014/main" id="{E5F915EF-7C02-6A6C-F07A-1B19DB7C8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380389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AD2A-E2C5-A1D3-4455-39C96CFB2E99}"/>
              </a:ext>
            </a:extLst>
          </p:cNvPr>
          <p:cNvSpPr>
            <a:spLocks noGrp="1"/>
          </p:cNvSpPr>
          <p:nvPr>
            <p:ph type="title"/>
          </p:nvPr>
        </p:nvSpPr>
        <p:spPr/>
        <p:txBody>
          <a:bodyPr>
            <a:normAutofit/>
          </a:bodyPr>
          <a:lstStyle/>
          <a:p>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Evaluation Metrics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2B45F3-B6CC-BD85-9AFC-1B6D1D924E5F}"/>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IN" sz="1800" dirty="0">
                <a:solidFill>
                  <a:srgbClr val="1A1A1A"/>
                </a:solidFill>
                <a:effectLst/>
                <a:latin typeface="Times New Roman" panose="02020603050405020304" pitchFamily="18" charset="0"/>
                <a:ea typeface="Calibri" panose="020F0502020204030204" pitchFamily="34" charset="0"/>
              </a:rPr>
              <a:t>Several evaluation metrics are used which allow us to measure the accuracy, precision, recall, and overall performance of the model. Additionally, we used receiver operating characteristic (ROC) curves and confusion matrices, also known as error matrices, to illustrate the classification performance of the suggested machine learning methods. </a:t>
            </a:r>
          </a:p>
          <a:p>
            <a:pPr marL="342900" lvl="0" indent="-342900" algn="just">
              <a:lnSpc>
                <a:spcPct val="107000"/>
              </a:lnSpc>
              <a:buFont typeface="Symbol" panose="05050102010706020507" pitchFamily="18" charset="2"/>
              <a:buChar char=""/>
            </a:pPr>
            <a:r>
              <a:rPr lang="en-IN" sz="1800" dirty="0">
                <a:solidFill>
                  <a:srgbClr val="1A1A1A"/>
                </a:solidFill>
                <a:effectLst/>
                <a:latin typeface="Times New Roman" panose="02020603050405020304" pitchFamily="18" charset="0"/>
                <a:ea typeface="Calibri" panose="020F0502020204030204" pitchFamily="34" charset="0"/>
              </a:rPr>
              <a:t>Additionally, the area under the ROC curve was used to gauge how effective the model was (AUC). Higher AUC values are a sign of better categorization results.</a:t>
            </a:r>
            <a:endParaRPr lang="en-IN" dirty="0"/>
          </a:p>
        </p:txBody>
      </p:sp>
      <p:sp>
        <p:nvSpPr>
          <p:cNvPr id="5" name="Footer Placeholder 5">
            <a:extLst>
              <a:ext uri="{FF2B5EF4-FFF2-40B4-BE49-F238E27FC236}">
                <a16:creationId xmlns:a16="http://schemas.microsoft.com/office/drawing/2014/main" id="{F3114296-C248-9E75-0E92-4B0D872C9400}"/>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pic>
        <p:nvPicPr>
          <p:cNvPr id="6" name="Picture 5" descr="A drawing of a face&#10;&#10;Description automatically generated">
            <a:extLst>
              <a:ext uri="{FF2B5EF4-FFF2-40B4-BE49-F238E27FC236}">
                <a16:creationId xmlns:a16="http://schemas.microsoft.com/office/drawing/2014/main" id="{0EF698DD-23EC-5A67-AB0D-B92CF4964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225719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643467" y="-28876"/>
            <a:ext cx="10905066" cy="1135737"/>
          </a:xfrm>
        </p:spPr>
        <p:txBody>
          <a:bodyPr vert="horz" lIns="91440" tIns="45720" rIns="91440" bIns="45720" rtlCol="0" anchor="ctr">
            <a:normAutofit/>
          </a:bodyPr>
          <a:lstStyle/>
          <a:p>
            <a:r>
              <a:rPr lang="en-US" sz="2800" dirty="0"/>
              <a:t>Demo &amp; Sample Screenshots</a:t>
            </a: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pic>
        <p:nvPicPr>
          <p:cNvPr id="8" name="Picture 7">
            <a:extLst>
              <a:ext uri="{FF2B5EF4-FFF2-40B4-BE49-F238E27FC236}">
                <a16:creationId xmlns:a16="http://schemas.microsoft.com/office/drawing/2014/main" id="{666ABCE0-88AA-BC04-58EF-48C2B7153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75" y="1051354"/>
            <a:ext cx="7597798" cy="4755292"/>
          </a:xfrm>
          <a:prstGeom prst="rect">
            <a:avLst/>
          </a:prstGeom>
        </p:spPr>
      </p:pic>
      <p:pic>
        <p:nvPicPr>
          <p:cNvPr id="9" name="Picture 8">
            <a:extLst>
              <a:ext uri="{FF2B5EF4-FFF2-40B4-BE49-F238E27FC236}">
                <a16:creationId xmlns:a16="http://schemas.microsoft.com/office/drawing/2014/main" id="{4673A81C-F098-5FC6-BD9A-9C5D101193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5266" y="1436798"/>
            <a:ext cx="3307268" cy="3446285"/>
          </a:xfrm>
          <a:prstGeom prst="rect">
            <a:avLst/>
          </a:prstGeom>
        </p:spPr>
      </p:pic>
    </p:spTree>
    <p:extLst>
      <p:ext uri="{BB962C8B-B14F-4D97-AF65-F5344CB8AC3E}">
        <p14:creationId xmlns:p14="http://schemas.microsoft.com/office/powerpoint/2010/main" val="4205079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643467" y="-28876"/>
            <a:ext cx="10905066" cy="1135737"/>
          </a:xfrm>
        </p:spPr>
        <p:txBody>
          <a:bodyPr vert="horz" lIns="91440" tIns="45720" rIns="91440" bIns="45720" rtlCol="0" anchor="ctr">
            <a:normAutofit/>
          </a:bodyPr>
          <a:lstStyle/>
          <a:p>
            <a:r>
              <a:rPr lang="en-US" sz="2800" dirty="0"/>
              <a:t>Testing &amp; Evaluation</a:t>
            </a: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pic>
        <p:nvPicPr>
          <p:cNvPr id="4" name="Picture 3">
            <a:extLst>
              <a:ext uri="{FF2B5EF4-FFF2-40B4-BE49-F238E27FC236}">
                <a16:creationId xmlns:a16="http://schemas.microsoft.com/office/drawing/2014/main" id="{930BE46D-CDE4-7B1D-1E2B-B2C9072B2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893" y="725864"/>
            <a:ext cx="7308213" cy="5572314"/>
          </a:xfrm>
          <a:prstGeom prst="rect">
            <a:avLst/>
          </a:prstGeom>
        </p:spPr>
      </p:pic>
    </p:spTree>
    <p:extLst>
      <p:ext uri="{BB962C8B-B14F-4D97-AF65-F5344CB8AC3E}">
        <p14:creationId xmlns:p14="http://schemas.microsoft.com/office/powerpoint/2010/main" val="3367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798649" y="145258"/>
            <a:ext cx="10905066" cy="1135737"/>
          </a:xfrm>
        </p:spPr>
        <p:txBody>
          <a:bodyPr vert="horz" lIns="91440" tIns="45720" rIns="91440" bIns="45720" rtlCol="0" anchor="ctr">
            <a:normAutofit/>
          </a:bodyPr>
          <a:lstStyle/>
          <a:p>
            <a:r>
              <a:rPr lang="en-US" sz="2500" b="1" kern="1200" dirty="0">
                <a:solidFill>
                  <a:schemeClr val="tx1"/>
                </a:solidFill>
                <a:cs typeface="Times New Roman" panose="02020603050405020304" pitchFamily="18" charset="0"/>
              </a:rPr>
              <a:t>AGENDA</a:t>
            </a:r>
          </a:p>
        </p:txBody>
      </p:sp>
      <p:sp>
        <p:nvSpPr>
          <p:cNvPr id="15" name="Content Placeholder 2">
            <a:extLst>
              <a:ext uri="{FF2B5EF4-FFF2-40B4-BE49-F238E27FC236}">
                <a16:creationId xmlns:a16="http://schemas.microsoft.com/office/drawing/2014/main" id="{F94AE8B9-2E3B-4A3F-AE29-79E43CB73ABD}"/>
              </a:ext>
            </a:extLst>
          </p:cNvPr>
          <p:cNvSpPr>
            <a:spLocks noGrp="1"/>
          </p:cNvSpPr>
          <p:nvPr>
            <p:ph idx="1"/>
          </p:nvPr>
        </p:nvSpPr>
        <p:spPr>
          <a:xfrm>
            <a:off x="670705" y="1190550"/>
            <a:ext cx="10905066" cy="4704512"/>
          </a:xfrm>
        </p:spPr>
        <p:txBody>
          <a:bodyPr vert="horz" lIns="91440" tIns="45720" rIns="91440" bIns="45720" rtlCol="0">
            <a:normAutofit/>
          </a:bodyPr>
          <a:lstStyle/>
          <a:p>
            <a:r>
              <a:rPr lang="en-US" sz="2200" dirty="0"/>
              <a:t>Project Summary</a:t>
            </a:r>
          </a:p>
          <a:p>
            <a:r>
              <a:rPr lang="en-US" sz="2200" dirty="0"/>
              <a:t>Introduction</a:t>
            </a:r>
          </a:p>
          <a:p>
            <a:r>
              <a:rPr lang="en-US" sz="2200" dirty="0"/>
              <a:t>Scope</a:t>
            </a:r>
          </a:p>
          <a:p>
            <a:r>
              <a:rPr lang="en-US" sz="2200" dirty="0"/>
              <a:t>Motivation</a:t>
            </a:r>
          </a:p>
          <a:p>
            <a:r>
              <a:rPr lang="en-US" sz="2200" dirty="0"/>
              <a:t>Literature Review</a:t>
            </a:r>
          </a:p>
          <a:p>
            <a:r>
              <a:rPr lang="en-US" sz="2200" dirty="0"/>
              <a:t>Proposed Method</a:t>
            </a:r>
          </a:p>
          <a:p>
            <a:r>
              <a:rPr lang="en-US" sz="2200" dirty="0"/>
              <a:t>Objective</a:t>
            </a:r>
          </a:p>
          <a:p>
            <a:r>
              <a:rPr lang="en-US" sz="2200" dirty="0"/>
              <a:t>Modular Description</a:t>
            </a:r>
          </a:p>
          <a:p>
            <a:r>
              <a:rPr lang="en-US" sz="2200" dirty="0"/>
              <a:t>Demo &amp; Sample Screenshots</a:t>
            </a:r>
          </a:p>
          <a:p>
            <a:r>
              <a:rPr lang="en-US" sz="2200" dirty="0"/>
              <a:t>Testing &amp; Evaluation</a:t>
            </a:r>
          </a:p>
          <a:p>
            <a:r>
              <a:rPr lang="en-US" sz="2200" dirty="0"/>
              <a:t>References</a:t>
            </a:r>
            <a:endParaRPr lang="en-US" sz="2200" dirty="0">
              <a:latin typeface="Baskerville Old Face" panose="02020602080505020303" pitchFamily="18" charset="0"/>
            </a:endParaRP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spTree>
    <p:extLst>
      <p:ext uri="{BB962C8B-B14F-4D97-AF65-F5344CB8AC3E}">
        <p14:creationId xmlns:p14="http://schemas.microsoft.com/office/powerpoint/2010/main" val="293938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643467" y="-28876"/>
            <a:ext cx="10905066" cy="1135737"/>
          </a:xfrm>
        </p:spPr>
        <p:txBody>
          <a:bodyPr vert="horz" lIns="91440" tIns="45720" rIns="91440" bIns="45720" rtlCol="0" anchor="ctr">
            <a:normAutofit/>
          </a:bodyPr>
          <a:lstStyle/>
          <a:p>
            <a:r>
              <a:rPr lang="en-US" sz="2800" dirty="0"/>
              <a:t>References</a:t>
            </a:r>
          </a:p>
        </p:txBody>
      </p:sp>
      <p:sp>
        <p:nvSpPr>
          <p:cNvPr id="15" name="Content Placeholder 2">
            <a:extLst>
              <a:ext uri="{FF2B5EF4-FFF2-40B4-BE49-F238E27FC236}">
                <a16:creationId xmlns:a16="http://schemas.microsoft.com/office/drawing/2014/main" id="{F94AE8B9-2E3B-4A3F-AE29-79E43CB73ABD}"/>
              </a:ext>
            </a:extLst>
          </p:cNvPr>
          <p:cNvSpPr>
            <a:spLocks noGrp="1"/>
          </p:cNvSpPr>
          <p:nvPr>
            <p:ph idx="1"/>
          </p:nvPr>
        </p:nvSpPr>
        <p:spPr>
          <a:xfrm>
            <a:off x="643467" y="933255"/>
            <a:ext cx="10905066" cy="5052766"/>
          </a:xfrm>
        </p:spPr>
        <p:txBody>
          <a:bodyPr vert="horz" lIns="91440" tIns="45720" rIns="91440" bIns="45720" rtlCol="0">
            <a:noAutofit/>
          </a:bodyPr>
          <a:lstStyle/>
          <a:p>
            <a:pPr algn="just">
              <a:lnSpc>
                <a:spcPct val="107000"/>
              </a:lnSpc>
              <a:spcAft>
                <a:spcPts val="8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Salgueiro</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 D. J. P.,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Shichkina</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Y., García, A. G., &amp; Rodríguez, L. G. (2021). Parkinson’s disease classification and medication adherence monitoring using smartphone-based gait assessment and deep reinforcement learning algorithm.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Procedia Computer Science</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186</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546-554.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 Mohammadi, A. G.,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Mehralian</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P.,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Naseri</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 &amp;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Sajedi</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H. (2021). Parkinson's disease diagnosis: The effect of autoencoders on extracting features from vocal characteristics.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Array</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11</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100079.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Belić</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Bobić</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V.,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Badža</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Šolaja</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N.,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Đurić-Jovičić</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&amp;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Kostić</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V. S. (2019). Artificial intelligence for assisting diagnostics and assessment of Parkinson’s disease—A review.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Clinical neurology and neurosurgery</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184</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105442.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Gunduz</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H. (2021). An efficient dimensionality reduction method using filter-based feature selection and variational autoencoders on Parkinson's disease classification.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Biomedical Signal Processing and Control</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66</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102452.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[5] Mohammed, M. A.,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Elhoseny</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Abdulkareem</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K. H., Mostafa, S. A., &amp;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Maashi</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S. (2021). A multi-agent feature selection and hybrid classification model for Parkinson's disease diagnosis.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ACM Transactions on </a:t>
            </a:r>
            <a:r>
              <a:rPr lang="en-IN" sz="1800" i="1"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Multimidia</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Computing Communications and Applications</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17</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(2s), 1-22.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spTree>
    <p:extLst>
      <p:ext uri="{BB962C8B-B14F-4D97-AF65-F5344CB8AC3E}">
        <p14:creationId xmlns:p14="http://schemas.microsoft.com/office/powerpoint/2010/main" val="1061230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C21A-8676-7E4C-7FA5-B4D78481BF70}"/>
              </a:ext>
            </a:extLst>
          </p:cNvPr>
          <p:cNvSpPr>
            <a:spLocks noGrp="1"/>
          </p:cNvSpPr>
          <p:nvPr>
            <p:ph type="title"/>
          </p:nvPr>
        </p:nvSpPr>
        <p:spPr>
          <a:xfrm>
            <a:off x="838200" y="220500"/>
            <a:ext cx="10515600" cy="978483"/>
          </a:xfrm>
        </p:spPr>
        <p:txBody>
          <a:bodyPr>
            <a:normAutofit/>
          </a:bodyPr>
          <a:lstStyle/>
          <a:p>
            <a:r>
              <a:rPr lang="en-US" sz="2800" dirty="0"/>
              <a:t>References</a:t>
            </a:r>
            <a:endParaRPr lang="en-IN" sz="2800" dirty="0"/>
          </a:p>
        </p:txBody>
      </p:sp>
      <p:sp>
        <p:nvSpPr>
          <p:cNvPr id="7" name="Content Placeholder 2">
            <a:extLst>
              <a:ext uri="{FF2B5EF4-FFF2-40B4-BE49-F238E27FC236}">
                <a16:creationId xmlns:a16="http://schemas.microsoft.com/office/drawing/2014/main" id="{109FDF4F-6D24-DD09-B7A6-7915DD4A9DD2}"/>
              </a:ext>
            </a:extLst>
          </p:cNvPr>
          <p:cNvSpPr>
            <a:spLocks noGrp="1"/>
          </p:cNvSpPr>
          <p:nvPr>
            <p:ph idx="1"/>
          </p:nvPr>
        </p:nvSpPr>
        <p:spPr>
          <a:xfrm>
            <a:off x="643467" y="933255"/>
            <a:ext cx="10905066" cy="5052766"/>
          </a:xfrm>
        </p:spPr>
        <p:txBody>
          <a:bodyPr vert="horz" lIns="91440" tIns="45720" rIns="91440" bIns="45720" rtlCol="0">
            <a:noAutofit/>
          </a:bodyPr>
          <a:lstStyle/>
          <a:p>
            <a:pPr algn="just">
              <a:lnSpc>
                <a:spcPct val="107000"/>
              </a:lnSpc>
              <a:spcAft>
                <a:spcPts val="8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[6] Haq, A. U., Li, J. P., Memon, M. H., Malik, A., Ahmad, T., Ali, A., ... &amp; Shahid, M. (2019). Feature selection based on L1-norm support vector machine and effective recognition system for Parkinson’s disease using voice recordings.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IEEE access</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7</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37718-37734.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[7]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Sathiya</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T.,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Reenadevi</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R., &amp;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Sathiyabhama</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B. (2021). Random Forest Classifier based detection of Parkinson’s disease.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Annals of the Romanian Society for Cell Biology</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2980-2987.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Masud</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Singh, P., Gaba, G. S., Kaur, A.,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Alroobaea</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R.,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Alrashoud</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&amp; </a:t>
            </a:r>
            <a:r>
              <a:rPr lang="en-IN"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Alqahtani</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S. A. (2021). CROWD: crow search and deep learning-based feature extractor for classification of Parkinson’s disease.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ACM Transactions on Internet Technology (TOIT)</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21</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(3), 1-18.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[9] Tsai, C. C., Chen, Y. L., Lu, C. S., Cheng, J. S., Weng, Y. H., Lin, S. H., ... &amp; Wang, J. J. (2022). Diffusion tensor imaging for the differential diagnosis of Parkinsonism by machine learning.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Biomedical Journal</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[10] Mittal, V., &amp; Sharma, R. K. (2021). Machine learning approach for classification of Parkinson disease using acoustic features.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Journal of Reliable Intelligent Environments</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7</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(3), 233.</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8" name="Footer Placeholder 5">
            <a:extLst>
              <a:ext uri="{FF2B5EF4-FFF2-40B4-BE49-F238E27FC236}">
                <a16:creationId xmlns:a16="http://schemas.microsoft.com/office/drawing/2014/main" id="{6EEF4C0C-86E2-BC30-F0B6-F99D7798074E}"/>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pic>
        <p:nvPicPr>
          <p:cNvPr id="9" name="Picture 8" descr="A drawing of a face&#10;&#10;Description automatically generated">
            <a:extLst>
              <a:ext uri="{FF2B5EF4-FFF2-40B4-BE49-F238E27FC236}">
                <a16:creationId xmlns:a16="http://schemas.microsoft.com/office/drawing/2014/main" id="{B6FF336F-1423-1E50-11DB-C4334CCD1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4268822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5" name="Content Placeholder 4">
            <a:extLst>
              <a:ext uri="{FF2B5EF4-FFF2-40B4-BE49-F238E27FC236}">
                <a16:creationId xmlns:a16="http://schemas.microsoft.com/office/drawing/2014/main" id="{602DEF39-E58F-45D6-AC2F-FF35B2DB254F}"/>
              </a:ext>
            </a:extLst>
          </p:cNvPr>
          <p:cNvSpPr>
            <a:spLocks noGrp="1"/>
          </p:cNvSpPr>
          <p:nvPr>
            <p:ph idx="1"/>
          </p:nvPr>
        </p:nvSpPr>
        <p:spPr>
          <a:xfrm>
            <a:off x="801824" y="2096069"/>
            <a:ext cx="10515600" cy="4351338"/>
          </a:xfrm>
        </p:spPr>
        <p:txBody>
          <a:bodyPr>
            <a:normAutofit/>
          </a:bodyPr>
          <a:lstStyle/>
          <a:p>
            <a:pPr marL="0" indent="0" algn="ctr">
              <a:buNone/>
            </a:pPr>
            <a:r>
              <a:rPr lang="en-US" sz="6000" dirty="0">
                <a:solidFill>
                  <a:srgbClr val="0070C0"/>
                </a:solidFill>
                <a:effectLst>
                  <a:outerShdw blurRad="38100" dist="38100" dir="2700000" algn="tl">
                    <a:srgbClr val="000000">
                      <a:alpha val="43137"/>
                    </a:srgbClr>
                  </a:outerShdw>
                </a:effectLst>
              </a:rPr>
              <a:t>Thank You </a:t>
            </a:r>
          </a:p>
        </p:txBody>
      </p:sp>
      <p:sp>
        <p:nvSpPr>
          <p:cNvPr id="12" name="Footer Placeholder 11">
            <a:extLst>
              <a:ext uri="{FF2B5EF4-FFF2-40B4-BE49-F238E27FC236}">
                <a16:creationId xmlns:a16="http://schemas.microsoft.com/office/drawing/2014/main" id="{ABC36629-8275-4B5E-9A94-073CB8965BC3}"/>
              </a:ext>
            </a:extLst>
          </p:cNvPr>
          <p:cNvSpPr>
            <a:spLocks noGrp="1"/>
          </p:cNvSpPr>
          <p:nvPr>
            <p:ph type="ftr" sz="quarter" idx="11"/>
          </p:nvPr>
        </p:nvSpPr>
        <p:spPr>
          <a:xfrm>
            <a:off x="2504193" y="6356350"/>
            <a:ext cx="7110862" cy="365125"/>
          </a:xfrm>
        </p:spPr>
        <p:txBody>
          <a:bodyPr/>
          <a:lstStyle/>
          <a:p>
            <a:r>
              <a:rPr lang="en-US" dirty="0"/>
              <a:t>Dept of CSE                    CSE8B</a:t>
            </a:r>
            <a:endParaRPr lang="en-IN" dirty="0"/>
          </a:p>
        </p:txBody>
      </p:sp>
    </p:spTree>
    <p:extLst>
      <p:ext uri="{BB962C8B-B14F-4D97-AF65-F5344CB8AC3E}">
        <p14:creationId xmlns:p14="http://schemas.microsoft.com/office/powerpoint/2010/main" val="84187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643467" y="0"/>
            <a:ext cx="10905066" cy="1135737"/>
          </a:xfrm>
        </p:spPr>
        <p:txBody>
          <a:bodyPr vert="horz" lIns="91440" tIns="45720" rIns="91440" bIns="45720" rtlCol="0" anchor="ctr">
            <a:normAutofit/>
          </a:bodyPr>
          <a:lstStyle/>
          <a:p>
            <a:r>
              <a:rPr lang="en-US" sz="2500" b="1" kern="1200" dirty="0">
                <a:solidFill>
                  <a:schemeClr val="tx1"/>
                </a:solidFill>
                <a:cs typeface="Times New Roman" panose="02020603050405020304" pitchFamily="18" charset="0"/>
              </a:rPr>
              <a:t>PROJECT SUMMARY</a:t>
            </a: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graphicFrame>
        <p:nvGraphicFramePr>
          <p:cNvPr id="3" name="Table 5">
            <a:extLst>
              <a:ext uri="{FF2B5EF4-FFF2-40B4-BE49-F238E27FC236}">
                <a16:creationId xmlns:a16="http://schemas.microsoft.com/office/drawing/2014/main" id="{4E632213-82C4-E9F9-B240-2A3746086027}"/>
              </a:ext>
            </a:extLst>
          </p:cNvPr>
          <p:cNvGraphicFramePr>
            <a:graphicFrameLocks noGrp="1"/>
          </p:cNvGraphicFramePr>
          <p:nvPr>
            <p:ph idx="1"/>
            <p:extLst>
              <p:ext uri="{D42A27DB-BD31-4B8C-83A1-F6EECF244321}">
                <p14:modId xmlns:p14="http://schemas.microsoft.com/office/powerpoint/2010/main" val="3074134514"/>
              </p:ext>
            </p:extLst>
          </p:nvPr>
        </p:nvGraphicFramePr>
        <p:xfrm>
          <a:off x="730525" y="964061"/>
          <a:ext cx="10730949" cy="4927692"/>
        </p:xfrm>
        <a:graphic>
          <a:graphicData uri="http://schemas.openxmlformats.org/drawingml/2006/table">
            <a:tbl>
              <a:tblPr firstRow="1" bandRow="1">
                <a:tableStyleId>{5C22544A-7EE6-4342-B048-85BDC9FD1C3A}</a:tableStyleId>
              </a:tblPr>
              <a:tblGrid>
                <a:gridCol w="2888574">
                  <a:extLst>
                    <a:ext uri="{9D8B030D-6E8A-4147-A177-3AD203B41FA5}">
                      <a16:colId xmlns:a16="http://schemas.microsoft.com/office/drawing/2014/main" val="4105692367"/>
                    </a:ext>
                  </a:extLst>
                </a:gridCol>
                <a:gridCol w="3080084">
                  <a:extLst>
                    <a:ext uri="{9D8B030D-6E8A-4147-A177-3AD203B41FA5}">
                      <a16:colId xmlns:a16="http://schemas.microsoft.com/office/drawing/2014/main" val="1090107281"/>
                    </a:ext>
                  </a:extLst>
                </a:gridCol>
                <a:gridCol w="4762291">
                  <a:extLst>
                    <a:ext uri="{9D8B030D-6E8A-4147-A177-3AD203B41FA5}">
                      <a16:colId xmlns:a16="http://schemas.microsoft.com/office/drawing/2014/main" val="2944544335"/>
                    </a:ext>
                  </a:extLst>
                </a:gridCol>
              </a:tblGrid>
              <a:tr h="797385">
                <a:tc>
                  <a:txBody>
                    <a:bodyPr/>
                    <a:lstStyle/>
                    <a:p>
                      <a:pPr algn="ctr"/>
                      <a:r>
                        <a:rPr lang="en-US" dirty="0">
                          <a:latin typeface="Times New Roman" panose="02020603050405020304" pitchFamily="18" charset="0"/>
                          <a:cs typeface="Times New Roman" panose="02020603050405020304" pitchFamily="18" charset="0"/>
                        </a:rPr>
                        <a:t>Problem Statement</a:t>
                      </a:r>
                    </a:p>
                  </a:txBody>
                  <a:tcPr anchor="ctr"/>
                </a:tc>
                <a:tc>
                  <a:txBody>
                    <a:bodyPr/>
                    <a:lstStyle/>
                    <a:p>
                      <a:pPr algn="ctr"/>
                      <a:r>
                        <a:rPr lang="en-US" dirty="0">
                          <a:latin typeface="Times New Roman" panose="02020603050405020304" pitchFamily="18" charset="0"/>
                          <a:cs typeface="Times New Roman" panose="02020603050405020304" pitchFamily="18" charset="0"/>
                        </a:rPr>
                        <a:t>Solution</a:t>
                      </a:r>
                    </a:p>
                  </a:txBody>
                  <a:tcPr anchor="ctr"/>
                </a:tc>
                <a:tc>
                  <a:txBody>
                    <a:bodyPr/>
                    <a:lstStyle/>
                    <a:p>
                      <a:pPr algn="ctr"/>
                      <a:r>
                        <a:rPr lang="en-US" dirty="0">
                          <a:latin typeface="Times New Roman" panose="02020603050405020304" pitchFamily="18" charset="0"/>
                          <a:cs typeface="Times New Roman" panose="02020603050405020304" pitchFamily="18" charset="0"/>
                        </a:rPr>
                        <a:t>Plan for next six weeks</a:t>
                      </a:r>
                    </a:p>
                  </a:txBody>
                  <a:tcPr anchor="ctr"/>
                </a:tc>
                <a:extLst>
                  <a:ext uri="{0D108BD9-81ED-4DB2-BD59-A6C34878D82A}">
                    <a16:rowId xmlns:a16="http://schemas.microsoft.com/office/drawing/2014/main" val="1228498061"/>
                  </a:ext>
                </a:extLst>
              </a:tr>
              <a:tr h="4130307">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Video when the patient is nearest and farthest to the camera the gait features cannot be determined correctly which predicts error.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Times New Roman" panose="02020603050405020304" pitchFamily="18" charset="0"/>
                          <a:cs typeface="Times New Roman" panose="02020603050405020304" pitchFamily="18" charset="0"/>
                        </a:rPr>
                        <a:t>The trajectories obtained using the 2D pose-estimation libraries could not be used to calculate gait parameters such step length that depend on data in the anterior-posterior direction.</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use of machine learning algorithms like Logistic Regression, Support Vector Machine (SVM), K-Nearest Neighbors (KNN), and ensemble approaches such as Gradient Boosting Classifier and Random Forest Classifier and a relevant dataset can help to improve the accuracy and efficiency of Parkinson's disease diagnosis, and support the development of new and more effective treatments.</a:t>
                      </a:r>
                    </a:p>
                  </a:txBody>
                  <a:tcPr/>
                </a:tc>
                <a:tc>
                  <a:txBody>
                    <a:bodyPr/>
                    <a:lstStyle/>
                    <a:p>
                      <a:pPr algn="just"/>
                      <a:r>
                        <a:rPr lang="en-US" b="1" dirty="0">
                          <a:latin typeface="Times New Roman" panose="02020603050405020304" pitchFamily="18" charset="0"/>
                          <a:cs typeface="Times New Roman" panose="02020603050405020304" pitchFamily="18" charset="0"/>
                        </a:rPr>
                        <a:t>Feb 4th week:</a:t>
                      </a:r>
                    </a:p>
                    <a:p>
                      <a:pPr algn="just"/>
                      <a:r>
                        <a:rPr lang="en-US" dirty="0">
                          <a:latin typeface="Times New Roman" panose="02020603050405020304" pitchFamily="18" charset="0"/>
                          <a:cs typeface="Times New Roman" panose="02020603050405020304" pitchFamily="18" charset="0"/>
                        </a:rPr>
                        <a:t>Designing the model</a:t>
                      </a:r>
                    </a:p>
                    <a:p>
                      <a:pPr algn="just"/>
                      <a:r>
                        <a:rPr lang="en-US" b="1" dirty="0">
                          <a:latin typeface="Times New Roman" panose="02020603050405020304" pitchFamily="18" charset="0"/>
                          <a:cs typeface="Times New Roman" panose="02020603050405020304" pitchFamily="18" charset="0"/>
                        </a:rPr>
                        <a:t>March 1st week:</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Data Preprocessing, Creating the model</a:t>
                      </a:r>
                    </a:p>
                    <a:p>
                      <a:pPr algn="just"/>
                      <a:r>
                        <a:rPr lang="en-US" b="1" dirty="0">
                          <a:latin typeface="Times New Roman" panose="02020603050405020304" pitchFamily="18" charset="0"/>
                          <a:cs typeface="Times New Roman" panose="02020603050405020304" pitchFamily="18" charset="0"/>
                        </a:rPr>
                        <a:t>March 2nd Week:</a:t>
                      </a:r>
                    </a:p>
                    <a:p>
                      <a:pPr algn="just"/>
                      <a:r>
                        <a:rPr lang="en-US" dirty="0">
                          <a:latin typeface="Times New Roman" panose="02020603050405020304" pitchFamily="18" charset="0"/>
                          <a:cs typeface="Times New Roman" panose="02020603050405020304" pitchFamily="18" charset="0"/>
                        </a:rPr>
                        <a:t>Training and testing</a:t>
                      </a:r>
                    </a:p>
                    <a:p>
                      <a:pPr algn="just"/>
                      <a:r>
                        <a:rPr lang="en-US" b="1" dirty="0">
                          <a:latin typeface="Times New Roman" panose="02020603050405020304" pitchFamily="18" charset="0"/>
                          <a:cs typeface="Times New Roman" panose="02020603050405020304" pitchFamily="18" charset="0"/>
                        </a:rPr>
                        <a:t>March 3rd Week:</a:t>
                      </a:r>
                    </a:p>
                    <a:p>
                      <a:pPr algn="just"/>
                      <a:r>
                        <a:rPr lang="en-US" dirty="0">
                          <a:latin typeface="Times New Roman" panose="02020603050405020304" pitchFamily="18" charset="0"/>
                          <a:cs typeface="Times New Roman" panose="02020603050405020304" pitchFamily="18" charset="0"/>
                        </a:rPr>
                        <a:t>I</a:t>
                      </a:r>
                      <a:r>
                        <a:rPr lang="en-US" baseline="0" dirty="0">
                          <a:latin typeface="Times New Roman" panose="02020603050405020304" pitchFamily="18" charset="0"/>
                          <a:cs typeface="Times New Roman" panose="02020603050405020304" pitchFamily="18" charset="0"/>
                        </a:rPr>
                        <a:t>mplementation &amp; Integration</a:t>
                      </a:r>
                    </a:p>
                    <a:p>
                      <a:pPr algn="just"/>
                      <a:r>
                        <a:rPr lang="en-US" b="1" dirty="0">
                          <a:latin typeface="Times New Roman" panose="02020603050405020304" pitchFamily="18" charset="0"/>
                          <a:cs typeface="Times New Roman" panose="02020603050405020304" pitchFamily="18" charset="0"/>
                        </a:rPr>
                        <a:t>March 4th Week:</a:t>
                      </a:r>
                    </a:p>
                    <a:p>
                      <a:pPr algn="just"/>
                      <a:r>
                        <a:rPr lang="en-US" dirty="0">
                          <a:latin typeface="Times New Roman" panose="02020603050405020304" pitchFamily="18" charset="0"/>
                          <a:cs typeface="Times New Roman" panose="02020603050405020304" pitchFamily="18" charset="0"/>
                        </a:rPr>
                        <a:t>Ensuring the actual values with predicted values</a:t>
                      </a:r>
                    </a:p>
                    <a:p>
                      <a:pPr algn="just"/>
                      <a:r>
                        <a:rPr lang="en-US" b="1" dirty="0">
                          <a:latin typeface="Times New Roman" panose="02020603050405020304" pitchFamily="18" charset="0"/>
                          <a:cs typeface="Times New Roman" panose="02020603050405020304" pitchFamily="18" charset="0"/>
                        </a:rPr>
                        <a:t>April 1st Week:</a:t>
                      </a:r>
                    </a:p>
                    <a:p>
                      <a:pPr algn="just"/>
                      <a:r>
                        <a:rPr lang="en-US" dirty="0">
                          <a:latin typeface="Times New Roman" panose="02020603050405020304" pitchFamily="18" charset="0"/>
                          <a:cs typeface="Times New Roman" panose="02020603050405020304" pitchFamily="18" charset="0"/>
                        </a:rPr>
                        <a:t>Calculating</a:t>
                      </a:r>
                      <a:r>
                        <a:rPr lang="en-US" baseline="0" dirty="0">
                          <a:latin typeface="Times New Roman" panose="02020603050405020304" pitchFamily="18" charset="0"/>
                          <a:cs typeface="Times New Roman" panose="02020603050405020304" pitchFamily="18" charset="0"/>
                        </a:rPr>
                        <a:t> the accuracies of  algorithms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5514505"/>
                  </a:ext>
                </a:extLst>
              </a:tr>
            </a:tbl>
          </a:graphicData>
        </a:graphic>
      </p:graphicFrame>
    </p:spTree>
    <p:extLst>
      <p:ext uri="{BB962C8B-B14F-4D97-AF65-F5344CB8AC3E}">
        <p14:creationId xmlns:p14="http://schemas.microsoft.com/office/powerpoint/2010/main" val="226222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643467" y="0"/>
            <a:ext cx="10905066" cy="1135737"/>
          </a:xfrm>
        </p:spPr>
        <p:txBody>
          <a:bodyPr vert="horz" lIns="91440" tIns="45720" rIns="91440" bIns="45720" rtlCol="0" anchor="ctr">
            <a:normAutofit/>
          </a:bodyPr>
          <a:lstStyle/>
          <a:p>
            <a:r>
              <a:rPr lang="en-US" sz="2500" b="1" kern="1200" dirty="0">
                <a:solidFill>
                  <a:schemeClr val="tx1"/>
                </a:solidFill>
                <a:cs typeface="Times New Roman" panose="02020603050405020304" pitchFamily="18" charset="0"/>
              </a:rPr>
              <a:t>INTRODUCTION</a:t>
            </a:r>
          </a:p>
        </p:txBody>
      </p:sp>
      <p:sp>
        <p:nvSpPr>
          <p:cNvPr id="15" name="Content Placeholder 2">
            <a:extLst>
              <a:ext uri="{FF2B5EF4-FFF2-40B4-BE49-F238E27FC236}">
                <a16:creationId xmlns:a16="http://schemas.microsoft.com/office/drawing/2014/main" id="{F94AE8B9-2E3B-4A3F-AE29-79E43CB73ABD}"/>
              </a:ext>
            </a:extLst>
          </p:cNvPr>
          <p:cNvSpPr>
            <a:spLocks noGrp="1"/>
          </p:cNvSpPr>
          <p:nvPr>
            <p:ph idx="1"/>
          </p:nvPr>
        </p:nvSpPr>
        <p:spPr>
          <a:xfrm>
            <a:off x="643467" y="1135737"/>
            <a:ext cx="10905066" cy="4704512"/>
          </a:xfrm>
        </p:spPr>
        <p:txBody>
          <a:bodyPr vert="horz" lIns="91440" tIns="45720" rIns="91440" bIns="45720" rtlCol="0">
            <a:normAutofit/>
          </a:bodyPr>
          <a:lstStyle/>
          <a:p>
            <a:pPr algn="just">
              <a:lnSpc>
                <a:spcPct val="120000"/>
              </a:lnSpc>
            </a:pPr>
            <a:r>
              <a:rPr lang="en-US" sz="1800" dirty="0">
                <a:solidFill>
                  <a:srgbClr val="292929"/>
                </a:solidFill>
              </a:rPr>
              <a:t>Parkinson's disease (PD) is a neurodegenerative disorder that affects movement control. Machine learning algorithms have been applied to detect PD by analyzing various clinical and physiological data such as speech, gait, and motor symptoms. </a:t>
            </a:r>
          </a:p>
          <a:p>
            <a:pPr algn="just">
              <a:lnSpc>
                <a:spcPct val="120000"/>
              </a:lnSpc>
            </a:pPr>
            <a:r>
              <a:rPr lang="en-US" sz="1800" dirty="0">
                <a:solidFill>
                  <a:srgbClr val="292929"/>
                </a:solidFill>
              </a:rPr>
              <a:t>These algorithms use various techniques such as Logistic Regression, Support Vector Machine (SVM), K-Nearest Neighbors (KNN), and ensemble approaches such as Gradient Boosting Classifier and Random Forest Classifier  to classify individuals as either having PD or not. </a:t>
            </a:r>
          </a:p>
          <a:p>
            <a:pPr algn="just">
              <a:lnSpc>
                <a:spcPct val="120000"/>
              </a:lnSpc>
            </a:pPr>
            <a:r>
              <a:rPr lang="en-US" sz="1800" dirty="0">
                <a:solidFill>
                  <a:srgbClr val="292929"/>
                </a:solidFill>
              </a:rPr>
              <a:t>The algorithms learn patterns in the data through training on large datasets and can then make predictions about new, unseen data. </a:t>
            </a:r>
          </a:p>
          <a:p>
            <a:pPr algn="just">
              <a:lnSpc>
                <a:spcPct val="120000"/>
              </a:lnSpc>
            </a:pPr>
            <a:r>
              <a:rPr lang="en-US" sz="1800" dirty="0">
                <a:solidFill>
                  <a:srgbClr val="292929"/>
                </a:solidFill>
              </a:rPr>
              <a:t>The use of machine learning for PD detection can help in early diagnosis and improve the accuracy of current diagnostic methods.</a:t>
            </a: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spTree>
    <p:extLst>
      <p:ext uri="{BB962C8B-B14F-4D97-AF65-F5344CB8AC3E}">
        <p14:creationId xmlns:p14="http://schemas.microsoft.com/office/powerpoint/2010/main" val="2876874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643467" y="0"/>
            <a:ext cx="10905066" cy="1135737"/>
          </a:xfrm>
        </p:spPr>
        <p:txBody>
          <a:bodyPr vert="horz" lIns="91440" tIns="45720" rIns="91440" bIns="45720" rtlCol="0" anchor="ctr">
            <a:normAutofit/>
          </a:bodyPr>
          <a:lstStyle/>
          <a:p>
            <a:r>
              <a:rPr lang="en-US" sz="2500" b="1" kern="1200" dirty="0">
                <a:solidFill>
                  <a:schemeClr val="tx1"/>
                </a:solidFill>
                <a:cs typeface="Times New Roman" panose="02020603050405020304" pitchFamily="18" charset="0"/>
              </a:rPr>
              <a:t>SCOPE AND MOTIVATION</a:t>
            </a:r>
          </a:p>
        </p:txBody>
      </p:sp>
      <p:sp>
        <p:nvSpPr>
          <p:cNvPr id="15" name="Content Placeholder 2">
            <a:extLst>
              <a:ext uri="{FF2B5EF4-FFF2-40B4-BE49-F238E27FC236}">
                <a16:creationId xmlns:a16="http://schemas.microsoft.com/office/drawing/2014/main" id="{F94AE8B9-2E3B-4A3F-AE29-79E43CB73ABD}"/>
              </a:ext>
            </a:extLst>
          </p:cNvPr>
          <p:cNvSpPr>
            <a:spLocks noGrp="1"/>
          </p:cNvSpPr>
          <p:nvPr>
            <p:ph idx="1"/>
          </p:nvPr>
        </p:nvSpPr>
        <p:spPr>
          <a:xfrm>
            <a:off x="643467" y="1135737"/>
            <a:ext cx="10905066" cy="4704512"/>
          </a:xfrm>
        </p:spPr>
        <p:txBody>
          <a:bodyPr vert="horz" lIns="91440" tIns="45720" rIns="91440" bIns="45720" rtlCol="0">
            <a:normAutofit/>
          </a:bodyPr>
          <a:lstStyle/>
          <a:p>
            <a:pPr algn="just">
              <a:lnSpc>
                <a:spcPct val="120000"/>
              </a:lnSpc>
            </a:pPr>
            <a:r>
              <a:rPr lang="en-US" sz="1900" dirty="0">
                <a:solidFill>
                  <a:srgbClr val="292929"/>
                </a:solidFill>
              </a:rPr>
              <a:t>The scope of a project on detecting Parkinson's disease using machine learning typically involves using data from various sources, such as speech and movement patterns, to train a model that can accurately diagnose the disease. </a:t>
            </a:r>
          </a:p>
          <a:p>
            <a:pPr algn="just">
              <a:lnSpc>
                <a:spcPct val="120000"/>
              </a:lnSpc>
            </a:pPr>
            <a:r>
              <a:rPr lang="en-US" sz="1900" dirty="0">
                <a:solidFill>
                  <a:srgbClr val="292929"/>
                </a:solidFill>
              </a:rPr>
              <a:t>The motivation for this project is to develop a non-invasive and efficient method for early diagnosis of Parkinson's disease, which can lead to better patient outcomes and a better understanding of the disease.</a:t>
            </a:r>
          </a:p>
          <a:p>
            <a:pPr algn="just">
              <a:lnSpc>
                <a:spcPct val="120000"/>
              </a:lnSpc>
            </a:pPr>
            <a:endParaRPr lang="en-US" sz="1900" dirty="0">
              <a:solidFill>
                <a:srgbClr val="292929"/>
              </a:solidFill>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spTree>
    <p:extLst>
      <p:ext uri="{BB962C8B-B14F-4D97-AF65-F5344CB8AC3E}">
        <p14:creationId xmlns:p14="http://schemas.microsoft.com/office/powerpoint/2010/main" val="17628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FD93-9013-3DA7-97CB-1A75C8422F84}"/>
              </a:ext>
            </a:extLst>
          </p:cNvPr>
          <p:cNvSpPr>
            <a:spLocks noGrp="1"/>
          </p:cNvSpPr>
          <p:nvPr>
            <p:ph type="title"/>
          </p:nvPr>
        </p:nvSpPr>
        <p:spPr/>
        <p:txBody>
          <a:bodyPr>
            <a:normAutofit/>
          </a:bodyPr>
          <a:lstStyle/>
          <a:p>
            <a:r>
              <a:rPr lang="en-US" sz="2500" b="1" dirty="0">
                <a:cs typeface="Times New Roman" panose="02020603050405020304" pitchFamily="18" charset="0"/>
              </a:rPr>
              <a:t>OBJECTIVES</a:t>
            </a:r>
            <a:endParaRPr lang="en-IN" sz="2500" dirty="0"/>
          </a:p>
        </p:txBody>
      </p:sp>
      <p:sp>
        <p:nvSpPr>
          <p:cNvPr id="3" name="Content Placeholder 2">
            <a:extLst>
              <a:ext uri="{FF2B5EF4-FFF2-40B4-BE49-F238E27FC236}">
                <a16:creationId xmlns:a16="http://schemas.microsoft.com/office/drawing/2014/main" id="{E9C515BA-2CEA-F83C-1738-A23666ABA645}"/>
              </a:ext>
            </a:extLst>
          </p:cNvPr>
          <p:cNvSpPr>
            <a:spLocks noGrp="1"/>
          </p:cNvSpPr>
          <p:nvPr>
            <p:ph idx="1"/>
          </p:nvPr>
        </p:nvSpPr>
        <p:spPr>
          <a:xfrm>
            <a:off x="838200" y="1825625"/>
            <a:ext cx="10515600" cy="3981286"/>
          </a:xfrm>
        </p:spPr>
        <p:txBody>
          <a:bodyPr>
            <a:normAutofit/>
          </a:bodyPr>
          <a:lstStyle/>
          <a:p>
            <a:r>
              <a:rPr lang="en-US" sz="1900" dirty="0"/>
              <a:t>The objective of this </a:t>
            </a:r>
            <a:r>
              <a:rPr lang="en-US" sz="1900"/>
              <a:t>project is </a:t>
            </a:r>
            <a:r>
              <a:rPr lang="en-US" sz="1900" dirty="0"/>
              <a:t>using machine learning algorithms like Support Vector Machine (SVM), Logistic Regression, and Naive Bayes for detecting Parkinson's disease is to build a model that can accurately diagnose the disease based on various vocal features.</a:t>
            </a:r>
          </a:p>
          <a:p>
            <a:r>
              <a:rPr lang="en-US" sz="1900" dirty="0"/>
              <a:t>Training the machine learning algorithms using the selected features and a labeled dataset of patients diagnosed with Parkinson's disease and healthy individuals.</a:t>
            </a:r>
          </a:p>
          <a:p>
            <a:r>
              <a:rPr lang="en-US" sz="1900" dirty="0"/>
              <a:t>Evaluating the performance of the trained models by measuring metrics such as accuracy, precision, recall, F1 score, etc.</a:t>
            </a:r>
          </a:p>
          <a:p>
            <a:r>
              <a:rPr lang="en-US" sz="1900" dirty="0"/>
              <a:t>To integrate the model according to few selected features which we are used to differentiate and identifying the disease.</a:t>
            </a:r>
          </a:p>
        </p:txBody>
      </p:sp>
      <p:sp>
        <p:nvSpPr>
          <p:cNvPr id="5" name="Footer Placeholder 5">
            <a:extLst>
              <a:ext uri="{FF2B5EF4-FFF2-40B4-BE49-F238E27FC236}">
                <a16:creationId xmlns:a16="http://schemas.microsoft.com/office/drawing/2014/main" id="{3F16C83A-0BB4-3451-BCC6-3A6ABBD87438}"/>
              </a:ext>
            </a:extLst>
          </p:cNvPr>
          <p:cNvSpPr>
            <a:spLocks noGrp="1"/>
          </p:cNvSpPr>
          <p:nvPr>
            <p:ph type="ftr" sz="quarter" idx="11"/>
          </p:nvPr>
        </p:nvSpPr>
        <p:spPr>
          <a:xfrm>
            <a:off x="1967345" y="6486291"/>
            <a:ext cx="7924800" cy="365125"/>
          </a:xfrm>
        </p:spPr>
        <p:txBody>
          <a:bodyPr/>
          <a:lstStyle/>
          <a:p>
            <a:r>
              <a:rPr lang="en-US" dirty="0"/>
              <a:t>Dept of CSE                    CSE8B</a:t>
            </a:r>
            <a:endParaRPr lang="en-IN" dirty="0"/>
          </a:p>
        </p:txBody>
      </p:sp>
      <p:pic>
        <p:nvPicPr>
          <p:cNvPr id="6" name="Picture 5" descr="A drawing of a face&#10;&#10;Description automatically generated">
            <a:extLst>
              <a:ext uri="{FF2B5EF4-FFF2-40B4-BE49-F238E27FC236}">
                <a16:creationId xmlns:a16="http://schemas.microsoft.com/office/drawing/2014/main" id="{BB6DFC29-8B82-69D5-01C6-A7284BE35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486291"/>
            <a:ext cx="1462088" cy="358211"/>
          </a:xfrm>
          <a:prstGeom prst="rect">
            <a:avLst/>
          </a:prstGeom>
        </p:spPr>
      </p:pic>
    </p:spTree>
    <p:extLst>
      <p:ext uri="{BB962C8B-B14F-4D97-AF65-F5344CB8AC3E}">
        <p14:creationId xmlns:p14="http://schemas.microsoft.com/office/powerpoint/2010/main" val="65324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327049" y="-232696"/>
            <a:ext cx="10905066" cy="1135737"/>
          </a:xfrm>
        </p:spPr>
        <p:txBody>
          <a:bodyPr vert="horz" lIns="91440" tIns="45720" rIns="91440" bIns="45720" rtlCol="0" anchor="ctr">
            <a:normAutofit/>
          </a:bodyPr>
          <a:lstStyle/>
          <a:p>
            <a:r>
              <a:rPr lang="en-US" sz="2500" b="1" dirty="0">
                <a:cs typeface="Times New Roman" panose="02020603050405020304" pitchFamily="18" charset="0"/>
              </a:rPr>
              <a:t>LITERATURE REVIEW</a:t>
            </a: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486291"/>
            <a:ext cx="1462088" cy="358211"/>
          </a:xfrm>
          <a:prstGeom prst="rect">
            <a:avLst/>
          </a:prstGeom>
        </p:spPr>
      </p:pic>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a:xfrm>
            <a:off x="1967345" y="6486291"/>
            <a:ext cx="7924800" cy="365125"/>
          </a:xfrm>
        </p:spPr>
        <p:txBody>
          <a:bodyPr/>
          <a:lstStyle/>
          <a:p>
            <a:r>
              <a:rPr lang="en-US" dirty="0"/>
              <a:t>Dept of CSE                    CSE8B</a:t>
            </a:r>
            <a:endParaRPr lang="en-IN" dirty="0"/>
          </a:p>
        </p:txBody>
      </p:sp>
      <p:graphicFrame>
        <p:nvGraphicFramePr>
          <p:cNvPr id="3" name="Table 2">
            <a:extLst>
              <a:ext uri="{FF2B5EF4-FFF2-40B4-BE49-F238E27FC236}">
                <a16:creationId xmlns:a16="http://schemas.microsoft.com/office/drawing/2014/main" id="{A46D867C-D446-A8E3-5955-B91173A73D7D}"/>
              </a:ext>
            </a:extLst>
          </p:cNvPr>
          <p:cNvGraphicFramePr>
            <a:graphicFrameLocks noGrp="1"/>
          </p:cNvGraphicFramePr>
          <p:nvPr>
            <p:extLst>
              <p:ext uri="{D42A27DB-BD31-4B8C-83A1-F6EECF244321}">
                <p14:modId xmlns:p14="http://schemas.microsoft.com/office/powerpoint/2010/main" val="1635139321"/>
              </p:ext>
            </p:extLst>
          </p:nvPr>
        </p:nvGraphicFramePr>
        <p:xfrm>
          <a:off x="451701" y="739589"/>
          <a:ext cx="11139827" cy="5378822"/>
        </p:xfrm>
        <a:graphic>
          <a:graphicData uri="http://schemas.openxmlformats.org/drawingml/2006/table">
            <a:tbl>
              <a:tblPr firstRow="1" bandRow="1">
                <a:tableStyleId>{7DF18680-E054-41AD-8BC1-D1AEF772440D}</a:tableStyleId>
              </a:tblPr>
              <a:tblGrid>
                <a:gridCol w="671266">
                  <a:extLst>
                    <a:ext uri="{9D8B030D-6E8A-4147-A177-3AD203B41FA5}">
                      <a16:colId xmlns:a16="http://schemas.microsoft.com/office/drawing/2014/main" val="3085401804"/>
                    </a:ext>
                  </a:extLst>
                </a:gridCol>
                <a:gridCol w="2058458">
                  <a:extLst>
                    <a:ext uri="{9D8B030D-6E8A-4147-A177-3AD203B41FA5}">
                      <a16:colId xmlns:a16="http://schemas.microsoft.com/office/drawing/2014/main" val="2763232191"/>
                    </a:ext>
                  </a:extLst>
                </a:gridCol>
                <a:gridCol w="1884528">
                  <a:extLst>
                    <a:ext uri="{9D8B030D-6E8A-4147-A177-3AD203B41FA5}">
                      <a16:colId xmlns:a16="http://schemas.microsoft.com/office/drawing/2014/main" val="2993597807"/>
                    </a:ext>
                  </a:extLst>
                </a:gridCol>
                <a:gridCol w="3642325">
                  <a:extLst>
                    <a:ext uri="{9D8B030D-6E8A-4147-A177-3AD203B41FA5}">
                      <a16:colId xmlns:a16="http://schemas.microsoft.com/office/drawing/2014/main" val="3859024517"/>
                    </a:ext>
                  </a:extLst>
                </a:gridCol>
                <a:gridCol w="2883250">
                  <a:extLst>
                    <a:ext uri="{9D8B030D-6E8A-4147-A177-3AD203B41FA5}">
                      <a16:colId xmlns:a16="http://schemas.microsoft.com/office/drawing/2014/main" val="972764690"/>
                    </a:ext>
                  </a:extLst>
                </a:gridCol>
              </a:tblGrid>
              <a:tr h="1187280">
                <a:tc>
                  <a:txBody>
                    <a:bodyPr/>
                    <a:lstStyle/>
                    <a:p>
                      <a:pPr algn="ctr"/>
                      <a:r>
                        <a:rPr lang="en-IN" sz="1700" dirty="0"/>
                        <a:t>S.NO</a:t>
                      </a:r>
                    </a:p>
                  </a:txBody>
                  <a:tcPr anchor="ctr"/>
                </a:tc>
                <a:tc>
                  <a:txBody>
                    <a:bodyPr/>
                    <a:lstStyle/>
                    <a:p>
                      <a:pPr algn="ctr"/>
                      <a:r>
                        <a:rPr lang="en-IN" sz="1700" dirty="0"/>
                        <a:t>TITLE</a:t>
                      </a:r>
                    </a:p>
                  </a:txBody>
                  <a:tcPr marT="0" marB="0" anchor="ctr"/>
                </a:tc>
                <a:tc>
                  <a:txBody>
                    <a:bodyPr/>
                    <a:lstStyle/>
                    <a:p>
                      <a:pPr algn="ctr"/>
                      <a:r>
                        <a:rPr lang="en-IN" sz="1700" dirty="0"/>
                        <a:t>JOURNAL/CONFERENCE &amp; YEAR OF</a:t>
                      </a:r>
                    </a:p>
                    <a:p>
                      <a:pPr algn="ctr"/>
                      <a:r>
                        <a:rPr lang="en-IN" sz="1700" dirty="0"/>
                        <a:t>PUBLICATION</a:t>
                      </a:r>
                    </a:p>
                  </a:txBody>
                  <a:tcPr marT="0" marB="0" anchor="ctr"/>
                </a:tc>
                <a:tc>
                  <a:txBody>
                    <a:bodyPr/>
                    <a:lstStyle/>
                    <a:p>
                      <a:pPr algn="ctr"/>
                      <a:r>
                        <a:rPr lang="en-IN" sz="1700" dirty="0"/>
                        <a:t>METHODOLOGY</a:t>
                      </a:r>
                    </a:p>
                  </a:txBody>
                  <a:tcPr marT="0" marB="0" anchor="ctr"/>
                </a:tc>
                <a:tc>
                  <a:txBody>
                    <a:bodyPr/>
                    <a:lstStyle/>
                    <a:p>
                      <a:pPr algn="ctr"/>
                      <a:r>
                        <a:rPr lang="en-US" sz="1700" dirty="0"/>
                        <a:t>LIMITATIONS</a:t>
                      </a:r>
                      <a:endParaRPr lang="en-IN" sz="1700" dirty="0"/>
                    </a:p>
                  </a:txBody>
                  <a:tcPr marT="0" marB="0" anchor="ctr"/>
                </a:tc>
                <a:extLst>
                  <a:ext uri="{0D108BD9-81ED-4DB2-BD59-A6C34878D82A}">
                    <a16:rowId xmlns:a16="http://schemas.microsoft.com/office/drawing/2014/main" val="3545761322"/>
                  </a:ext>
                </a:extLst>
              </a:tr>
              <a:tr h="2340804">
                <a:tc>
                  <a:txBody>
                    <a:bodyPr/>
                    <a:lstStyle/>
                    <a:p>
                      <a:r>
                        <a:rPr lang="en-US" sz="1600" dirty="0"/>
                        <a:t>1.</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Concurrent Validity of Zeno Instrumented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Walkway and Video-Based Gait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Adults With Parkinson’s Disease</a:t>
                      </a:r>
                      <a:endParaRPr lang="en-IN" sz="1600" dirty="0"/>
                    </a:p>
                  </a:txBody>
                  <a:tcPr/>
                </a:tc>
                <a:tc>
                  <a:txBody>
                    <a:bodyPr/>
                    <a:lstStyle/>
                    <a:p>
                      <a:r>
                        <a:rPr lang="en-US" sz="1600" dirty="0"/>
                        <a:t>IEEE Journal of Translational Engineering in Health and Medicine, 2021</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292929"/>
                          </a:solidFill>
                        </a:rPr>
                        <a:t>Three 2D human pose-estimation libraries (</a:t>
                      </a:r>
                      <a:r>
                        <a:rPr lang="en-US" sz="1600" dirty="0" err="1">
                          <a:solidFill>
                            <a:srgbClr val="292929"/>
                          </a:solidFill>
                        </a:rPr>
                        <a:t>AlphaPose</a:t>
                      </a:r>
                      <a:r>
                        <a:rPr lang="en-US" sz="1600" dirty="0">
                          <a:solidFill>
                            <a:srgbClr val="292929"/>
                          </a:solidFill>
                        </a:rPr>
                        <a:t>, </a:t>
                      </a:r>
                      <a:r>
                        <a:rPr lang="en-US" sz="1600" dirty="0" err="1">
                          <a:solidFill>
                            <a:srgbClr val="292929"/>
                          </a:solidFill>
                        </a:rPr>
                        <a:t>Detectron</a:t>
                      </a:r>
                      <a:r>
                        <a:rPr lang="en-US" sz="1600" dirty="0">
                          <a:solidFill>
                            <a:srgbClr val="292929"/>
                          </a:solidFill>
                        </a:rPr>
                        <a:t>, </a:t>
                      </a:r>
                      <a:r>
                        <a:rPr lang="en-US" sz="1600" dirty="0" err="1">
                          <a:solidFill>
                            <a:srgbClr val="292929"/>
                          </a:solidFill>
                        </a:rPr>
                        <a:t>OpenPose</a:t>
                      </a:r>
                      <a:r>
                        <a:rPr lang="en-US" sz="1600" dirty="0">
                          <a:solidFill>
                            <a:srgbClr val="292929"/>
                          </a:solidFill>
                        </a:rPr>
                        <a:t>) and one 3D library (ROMP) are used to calculate gait features from </a:t>
                      </a:r>
                      <a:r>
                        <a:rPr lang="en-US" sz="1600" dirty="0" err="1">
                          <a:solidFill>
                            <a:srgbClr val="292929"/>
                          </a:solidFill>
                        </a:rPr>
                        <a:t>colour</a:t>
                      </a:r>
                      <a:r>
                        <a:rPr lang="en-US" sz="1600" dirty="0">
                          <a:solidFill>
                            <a:srgbClr val="292929"/>
                          </a:solidFill>
                        </a:rPr>
                        <a:t> video and correlate them with those extracted by a Zeno instrumented walkway.</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The trajectories obtained using the 2D pose-estimation libraries could not be used to calculate gait parameters such step length that depend on data in the anterior-posterior direction.</a:t>
                      </a:r>
                      <a:endParaRPr lang="en-IN" sz="1600" dirty="0"/>
                    </a:p>
                  </a:txBody>
                  <a:tcPr/>
                </a:tc>
                <a:extLst>
                  <a:ext uri="{0D108BD9-81ED-4DB2-BD59-A6C34878D82A}">
                    <a16:rowId xmlns:a16="http://schemas.microsoft.com/office/drawing/2014/main" val="2508767581"/>
                  </a:ext>
                </a:extLst>
              </a:tr>
              <a:tr h="1850738">
                <a:tc>
                  <a:txBody>
                    <a:bodyPr/>
                    <a:lstStyle/>
                    <a:p>
                      <a:r>
                        <a:rPr lang="en-IN"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Multi-scale sparse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graph convolutional network for the assessment of Parkinsonian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gait</a:t>
                      </a:r>
                    </a:p>
                  </a:txBody>
                  <a:tcPr/>
                </a:tc>
                <a:tc>
                  <a:txBody>
                    <a:bodyPr/>
                    <a:lstStyle/>
                    <a:p>
                      <a:r>
                        <a:rPr lang="en-US" sz="1600" dirty="0"/>
                        <a:t>IEEE </a:t>
                      </a:r>
                      <a:r>
                        <a:rPr lang="en-IN" sz="1600" dirty="0"/>
                        <a:t>Transactions on Multimedia, 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Proposed a novel two-stream spatial-temporal attention graph convolutional network (2s-ST-AGCN) for video assessment of PD gait motor disorder.</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Method is designed for a gait motor assessment in PD; hence, its generality is limited.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It is difficult to minimize to classification errors.</a:t>
                      </a:r>
                    </a:p>
                  </a:txBody>
                  <a:tcPr/>
                </a:tc>
                <a:extLst>
                  <a:ext uri="{0D108BD9-81ED-4DB2-BD59-A6C34878D82A}">
                    <a16:rowId xmlns:a16="http://schemas.microsoft.com/office/drawing/2014/main" val="4181039498"/>
                  </a:ext>
                </a:extLst>
              </a:tr>
            </a:tbl>
          </a:graphicData>
        </a:graphic>
      </p:graphicFrame>
    </p:spTree>
    <p:extLst>
      <p:ext uri="{BB962C8B-B14F-4D97-AF65-F5344CB8AC3E}">
        <p14:creationId xmlns:p14="http://schemas.microsoft.com/office/powerpoint/2010/main" val="129117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336674" y="-173255"/>
            <a:ext cx="10905066" cy="1135737"/>
          </a:xfrm>
        </p:spPr>
        <p:txBody>
          <a:bodyPr vert="horz" lIns="91440" tIns="45720" rIns="91440" bIns="45720" rtlCol="0" anchor="ctr">
            <a:normAutofit/>
          </a:bodyPr>
          <a:lstStyle/>
          <a:p>
            <a:r>
              <a:rPr lang="en-US" sz="2500" dirty="0">
                <a:latin typeface="Times New Roman" panose="02020603050405020304" pitchFamily="18" charset="0"/>
                <a:cs typeface="Times New Roman" panose="02020603050405020304" pitchFamily="18" charset="0"/>
              </a:rPr>
              <a:t>LITERATURE REVIEW</a:t>
            </a: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6" name="Footer Placeholder 5">
            <a:extLst>
              <a:ext uri="{FF2B5EF4-FFF2-40B4-BE49-F238E27FC236}">
                <a16:creationId xmlns:a16="http://schemas.microsoft.com/office/drawing/2014/main" id="{97A8A08F-72D3-4E8B-869E-A2FB7E49E84A}"/>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graphicFrame>
        <p:nvGraphicFramePr>
          <p:cNvPr id="5" name="Table 5">
            <a:extLst>
              <a:ext uri="{FF2B5EF4-FFF2-40B4-BE49-F238E27FC236}">
                <a16:creationId xmlns:a16="http://schemas.microsoft.com/office/drawing/2014/main" id="{9BF54453-65F1-7B5F-7092-230BCCF7C312}"/>
              </a:ext>
            </a:extLst>
          </p:cNvPr>
          <p:cNvGraphicFramePr>
            <a:graphicFrameLocks noGrp="1"/>
          </p:cNvGraphicFramePr>
          <p:nvPr>
            <p:extLst>
              <p:ext uri="{D42A27DB-BD31-4B8C-83A1-F6EECF244321}">
                <p14:modId xmlns:p14="http://schemas.microsoft.com/office/powerpoint/2010/main" val="3696894644"/>
              </p:ext>
            </p:extLst>
          </p:nvPr>
        </p:nvGraphicFramePr>
        <p:xfrm>
          <a:off x="336674" y="845940"/>
          <a:ext cx="11218831" cy="5339707"/>
        </p:xfrm>
        <a:graphic>
          <a:graphicData uri="http://schemas.openxmlformats.org/drawingml/2006/table">
            <a:tbl>
              <a:tblPr firstRow="1" bandRow="1">
                <a:tableStyleId>{7DF18680-E054-41AD-8BC1-D1AEF772440D}</a:tableStyleId>
              </a:tblPr>
              <a:tblGrid>
                <a:gridCol w="685244">
                  <a:extLst>
                    <a:ext uri="{9D8B030D-6E8A-4147-A177-3AD203B41FA5}">
                      <a16:colId xmlns:a16="http://schemas.microsoft.com/office/drawing/2014/main" val="2437553094"/>
                    </a:ext>
                  </a:extLst>
                </a:gridCol>
                <a:gridCol w="1954364">
                  <a:extLst>
                    <a:ext uri="{9D8B030D-6E8A-4147-A177-3AD203B41FA5}">
                      <a16:colId xmlns:a16="http://schemas.microsoft.com/office/drawing/2014/main" val="2834587439"/>
                    </a:ext>
                  </a:extLst>
                </a:gridCol>
                <a:gridCol w="1918447">
                  <a:extLst>
                    <a:ext uri="{9D8B030D-6E8A-4147-A177-3AD203B41FA5}">
                      <a16:colId xmlns:a16="http://schemas.microsoft.com/office/drawing/2014/main" val="3686165066"/>
                    </a:ext>
                  </a:extLst>
                </a:gridCol>
                <a:gridCol w="3110753">
                  <a:extLst>
                    <a:ext uri="{9D8B030D-6E8A-4147-A177-3AD203B41FA5}">
                      <a16:colId xmlns:a16="http://schemas.microsoft.com/office/drawing/2014/main" val="1930379148"/>
                    </a:ext>
                  </a:extLst>
                </a:gridCol>
                <a:gridCol w="3550023">
                  <a:extLst>
                    <a:ext uri="{9D8B030D-6E8A-4147-A177-3AD203B41FA5}">
                      <a16:colId xmlns:a16="http://schemas.microsoft.com/office/drawing/2014/main" val="2722204070"/>
                    </a:ext>
                  </a:extLst>
                </a:gridCol>
              </a:tblGrid>
              <a:tr h="1154093">
                <a:tc>
                  <a:txBody>
                    <a:bodyPr/>
                    <a:lstStyle/>
                    <a:p>
                      <a:pPr algn="ctr"/>
                      <a:r>
                        <a:rPr lang="en-IN" sz="1700" dirty="0"/>
                        <a:t>S.NO</a:t>
                      </a:r>
                    </a:p>
                  </a:txBody>
                  <a:tcPr anchor="ctr"/>
                </a:tc>
                <a:tc>
                  <a:txBody>
                    <a:bodyPr/>
                    <a:lstStyle/>
                    <a:p>
                      <a:pPr algn="ctr"/>
                      <a:r>
                        <a:rPr lang="en-IN" sz="1700" dirty="0"/>
                        <a:t>TITLE</a:t>
                      </a:r>
                    </a:p>
                  </a:txBody>
                  <a:tcPr anchor="ctr"/>
                </a:tc>
                <a:tc>
                  <a:txBody>
                    <a:bodyPr/>
                    <a:lstStyle/>
                    <a:p>
                      <a:pPr algn="ctr"/>
                      <a:r>
                        <a:rPr lang="en-IN" sz="1700" dirty="0"/>
                        <a:t>JOURNAL/CONFERENCE  &amp; YEAR OF</a:t>
                      </a:r>
                    </a:p>
                    <a:p>
                      <a:pPr algn="ctr"/>
                      <a:r>
                        <a:rPr lang="en-IN" sz="1700" dirty="0"/>
                        <a:t>PUBLICATION</a:t>
                      </a:r>
                    </a:p>
                  </a:txBody>
                  <a:tcPr anchor="ctr"/>
                </a:tc>
                <a:tc>
                  <a:txBody>
                    <a:bodyPr/>
                    <a:lstStyle/>
                    <a:p>
                      <a:pPr algn="ctr"/>
                      <a:r>
                        <a:rPr lang="en-IN" sz="1700" dirty="0"/>
                        <a:t>METHODOLOGY</a:t>
                      </a:r>
                    </a:p>
                  </a:txBody>
                  <a:tcPr anchor="ctr"/>
                </a:tc>
                <a:tc>
                  <a:txBody>
                    <a:bodyPr/>
                    <a:lstStyle/>
                    <a:p>
                      <a:pPr algn="ctr"/>
                      <a:r>
                        <a:rPr lang="en-US" sz="1700" dirty="0"/>
                        <a:t>LIMITATIONS</a:t>
                      </a:r>
                      <a:endParaRPr lang="en-IN" sz="1700" dirty="0"/>
                    </a:p>
                  </a:txBody>
                  <a:tcPr anchor="ctr"/>
                </a:tc>
                <a:extLst>
                  <a:ext uri="{0D108BD9-81ED-4DB2-BD59-A6C34878D82A}">
                    <a16:rowId xmlns:a16="http://schemas.microsoft.com/office/drawing/2014/main" val="2246351910"/>
                  </a:ext>
                </a:extLst>
              </a:tr>
              <a:tr h="2309850">
                <a:tc>
                  <a:txBody>
                    <a:bodyPr/>
                    <a:lstStyle/>
                    <a:p>
                      <a:pPr algn="l">
                        <a:lnSpc>
                          <a:spcPct val="100000"/>
                        </a:lnSpc>
                      </a:pPr>
                      <a:r>
                        <a:rPr lang="en-IN" sz="1600" dirty="0"/>
                        <a:t>3.</a:t>
                      </a:r>
                    </a:p>
                  </a:txBody>
                  <a:tcPr/>
                </a:tc>
                <a:tc>
                  <a:txBody>
                    <a:bodyPr/>
                    <a:lstStyle/>
                    <a:p>
                      <a:pPr algn="l">
                        <a:lnSpc>
                          <a:spcPct val="100000"/>
                        </a:lnSpc>
                      </a:pPr>
                      <a:r>
                        <a:rPr lang="en-US" sz="1600" dirty="0"/>
                        <a:t>Validation of IMU-based gait event detection</a:t>
                      </a:r>
                    </a:p>
                    <a:p>
                      <a:pPr algn="l">
                        <a:lnSpc>
                          <a:spcPct val="100000"/>
                        </a:lnSpc>
                      </a:pPr>
                      <a:r>
                        <a:rPr lang="en-US" sz="1600" dirty="0"/>
                        <a:t>during curved walking and turning in older</a:t>
                      </a:r>
                    </a:p>
                    <a:p>
                      <a:pPr algn="l">
                        <a:lnSpc>
                          <a:spcPct val="100000"/>
                        </a:lnSpc>
                      </a:pPr>
                      <a:r>
                        <a:rPr lang="en-US" sz="1600" dirty="0"/>
                        <a:t>adults and Parkinson’s Disease patients</a:t>
                      </a:r>
                    </a:p>
                    <a:p>
                      <a:pPr algn="l">
                        <a:lnSpc>
                          <a:spcPct val="100000"/>
                        </a:lnSpc>
                      </a:pPr>
                      <a:endParaRPr lang="en-IN" sz="1600" dirty="0"/>
                    </a:p>
                  </a:txBody>
                  <a:tcPr marL="0" marR="0" marT="0" marB="0"/>
                </a:tc>
                <a:tc>
                  <a:txBody>
                    <a:bodyPr/>
                    <a:lstStyle/>
                    <a:p>
                      <a:pPr marL="0" marR="0" algn="l">
                        <a:lnSpc>
                          <a:spcPct val="100000"/>
                        </a:lnSpc>
                        <a:spcBef>
                          <a:spcPts val="0"/>
                        </a:spcBef>
                        <a:spcAft>
                          <a:spcPts val="0"/>
                        </a:spcAft>
                      </a:pPr>
                      <a:r>
                        <a:rPr lang="en-US" sz="1600" dirty="0"/>
                        <a:t>Journal of </a:t>
                      </a:r>
                      <a:r>
                        <a:rPr lang="en-US" sz="1600" dirty="0" err="1"/>
                        <a:t>NeuroEngineering</a:t>
                      </a:r>
                      <a:r>
                        <a:rPr lang="en-US" sz="1600" dirty="0"/>
                        <a:t> and Rehabilitation, 2021</a:t>
                      </a:r>
                      <a:endParaRPr lang="en-US" sz="1600" dirty="0">
                        <a:latin typeface="Calibri (Body)"/>
                        <a:ea typeface="Calibri"/>
                        <a:cs typeface="Times New Roman"/>
                      </a:endParaRPr>
                    </a:p>
                  </a:txBody>
                  <a:tcPr marL="28222" marR="2822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Shank-mounted IMUs are used to detect gait events from steps during straight-line and curved walking, under both single-task and dual-task conditions, in different neurological populations.</a:t>
                      </a:r>
                      <a:endParaRPr lang="en-IN" sz="1600" dirty="0"/>
                    </a:p>
                  </a:txBody>
                  <a:tcPr marL="28222" marR="28222" marT="0" marB="0"/>
                </a:tc>
                <a:tc>
                  <a:txBody>
                    <a:bodyPr/>
                    <a:lstStyle/>
                    <a:p>
                      <a:pPr marL="285750" marR="0" indent="-285750" algn="l">
                        <a:lnSpc>
                          <a:spcPct val="100000"/>
                        </a:lnSpc>
                        <a:spcBef>
                          <a:spcPts val="0"/>
                        </a:spcBef>
                        <a:spcAft>
                          <a:spcPts val="0"/>
                        </a:spcAft>
                        <a:buFont typeface="Arial" panose="020B0604020202020204" pitchFamily="34" charset="0"/>
                        <a:buChar char="•"/>
                      </a:pPr>
                      <a:r>
                        <a:rPr lang="en-US" sz="1600" dirty="0"/>
                        <a:t>Gait events from steps during turns can be detected but result in more missed events and more false events.</a:t>
                      </a:r>
                    </a:p>
                    <a:p>
                      <a:pPr marL="285750" marR="0" indent="-285750" algn="l">
                        <a:lnSpc>
                          <a:spcPct val="100000"/>
                        </a:lnSpc>
                        <a:spcBef>
                          <a:spcPts val="0"/>
                        </a:spcBef>
                        <a:spcAft>
                          <a:spcPts val="0"/>
                        </a:spcAft>
                        <a:buFont typeface="Arial" panose="020B0604020202020204" pitchFamily="34" charset="0"/>
                        <a:buChar char="•"/>
                      </a:pPr>
                      <a:r>
                        <a:rPr lang="en-US" sz="1600" dirty="0"/>
                        <a:t> In case </a:t>
                      </a:r>
                      <a:r>
                        <a:rPr lang="en-US" sz="1600" dirty="0" err="1"/>
                        <a:t>spatio</a:t>
                      </a:r>
                      <a:r>
                        <a:rPr lang="en-US" sz="1600" dirty="0"/>
                        <a:t>-temporal parameters are subsequently derived, the higher number of missed and false events will have a negative effect.</a:t>
                      </a:r>
                      <a:endParaRPr lang="en-US" sz="1600" dirty="0">
                        <a:latin typeface="+mn-lt"/>
                        <a:ea typeface="Calibri"/>
                        <a:cs typeface="Times New Roman"/>
                      </a:endParaRPr>
                    </a:p>
                  </a:txBody>
                  <a:tcPr marL="28222" marR="28222" marT="0" marB="0"/>
                </a:tc>
                <a:extLst>
                  <a:ext uri="{0D108BD9-81ED-4DB2-BD59-A6C34878D82A}">
                    <a16:rowId xmlns:a16="http://schemas.microsoft.com/office/drawing/2014/main" val="1591250327"/>
                  </a:ext>
                </a:extLst>
              </a:tr>
              <a:tr h="1875764">
                <a:tc>
                  <a:txBody>
                    <a:bodyPr/>
                    <a:lstStyle/>
                    <a:p>
                      <a:pPr marL="0" marR="0" algn="l">
                        <a:lnSpc>
                          <a:spcPct val="100000"/>
                        </a:lnSpc>
                        <a:spcBef>
                          <a:spcPts val="0"/>
                        </a:spcBef>
                        <a:spcAft>
                          <a:spcPts val="0"/>
                        </a:spcAft>
                      </a:pPr>
                      <a:r>
                        <a:rPr lang="en-US" sz="1600" dirty="0"/>
                        <a:t>4.</a:t>
                      </a:r>
                      <a:endParaRPr lang="en-US" sz="1600" dirty="0">
                        <a:latin typeface="+mn-lt"/>
                        <a:ea typeface="Calibri"/>
                        <a:cs typeface="Times New Roman"/>
                      </a:endParaRPr>
                    </a:p>
                  </a:txBody>
                  <a:tcPr marL="28222" marR="28222" marT="0" marB="0"/>
                </a:tc>
                <a:tc>
                  <a:txBody>
                    <a:bodyPr/>
                    <a:lstStyle/>
                    <a:p>
                      <a:pPr algn="l">
                        <a:lnSpc>
                          <a:spcPct val="100000"/>
                        </a:lnSpc>
                      </a:pPr>
                      <a:r>
                        <a:rPr lang="en-US" sz="1600" b="0" i="0" kern="1200" dirty="0">
                          <a:solidFill>
                            <a:schemeClr val="dk1"/>
                          </a:solidFill>
                          <a:effectLst/>
                          <a:latin typeface="+mn-lt"/>
                          <a:ea typeface="+mn-ea"/>
                          <a:cs typeface="+mn-cs"/>
                        </a:rPr>
                        <a:t>Measuring gait variables using computer vision to assess mobility and</a:t>
                      </a:r>
                    </a:p>
                    <a:p>
                      <a:pPr algn="l">
                        <a:lnSpc>
                          <a:spcPct val="100000"/>
                        </a:lnSpc>
                      </a:pPr>
                      <a:r>
                        <a:rPr lang="en-US" sz="1600" b="0" i="0" kern="1200" dirty="0">
                          <a:solidFill>
                            <a:schemeClr val="dk1"/>
                          </a:solidFill>
                          <a:effectLst/>
                          <a:latin typeface="+mn-lt"/>
                          <a:ea typeface="+mn-ea"/>
                          <a:cs typeface="+mn-cs"/>
                        </a:rPr>
                        <a:t>fall risk in older adults with dementia</a:t>
                      </a:r>
                    </a:p>
                  </a:txBody>
                  <a:tcPr marL="28222" marR="28222" marT="0" marB="0"/>
                </a:tc>
                <a:tc>
                  <a:txBody>
                    <a:bodyPr/>
                    <a:lstStyle/>
                    <a:p>
                      <a:pPr marL="0" marR="0" algn="l">
                        <a:lnSpc>
                          <a:spcPct val="100000"/>
                        </a:lnSpc>
                        <a:spcBef>
                          <a:spcPts val="0"/>
                        </a:spcBef>
                        <a:spcAft>
                          <a:spcPts val="0"/>
                        </a:spcAft>
                      </a:pPr>
                      <a:r>
                        <a:rPr lang="en-US" sz="1600" dirty="0"/>
                        <a:t>IEEE Journal of Translational Engineering in Health and Medicine, 2020</a:t>
                      </a:r>
                      <a:endParaRPr lang="en-US" sz="1700" dirty="0">
                        <a:latin typeface="+mn-lt"/>
                        <a:ea typeface="Calibri"/>
                        <a:cs typeface="Times New Roman" panose="02020603050405020304" pitchFamily="18" charset="0"/>
                      </a:endParaRPr>
                    </a:p>
                  </a:txBody>
                  <a:tcPr marL="28222" marR="2822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Using the tracked pose information, gait features were extracted from video recordings of gait bouts and their association with clinical mobility assessment scores and future falls data was examined.</a:t>
                      </a:r>
                      <a:endParaRPr lang="en-IN" sz="1700" dirty="0"/>
                    </a:p>
                  </a:txBody>
                  <a:tcPr marL="28222" marR="28222" marT="0" marB="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Due to the nature of the specialized dementia unit, patients are typically admitted for 6-8 weeks, limiting data collection to that time, and limiting the ability to perform longer term longitudinal analysis. </a:t>
                      </a:r>
                      <a:endParaRPr lang="en-IN" sz="1700" dirty="0"/>
                    </a:p>
                  </a:txBody>
                  <a:tcPr marL="28222" marR="28222" marT="0" marB="0"/>
                </a:tc>
                <a:extLst>
                  <a:ext uri="{0D108BD9-81ED-4DB2-BD59-A6C34878D82A}">
                    <a16:rowId xmlns:a16="http://schemas.microsoft.com/office/drawing/2014/main" val="981286428"/>
                  </a:ext>
                </a:extLst>
              </a:tr>
            </a:tbl>
          </a:graphicData>
        </a:graphic>
      </p:graphicFrame>
    </p:spTree>
    <p:extLst>
      <p:ext uri="{BB962C8B-B14F-4D97-AF65-F5344CB8AC3E}">
        <p14:creationId xmlns:p14="http://schemas.microsoft.com/office/powerpoint/2010/main" val="208246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FDDCF34-1040-DC8E-A7B6-C2B919125AA0}"/>
              </a:ext>
            </a:extLst>
          </p:cNvPr>
          <p:cNvSpPr>
            <a:spLocks noGrp="1"/>
          </p:cNvSpPr>
          <p:nvPr>
            <p:ph type="title"/>
          </p:nvPr>
        </p:nvSpPr>
        <p:spPr>
          <a:xfrm>
            <a:off x="336674" y="-173255"/>
            <a:ext cx="10905066" cy="1135737"/>
          </a:xfrm>
        </p:spPr>
        <p:txBody>
          <a:bodyPr vert="horz" lIns="91440" tIns="45720" rIns="91440" bIns="45720" rtlCol="0" anchor="ctr">
            <a:normAutofit/>
          </a:bodyPr>
          <a:lstStyle/>
          <a:p>
            <a:r>
              <a:rPr lang="en-US" sz="2500" dirty="0">
                <a:latin typeface="Times New Roman" panose="02020603050405020304" pitchFamily="18" charset="0"/>
                <a:cs typeface="Times New Roman" panose="02020603050405020304" pitchFamily="18" charset="0"/>
              </a:rPr>
              <a:t>LITERATURE REVIEW</a:t>
            </a:r>
          </a:p>
        </p:txBody>
      </p:sp>
      <p:graphicFrame>
        <p:nvGraphicFramePr>
          <p:cNvPr id="6" name="Table 5">
            <a:extLst>
              <a:ext uri="{FF2B5EF4-FFF2-40B4-BE49-F238E27FC236}">
                <a16:creationId xmlns:a16="http://schemas.microsoft.com/office/drawing/2014/main" id="{CEF355C3-2EDA-1E79-C422-5BEB2D29EC3F}"/>
              </a:ext>
            </a:extLst>
          </p:cNvPr>
          <p:cNvGraphicFramePr>
            <a:graphicFrameLocks noGrp="1"/>
          </p:cNvGraphicFramePr>
          <p:nvPr>
            <p:extLst>
              <p:ext uri="{D42A27DB-BD31-4B8C-83A1-F6EECF244321}">
                <p14:modId xmlns:p14="http://schemas.microsoft.com/office/powerpoint/2010/main" val="2394701174"/>
              </p:ext>
            </p:extLst>
          </p:nvPr>
        </p:nvGraphicFramePr>
        <p:xfrm>
          <a:off x="336674" y="845939"/>
          <a:ext cx="11218831" cy="5285920"/>
        </p:xfrm>
        <a:graphic>
          <a:graphicData uri="http://schemas.openxmlformats.org/drawingml/2006/table">
            <a:tbl>
              <a:tblPr firstRow="1" bandRow="1">
                <a:tableStyleId>{7DF18680-E054-41AD-8BC1-D1AEF772440D}</a:tableStyleId>
              </a:tblPr>
              <a:tblGrid>
                <a:gridCol w="685244">
                  <a:extLst>
                    <a:ext uri="{9D8B030D-6E8A-4147-A177-3AD203B41FA5}">
                      <a16:colId xmlns:a16="http://schemas.microsoft.com/office/drawing/2014/main" val="2437553094"/>
                    </a:ext>
                  </a:extLst>
                </a:gridCol>
                <a:gridCol w="1954364">
                  <a:extLst>
                    <a:ext uri="{9D8B030D-6E8A-4147-A177-3AD203B41FA5}">
                      <a16:colId xmlns:a16="http://schemas.microsoft.com/office/drawing/2014/main" val="2834587439"/>
                    </a:ext>
                  </a:extLst>
                </a:gridCol>
                <a:gridCol w="1918447">
                  <a:extLst>
                    <a:ext uri="{9D8B030D-6E8A-4147-A177-3AD203B41FA5}">
                      <a16:colId xmlns:a16="http://schemas.microsoft.com/office/drawing/2014/main" val="3686165066"/>
                    </a:ext>
                  </a:extLst>
                </a:gridCol>
                <a:gridCol w="3110753">
                  <a:extLst>
                    <a:ext uri="{9D8B030D-6E8A-4147-A177-3AD203B41FA5}">
                      <a16:colId xmlns:a16="http://schemas.microsoft.com/office/drawing/2014/main" val="1930379148"/>
                    </a:ext>
                  </a:extLst>
                </a:gridCol>
                <a:gridCol w="3550023">
                  <a:extLst>
                    <a:ext uri="{9D8B030D-6E8A-4147-A177-3AD203B41FA5}">
                      <a16:colId xmlns:a16="http://schemas.microsoft.com/office/drawing/2014/main" val="2722204070"/>
                    </a:ext>
                  </a:extLst>
                </a:gridCol>
              </a:tblGrid>
              <a:tr h="1211115">
                <a:tc>
                  <a:txBody>
                    <a:bodyPr/>
                    <a:lstStyle/>
                    <a:p>
                      <a:pPr algn="ctr"/>
                      <a:r>
                        <a:rPr lang="en-IN" sz="1700" dirty="0"/>
                        <a:t>S.NO</a:t>
                      </a:r>
                    </a:p>
                  </a:txBody>
                  <a:tcPr anchor="ctr"/>
                </a:tc>
                <a:tc>
                  <a:txBody>
                    <a:bodyPr/>
                    <a:lstStyle/>
                    <a:p>
                      <a:pPr algn="ctr"/>
                      <a:r>
                        <a:rPr lang="en-IN" sz="1700" dirty="0"/>
                        <a:t>TITLE</a:t>
                      </a:r>
                    </a:p>
                  </a:txBody>
                  <a:tcPr anchor="ctr"/>
                </a:tc>
                <a:tc>
                  <a:txBody>
                    <a:bodyPr/>
                    <a:lstStyle/>
                    <a:p>
                      <a:pPr algn="ctr"/>
                      <a:r>
                        <a:rPr lang="en-IN" sz="1700" dirty="0"/>
                        <a:t>JOURNAL/CONFERENCE  &amp; YEAR OF</a:t>
                      </a:r>
                    </a:p>
                    <a:p>
                      <a:pPr algn="ctr"/>
                      <a:r>
                        <a:rPr lang="en-IN" sz="1700" dirty="0"/>
                        <a:t>PUBLICATION</a:t>
                      </a:r>
                    </a:p>
                  </a:txBody>
                  <a:tcPr anchor="ctr"/>
                </a:tc>
                <a:tc>
                  <a:txBody>
                    <a:bodyPr/>
                    <a:lstStyle/>
                    <a:p>
                      <a:pPr algn="ctr"/>
                      <a:r>
                        <a:rPr lang="en-IN" sz="1700" dirty="0"/>
                        <a:t>METHODOLOGY</a:t>
                      </a:r>
                    </a:p>
                  </a:txBody>
                  <a:tcPr anchor="ctr"/>
                </a:tc>
                <a:tc>
                  <a:txBody>
                    <a:bodyPr/>
                    <a:lstStyle/>
                    <a:p>
                      <a:pPr algn="ctr"/>
                      <a:r>
                        <a:rPr lang="en-US" sz="1700" dirty="0"/>
                        <a:t>LIMITATIONS</a:t>
                      </a:r>
                      <a:endParaRPr lang="en-IN" sz="1700" dirty="0"/>
                    </a:p>
                  </a:txBody>
                  <a:tcPr anchor="ctr"/>
                </a:tc>
                <a:extLst>
                  <a:ext uri="{0D108BD9-81ED-4DB2-BD59-A6C34878D82A}">
                    <a16:rowId xmlns:a16="http://schemas.microsoft.com/office/drawing/2014/main" val="2246351910"/>
                  </a:ext>
                </a:extLst>
              </a:tr>
              <a:tr h="2106363">
                <a:tc>
                  <a:txBody>
                    <a:bodyPr/>
                    <a:lstStyle/>
                    <a:p>
                      <a:pPr algn="l">
                        <a:lnSpc>
                          <a:spcPct val="100000"/>
                        </a:lnSpc>
                      </a:pPr>
                      <a:r>
                        <a:rPr lang="en-US" sz="1700" dirty="0"/>
                        <a:t>5</a:t>
                      </a:r>
                      <a:r>
                        <a:rPr lang="en-IN" sz="1700" dirty="0"/>
                        <a:t>.</a:t>
                      </a:r>
                    </a:p>
                  </a:txBody>
                  <a:tcPr/>
                </a:tc>
                <a:tc>
                  <a:txBody>
                    <a:bodyPr/>
                    <a:lstStyle/>
                    <a:p>
                      <a:pPr algn="l">
                        <a:lnSpc>
                          <a:spcPct val="100000"/>
                        </a:lnSpc>
                      </a:pPr>
                      <a:r>
                        <a:rPr lang="en-US" sz="1600" dirty="0"/>
                        <a:t>Random Forest Classifier based detection of Parkinson’s disease</a:t>
                      </a:r>
                      <a:endParaRPr lang="en-IN" sz="1700" dirty="0"/>
                    </a:p>
                  </a:txBody>
                  <a:tcPr marL="0" marR="0" marT="0" marB="0"/>
                </a:tc>
                <a:tc>
                  <a:txBody>
                    <a:bodyPr/>
                    <a:lstStyle/>
                    <a:p>
                      <a:pPr marL="0" marR="0" algn="l">
                        <a:lnSpc>
                          <a:spcPct val="100000"/>
                        </a:lnSpc>
                        <a:spcBef>
                          <a:spcPts val="0"/>
                        </a:spcBef>
                        <a:spcAft>
                          <a:spcPts val="0"/>
                        </a:spcAft>
                      </a:pPr>
                      <a:r>
                        <a:rPr lang="en-US" sz="1700" dirty="0">
                          <a:latin typeface="Calibri (Body)"/>
                          <a:ea typeface="Calibri"/>
                          <a:cs typeface="Times New Roman"/>
                        </a:rPr>
                        <a:t>Association of Cell Biology Romania, 2021</a:t>
                      </a:r>
                    </a:p>
                  </a:txBody>
                  <a:tcPr marL="28222" marR="2822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Random Forest Classifier is used to detect the Parkinson’s disease using the voice speech of the patients dataset.</a:t>
                      </a:r>
                      <a:endParaRPr lang="en-IN" sz="1700" dirty="0"/>
                    </a:p>
                  </a:txBody>
                  <a:tcPr marL="28222" marR="28222" marT="0" marB="0"/>
                </a:tc>
                <a:tc>
                  <a:txBody>
                    <a:bodyPr/>
                    <a:lstStyle/>
                    <a:p>
                      <a:pPr marL="285750" marR="0" indent="-285750" algn="l">
                        <a:lnSpc>
                          <a:spcPct val="100000"/>
                        </a:lnSpc>
                        <a:spcBef>
                          <a:spcPts val="0"/>
                        </a:spcBef>
                        <a:spcAft>
                          <a:spcPts val="0"/>
                        </a:spcAft>
                        <a:buFont typeface="Arial" panose="020B0604020202020204" pitchFamily="34" charset="0"/>
                        <a:buChar char="•"/>
                      </a:pPr>
                      <a:r>
                        <a:rPr lang="en-US" sz="1700" dirty="0">
                          <a:latin typeface="+mn-lt"/>
                          <a:ea typeface="Calibri"/>
                          <a:cs typeface="Times New Roman"/>
                        </a:rPr>
                        <a:t>Random Forest Classifier is a black box model, which makes it difficult to understand how the model is making predictions.</a:t>
                      </a:r>
                    </a:p>
                    <a:p>
                      <a:pPr marL="285750" marR="0" indent="-285750" algn="l">
                        <a:lnSpc>
                          <a:spcPct val="100000"/>
                        </a:lnSpc>
                        <a:spcBef>
                          <a:spcPts val="0"/>
                        </a:spcBef>
                        <a:spcAft>
                          <a:spcPts val="0"/>
                        </a:spcAft>
                        <a:buFont typeface="Arial" panose="020B0604020202020204" pitchFamily="34" charset="0"/>
                        <a:buChar char="•"/>
                      </a:pPr>
                      <a:r>
                        <a:rPr lang="en-US" sz="1700" dirty="0">
                          <a:latin typeface="+mn-lt"/>
                          <a:ea typeface="Calibri"/>
                          <a:cs typeface="Times New Roman"/>
                        </a:rPr>
                        <a:t>It can be computationally expensive, especially for large datasets or complex models.</a:t>
                      </a:r>
                    </a:p>
                  </a:txBody>
                  <a:tcPr marL="28222" marR="28222" marT="0" marB="0"/>
                </a:tc>
                <a:extLst>
                  <a:ext uri="{0D108BD9-81ED-4DB2-BD59-A6C34878D82A}">
                    <a16:rowId xmlns:a16="http://schemas.microsoft.com/office/drawing/2014/main" val="1591250327"/>
                  </a:ext>
                </a:extLst>
              </a:tr>
              <a:tr h="1968442">
                <a:tc>
                  <a:txBody>
                    <a:bodyPr/>
                    <a:lstStyle/>
                    <a:p>
                      <a:pPr marL="0" marR="0" algn="l">
                        <a:lnSpc>
                          <a:spcPct val="100000"/>
                        </a:lnSpc>
                        <a:spcBef>
                          <a:spcPts val="0"/>
                        </a:spcBef>
                        <a:spcAft>
                          <a:spcPts val="0"/>
                        </a:spcAft>
                      </a:pPr>
                      <a:r>
                        <a:rPr lang="en-US" sz="1700" dirty="0">
                          <a:latin typeface="+mn-lt"/>
                          <a:ea typeface="Calibri"/>
                          <a:cs typeface="Times New Roman"/>
                        </a:rPr>
                        <a:t>6.</a:t>
                      </a:r>
                    </a:p>
                  </a:txBody>
                  <a:tcPr marL="28222" marR="28222" marT="0" marB="0"/>
                </a:tc>
                <a:tc>
                  <a:txBody>
                    <a:bodyPr/>
                    <a:lstStyle/>
                    <a:p>
                      <a:pPr algn="l">
                        <a:lnSpc>
                          <a:spcPct val="100000"/>
                        </a:lnSpc>
                      </a:pPr>
                      <a:r>
                        <a:rPr lang="en-US" sz="1600" dirty="0"/>
                        <a:t>Optimized grass hopper algorithm for diagnosis of Parkinson’s disease</a:t>
                      </a:r>
                      <a:endParaRPr lang="en-US" sz="1600" b="0" i="0" kern="1200" dirty="0">
                        <a:solidFill>
                          <a:schemeClr val="dk1"/>
                        </a:solidFill>
                        <a:effectLst/>
                        <a:latin typeface="+mn-lt"/>
                        <a:ea typeface="+mn-ea"/>
                        <a:cs typeface="+mn-cs"/>
                      </a:endParaRPr>
                    </a:p>
                  </a:txBody>
                  <a:tcPr marL="28222" marR="28222" marT="0" marB="0"/>
                </a:tc>
                <a:tc>
                  <a:txBody>
                    <a:bodyPr/>
                    <a:lstStyle/>
                    <a:p>
                      <a:pPr marL="0" marR="0" algn="l">
                        <a:lnSpc>
                          <a:spcPct val="100000"/>
                        </a:lnSpc>
                        <a:spcBef>
                          <a:spcPts val="0"/>
                        </a:spcBef>
                        <a:spcAft>
                          <a:spcPts val="0"/>
                        </a:spcAft>
                      </a:pPr>
                      <a:r>
                        <a:rPr lang="en-US" sz="1600" dirty="0">
                          <a:latin typeface="+mn-lt"/>
                          <a:ea typeface="Calibri"/>
                          <a:cs typeface="Times New Roman" panose="02020603050405020304" pitchFamily="18" charset="0"/>
                        </a:rPr>
                        <a:t>Springer Nature Journal</a:t>
                      </a:r>
                    </a:p>
                  </a:txBody>
                  <a:tcPr marL="28222" marR="2822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Different Parkinson Disease datasets are compiled from handwriting tests to recordings of sound (audio), on these datasets GOA algorithm is applied.</a:t>
                      </a:r>
                      <a:endParaRPr lang="en-IN" sz="1600" dirty="0"/>
                    </a:p>
                  </a:txBody>
                  <a:tcPr marL="28222" marR="28222" marT="0" marB="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OGA is prone to overfitting, which occurs when the model is too complex and fits the training data too well, but fails to generalize to new data. </a:t>
                      </a:r>
                      <a:endParaRPr lang="en-IN" sz="1600" dirty="0"/>
                    </a:p>
                  </a:txBody>
                  <a:tcPr marL="28222" marR="28222" marT="0" marB="0"/>
                </a:tc>
                <a:extLst>
                  <a:ext uri="{0D108BD9-81ED-4DB2-BD59-A6C34878D82A}">
                    <a16:rowId xmlns:a16="http://schemas.microsoft.com/office/drawing/2014/main" val="981286428"/>
                  </a:ext>
                </a:extLst>
              </a:tr>
            </a:tbl>
          </a:graphicData>
        </a:graphic>
      </p:graphicFrame>
      <p:sp>
        <p:nvSpPr>
          <p:cNvPr id="7" name="Footer Placeholder 5">
            <a:extLst>
              <a:ext uri="{FF2B5EF4-FFF2-40B4-BE49-F238E27FC236}">
                <a16:creationId xmlns:a16="http://schemas.microsoft.com/office/drawing/2014/main" id="{CAFB4A40-1AFA-2B84-262B-8A8441A379B0}"/>
              </a:ext>
            </a:extLst>
          </p:cNvPr>
          <p:cNvSpPr>
            <a:spLocks noGrp="1"/>
          </p:cNvSpPr>
          <p:nvPr>
            <p:ph type="ftr" sz="quarter" idx="11"/>
          </p:nvPr>
        </p:nvSpPr>
        <p:spPr>
          <a:xfrm>
            <a:off x="1967345" y="6356350"/>
            <a:ext cx="7924800" cy="365125"/>
          </a:xfrm>
        </p:spPr>
        <p:txBody>
          <a:bodyPr/>
          <a:lstStyle/>
          <a:p>
            <a:r>
              <a:rPr lang="en-US" dirty="0"/>
              <a:t>Dept of CSE                    CSE8B</a:t>
            </a:r>
            <a:endParaRPr lang="en-IN" dirty="0"/>
          </a:p>
        </p:txBody>
      </p:sp>
      <p:pic>
        <p:nvPicPr>
          <p:cNvPr id="8" name="Picture 7" descr="A drawing of a face&#10;&#10;Description automatically generated">
            <a:extLst>
              <a:ext uri="{FF2B5EF4-FFF2-40B4-BE49-F238E27FC236}">
                <a16:creationId xmlns:a16="http://schemas.microsoft.com/office/drawing/2014/main" id="{509AB69A-3E4A-5398-CA10-07979501A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338655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2390</TotalTime>
  <Words>2399</Words>
  <Application>Microsoft Office PowerPoint</Application>
  <PresentationFormat>Widescreen</PresentationFormat>
  <Paragraphs>195</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Baskerville Old Face</vt:lpstr>
      <vt:lpstr>Calibri</vt:lpstr>
      <vt:lpstr>Calibri (Body)</vt:lpstr>
      <vt:lpstr>Calibri Light</vt:lpstr>
      <vt:lpstr>Symbol</vt:lpstr>
      <vt:lpstr>Times New Roman</vt:lpstr>
      <vt:lpstr>Wingdings</vt:lpstr>
      <vt:lpstr>Office Theme</vt:lpstr>
      <vt:lpstr>PowerPoint Presentation</vt:lpstr>
      <vt:lpstr>AGENDA</vt:lpstr>
      <vt:lpstr>PROJECT SUMMARY</vt:lpstr>
      <vt:lpstr>INTRODUCTION</vt:lpstr>
      <vt:lpstr>SCOPE AND MOTIVATION</vt:lpstr>
      <vt:lpstr>OBJECTIVES</vt:lpstr>
      <vt:lpstr>LITERATURE REVIEW</vt:lpstr>
      <vt:lpstr>LITERATURE REVIEW</vt:lpstr>
      <vt:lpstr>LITERATURE REVIEW</vt:lpstr>
      <vt:lpstr>Proposed Method</vt:lpstr>
      <vt:lpstr>System Design – ARCHITECTURE</vt:lpstr>
      <vt:lpstr>Modules</vt:lpstr>
      <vt:lpstr>Modules</vt:lpstr>
      <vt:lpstr>Machine learning algorithms</vt:lpstr>
      <vt:lpstr>Ensemble method</vt:lpstr>
      <vt:lpstr>Evaluation Methods</vt:lpstr>
      <vt:lpstr>Evaluation Metrics</vt:lpstr>
      <vt:lpstr>Demo &amp; Sample Screenshots</vt:lpstr>
      <vt:lpstr>Testing &amp; Evaluation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Praneesha Reddy</cp:lastModifiedBy>
  <cp:revision>213</cp:revision>
  <dcterms:created xsi:type="dcterms:W3CDTF">2020-06-15T12:13:30Z</dcterms:created>
  <dcterms:modified xsi:type="dcterms:W3CDTF">2023-10-31T11:27:02Z</dcterms:modified>
</cp:coreProperties>
</file>