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66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21" r:id="rId12"/>
    <p:sldId id="453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5" r:id="rId27"/>
    <p:sldId id="454" r:id="rId28"/>
    <p:sldId id="436" r:id="rId29"/>
    <p:sldId id="455" r:id="rId30"/>
    <p:sldId id="437" r:id="rId31"/>
    <p:sldId id="438" r:id="rId32"/>
    <p:sldId id="439" r:id="rId33"/>
    <p:sldId id="440" r:id="rId34"/>
    <p:sldId id="441" r:id="rId35"/>
    <p:sldId id="442" r:id="rId36"/>
    <p:sldId id="443" r:id="rId37"/>
    <p:sldId id="444" r:id="rId38"/>
    <p:sldId id="445" r:id="rId39"/>
    <p:sldId id="446" r:id="rId40"/>
    <p:sldId id="447" r:id="rId41"/>
    <p:sldId id="448" r:id="rId42"/>
    <p:sldId id="449" r:id="rId43"/>
    <p:sldId id="450" r:id="rId44"/>
    <p:sldId id="45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20039-0E4D-47D9-824C-9234E14982DD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0A3B8-4185-43FB-BD25-D23E2BB61C04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A3D2-A275-4401-BA5A-C00D6B660EE8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5684-D59C-44B9-AA43-D90CBA229644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0117-A86C-4D51-A988-4C0576B5FB27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22A2-E6C5-45F6-88D8-5E207608B41B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2D89-9CC3-4F64-85D7-DD29B0EDA417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3A214-AA2B-47E1-BF79-498224FB761C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6A82D-6E65-4CA0-A5C7-8F3904A5B2FE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F8F47-A367-4AAB-9601-0D682D235941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346E1-6DF5-4A9D-B892-AE6FBB1FD873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A622-92DE-4A55-BAF5-DB0B9C708A5B}" type="datetime1">
              <a:rPr lang="en-IN" smtClean="0"/>
              <a:pPr/>
              <a:t>17-09-2022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ED94938-268E-4C0A-A08A-B3980C78B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CSB4404 – PROGRAMMING PARADIGMS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VII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Semester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School </a:t>
            </a:r>
            <a:r>
              <a:rPr lang="en-US" sz="4400" b="1" dirty="0">
                <a:latin typeface="+mj-lt"/>
                <a:ea typeface="+mj-ea"/>
                <a:cs typeface="+mj-cs"/>
              </a:rPr>
              <a:t>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3A51E02-D7E6-4E7F-85A8-5B86B57AC22A}"/>
              </a:ext>
            </a:extLst>
          </p:cNvPr>
          <p:cNvSpPr txBox="1"/>
          <p:nvPr/>
        </p:nvSpPr>
        <p:spPr>
          <a:xfrm>
            <a:off x="327348" y="238923"/>
            <a:ext cx="113693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err="1" smtClean="0"/>
              <a:t>Dijkstra</a:t>
            </a:r>
            <a:r>
              <a:rPr lang="en-US" sz="2400" dirty="0" smtClean="0"/>
              <a:t> – 1965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/>
              <a:t>semaphore is a data structure consisting of a counter and a queue for </a:t>
            </a:r>
            <a:r>
              <a:rPr lang="en-US" sz="2400" i="1" dirty="0" smtClean="0"/>
              <a:t>storing </a:t>
            </a:r>
            <a:r>
              <a:rPr lang="en-US" sz="2400" dirty="0" smtClean="0"/>
              <a:t>task descriptors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Semaphores </a:t>
            </a:r>
            <a:r>
              <a:rPr lang="en-US" sz="2400" dirty="0" smtClean="0"/>
              <a:t>can be used to implement guards on the code that accesses </a:t>
            </a:r>
            <a:r>
              <a:rPr lang="en-US" sz="2400" dirty="0" smtClean="0"/>
              <a:t>shared data structures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Semaphores </a:t>
            </a:r>
            <a:r>
              <a:rPr lang="en-US" sz="2400" dirty="0" smtClean="0"/>
              <a:t>have only two operations, </a:t>
            </a:r>
            <a:r>
              <a:rPr lang="en-US" sz="2400" i="1" dirty="0" smtClean="0"/>
              <a:t>wait and release (originally called P </a:t>
            </a:r>
            <a:r>
              <a:rPr lang="en-US" sz="2400" i="1" dirty="0" smtClean="0"/>
              <a:t>and V </a:t>
            </a:r>
            <a:r>
              <a:rPr lang="en-US" sz="2400" i="1" dirty="0" smtClean="0"/>
              <a:t>by </a:t>
            </a:r>
            <a:r>
              <a:rPr lang="en-US" sz="2400" i="1" dirty="0" err="1" smtClean="0"/>
              <a:t>Dijkstra</a:t>
            </a:r>
            <a:r>
              <a:rPr lang="en-US" sz="2400" i="1" dirty="0" smtClean="0"/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Semaphores </a:t>
            </a:r>
            <a:r>
              <a:rPr lang="en-US" sz="2400" dirty="0" smtClean="0"/>
              <a:t>can be used to provide both competition and </a:t>
            </a:r>
            <a:r>
              <a:rPr lang="en-US" sz="2400" dirty="0" smtClean="0"/>
              <a:t>cooperation synchronization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392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B6940D1-24D3-46FB-B791-8F94957D2AE9}"/>
              </a:ext>
            </a:extLst>
          </p:cNvPr>
          <p:cNvSpPr txBox="1"/>
          <p:nvPr/>
        </p:nvSpPr>
        <p:spPr>
          <a:xfrm>
            <a:off x="203904" y="238923"/>
            <a:ext cx="116277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Cooperation Synchronization with 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</a:t>
            </a:r>
            <a:r>
              <a:rPr lang="en-US" sz="2400" dirty="0" smtClean="0"/>
              <a:t>: A shared </a:t>
            </a:r>
            <a:r>
              <a:rPr lang="en-US" sz="2400" dirty="0" smtClean="0"/>
              <a:t>buffer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buffer is implemented as an ADT with the operations DEPOSIT and </a:t>
            </a:r>
            <a:r>
              <a:rPr lang="en-US" sz="2400" dirty="0" smtClean="0"/>
              <a:t>FETCH as </a:t>
            </a:r>
            <a:r>
              <a:rPr lang="en-US" sz="2400" dirty="0" smtClean="0"/>
              <a:t>the only ways to access the </a:t>
            </a:r>
            <a:r>
              <a:rPr lang="en-US" sz="2400" dirty="0" smtClean="0"/>
              <a:t>buffer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/>
              <a:t>two semaphores for cooperation: </a:t>
            </a:r>
            <a:r>
              <a:rPr lang="en-US" sz="2400" dirty="0" err="1" smtClean="0"/>
              <a:t>emptyspots</a:t>
            </a:r>
            <a:r>
              <a:rPr lang="en-US" sz="2400" dirty="0" smtClean="0"/>
              <a:t> and </a:t>
            </a:r>
            <a:r>
              <a:rPr lang="en-US" sz="2400" dirty="0" err="1" smtClean="0"/>
              <a:t>fullspots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semaphore counters are used to store the numbers of empty spots and </a:t>
            </a:r>
            <a:r>
              <a:rPr lang="en-US" sz="2400" dirty="0" smtClean="0"/>
              <a:t>full spots </a:t>
            </a:r>
            <a:r>
              <a:rPr lang="en-US" sz="2400" dirty="0" smtClean="0"/>
              <a:t>in the </a:t>
            </a:r>
            <a:r>
              <a:rPr lang="en-US" sz="2400" dirty="0" smtClean="0"/>
              <a:t>buffer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DEPOSIT </a:t>
            </a:r>
            <a:r>
              <a:rPr lang="en-US" sz="2400" dirty="0" smtClean="0"/>
              <a:t>must first check </a:t>
            </a:r>
            <a:r>
              <a:rPr lang="en-US" sz="2400" dirty="0" err="1" smtClean="0"/>
              <a:t>emptyspots</a:t>
            </a:r>
            <a:r>
              <a:rPr lang="en-US" sz="2400" dirty="0" smtClean="0"/>
              <a:t> to see if there is room in the </a:t>
            </a:r>
            <a:r>
              <a:rPr lang="en-US" sz="2400" dirty="0" smtClean="0"/>
              <a:t>buffer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there is room, the counter of </a:t>
            </a:r>
            <a:r>
              <a:rPr lang="en-US" sz="2400" dirty="0" err="1" smtClean="0"/>
              <a:t>emptyspots</a:t>
            </a:r>
            <a:r>
              <a:rPr lang="en-US" sz="2400" dirty="0" smtClean="0"/>
              <a:t> is decremented and the value is inserted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there is no room, the caller is stored in the queue of </a:t>
            </a:r>
            <a:r>
              <a:rPr lang="en-US" sz="2400" dirty="0" err="1" smtClean="0"/>
              <a:t>emptyspots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 smtClean="0"/>
              <a:t>DEPOSIT is finished, it must increment the counter of </a:t>
            </a:r>
            <a:r>
              <a:rPr lang="en-US" sz="2400" dirty="0" err="1" smtClean="0"/>
              <a:t>fullspots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2025271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B6940D1-24D3-46FB-B791-8F94957D2AE9}"/>
              </a:ext>
            </a:extLst>
          </p:cNvPr>
          <p:cNvSpPr txBox="1"/>
          <p:nvPr/>
        </p:nvSpPr>
        <p:spPr>
          <a:xfrm>
            <a:off x="203904" y="238923"/>
            <a:ext cx="116277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Cooperation Synchronization with 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FETCH </a:t>
            </a:r>
            <a:r>
              <a:rPr lang="en-US" sz="2400" dirty="0" smtClean="0"/>
              <a:t>must first check </a:t>
            </a:r>
            <a:r>
              <a:rPr lang="en-US" sz="2400" dirty="0" err="1" smtClean="0"/>
              <a:t>fullspots</a:t>
            </a:r>
            <a:r>
              <a:rPr lang="en-US" sz="2400" dirty="0" smtClean="0"/>
              <a:t> to see if there is a </a:t>
            </a:r>
            <a:r>
              <a:rPr lang="en-US" sz="2400" dirty="0" smtClean="0"/>
              <a:t>value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there is a full spot, the counter of </a:t>
            </a:r>
            <a:r>
              <a:rPr lang="en-US" sz="2400" dirty="0" err="1" smtClean="0"/>
              <a:t>fullspots</a:t>
            </a:r>
            <a:r>
              <a:rPr lang="en-US" sz="2400" dirty="0" smtClean="0"/>
              <a:t> is decremented and the value </a:t>
            </a:r>
            <a:r>
              <a:rPr lang="en-US" sz="2400" dirty="0" smtClean="0"/>
              <a:t>is removed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there are no values in the buffer, the caller must be placed in the queue </a:t>
            </a:r>
            <a:r>
              <a:rPr lang="en-US" sz="2400" dirty="0" smtClean="0"/>
              <a:t>of </a:t>
            </a:r>
            <a:r>
              <a:rPr lang="en-US" sz="2400" dirty="0" err="1" smtClean="0"/>
              <a:t>fullspots</a:t>
            </a:r>
            <a:endParaRPr lang="en-US" sz="2400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 smtClean="0"/>
              <a:t>FETCH is finished, it increments the counter of </a:t>
            </a:r>
            <a:r>
              <a:rPr lang="en-US" sz="2400" dirty="0" err="1" smtClean="0"/>
              <a:t>emptyspots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operations of FETCH and DEPOSIT on the semaphores are accomplished</a:t>
            </a:r>
          </a:p>
          <a:p>
            <a:pPr lvl="1"/>
            <a:r>
              <a:rPr lang="en-US" sz="2400" dirty="0" smtClean="0"/>
              <a:t>through two semaphore operations named </a:t>
            </a:r>
            <a:r>
              <a:rPr lang="en-US" sz="2400" i="1" dirty="0" smtClean="0"/>
              <a:t>wait and release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527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57D6338-4BFD-4CAC-B3C3-027189B1B0D1}"/>
              </a:ext>
            </a:extLst>
          </p:cNvPr>
          <p:cNvSpPr txBox="1"/>
          <p:nvPr/>
        </p:nvSpPr>
        <p:spPr>
          <a:xfrm>
            <a:off x="419100" y="117693"/>
            <a:ext cx="1141255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Semaphores: Wait Operation</a:t>
            </a:r>
          </a:p>
          <a:p>
            <a:pPr lvl="1"/>
            <a:r>
              <a:rPr lang="en-US" sz="2400" i="1" dirty="0" smtClean="0"/>
              <a:t>wait(</a:t>
            </a:r>
            <a:r>
              <a:rPr lang="en-US" sz="2400" i="1" dirty="0" err="1" smtClean="0"/>
              <a:t>aSemaphore</a:t>
            </a:r>
            <a:r>
              <a:rPr lang="en-US" sz="2400" i="1" dirty="0" smtClean="0"/>
              <a:t>)</a:t>
            </a:r>
          </a:p>
          <a:p>
            <a:pPr lvl="1"/>
            <a:r>
              <a:rPr lang="en-US" sz="2400" i="1" dirty="0" smtClean="0"/>
              <a:t>if </a:t>
            </a:r>
            <a:r>
              <a:rPr lang="en-US" sz="2400" i="1" dirty="0" err="1" smtClean="0"/>
              <a:t>aSemaphore‘s</a:t>
            </a:r>
            <a:r>
              <a:rPr lang="en-US" sz="2400" i="1" dirty="0" smtClean="0"/>
              <a:t> counter &gt; 0 then</a:t>
            </a:r>
          </a:p>
          <a:p>
            <a:pPr lvl="1"/>
            <a:r>
              <a:rPr lang="en-US" sz="2400" i="1" dirty="0" smtClean="0"/>
              <a:t>	decrement </a:t>
            </a:r>
            <a:r>
              <a:rPr lang="en-US" sz="2400" i="1" dirty="0" err="1" smtClean="0"/>
              <a:t>aSemaphore‘s</a:t>
            </a:r>
            <a:r>
              <a:rPr lang="en-US" sz="2400" i="1" dirty="0" smtClean="0"/>
              <a:t> counter</a:t>
            </a:r>
          </a:p>
          <a:p>
            <a:pPr lvl="1"/>
            <a:r>
              <a:rPr lang="en-US" sz="2400" i="1" dirty="0" smtClean="0"/>
              <a:t>else</a:t>
            </a:r>
          </a:p>
          <a:p>
            <a:pPr lvl="1"/>
            <a:r>
              <a:rPr lang="en-US" sz="2400" i="1" dirty="0" smtClean="0"/>
              <a:t>	put </a:t>
            </a:r>
            <a:r>
              <a:rPr lang="en-US" sz="2400" i="1" dirty="0" smtClean="0"/>
              <a:t>the caller in </a:t>
            </a:r>
            <a:r>
              <a:rPr lang="en-US" sz="2400" i="1" dirty="0" err="1" smtClean="0"/>
              <a:t>aSemaphore‘s</a:t>
            </a:r>
            <a:r>
              <a:rPr lang="en-US" sz="2400" i="1" dirty="0" smtClean="0"/>
              <a:t> </a:t>
            </a:r>
            <a:r>
              <a:rPr lang="en-US" sz="2400" i="1" dirty="0" smtClean="0"/>
              <a:t>queue attempt </a:t>
            </a:r>
            <a:r>
              <a:rPr lang="en-US" sz="2400" i="1" dirty="0" smtClean="0"/>
              <a:t>to transfer control to a ready task</a:t>
            </a:r>
          </a:p>
          <a:p>
            <a:pPr lvl="1"/>
            <a:r>
              <a:rPr lang="en-US" sz="2400" i="1" dirty="0" smtClean="0"/>
              <a:t>	-- </a:t>
            </a:r>
            <a:r>
              <a:rPr lang="en-US" sz="2400" i="1" dirty="0" smtClean="0"/>
              <a:t>if the task ready queue is empty,</a:t>
            </a:r>
          </a:p>
          <a:p>
            <a:pPr lvl="1"/>
            <a:r>
              <a:rPr lang="en-US" sz="2400" i="1" dirty="0" smtClean="0"/>
              <a:t>	-- </a:t>
            </a:r>
            <a:r>
              <a:rPr lang="en-US" sz="2400" i="1" dirty="0" smtClean="0"/>
              <a:t>deadlock occurs</a:t>
            </a:r>
          </a:p>
          <a:p>
            <a:pPr lvl="1"/>
            <a:r>
              <a:rPr lang="en-US" sz="2400" i="1" dirty="0" smtClean="0"/>
              <a:t>End</a:t>
            </a:r>
          </a:p>
          <a:p>
            <a:r>
              <a:rPr lang="en-US" sz="2400" b="1" dirty="0" smtClean="0"/>
              <a:t>Semaphores: Release Operation</a:t>
            </a:r>
          </a:p>
          <a:p>
            <a:pPr lvl="1"/>
            <a:r>
              <a:rPr lang="en-US" sz="2400" i="1" dirty="0" smtClean="0"/>
              <a:t>release(</a:t>
            </a:r>
            <a:r>
              <a:rPr lang="en-US" sz="2400" i="1" dirty="0" err="1" smtClean="0"/>
              <a:t>aSemaphore</a:t>
            </a:r>
            <a:r>
              <a:rPr lang="en-US" sz="2400" i="1" dirty="0" smtClean="0"/>
              <a:t>)</a:t>
            </a:r>
          </a:p>
          <a:p>
            <a:pPr lvl="1"/>
            <a:r>
              <a:rPr lang="en-US" sz="2400" i="1" dirty="0" smtClean="0"/>
              <a:t>if </a:t>
            </a:r>
            <a:r>
              <a:rPr lang="en-US" sz="2400" i="1" dirty="0" err="1" smtClean="0"/>
              <a:t>aSemaphore‘s</a:t>
            </a:r>
            <a:r>
              <a:rPr lang="en-US" sz="2400" i="1" dirty="0" smtClean="0"/>
              <a:t> queue is empty then</a:t>
            </a:r>
          </a:p>
          <a:p>
            <a:pPr lvl="1"/>
            <a:r>
              <a:rPr lang="en-US" sz="2400" i="1" dirty="0" smtClean="0"/>
              <a:t>	increment </a:t>
            </a:r>
            <a:r>
              <a:rPr lang="en-US" sz="2400" i="1" dirty="0" err="1" smtClean="0"/>
              <a:t>aSemaphore‘s</a:t>
            </a:r>
            <a:r>
              <a:rPr lang="en-US" sz="2400" i="1" dirty="0" smtClean="0"/>
              <a:t> counter</a:t>
            </a:r>
          </a:p>
          <a:p>
            <a:pPr lvl="1"/>
            <a:r>
              <a:rPr lang="en-US" sz="2400" i="1" dirty="0" smtClean="0"/>
              <a:t>else</a:t>
            </a:r>
          </a:p>
          <a:p>
            <a:pPr lvl="1"/>
            <a:r>
              <a:rPr lang="en-US" sz="2400" i="1" dirty="0" smtClean="0"/>
              <a:t>	put the calling task in the task ready queue transfer control to a task from 	</a:t>
            </a:r>
            <a:r>
              <a:rPr lang="en-US" sz="2400" i="1" dirty="0" err="1" smtClean="0"/>
              <a:t>aSemaphore‘s</a:t>
            </a:r>
            <a:r>
              <a:rPr lang="en-US" sz="2400" i="1" dirty="0" smtClean="0"/>
              <a:t> queue</a:t>
            </a:r>
          </a:p>
          <a:p>
            <a:pPr lvl="1"/>
            <a:r>
              <a:rPr lang="en-US" sz="2400" i="1" dirty="0" smtClean="0"/>
              <a:t>end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146455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392D9B6-677C-4F76-B4AA-ED83026F9A72}"/>
              </a:ext>
            </a:extLst>
          </p:cNvPr>
          <p:cNvSpPr txBox="1"/>
          <p:nvPr/>
        </p:nvSpPr>
        <p:spPr>
          <a:xfrm>
            <a:off x="327348" y="385103"/>
            <a:ext cx="113503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Producer Consumer Code</a:t>
            </a:r>
          </a:p>
          <a:p>
            <a:pPr lvl="1"/>
            <a:r>
              <a:rPr lang="en-US" sz="2400" i="1" dirty="0" smtClean="0"/>
              <a:t>semaphore </a:t>
            </a:r>
            <a:r>
              <a:rPr lang="en-US" sz="2400" i="1" dirty="0" err="1" smtClean="0"/>
              <a:t>fullspots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emptyspots</a:t>
            </a:r>
            <a:r>
              <a:rPr lang="en-US" sz="2400" i="1" dirty="0" smtClean="0"/>
              <a:t>;</a:t>
            </a:r>
          </a:p>
          <a:p>
            <a:pPr lvl="1"/>
            <a:r>
              <a:rPr lang="en-US" sz="2400" i="1" dirty="0" err="1" smtClean="0"/>
              <a:t>fullstops.count</a:t>
            </a:r>
            <a:r>
              <a:rPr lang="en-US" sz="2400" i="1" dirty="0" smtClean="0"/>
              <a:t> = 0;</a:t>
            </a:r>
          </a:p>
          <a:p>
            <a:pPr lvl="1"/>
            <a:r>
              <a:rPr lang="en-US" sz="2400" i="1" dirty="0" err="1" smtClean="0"/>
              <a:t>emptyspots.count</a:t>
            </a:r>
            <a:r>
              <a:rPr lang="en-US" sz="2400" i="1" dirty="0" smtClean="0"/>
              <a:t> = BUFLEN;</a:t>
            </a:r>
          </a:p>
          <a:p>
            <a:pPr lvl="1"/>
            <a:r>
              <a:rPr lang="en-US" sz="2400" i="1" dirty="0" smtClean="0"/>
              <a:t>task producer;</a:t>
            </a:r>
          </a:p>
          <a:p>
            <a:pPr lvl="1"/>
            <a:r>
              <a:rPr lang="en-US" sz="2400" i="1" dirty="0" smtClean="0"/>
              <a:t>	loop</a:t>
            </a:r>
            <a:endParaRPr lang="en-US" sz="2400" i="1" dirty="0" smtClean="0"/>
          </a:p>
          <a:p>
            <a:pPr lvl="1"/>
            <a:r>
              <a:rPr lang="en-US" sz="2400" i="1" dirty="0" smtClean="0"/>
              <a:t>		-- </a:t>
            </a:r>
            <a:r>
              <a:rPr lang="en-US" sz="2400" i="1" dirty="0" smtClean="0"/>
              <a:t>produce VALUE –-</a:t>
            </a:r>
          </a:p>
          <a:p>
            <a:pPr lvl="1"/>
            <a:r>
              <a:rPr lang="en-US" sz="2400" i="1" dirty="0" smtClean="0"/>
              <a:t>		wait 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emptyspots</a:t>
            </a:r>
            <a:r>
              <a:rPr lang="en-US" sz="2400" i="1" dirty="0" smtClean="0"/>
              <a:t>); {wait for space}</a:t>
            </a:r>
          </a:p>
          <a:p>
            <a:pPr lvl="1"/>
            <a:r>
              <a:rPr lang="en-US" sz="2400" i="1" dirty="0" smtClean="0"/>
              <a:t>		DEPOSIT(VALUE</a:t>
            </a:r>
            <a:r>
              <a:rPr lang="en-US" sz="2400" i="1" dirty="0" smtClean="0"/>
              <a:t>);</a:t>
            </a:r>
          </a:p>
          <a:p>
            <a:pPr lvl="1"/>
            <a:r>
              <a:rPr lang="en-US" sz="2400" i="1" dirty="0" smtClean="0"/>
              <a:t>		release(</a:t>
            </a:r>
            <a:r>
              <a:rPr lang="en-US" sz="2400" i="1" dirty="0" err="1" smtClean="0"/>
              <a:t>fullspots</a:t>
            </a:r>
            <a:r>
              <a:rPr lang="en-US" sz="2400" i="1" dirty="0" smtClean="0"/>
              <a:t>); {increase filled}</a:t>
            </a:r>
          </a:p>
          <a:p>
            <a:pPr lvl="1"/>
            <a:r>
              <a:rPr lang="en-US" sz="2400" i="1" dirty="0" smtClean="0"/>
              <a:t>	end </a:t>
            </a:r>
            <a:r>
              <a:rPr lang="en-US" sz="2400" i="1" dirty="0" smtClean="0"/>
              <a:t>loop;</a:t>
            </a:r>
          </a:p>
          <a:p>
            <a:pPr lvl="1"/>
            <a:r>
              <a:rPr lang="en-US" sz="2400" i="1" dirty="0" smtClean="0"/>
              <a:t>end producer;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145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E13A22C6-774C-44A6-A2DC-1A75B5E6DD95}"/>
              </a:ext>
            </a:extLst>
          </p:cNvPr>
          <p:cNvSpPr txBox="1"/>
          <p:nvPr/>
        </p:nvSpPr>
        <p:spPr>
          <a:xfrm>
            <a:off x="327348" y="308981"/>
            <a:ext cx="115043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Producer Consumer Code</a:t>
            </a:r>
          </a:p>
          <a:p>
            <a:pPr lvl="1"/>
            <a:r>
              <a:rPr lang="en-US" sz="2400" i="1" dirty="0" smtClean="0"/>
              <a:t>task consumer;</a:t>
            </a:r>
          </a:p>
          <a:p>
            <a:pPr lvl="1"/>
            <a:r>
              <a:rPr lang="en-US" sz="2400" i="1" dirty="0" smtClean="0"/>
              <a:t>	loop</a:t>
            </a:r>
            <a:endParaRPr lang="en-US" sz="2400" i="1" dirty="0" smtClean="0"/>
          </a:p>
          <a:p>
            <a:pPr lvl="2"/>
            <a:r>
              <a:rPr lang="en-US" sz="2400" i="1" dirty="0" smtClean="0"/>
              <a:t>	wait (</a:t>
            </a:r>
            <a:r>
              <a:rPr lang="en-US" sz="2400" i="1" dirty="0" err="1" smtClean="0"/>
              <a:t>fullspots</a:t>
            </a:r>
            <a:r>
              <a:rPr lang="en-US" sz="2400" i="1" dirty="0" smtClean="0"/>
              <a:t>);{wait till not empty}}</a:t>
            </a:r>
          </a:p>
          <a:p>
            <a:pPr lvl="2"/>
            <a:r>
              <a:rPr lang="en-US" sz="2400" i="1" dirty="0" smtClean="0"/>
              <a:t>	FETCH(VALUE);</a:t>
            </a:r>
          </a:p>
          <a:p>
            <a:pPr lvl="2"/>
            <a:r>
              <a:rPr lang="en-US" sz="2400" i="1" dirty="0" smtClean="0"/>
              <a:t>	release(</a:t>
            </a:r>
            <a:r>
              <a:rPr lang="en-US" sz="2400" i="1" dirty="0" err="1" smtClean="0"/>
              <a:t>emptyspots</a:t>
            </a:r>
            <a:r>
              <a:rPr lang="en-US" sz="2400" i="1" dirty="0" smtClean="0"/>
              <a:t>); {increase empty}</a:t>
            </a:r>
          </a:p>
          <a:p>
            <a:pPr lvl="2"/>
            <a:r>
              <a:rPr lang="en-US" sz="2400" i="1" dirty="0" smtClean="0"/>
              <a:t>	-- consume VALUE --</a:t>
            </a:r>
          </a:p>
          <a:p>
            <a:pPr lvl="1"/>
            <a:r>
              <a:rPr lang="en-US" sz="2400" i="1" dirty="0" smtClean="0"/>
              <a:t>	</a:t>
            </a:r>
            <a:r>
              <a:rPr lang="en-US" sz="2400" i="1" dirty="0" smtClean="0"/>
              <a:t>end </a:t>
            </a:r>
            <a:r>
              <a:rPr lang="en-US" sz="2400" i="1" dirty="0" smtClean="0"/>
              <a:t>loop;</a:t>
            </a:r>
          </a:p>
          <a:p>
            <a:pPr lvl="1"/>
            <a:r>
              <a:rPr lang="en-US" sz="2400" i="1" dirty="0" smtClean="0"/>
              <a:t>end consumer;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47457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BFE6DB7-276D-4910-B11A-15835FEE16DC}"/>
              </a:ext>
            </a:extLst>
          </p:cNvPr>
          <p:cNvSpPr txBox="1"/>
          <p:nvPr/>
        </p:nvSpPr>
        <p:spPr>
          <a:xfrm>
            <a:off x="203904" y="238923"/>
            <a:ext cx="116277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Competition Synchronization with 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third semaphore, named access, is used to control access (</a:t>
            </a:r>
            <a:r>
              <a:rPr lang="en-US" sz="2400" dirty="0" smtClean="0"/>
              <a:t>competition synchronization)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counter of </a:t>
            </a:r>
            <a:r>
              <a:rPr lang="en-US" sz="2400" b="1" dirty="0" smtClean="0"/>
              <a:t>access will only have the values 0 and </a:t>
            </a:r>
            <a:r>
              <a:rPr lang="en-US" sz="2400" b="1" dirty="0" smtClean="0"/>
              <a:t>1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Such </a:t>
            </a:r>
            <a:r>
              <a:rPr lang="en-US" sz="2400" dirty="0" smtClean="0"/>
              <a:t>a semaphore is called a </a:t>
            </a:r>
            <a:r>
              <a:rPr lang="en-US" sz="2400" i="1" dirty="0" smtClean="0"/>
              <a:t>binary </a:t>
            </a:r>
            <a:r>
              <a:rPr lang="en-US" sz="2400" i="1" dirty="0" smtClean="0"/>
              <a:t>semaphore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Note </a:t>
            </a:r>
            <a:r>
              <a:rPr lang="en-US" sz="2400" dirty="0" smtClean="0"/>
              <a:t>that wait and release must be atomic!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14153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3E2C880-5B6B-4A15-AE39-666DC90F4869}"/>
              </a:ext>
            </a:extLst>
          </p:cNvPr>
          <p:cNvSpPr txBox="1"/>
          <p:nvPr/>
        </p:nvSpPr>
        <p:spPr>
          <a:xfrm>
            <a:off x="718458" y="553119"/>
            <a:ext cx="101770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Producer Consumer Code</a:t>
            </a:r>
          </a:p>
          <a:p>
            <a:pPr lvl="1"/>
            <a:r>
              <a:rPr lang="en-US" sz="2400" i="1" dirty="0" smtClean="0"/>
              <a:t>semaphore access, </a:t>
            </a:r>
            <a:r>
              <a:rPr lang="en-US" sz="2400" i="1" dirty="0" err="1" smtClean="0"/>
              <a:t>fullspots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emptyspots</a:t>
            </a:r>
            <a:r>
              <a:rPr lang="en-US" sz="2400" i="1" dirty="0" smtClean="0"/>
              <a:t>;</a:t>
            </a:r>
          </a:p>
          <a:p>
            <a:pPr lvl="1"/>
            <a:r>
              <a:rPr lang="en-US" sz="2400" i="1" dirty="0" err="1" smtClean="0"/>
              <a:t>access.count</a:t>
            </a:r>
            <a:r>
              <a:rPr lang="en-US" sz="2400" i="1" dirty="0" smtClean="0"/>
              <a:t> = 0;</a:t>
            </a:r>
          </a:p>
          <a:p>
            <a:pPr lvl="1"/>
            <a:r>
              <a:rPr lang="en-US" sz="2400" i="1" dirty="0" err="1" smtClean="0"/>
              <a:t>fullstops.count</a:t>
            </a:r>
            <a:r>
              <a:rPr lang="en-US" sz="2400" i="1" dirty="0" smtClean="0"/>
              <a:t> = 0;</a:t>
            </a:r>
          </a:p>
          <a:p>
            <a:pPr lvl="1"/>
            <a:r>
              <a:rPr lang="en-US" sz="2400" i="1" dirty="0" err="1" smtClean="0"/>
              <a:t>emptyspots.count</a:t>
            </a:r>
            <a:r>
              <a:rPr lang="en-US" sz="2400" i="1" dirty="0" smtClean="0"/>
              <a:t> = BUFLEN;</a:t>
            </a:r>
          </a:p>
          <a:p>
            <a:pPr lvl="1"/>
            <a:r>
              <a:rPr lang="en-US" sz="2400" i="1" dirty="0" smtClean="0"/>
              <a:t>task producer;</a:t>
            </a:r>
          </a:p>
          <a:p>
            <a:pPr lvl="2"/>
            <a:r>
              <a:rPr lang="en-US" sz="2400" i="1" dirty="0" smtClean="0"/>
              <a:t>loop</a:t>
            </a:r>
          </a:p>
          <a:p>
            <a:pPr lvl="3"/>
            <a:r>
              <a:rPr lang="en-US" sz="2400" i="1" dirty="0" smtClean="0"/>
              <a:t>-- produce VALUE </a:t>
            </a:r>
            <a:r>
              <a:rPr lang="en-US" sz="2400" i="1" dirty="0" smtClean="0"/>
              <a:t>--</a:t>
            </a:r>
            <a:endParaRPr lang="en-US" sz="2400" i="1" dirty="0" smtClean="0"/>
          </a:p>
          <a:p>
            <a:pPr lvl="3"/>
            <a:r>
              <a:rPr lang="en-US" sz="2400" i="1" dirty="0" smtClean="0"/>
              <a:t>wait(</a:t>
            </a:r>
            <a:r>
              <a:rPr lang="en-US" sz="2400" i="1" dirty="0" err="1" smtClean="0"/>
              <a:t>emptyspots</a:t>
            </a:r>
            <a:r>
              <a:rPr lang="en-US" sz="2400" i="1" dirty="0" smtClean="0"/>
              <a:t>); {wait for space}</a:t>
            </a:r>
          </a:p>
          <a:p>
            <a:pPr lvl="3"/>
            <a:r>
              <a:rPr lang="en-US" sz="2400" i="1" dirty="0" smtClean="0"/>
              <a:t>wait(access); {wait for access)</a:t>
            </a:r>
          </a:p>
          <a:p>
            <a:pPr lvl="3"/>
            <a:r>
              <a:rPr lang="en-US" sz="2400" i="1" dirty="0" smtClean="0"/>
              <a:t>DEPOSIT(VALUE);</a:t>
            </a:r>
          </a:p>
          <a:p>
            <a:pPr lvl="3"/>
            <a:r>
              <a:rPr lang="en-US" sz="2400" i="1" dirty="0" smtClean="0"/>
              <a:t>release(access); {relinquish access}</a:t>
            </a:r>
          </a:p>
          <a:p>
            <a:pPr lvl="3"/>
            <a:r>
              <a:rPr lang="en-US" sz="2400" i="1" dirty="0" smtClean="0"/>
              <a:t>release(</a:t>
            </a:r>
            <a:r>
              <a:rPr lang="en-US" sz="2400" i="1" dirty="0" err="1" smtClean="0"/>
              <a:t>fullspots</a:t>
            </a:r>
            <a:r>
              <a:rPr lang="en-US" sz="2400" i="1" dirty="0" smtClean="0"/>
              <a:t>); {increase filled}</a:t>
            </a:r>
          </a:p>
          <a:p>
            <a:pPr lvl="2"/>
            <a:r>
              <a:rPr lang="en-US" sz="2400" i="1" dirty="0" smtClean="0"/>
              <a:t>end loop;</a:t>
            </a:r>
          </a:p>
          <a:p>
            <a:pPr lvl="1"/>
            <a:r>
              <a:rPr lang="en-US" sz="2400" i="1" dirty="0" smtClean="0"/>
              <a:t>end producer;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4209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DF2650-5C48-47E6-839B-ABE7AB606130}"/>
              </a:ext>
            </a:extLst>
          </p:cNvPr>
          <p:cNvSpPr txBox="1"/>
          <p:nvPr/>
        </p:nvSpPr>
        <p:spPr>
          <a:xfrm>
            <a:off x="203905" y="194473"/>
            <a:ext cx="1162775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Producer Consumer Code</a:t>
            </a:r>
          </a:p>
          <a:p>
            <a:pPr lvl="1"/>
            <a:r>
              <a:rPr lang="en-US" sz="2400" i="1" dirty="0" smtClean="0"/>
              <a:t>task consumer;</a:t>
            </a:r>
          </a:p>
          <a:p>
            <a:pPr lvl="2"/>
            <a:r>
              <a:rPr lang="en-US" sz="2400" i="1" dirty="0" smtClean="0"/>
              <a:t>loop</a:t>
            </a:r>
          </a:p>
          <a:p>
            <a:pPr lvl="3"/>
            <a:r>
              <a:rPr lang="en-US" sz="2400" i="1" dirty="0" smtClean="0"/>
              <a:t>wait(</a:t>
            </a:r>
            <a:r>
              <a:rPr lang="en-US" sz="2400" i="1" dirty="0" err="1" smtClean="0"/>
              <a:t>fullspots</a:t>
            </a:r>
            <a:r>
              <a:rPr lang="en-US" sz="2400" i="1" dirty="0" smtClean="0"/>
              <a:t>);{wait till not empty}</a:t>
            </a:r>
          </a:p>
          <a:p>
            <a:pPr lvl="3"/>
            <a:r>
              <a:rPr lang="en-US" sz="2400" i="1" dirty="0" smtClean="0"/>
              <a:t>wait(access); {wait for access}</a:t>
            </a:r>
          </a:p>
          <a:p>
            <a:pPr lvl="3"/>
            <a:r>
              <a:rPr lang="en-US" sz="2400" i="1" dirty="0" smtClean="0"/>
              <a:t>FETCH(VALUE);</a:t>
            </a:r>
          </a:p>
          <a:p>
            <a:pPr lvl="3"/>
            <a:r>
              <a:rPr lang="en-US" sz="2400" i="1" dirty="0" smtClean="0"/>
              <a:t>release(access); {relinquish access}</a:t>
            </a:r>
          </a:p>
          <a:p>
            <a:pPr lvl="3"/>
            <a:r>
              <a:rPr lang="en-US" sz="2400" i="1" dirty="0" smtClean="0"/>
              <a:t>release(</a:t>
            </a:r>
            <a:r>
              <a:rPr lang="en-US" sz="2400" i="1" dirty="0" err="1" smtClean="0"/>
              <a:t>emptyspots</a:t>
            </a:r>
            <a:r>
              <a:rPr lang="en-US" sz="2400" i="1" dirty="0" smtClean="0"/>
              <a:t>); {increase empty}</a:t>
            </a:r>
          </a:p>
          <a:p>
            <a:pPr lvl="3"/>
            <a:r>
              <a:rPr lang="en-US" sz="2400" i="1" dirty="0" smtClean="0"/>
              <a:t>-- consume VALUE </a:t>
            </a:r>
            <a:r>
              <a:rPr lang="en-US" sz="2400" i="1" dirty="0" smtClean="0"/>
              <a:t>--</a:t>
            </a:r>
            <a:endParaRPr lang="en-US" sz="2400" i="1" dirty="0" smtClean="0"/>
          </a:p>
          <a:p>
            <a:pPr lvl="2"/>
            <a:r>
              <a:rPr lang="en-US" sz="2400" i="1" dirty="0" smtClean="0"/>
              <a:t>end loop;</a:t>
            </a:r>
          </a:p>
          <a:p>
            <a:pPr lvl="1"/>
            <a:r>
              <a:rPr lang="en-US" sz="2400" i="1" dirty="0" smtClean="0"/>
              <a:t>end consumer;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595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Evaluation of 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Misuse </a:t>
            </a:r>
            <a:r>
              <a:rPr lang="en-US" sz="2400" dirty="0" smtClean="0"/>
              <a:t>of semaphores can cause failures in cooperation synchronization,</a:t>
            </a:r>
          </a:p>
          <a:p>
            <a:pPr lvl="1"/>
            <a:r>
              <a:rPr lang="en-US" sz="2400" b="1" dirty="0" smtClean="0"/>
              <a:t>	e.g</a:t>
            </a:r>
            <a:r>
              <a:rPr lang="en-US" sz="2400" b="1" dirty="0" smtClean="0"/>
              <a:t>., the buffer will overflow if the wait of </a:t>
            </a:r>
            <a:r>
              <a:rPr lang="en-US" sz="2400" b="1" dirty="0" err="1" smtClean="0"/>
              <a:t>fullspots</a:t>
            </a:r>
            <a:r>
              <a:rPr lang="en-US" sz="2400" b="1" dirty="0" smtClean="0"/>
              <a:t> is left out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Misuse </a:t>
            </a:r>
            <a:r>
              <a:rPr lang="en-US" sz="2400" dirty="0" smtClean="0"/>
              <a:t>of semaphores can cause failures in competition synchronization,</a:t>
            </a:r>
          </a:p>
          <a:p>
            <a:pPr lvl="1"/>
            <a:r>
              <a:rPr lang="en-US" sz="2400" b="1" dirty="0" smtClean="0"/>
              <a:t>	e.g</a:t>
            </a:r>
            <a:r>
              <a:rPr lang="en-US" sz="2400" b="1" dirty="0" smtClean="0"/>
              <a:t>., the program will deadlock if the release of access is left out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 sz="1800" b="1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sz="1800" b="1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xmlns="" id="{A9C55AB1-0994-4A32-8D0E-1C03EE70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8BE4357-7AB7-4F09-A399-5546E19DD340}"/>
              </a:ext>
            </a:extLst>
          </p:cNvPr>
          <p:cNvSpPr txBox="1"/>
          <p:nvPr/>
        </p:nvSpPr>
        <p:spPr>
          <a:xfrm>
            <a:off x="1593669" y="2119542"/>
            <a:ext cx="96273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Concurrency and Exception handling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Unit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IV</a:t>
            </a: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Concurrency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Semapores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– Monitors – Message passing – Concurrency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Java and C#.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Exception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handling : Introduction – Exception handling in C++, Java, Python and Ruby.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5369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Monitors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, Java, C</a:t>
            </a:r>
            <a:r>
              <a:rPr lang="en-US" sz="2400" dirty="0" smtClean="0"/>
              <a:t>#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The idea: encapsulate the shared data and its operations to restrict </a:t>
            </a:r>
            <a:r>
              <a:rPr lang="en-US" sz="2400" dirty="0" smtClean="0"/>
              <a:t>access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monitor is an abstract data type for shared data</a:t>
            </a:r>
          </a:p>
          <a:p>
            <a:r>
              <a:rPr lang="en-US" sz="2400" b="1" dirty="0" smtClean="0"/>
              <a:t>Competition 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Shared </a:t>
            </a:r>
            <a:r>
              <a:rPr lang="en-US" sz="2400" dirty="0" smtClean="0"/>
              <a:t>data is resident in the monitor (rather than in the client </a:t>
            </a:r>
            <a:r>
              <a:rPr lang="en-US" sz="2400" dirty="0" smtClean="0"/>
              <a:t>units)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 smtClean="0"/>
              <a:t>access resident in the </a:t>
            </a:r>
            <a:r>
              <a:rPr lang="en-US" sz="2400" dirty="0" smtClean="0"/>
              <a:t>monitor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Monitor implementation guarantee synchronized access by allowing only </a:t>
            </a:r>
            <a:r>
              <a:rPr lang="en-US" sz="2400" dirty="0" smtClean="0"/>
              <a:t>one access </a:t>
            </a:r>
            <a:r>
              <a:rPr lang="en-US" sz="2400" dirty="0" smtClean="0"/>
              <a:t>at a </a:t>
            </a:r>
            <a:r>
              <a:rPr lang="en-US" sz="2400" dirty="0" smtClean="0"/>
              <a:t>time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Calls </a:t>
            </a:r>
            <a:r>
              <a:rPr lang="en-US" sz="2400" dirty="0" smtClean="0"/>
              <a:t>to monitor procedures are implicitly queued if the monitor is busy </a:t>
            </a:r>
            <a:r>
              <a:rPr lang="en-US" sz="2400" dirty="0" smtClean="0"/>
              <a:t>at the </a:t>
            </a:r>
            <a:r>
              <a:rPr lang="en-US" sz="2400" dirty="0" smtClean="0"/>
              <a:t>time of the call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Cooperation 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Cooperation </a:t>
            </a:r>
            <a:r>
              <a:rPr lang="en-US" sz="2400" dirty="0" smtClean="0"/>
              <a:t>between processes is still a programming </a:t>
            </a:r>
            <a:r>
              <a:rPr lang="en-US" sz="2400" dirty="0" smtClean="0"/>
              <a:t>task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Programmer </a:t>
            </a:r>
            <a:r>
              <a:rPr lang="en-US" sz="2400" dirty="0" smtClean="0"/>
              <a:t>must guarantee that a shared buffer does not </a:t>
            </a:r>
            <a:r>
              <a:rPr lang="en-US" sz="2400" dirty="0" smtClean="0"/>
              <a:t>experience underflow </a:t>
            </a:r>
            <a:r>
              <a:rPr lang="en-US" sz="2400" dirty="0" smtClean="0"/>
              <a:t>or </a:t>
            </a:r>
            <a:r>
              <a:rPr lang="en-US" sz="2400" dirty="0" smtClean="0"/>
              <a:t>overflow</a:t>
            </a:r>
          </a:p>
          <a:p>
            <a:r>
              <a:rPr lang="en-US" sz="2400" b="1" dirty="0" smtClean="0"/>
              <a:t>Evaluation of Monitors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better way to provide competition synchronization than are </a:t>
            </a:r>
            <a:r>
              <a:rPr lang="en-US" sz="2400" dirty="0" smtClean="0"/>
              <a:t>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Semaphores </a:t>
            </a:r>
            <a:r>
              <a:rPr lang="en-US" sz="2400" dirty="0" smtClean="0"/>
              <a:t>can be used to implement </a:t>
            </a:r>
            <a:r>
              <a:rPr lang="en-US" sz="2400" dirty="0" smtClean="0"/>
              <a:t>monitors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Monitors </a:t>
            </a:r>
            <a:r>
              <a:rPr lang="en-US" sz="2400" dirty="0" smtClean="0"/>
              <a:t>can be used to implement </a:t>
            </a:r>
            <a:r>
              <a:rPr lang="en-US" sz="2400" dirty="0" smtClean="0"/>
              <a:t>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Support </a:t>
            </a:r>
            <a:r>
              <a:rPr lang="en-US" sz="2400" dirty="0" smtClean="0"/>
              <a:t>for cooperation synchronization is very similar as with semaphores, </a:t>
            </a:r>
            <a:r>
              <a:rPr lang="en-US" sz="2400" dirty="0" smtClean="0"/>
              <a:t>so it </a:t>
            </a:r>
            <a:r>
              <a:rPr lang="en-US" sz="2400" dirty="0" smtClean="0"/>
              <a:t>has the same problems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Message Passing</a:t>
            </a:r>
          </a:p>
          <a:p>
            <a:r>
              <a:rPr lang="en-US" sz="2400" dirty="0" smtClean="0"/>
              <a:t> Message passing is a general model for concurrency</a:t>
            </a:r>
          </a:p>
          <a:p>
            <a:r>
              <a:rPr lang="en-US" sz="2400" dirty="0" smtClean="0"/>
              <a:t>– It can model both semaphores and monitors</a:t>
            </a:r>
          </a:p>
          <a:p>
            <a:r>
              <a:rPr lang="en-US" sz="2400" dirty="0" smtClean="0"/>
              <a:t>– It is not just for competition synchronization</a:t>
            </a:r>
          </a:p>
          <a:p>
            <a:r>
              <a:rPr lang="en-US" sz="2400" dirty="0" smtClean="0"/>
              <a:t> Central idea: task communication is like seeing a doctor--most of the time she</a:t>
            </a:r>
          </a:p>
          <a:p>
            <a:r>
              <a:rPr lang="en-US" sz="2400" dirty="0" smtClean="0"/>
              <a:t>waits for you or you wait for her, but when you are both ready, you get together,</a:t>
            </a:r>
          </a:p>
          <a:p>
            <a:r>
              <a:rPr lang="en-US" sz="2400" dirty="0" smtClean="0"/>
              <a:t>or </a:t>
            </a:r>
            <a:r>
              <a:rPr lang="en-US" sz="2400" i="1" dirty="0" smtClean="0"/>
              <a:t>rendezvous</a:t>
            </a:r>
          </a:p>
          <a:p>
            <a:r>
              <a:rPr lang="en-US" sz="2400" b="1" dirty="0" smtClean="0"/>
              <a:t>Message Passing Rendezvous</a:t>
            </a:r>
          </a:p>
          <a:p>
            <a:r>
              <a:rPr lang="en-US" sz="2400" dirty="0" smtClean="0"/>
              <a:t> To support concurrent tasks with message passing, a language needs:</a:t>
            </a:r>
          </a:p>
          <a:p>
            <a:r>
              <a:rPr lang="en-US" sz="2400" dirty="0" smtClean="0"/>
              <a:t>– A mechanism to allow a task to indicate when it is willing to accept messages</a:t>
            </a:r>
          </a:p>
          <a:p>
            <a:r>
              <a:rPr lang="en-US" sz="2400" dirty="0" smtClean="0"/>
              <a:t>– A way to remember who is waiting to have its message accepted and some</a:t>
            </a:r>
          </a:p>
          <a:p>
            <a:r>
              <a:rPr lang="en-US" sz="2400" dirty="0" smtClean="0"/>
              <a:t>“fair” way of choosing the next message</a:t>
            </a:r>
          </a:p>
          <a:p>
            <a:r>
              <a:rPr lang="en-US" sz="2400" dirty="0" smtClean="0"/>
              <a:t> When a sender task‘s message is accepted by a receiver task, the actual</a:t>
            </a:r>
          </a:p>
          <a:p>
            <a:r>
              <a:rPr lang="en-US" sz="2400" dirty="0" smtClean="0"/>
              <a:t>message transmission is called a </a:t>
            </a:r>
            <a:r>
              <a:rPr lang="en-US" sz="2400" i="1" dirty="0" smtClean="0"/>
              <a:t>rendezvous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Ada</a:t>
            </a:r>
            <a:r>
              <a:rPr lang="en-US" sz="2400" b="1" dirty="0" smtClean="0"/>
              <a:t> Support for 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Ada</a:t>
            </a:r>
            <a:r>
              <a:rPr lang="en-US" sz="2400" dirty="0" smtClean="0"/>
              <a:t> 83 Message-Passing </a:t>
            </a:r>
            <a:r>
              <a:rPr lang="en-US" sz="2400" dirty="0" smtClean="0"/>
              <a:t>Model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smtClean="0"/>
              <a:t>tasks have specification and body parts, like packages; the spec has </a:t>
            </a:r>
            <a:r>
              <a:rPr lang="en-US" sz="2400" dirty="0" smtClean="0"/>
              <a:t>the interface</a:t>
            </a:r>
            <a:r>
              <a:rPr lang="en-US" sz="2400" dirty="0" smtClean="0"/>
              <a:t>, which is the collection of entry points:</a:t>
            </a:r>
          </a:p>
          <a:p>
            <a:r>
              <a:rPr lang="en-US" sz="2400" b="1" dirty="0" smtClean="0"/>
              <a:t>	task </a:t>
            </a:r>
            <a:r>
              <a:rPr lang="en-US" sz="2400" b="1" dirty="0" err="1" smtClean="0"/>
              <a:t>Task_Example</a:t>
            </a:r>
            <a:r>
              <a:rPr lang="en-US" sz="2400" b="1" dirty="0" smtClean="0"/>
              <a:t> is</a:t>
            </a:r>
          </a:p>
          <a:p>
            <a:r>
              <a:rPr lang="en-US" sz="2400" b="1" dirty="0" smtClean="0"/>
              <a:t>	entry </a:t>
            </a:r>
            <a:r>
              <a:rPr lang="en-US" sz="2400" b="1" dirty="0" smtClean="0"/>
              <a:t>ENTRY_1 (Item : in Integer);</a:t>
            </a:r>
          </a:p>
          <a:p>
            <a:r>
              <a:rPr lang="en-US" sz="2400" b="1" dirty="0" smtClean="0"/>
              <a:t>	end </a:t>
            </a:r>
            <a:r>
              <a:rPr lang="en-US" sz="2400" b="1" dirty="0" err="1" smtClean="0"/>
              <a:t>Task_Example</a:t>
            </a:r>
            <a:r>
              <a:rPr lang="en-US" sz="2400" b="1" dirty="0" smtClean="0"/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480904" y="177433"/>
            <a:ext cx="1122777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Task Body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body task describes the action that takes place when a rendezvous </a:t>
            </a:r>
            <a:r>
              <a:rPr lang="en-US" sz="2400" dirty="0" smtClean="0"/>
              <a:t>occurs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task that sends a message is suspended while waiting for the message to </a:t>
            </a:r>
            <a:r>
              <a:rPr lang="en-US" sz="2400" dirty="0" smtClean="0"/>
              <a:t>be accepted </a:t>
            </a:r>
            <a:r>
              <a:rPr lang="en-US" sz="2400" dirty="0" smtClean="0"/>
              <a:t>and during the </a:t>
            </a:r>
            <a:r>
              <a:rPr lang="en-US" sz="2400" dirty="0" smtClean="0"/>
              <a:t>rendezvous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Entry </a:t>
            </a:r>
            <a:r>
              <a:rPr lang="en-US" sz="2400" dirty="0" smtClean="0"/>
              <a:t>points in the spec are described with accept clauses in the body accept</a:t>
            </a:r>
          </a:p>
          <a:p>
            <a:pPr lvl="2"/>
            <a:r>
              <a:rPr lang="en-US" sz="2400" i="1" dirty="0" err="1" smtClean="0"/>
              <a:t>entry_name</a:t>
            </a:r>
            <a:r>
              <a:rPr lang="en-US" sz="2400" i="1" dirty="0" smtClean="0"/>
              <a:t> (formal parameters) do</a:t>
            </a:r>
          </a:p>
          <a:p>
            <a:pPr lvl="2"/>
            <a:r>
              <a:rPr lang="en-US" sz="2400" i="1" dirty="0" smtClean="0"/>
              <a:t>…</a:t>
            </a:r>
          </a:p>
          <a:p>
            <a:pPr lvl="2"/>
            <a:r>
              <a:rPr lang="en-US" sz="2400" i="1" dirty="0" smtClean="0"/>
              <a:t>end </a:t>
            </a:r>
            <a:r>
              <a:rPr lang="en-US" sz="2400" i="1" dirty="0" err="1" smtClean="0"/>
              <a:t>entry_name</a:t>
            </a:r>
            <a:endParaRPr lang="en-US" sz="2400" i="1" dirty="0" smtClean="0"/>
          </a:p>
          <a:p>
            <a:r>
              <a:rPr lang="en-US" sz="2400" b="1" dirty="0" smtClean="0"/>
              <a:t>Example of a Task Body</a:t>
            </a:r>
          </a:p>
          <a:p>
            <a:pPr lvl="1"/>
            <a:r>
              <a:rPr lang="en-US" sz="2400" i="1" dirty="0" smtClean="0"/>
              <a:t>task body </a:t>
            </a:r>
            <a:r>
              <a:rPr lang="en-US" sz="2400" i="1" dirty="0" err="1" smtClean="0"/>
              <a:t>Task_Example</a:t>
            </a:r>
            <a:r>
              <a:rPr lang="en-US" sz="2400" i="1" dirty="0" smtClean="0"/>
              <a:t> is</a:t>
            </a:r>
          </a:p>
          <a:p>
            <a:pPr lvl="1"/>
            <a:r>
              <a:rPr lang="en-US" sz="2400" i="1" dirty="0" smtClean="0"/>
              <a:t>begin</a:t>
            </a:r>
          </a:p>
          <a:p>
            <a:pPr lvl="2"/>
            <a:r>
              <a:rPr lang="en-US" sz="2400" i="1" dirty="0" smtClean="0"/>
              <a:t>loop</a:t>
            </a:r>
          </a:p>
          <a:p>
            <a:pPr lvl="3"/>
            <a:r>
              <a:rPr lang="en-US" sz="2400" i="1" dirty="0" smtClean="0"/>
              <a:t>accept Entry_1 (Item: in Float) do</a:t>
            </a:r>
          </a:p>
          <a:p>
            <a:pPr lvl="3"/>
            <a:r>
              <a:rPr lang="en-US" sz="2400" i="1" dirty="0" smtClean="0"/>
              <a:t>...</a:t>
            </a:r>
          </a:p>
          <a:p>
            <a:pPr lvl="3"/>
            <a:r>
              <a:rPr lang="en-US" sz="2400" i="1" dirty="0" smtClean="0"/>
              <a:t>end Entry_1;</a:t>
            </a:r>
          </a:p>
          <a:p>
            <a:pPr lvl="2"/>
            <a:r>
              <a:rPr lang="en-US" sz="2400" i="1" dirty="0" smtClean="0"/>
              <a:t>end loop;</a:t>
            </a:r>
          </a:p>
          <a:p>
            <a:pPr lvl="1"/>
            <a:r>
              <a:rPr lang="en-US" sz="2400" i="1" dirty="0" smtClean="0"/>
              <a:t>end </a:t>
            </a:r>
            <a:r>
              <a:rPr lang="en-US" sz="2400" i="1" dirty="0" err="1" smtClean="0"/>
              <a:t>Task_Example</a:t>
            </a:r>
            <a:r>
              <a:rPr lang="en-US" sz="2400" i="1" dirty="0" smtClean="0"/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Ada</a:t>
            </a:r>
            <a:r>
              <a:rPr lang="en-US" sz="2400" b="1" dirty="0" smtClean="0"/>
              <a:t> Message Passing </a:t>
            </a:r>
            <a:r>
              <a:rPr lang="en-US" sz="2400" b="1" dirty="0" smtClean="0"/>
              <a:t>Semantics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task executes to the top of the accept clause and waits for a </a:t>
            </a:r>
            <a:r>
              <a:rPr lang="en-US" sz="2400" dirty="0" smtClean="0"/>
              <a:t>message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During </a:t>
            </a:r>
            <a:r>
              <a:rPr lang="en-US" sz="2400" dirty="0" smtClean="0"/>
              <a:t>execution of the accept clause, the sender is </a:t>
            </a:r>
            <a:r>
              <a:rPr lang="en-US" sz="2400" dirty="0" smtClean="0"/>
              <a:t>suspended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accept parameters can transmit information in either or both directions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Every </a:t>
            </a:r>
            <a:r>
              <a:rPr lang="en-US" sz="2400" dirty="0" smtClean="0"/>
              <a:t>accept clause has an associated queue to store waiting </a:t>
            </a:r>
            <a:r>
              <a:rPr lang="en-US" sz="2400" dirty="0" smtClean="0"/>
              <a:t>messages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5093" y="2475380"/>
            <a:ext cx="8101421" cy="385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Message Passing: Server/Actor Tasks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task that has accept clauses, but no other code is called a </a:t>
            </a:r>
            <a:r>
              <a:rPr lang="en-US" sz="2400" i="1" dirty="0" smtClean="0"/>
              <a:t>server task (</a:t>
            </a:r>
            <a:r>
              <a:rPr lang="en-US" sz="2400" i="1" dirty="0" smtClean="0"/>
              <a:t>the </a:t>
            </a:r>
            <a:r>
              <a:rPr lang="en-US" sz="2400" dirty="0" smtClean="0"/>
              <a:t>example </a:t>
            </a:r>
            <a:r>
              <a:rPr lang="en-US" sz="2400" dirty="0" smtClean="0"/>
              <a:t>above is a server </a:t>
            </a:r>
            <a:r>
              <a:rPr lang="en-US" sz="2400" dirty="0" smtClean="0"/>
              <a:t>task)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task without accept clauses is called an </a:t>
            </a:r>
            <a:r>
              <a:rPr lang="en-US" sz="2400" i="1" dirty="0" smtClean="0"/>
              <a:t>actor </a:t>
            </a:r>
            <a:r>
              <a:rPr lang="en-US" sz="2400" i="1" dirty="0" smtClean="0"/>
              <a:t>task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 smtClean="0"/>
              <a:t>actor task can send messages to other </a:t>
            </a:r>
            <a:r>
              <a:rPr lang="en-US" sz="2400" dirty="0" smtClean="0"/>
              <a:t>tasks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Note</a:t>
            </a:r>
            <a:r>
              <a:rPr lang="en-US" sz="2400" dirty="0" smtClean="0"/>
              <a:t>: A sender must know the entry name of the receiver, but not vice </a:t>
            </a:r>
            <a:r>
              <a:rPr lang="en-US" sz="2400" dirty="0" smtClean="0"/>
              <a:t>versa (asymmetric)</a:t>
            </a: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Message Passing: Server/Actor Tasks</a:t>
            </a:r>
          </a:p>
          <a:p>
            <a:r>
              <a:rPr lang="en-US" sz="2400" b="1" dirty="0" smtClean="0"/>
              <a:t>Example: Actor Task</a:t>
            </a:r>
          </a:p>
          <a:p>
            <a:pPr lvl="1"/>
            <a:r>
              <a:rPr lang="en-US" sz="2400" i="1" dirty="0" smtClean="0"/>
              <a:t>task </a:t>
            </a:r>
            <a:r>
              <a:rPr lang="en-US" sz="2400" i="1" dirty="0" err="1" smtClean="0"/>
              <a:t>Water_Monitor</a:t>
            </a:r>
            <a:r>
              <a:rPr lang="en-US" sz="2400" i="1" dirty="0" smtClean="0"/>
              <a:t>; -- </a:t>
            </a:r>
            <a:r>
              <a:rPr lang="en-US" sz="2400" i="1" dirty="0" err="1" smtClean="0"/>
              <a:t>specificationtask</a:t>
            </a:r>
            <a:r>
              <a:rPr lang="en-US" sz="2400" i="1" dirty="0" smtClean="0"/>
              <a:t> body </a:t>
            </a:r>
            <a:r>
              <a:rPr lang="en-US" sz="2400" i="1" dirty="0" err="1" smtClean="0"/>
              <a:t>body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Water_Monitor</a:t>
            </a:r>
            <a:r>
              <a:rPr lang="en-US" sz="2400" i="1" dirty="0" smtClean="0"/>
              <a:t> is -- body</a:t>
            </a:r>
          </a:p>
          <a:p>
            <a:pPr lvl="1"/>
            <a:r>
              <a:rPr lang="en-US" sz="2400" i="1" dirty="0" smtClean="0"/>
              <a:t>begin</a:t>
            </a:r>
          </a:p>
          <a:p>
            <a:pPr lvl="2"/>
            <a:r>
              <a:rPr lang="en-US" sz="2400" i="1" dirty="0" smtClean="0"/>
              <a:t>loop</a:t>
            </a:r>
          </a:p>
          <a:p>
            <a:pPr lvl="3"/>
            <a:r>
              <a:rPr lang="en-US" sz="2400" i="1" dirty="0" smtClean="0"/>
              <a:t>if </a:t>
            </a:r>
            <a:r>
              <a:rPr lang="en-US" sz="2400" i="1" dirty="0" err="1" smtClean="0"/>
              <a:t>Water_Level</a:t>
            </a:r>
            <a:r>
              <a:rPr lang="en-US" sz="2400" i="1" dirty="0" smtClean="0"/>
              <a:t> &gt; </a:t>
            </a:r>
            <a:r>
              <a:rPr lang="en-US" sz="2400" i="1" dirty="0" err="1" smtClean="0"/>
              <a:t>Max_Level</a:t>
            </a:r>
            <a:endParaRPr lang="en-US" sz="2400" i="1" dirty="0" smtClean="0"/>
          </a:p>
          <a:p>
            <a:pPr lvl="3"/>
            <a:r>
              <a:rPr lang="en-US" sz="2400" i="1" dirty="0" smtClean="0"/>
              <a:t>then </a:t>
            </a:r>
            <a:r>
              <a:rPr lang="en-US" sz="2400" i="1" dirty="0" err="1" smtClean="0"/>
              <a:t>Sound_Alarm</a:t>
            </a:r>
            <a:r>
              <a:rPr lang="en-US" sz="2400" i="1" dirty="0" smtClean="0"/>
              <a:t>;</a:t>
            </a:r>
          </a:p>
          <a:p>
            <a:pPr lvl="3"/>
            <a:r>
              <a:rPr lang="en-US" sz="2400" i="1" dirty="0" smtClean="0"/>
              <a:t>end if;</a:t>
            </a:r>
          </a:p>
          <a:p>
            <a:pPr lvl="3"/>
            <a:r>
              <a:rPr lang="en-US" sz="2400" i="1" dirty="0" smtClean="0"/>
              <a:t>delay 1.0; -- No further execution</a:t>
            </a:r>
          </a:p>
          <a:p>
            <a:pPr lvl="3"/>
            <a:r>
              <a:rPr lang="en-US" sz="2400" i="1" dirty="0" smtClean="0"/>
              <a:t>-- for at least 1 second</a:t>
            </a:r>
          </a:p>
          <a:p>
            <a:pPr lvl="2"/>
            <a:r>
              <a:rPr lang="en-US" sz="2400" i="1" dirty="0" smtClean="0"/>
              <a:t>end loop;</a:t>
            </a:r>
          </a:p>
          <a:p>
            <a:pPr lvl="1"/>
            <a:r>
              <a:rPr lang="en-US" sz="2400" i="1" dirty="0" smtClean="0"/>
              <a:t>end </a:t>
            </a:r>
            <a:r>
              <a:rPr lang="en-US" sz="2400" i="1" dirty="0" err="1" smtClean="0"/>
              <a:t>Water_Monitor</a:t>
            </a:r>
            <a:r>
              <a:rPr lang="en-US" sz="2400" i="1" dirty="0" smtClean="0"/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Multiple Entry Points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Tasks </a:t>
            </a:r>
            <a:r>
              <a:rPr lang="en-US" sz="2400" dirty="0" smtClean="0"/>
              <a:t>can have more than one </a:t>
            </a:r>
            <a:r>
              <a:rPr lang="en-US" sz="2400" b="1" dirty="0" smtClean="0"/>
              <a:t>entry </a:t>
            </a:r>
            <a:r>
              <a:rPr lang="en-US" sz="2400" b="1" dirty="0" smtClean="0"/>
              <a:t>point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specification task has an entry clause for </a:t>
            </a:r>
            <a:r>
              <a:rPr lang="en-US" sz="2400" dirty="0" smtClean="0"/>
              <a:t>each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task body has an accept clause for each entry clause, placed in a </a:t>
            </a:r>
            <a:r>
              <a:rPr lang="en-US" sz="2400" dirty="0" smtClean="0"/>
              <a:t>select clause</a:t>
            </a:r>
            <a:r>
              <a:rPr lang="en-US" sz="2400" dirty="0" smtClean="0"/>
              <a:t>, which is in a </a:t>
            </a:r>
            <a:r>
              <a:rPr lang="en-US" sz="2400" dirty="0" smtClean="0"/>
              <a:t>loop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A </a:t>
            </a:r>
            <a:r>
              <a:rPr lang="en-US" sz="2400" b="1" dirty="0" smtClean="0"/>
              <a:t>Task with Multiple Entries</a:t>
            </a:r>
          </a:p>
          <a:p>
            <a:r>
              <a:rPr lang="en-US" sz="2400" i="1" dirty="0" smtClean="0"/>
              <a:t>task body Teller is</a:t>
            </a:r>
          </a:p>
          <a:p>
            <a:pPr lvl="1"/>
            <a:r>
              <a:rPr lang="en-US" sz="2400" i="1" dirty="0" smtClean="0"/>
              <a:t>loop</a:t>
            </a:r>
          </a:p>
          <a:p>
            <a:pPr lvl="2"/>
            <a:r>
              <a:rPr lang="en-US" sz="2400" i="1" dirty="0" smtClean="0"/>
              <a:t>select</a:t>
            </a:r>
          </a:p>
          <a:p>
            <a:pPr lvl="3"/>
            <a:r>
              <a:rPr lang="en-US" sz="2400" i="1" dirty="0" smtClean="0"/>
              <a:t>accept </a:t>
            </a:r>
            <a:r>
              <a:rPr lang="en-US" sz="2400" i="1" dirty="0" err="1" smtClean="0"/>
              <a:t>Drive_Up</a:t>
            </a:r>
            <a:r>
              <a:rPr lang="en-US" sz="2400" i="1" dirty="0" smtClean="0"/>
              <a:t>(formal </a:t>
            </a:r>
            <a:r>
              <a:rPr lang="en-US" sz="2400" i="1" dirty="0" err="1" smtClean="0"/>
              <a:t>params</a:t>
            </a:r>
            <a:r>
              <a:rPr lang="en-US" sz="2400" i="1" dirty="0" smtClean="0"/>
              <a:t>) do</a:t>
            </a:r>
          </a:p>
          <a:p>
            <a:pPr lvl="3"/>
            <a:r>
              <a:rPr lang="en-US" sz="2400" i="1" dirty="0" smtClean="0"/>
              <a:t>...</a:t>
            </a:r>
          </a:p>
          <a:p>
            <a:pPr lvl="3"/>
            <a:r>
              <a:rPr lang="en-US" sz="2400" i="1" dirty="0" smtClean="0"/>
              <a:t>end </a:t>
            </a:r>
            <a:r>
              <a:rPr lang="en-US" sz="2400" i="1" dirty="0" err="1" smtClean="0"/>
              <a:t>Drive_Up</a:t>
            </a:r>
            <a:r>
              <a:rPr lang="en-US" sz="2400" i="1" dirty="0" smtClean="0"/>
              <a:t>;</a:t>
            </a:r>
          </a:p>
          <a:p>
            <a:pPr lvl="3"/>
            <a:r>
              <a:rPr lang="en-US" sz="2400" i="1" dirty="0" smtClean="0"/>
              <a:t>...</a:t>
            </a:r>
          </a:p>
          <a:p>
            <a:pPr lvl="3"/>
            <a:r>
              <a:rPr lang="en-US" sz="2400" i="1" dirty="0" smtClean="0"/>
              <a:t>or</a:t>
            </a:r>
          </a:p>
          <a:p>
            <a:pPr lvl="3"/>
            <a:r>
              <a:rPr lang="en-US" sz="2400" i="1" dirty="0" smtClean="0"/>
              <a:t>accept </a:t>
            </a:r>
            <a:r>
              <a:rPr lang="en-US" sz="2400" i="1" dirty="0" err="1" smtClean="0"/>
              <a:t>Walk_Up</a:t>
            </a:r>
            <a:r>
              <a:rPr lang="en-US" sz="2400" i="1" dirty="0" smtClean="0"/>
              <a:t>(formal </a:t>
            </a:r>
            <a:r>
              <a:rPr lang="en-US" sz="2400" i="1" dirty="0" err="1" smtClean="0"/>
              <a:t>params</a:t>
            </a:r>
            <a:r>
              <a:rPr lang="en-US" sz="2400" i="1" dirty="0" smtClean="0"/>
              <a:t>) do</a:t>
            </a:r>
          </a:p>
          <a:p>
            <a:pPr lvl="3"/>
            <a:r>
              <a:rPr lang="en-US" sz="2400" i="1" dirty="0" smtClean="0"/>
              <a:t>...</a:t>
            </a:r>
          </a:p>
          <a:p>
            <a:pPr lvl="3"/>
            <a:r>
              <a:rPr lang="en-US" sz="2400" i="1" dirty="0" smtClean="0"/>
              <a:t>end </a:t>
            </a:r>
            <a:r>
              <a:rPr lang="en-US" sz="2400" i="1" dirty="0" err="1" smtClean="0"/>
              <a:t>Walk_Up</a:t>
            </a:r>
            <a:r>
              <a:rPr lang="en-US" sz="2400" i="1" dirty="0" smtClean="0"/>
              <a:t>;</a:t>
            </a:r>
          </a:p>
          <a:p>
            <a:pPr lvl="3"/>
            <a:r>
              <a:rPr lang="en-US" sz="2400" i="1" dirty="0" smtClean="0"/>
              <a:t>...</a:t>
            </a:r>
          </a:p>
          <a:p>
            <a:pPr lvl="2"/>
            <a:r>
              <a:rPr lang="en-US" sz="2400" i="1" dirty="0" smtClean="0"/>
              <a:t>end select;</a:t>
            </a:r>
          </a:p>
          <a:p>
            <a:pPr lvl="1"/>
            <a:r>
              <a:rPr lang="en-US" sz="2400" i="1" dirty="0" smtClean="0"/>
              <a:t>end loop;</a:t>
            </a:r>
          </a:p>
          <a:p>
            <a:r>
              <a:rPr lang="en-US" sz="2400" i="1" dirty="0" smtClean="0"/>
              <a:t>end Teller;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84EB63A-414C-4800-B449-9FE06F6DDEC1}"/>
              </a:ext>
            </a:extLst>
          </p:cNvPr>
          <p:cNvSpPr txBox="1"/>
          <p:nvPr/>
        </p:nvSpPr>
        <p:spPr>
          <a:xfrm>
            <a:off x="327349" y="238923"/>
            <a:ext cx="1122118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 smtClean="0"/>
              <a:t>Concurrency can occur at four levels</a:t>
            </a:r>
            <a:r>
              <a:rPr lang="en-US" sz="2400" dirty="0" smtClean="0"/>
              <a:t>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Machine </a:t>
            </a:r>
            <a:r>
              <a:rPr lang="en-US" sz="2400" dirty="0" smtClean="0"/>
              <a:t>instruction </a:t>
            </a:r>
            <a:r>
              <a:rPr lang="en-US" sz="2400" dirty="0" smtClean="0"/>
              <a:t>level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High-level </a:t>
            </a:r>
            <a:r>
              <a:rPr lang="en-US" sz="2400" dirty="0" smtClean="0"/>
              <a:t>language statement </a:t>
            </a:r>
            <a:r>
              <a:rPr lang="en-US" sz="2400" dirty="0" smtClean="0"/>
              <a:t>level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Unit level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Program level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Because </a:t>
            </a:r>
            <a:r>
              <a:rPr lang="en-US" sz="2400" dirty="0" smtClean="0"/>
              <a:t>there are no language issues in instruction- and </a:t>
            </a:r>
            <a:r>
              <a:rPr lang="en-US" sz="2400" dirty="0" smtClean="0"/>
              <a:t>program-level concurrency</a:t>
            </a:r>
            <a:r>
              <a:rPr lang="en-US" sz="2400" dirty="0" smtClean="0"/>
              <a:t>, they are not addressed here </a:t>
            </a:r>
            <a:r>
              <a:rPr lang="en-IN" sz="24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1"/>
            <a:r>
              <a:rPr lang="en-US" sz="2400" b="1" dirty="0" smtClean="0"/>
              <a:t>Multiprocessor Architectures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Late </a:t>
            </a:r>
            <a:r>
              <a:rPr lang="en-US" sz="2400" dirty="0" smtClean="0"/>
              <a:t>1950s - one general-purpose processor and one or more special </a:t>
            </a:r>
            <a:r>
              <a:rPr lang="en-US" sz="2400" dirty="0" smtClean="0"/>
              <a:t>purpose processors </a:t>
            </a:r>
            <a:r>
              <a:rPr lang="en-US" sz="2400" dirty="0" smtClean="0"/>
              <a:t>for input and output </a:t>
            </a:r>
            <a:r>
              <a:rPr lang="en-US" sz="2400" dirty="0" smtClean="0"/>
              <a:t>operations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Early </a:t>
            </a:r>
            <a:r>
              <a:rPr lang="en-US" sz="2400" dirty="0" smtClean="0"/>
              <a:t>1960s - multiple complete processors, used for program-level </a:t>
            </a:r>
            <a:r>
              <a:rPr lang="en-US" sz="2400" dirty="0" smtClean="0"/>
              <a:t>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Mid-1960s </a:t>
            </a:r>
            <a:r>
              <a:rPr lang="en-US" sz="2400" dirty="0" smtClean="0"/>
              <a:t>- multiple partial processors, used for instruction-level </a:t>
            </a:r>
            <a:r>
              <a:rPr lang="en-US" sz="2400" dirty="0" smtClean="0"/>
              <a:t>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Single-Instruction </a:t>
            </a:r>
            <a:r>
              <a:rPr lang="en-US" sz="2400" dirty="0" smtClean="0"/>
              <a:t>Multiple-Data (SIMD) </a:t>
            </a:r>
            <a:r>
              <a:rPr lang="en-US" sz="2400" dirty="0" smtClean="0"/>
              <a:t>machines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Multiple-Instruction </a:t>
            </a:r>
            <a:r>
              <a:rPr lang="en-US" sz="2400" dirty="0" smtClean="0"/>
              <a:t>Multiple-Data (MIMD) </a:t>
            </a:r>
            <a:r>
              <a:rPr lang="en-US" sz="2400" dirty="0" smtClean="0"/>
              <a:t>machines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I</a:t>
            </a:r>
            <a:r>
              <a:rPr lang="en-US" sz="2400" dirty="0" smtClean="0"/>
              <a:t>ndependent </a:t>
            </a:r>
            <a:r>
              <a:rPr lang="en-US" sz="2400" dirty="0" smtClean="0"/>
              <a:t>processors that can be synchronized (unit-level concurrency)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7214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Cooperation Synchronization with Message Passing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Provided </a:t>
            </a:r>
            <a:r>
              <a:rPr lang="en-US" sz="2400" dirty="0" smtClean="0"/>
              <a:t>by Guarded </a:t>
            </a:r>
            <a:r>
              <a:rPr lang="en-US" sz="2400" b="1" dirty="0" smtClean="0"/>
              <a:t>accept clauses</a:t>
            </a:r>
          </a:p>
          <a:p>
            <a:pPr lvl="1"/>
            <a:r>
              <a:rPr lang="en-US" sz="2400" i="1" dirty="0" smtClean="0"/>
              <a:t>	when </a:t>
            </a:r>
            <a:r>
              <a:rPr lang="en-US" sz="2400" i="1" dirty="0" smtClean="0"/>
              <a:t>not Full(Buffer) =&gt;</a:t>
            </a:r>
          </a:p>
          <a:p>
            <a:pPr lvl="1"/>
            <a:r>
              <a:rPr lang="en-US" sz="2400" i="1" dirty="0" smtClean="0"/>
              <a:t>	accept </a:t>
            </a:r>
            <a:r>
              <a:rPr lang="en-US" sz="2400" i="1" dirty="0" smtClean="0"/>
              <a:t>Deposit (</a:t>
            </a:r>
            <a:r>
              <a:rPr lang="en-US" sz="2400" i="1" dirty="0" err="1" smtClean="0"/>
              <a:t>New_Value</a:t>
            </a:r>
            <a:r>
              <a:rPr lang="en-US" sz="2400" i="1" dirty="0" smtClean="0"/>
              <a:t>) </a:t>
            </a:r>
            <a:r>
              <a:rPr lang="en-US" sz="2400" i="1" dirty="0" smtClean="0"/>
              <a:t>do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 smtClean="0"/>
              <a:t>accept clause with a with a when clause is either </a:t>
            </a:r>
            <a:r>
              <a:rPr lang="en-US" sz="2400" i="1" dirty="0" smtClean="0"/>
              <a:t>open or </a:t>
            </a:r>
            <a:r>
              <a:rPr lang="en-US" sz="2400" i="1" dirty="0" smtClean="0"/>
              <a:t>closed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clause whose guard is true is called </a:t>
            </a:r>
            <a:r>
              <a:rPr lang="en-US" sz="2400" i="1" dirty="0" smtClean="0"/>
              <a:t>open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clause whose guard is false is called </a:t>
            </a:r>
            <a:r>
              <a:rPr lang="en-US" sz="2400" i="1" dirty="0" smtClean="0"/>
              <a:t>closed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clause without a guard is always open</a:t>
            </a:r>
          </a:p>
          <a:p>
            <a:r>
              <a:rPr lang="en-US" sz="2400" b="1" dirty="0" smtClean="0"/>
              <a:t>Semantics of select with Guarded accept Clauses: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select </a:t>
            </a:r>
            <a:r>
              <a:rPr lang="en-US" sz="2400" dirty="0" smtClean="0"/>
              <a:t>first checks the guards on all </a:t>
            </a:r>
            <a:r>
              <a:rPr lang="en-US" sz="2400" dirty="0" smtClean="0"/>
              <a:t>clauses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exactly one is open, its queue is checked for </a:t>
            </a:r>
            <a:r>
              <a:rPr lang="en-US" sz="2400" dirty="0" smtClean="0"/>
              <a:t>messages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more than one are open, non-deterministically choose a queue among them </a:t>
            </a:r>
            <a:r>
              <a:rPr lang="en-US" sz="2400" dirty="0" smtClean="0"/>
              <a:t>to check </a:t>
            </a:r>
            <a:r>
              <a:rPr lang="en-US" sz="2400" dirty="0" smtClean="0"/>
              <a:t>for </a:t>
            </a:r>
            <a:r>
              <a:rPr lang="en-US" sz="2400" dirty="0" smtClean="0"/>
              <a:t>messages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all are closed, it is a runtime </a:t>
            </a:r>
            <a:r>
              <a:rPr lang="en-US" sz="2400" dirty="0" smtClean="0"/>
              <a:t>error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select clause can include an else clause to avoid the </a:t>
            </a:r>
            <a:r>
              <a:rPr lang="en-US" sz="2400" dirty="0" smtClean="0"/>
              <a:t>error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 smtClean="0"/>
              <a:t>the else clause completes, the loop repeats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Example of a Task with Guarded accept Clauses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Note</a:t>
            </a:r>
            <a:r>
              <a:rPr lang="en-US" sz="2400" dirty="0" smtClean="0"/>
              <a:t>: The station may be out of gas and there may or may not be a </a:t>
            </a:r>
            <a:r>
              <a:rPr lang="en-US" sz="2400" dirty="0" smtClean="0"/>
              <a:t>position available </a:t>
            </a:r>
            <a:r>
              <a:rPr lang="en-US" sz="2400" dirty="0" smtClean="0"/>
              <a:t>in the garage</a:t>
            </a:r>
          </a:p>
          <a:p>
            <a:pPr lvl="2"/>
            <a:r>
              <a:rPr lang="en-US" sz="2400" i="1" dirty="0" smtClean="0"/>
              <a:t>task </a:t>
            </a:r>
            <a:r>
              <a:rPr lang="en-US" sz="2400" i="1" dirty="0" err="1" smtClean="0"/>
              <a:t>Gas_Station_Attendant</a:t>
            </a:r>
            <a:r>
              <a:rPr lang="en-US" sz="2400" i="1" dirty="0" smtClean="0"/>
              <a:t> is</a:t>
            </a:r>
          </a:p>
          <a:p>
            <a:pPr lvl="3"/>
            <a:r>
              <a:rPr lang="en-US" sz="2400" i="1" dirty="0" smtClean="0"/>
              <a:t>entry </a:t>
            </a:r>
            <a:r>
              <a:rPr lang="en-US" sz="2400" i="1" dirty="0" err="1" smtClean="0"/>
              <a:t>Service_Island</a:t>
            </a:r>
            <a:r>
              <a:rPr lang="en-US" sz="2400" i="1" dirty="0" smtClean="0"/>
              <a:t> (Car : </a:t>
            </a:r>
            <a:r>
              <a:rPr lang="en-US" sz="2400" i="1" dirty="0" err="1" smtClean="0"/>
              <a:t>Car_Type</a:t>
            </a:r>
            <a:r>
              <a:rPr lang="en-US" sz="2400" i="1" dirty="0" smtClean="0"/>
              <a:t>);</a:t>
            </a:r>
          </a:p>
          <a:p>
            <a:pPr lvl="3"/>
            <a:r>
              <a:rPr lang="en-US" sz="2400" i="1" dirty="0" smtClean="0"/>
              <a:t>entry Garage (Car : </a:t>
            </a:r>
            <a:r>
              <a:rPr lang="en-US" sz="2400" i="1" dirty="0" err="1" smtClean="0"/>
              <a:t>Car_Type</a:t>
            </a:r>
            <a:r>
              <a:rPr lang="en-US" sz="2400" i="1" dirty="0" smtClean="0"/>
              <a:t>);</a:t>
            </a:r>
          </a:p>
          <a:p>
            <a:pPr lvl="2"/>
            <a:r>
              <a:rPr lang="en-US" sz="2400" i="1" dirty="0" smtClean="0"/>
              <a:t>end </a:t>
            </a:r>
            <a:r>
              <a:rPr lang="en-US" sz="2400" i="1" dirty="0" err="1" smtClean="0"/>
              <a:t>Gas_Station_Attendant</a:t>
            </a:r>
            <a:r>
              <a:rPr lang="en-US" sz="2400" i="1" dirty="0" smtClean="0"/>
              <a:t>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Competition Synchronization with Message Passing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Modeling </a:t>
            </a:r>
            <a:r>
              <a:rPr lang="en-US" sz="2400" dirty="0" smtClean="0"/>
              <a:t>mutually exclusive access to shared </a:t>
            </a:r>
            <a:r>
              <a:rPr lang="en-US" sz="2400" dirty="0" smtClean="0"/>
              <a:t>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Example-</a:t>
            </a:r>
            <a:r>
              <a:rPr lang="en-US" sz="2400" dirty="0" smtClean="0"/>
              <a:t>-a shared </a:t>
            </a:r>
            <a:r>
              <a:rPr lang="en-US" sz="2400" dirty="0" smtClean="0"/>
              <a:t>buffer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Encapsulate </a:t>
            </a:r>
            <a:r>
              <a:rPr lang="en-US" sz="2400" dirty="0" smtClean="0"/>
              <a:t>the buffer and its operations in a </a:t>
            </a:r>
            <a:r>
              <a:rPr lang="en-US" sz="2400" dirty="0" smtClean="0"/>
              <a:t>task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Competition </a:t>
            </a:r>
            <a:r>
              <a:rPr lang="en-US" sz="2400" dirty="0" smtClean="0"/>
              <a:t>synchronization is implicit in the semantics of accept </a:t>
            </a:r>
            <a:r>
              <a:rPr lang="en-US" sz="2400" dirty="0" smtClean="0"/>
              <a:t>clauses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Only </a:t>
            </a:r>
            <a:r>
              <a:rPr lang="en-US" sz="2400" dirty="0" smtClean="0"/>
              <a:t>one accept clause in a task can be active at any given time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Task </a:t>
            </a:r>
            <a:r>
              <a:rPr lang="en-US" sz="2400" b="1" dirty="0" smtClean="0"/>
              <a:t>Termination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execution of a task is </a:t>
            </a:r>
            <a:r>
              <a:rPr lang="en-US" sz="2400" i="1" dirty="0" smtClean="0"/>
              <a:t>completed if control has reached the end of its code </a:t>
            </a:r>
            <a:r>
              <a:rPr lang="en-US" sz="2400" dirty="0" smtClean="0"/>
              <a:t>body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a task has created no dependent tasks and is completed, it is </a:t>
            </a:r>
            <a:r>
              <a:rPr lang="en-US" sz="2400" i="1" dirty="0" smtClean="0"/>
              <a:t>terminated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a task has created dependent tasks and is completed, it is not </a:t>
            </a:r>
            <a:r>
              <a:rPr lang="en-US" sz="2400" dirty="0" smtClean="0"/>
              <a:t>terminated until </a:t>
            </a:r>
            <a:r>
              <a:rPr lang="en-US" sz="2400" dirty="0" smtClean="0"/>
              <a:t>all its dependent tasks are terminated</a:t>
            </a:r>
          </a:p>
          <a:p>
            <a:r>
              <a:rPr lang="en-US" sz="2400" b="1" dirty="0" smtClean="0"/>
              <a:t>The terminate Clause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terminate clause in a select is just a terminate </a:t>
            </a:r>
            <a:r>
              <a:rPr lang="en-US" sz="2400" dirty="0" smtClean="0"/>
              <a:t>statement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terminate clause is selected when no accept clause is </a:t>
            </a:r>
            <a:r>
              <a:rPr lang="en-US" sz="2400" dirty="0" smtClean="0"/>
              <a:t>open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 smtClean="0"/>
              <a:t>a terminate is selected in a task, the task is terminated only when </a:t>
            </a:r>
            <a:r>
              <a:rPr lang="en-US" sz="2400" dirty="0" smtClean="0"/>
              <a:t>its master and </a:t>
            </a:r>
            <a:r>
              <a:rPr lang="en-US" sz="2400" dirty="0" smtClean="0"/>
              <a:t>all of the dependents of its master are either completed or </a:t>
            </a:r>
            <a:r>
              <a:rPr lang="en-US" sz="2400" dirty="0" smtClean="0"/>
              <a:t>are waiting </a:t>
            </a:r>
            <a:r>
              <a:rPr lang="en-US" sz="2400" dirty="0" smtClean="0"/>
              <a:t>at </a:t>
            </a:r>
            <a:r>
              <a:rPr lang="en-US" sz="2400" dirty="0" smtClean="0"/>
              <a:t>a terminate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block or subprogram is not left until all of its dependent tasks are terminated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Binary 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dirty="0" smtClean="0"/>
              <a:t>situations where the data to which access is to be controlled is </a:t>
            </a:r>
            <a:r>
              <a:rPr lang="en-US" sz="2400" dirty="0" smtClean="0"/>
              <a:t>NOT encapsulated </a:t>
            </a:r>
            <a:r>
              <a:rPr lang="en-US" sz="2400" dirty="0" smtClean="0"/>
              <a:t>in a task</a:t>
            </a:r>
          </a:p>
          <a:p>
            <a:pPr lvl="2"/>
            <a:r>
              <a:rPr lang="en-US" sz="2400" i="1" dirty="0" smtClean="0"/>
              <a:t>task </a:t>
            </a:r>
            <a:r>
              <a:rPr lang="en-US" sz="2400" i="1" dirty="0" err="1" smtClean="0"/>
              <a:t>Binary_Semaphore</a:t>
            </a:r>
            <a:r>
              <a:rPr lang="en-US" sz="2400" i="1" dirty="0" smtClean="0"/>
              <a:t> is</a:t>
            </a:r>
          </a:p>
          <a:p>
            <a:pPr lvl="3"/>
            <a:r>
              <a:rPr lang="en-US" sz="2400" i="1" dirty="0" smtClean="0"/>
              <a:t>entry Wait;</a:t>
            </a:r>
          </a:p>
          <a:p>
            <a:pPr lvl="3"/>
            <a:r>
              <a:rPr lang="en-US" sz="2400" i="1" dirty="0" smtClean="0"/>
              <a:t>entry release;</a:t>
            </a:r>
          </a:p>
          <a:p>
            <a:pPr lvl="2"/>
            <a:r>
              <a:rPr lang="en-US" sz="2400" i="1" dirty="0" smtClean="0"/>
              <a:t>end </a:t>
            </a:r>
            <a:r>
              <a:rPr lang="en-US" sz="2400" i="1" dirty="0" err="1" smtClean="0"/>
              <a:t>Binary_Semaphore</a:t>
            </a:r>
            <a:r>
              <a:rPr lang="en-US" sz="2400" i="1" dirty="0" smtClean="0"/>
              <a:t>;</a:t>
            </a:r>
          </a:p>
          <a:p>
            <a:pPr lvl="2"/>
            <a:r>
              <a:rPr lang="en-US" sz="2400" i="1" dirty="0" smtClean="0"/>
              <a:t>task body </a:t>
            </a:r>
            <a:r>
              <a:rPr lang="en-US" sz="2400" i="1" dirty="0" err="1" smtClean="0"/>
              <a:t>Binary_Semaphore</a:t>
            </a:r>
            <a:r>
              <a:rPr lang="en-US" sz="2400" i="1" dirty="0" smtClean="0"/>
              <a:t> is</a:t>
            </a:r>
          </a:p>
          <a:p>
            <a:pPr lvl="2"/>
            <a:r>
              <a:rPr lang="en-US" sz="2400" i="1" dirty="0" smtClean="0"/>
              <a:t>begin</a:t>
            </a:r>
          </a:p>
          <a:p>
            <a:pPr lvl="3"/>
            <a:r>
              <a:rPr lang="en-US" sz="2400" i="1" dirty="0" smtClean="0"/>
              <a:t>loop</a:t>
            </a:r>
          </a:p>
          <a:p>
            <a:pPr lvl="4"/>
            <a:r>
              <a:rPr lang="en-US" sz="2400" i="1" dirty="0" smtClean="0"/>
              <a:t>accept Wait;</a:t>
            </a:r>
          </a:p>
          <a:p>
            <a:pPr lvl="4"/>
            <a:r>
              <a:rPr lang="en-US" sz="2400" i="1" dirty="0" smtClean="0"/>
              <a:t>accept Release;</a:t>
            </a:r>
          </a:p>
          <a:p>
            <a:pPr lvl="3"/>
            <a:r>
              <a:rPr lang="en-US" sz="2400" i="1" dirty="0" smtClean="0"/>
              <a:t>end loop;</a:t>
            </a:r>
          </a:p>
          <a:p>
            <a:pPr lvl="2"/>
            <a:r>
              <a:rPr lang="en-US" sz="2400" i="1" dirty="0" smtClean="0"/>
              <a:t>end </a:t>
            </a:r>
            <a:r>
              <a:rPr lang="en-US" sz="2400" i="1" dirty="0" err="1" smtClean="0"/>
              <a:t>Binary_Semaphore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Asynchronous Communication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Provided </a:t>
            </a:r>
            <a:r>
              <a:rPr lang="en-US" sz="2400" dirty="0" smtClean="0"/>
              <a:t>through asynchronous select </a:t>
            </a:r>
            <a:r>
              <a:rPr lang="en-US" sz="2400" dirty="0" smtClean="0"/>
              <a:t>structures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 smtClean="0"/>
              <a:t>asynchronous select has two triggering alternatives, an entry clause or </a:t>
            </a:r>
            <a:r>
              <a:rPr lang="en-US" sz="2400" dirty="0" smtClean="0"/>
              <a:t>a delay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entry clause is triggered when sent a </a:t>
            </a:r>
            <a:r>
              <a:rPr lang="en-US" sz="2400" dirty="0" smtClean="0"/>
              <a:t>message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delay clause is triggered when its time limit is </a:t>
            </a:r>
            <a:r>
              <a:rPr lang="en-US" sz="2400" dirty="0" smtClean="0"/>
              <a:t>reached</a:t>
            </a:r>
          </a:p>
          <a:p>
            <a:r>
              <a:rPr lang="en-US" sz="2400" b="1" dirty="0" smtClean="0"/>
              <a:t>Evaluation of the </a:t>
            </a:r>
            <a:r>
              <a:rPr lang="en-US" sz="2400" b="1" dirty="0" err="1" smtClean="0"/>
              <a:t>Ada</a:t>
            </a:r>
            <a:endParaRPr lang="en-US" sz="2400" b="1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Message passing model of concurrency is powerful and general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Protected objects are a better way to provide synchronized shared data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 the absence of distributed processors, the choice between monitors and tasks with message passing is somewhat a matter of taste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For distributed systems, message passing is a better model for concurrency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Java Threads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concurrent units in Java are methods named </a:t>
            </a:r>
            <a:r>
              <a:rPr lang="en-US" sz="2400" dirty="0" smtClean="0"/>
              <a:t>run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run method code can be in concurrent execution with other such </a:t>
            </a:r>
            <a:r>
              <a:rPr lang="en-US" sz="2400" dirty="0" smtClean="0"/>
              <a:t>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process in which the run methods execute is called a </a:t>
            </a:r>
            <a:r>
              <a:rPr lang="en-US" sz="2400" i="1" dirty="0" smtClean="0"/>
              <a:t>thread</a:t>
            </a:r>
          </a:p>
          <a:p>
            <a:pPr lvl="2"/>
            <a:r>
              <a:rPr lang="en-US" sz="2400" i="1" dirty="0" smtClean="0"/>
              <a:t>Class </a:t>
            </a:r>
            <a:r>
              <a:rPr lang="en-US" sz="2400" i="1" dirty="0" err="1" smtClean="0"/>
              <a:t>myThread</a:t>
            </a:r>
            <a:r>
              <a:rPr lang="en-US" sz="2400" i="1" dirty="0" smtClean="0"/>
              <a:t> extends Thread{</a:t>
            </a:r>
          </a:p>
          <a:p>
            <a:pPr lvl="3"/>
            <a:r>
              <a:rPr lang="en-US" sz="2400" i="1" dirty="0" smtClean="0"/>
              <a:t>public void run () {…}</a:t>
            </a:r>
          </a:p>
          <a:p>
            <a:pPr lvl="2"/>
            <a:r>
              <a:rPr lang="en-US" sz="2400" i="1" dirty="0" smtClean="0"/>
              <a:t>}</a:t>
            </a:r>
          </a:p>
          <a:p>
            <a:pPr lvl="2"/>
            <a:r>
              <a:rPr lang="en-US" sz="2400" i="1" dirty="0" smtClean="0"/>
              <a:t>…</a:t>
            </a:r>
          </a:p>
          <a:p>
            <a:pPr lvl="2"/>
            <a:r>
              <a:rPr lang="en-US" sz="2400" i="1" dirty="0" smtClean="0"/>
              <a:t>Thread </a:t>
            </a:r>
            <a:r>
              <a:rPr lang="en-US" sz="2400" i="1" dirty="0" err="1" smtClean="0"/>
              <a:t>myTh</a:t>
            </a:r>
            <a:r>
              <a:rPr lang="en-US" sz="2400" i="1" dirty="0" smtClean="0"/>
              <a:t> = new </a:t>
            </a:r>
            <a:r>
              <a:rPr lang="en-US" sz="2400" i="1" dirty="0" err="1" smtClean="0"/>
              <a:t>MyThread</a:t>
            </a:r>
            <a:r>
              <a:rPr lang="en-US" sz="2400" i="1" dirty="0" smtClean="0"/>
              <a:t> ();</a:t>
            </a:r>
          </a:p>
          <a:p>
            <a:pPr lvl="2"/>
            <a:r>
              <a:rPr lang="en-US" sz="2400" i="1" dirty="0" err="1" smtClean="0"/>
              <a:t>myTh.start</a:t>
            </a:r>
            <a:r>
              <a:rPr lang="en-US" sz="2400" i="1" dirty="0" smtClean="0"/>
              <a:t>();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Controlling Thread Execution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Thread class has several methods to control the execution of </a:t>
            </a:r>
            <a:r>
              <a:rPr lang="en-US" sz="2400" dirty="0" smtClean="0"/>
              <a:t>threads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yield is a request from the running thread to voluntarily surrender </a:t>
            </a:r>
            <a:r>
              <a:rPr lang="en-US" sz="2400" dirty="0" smtClean="0"/>
              <a:t>the processor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sleep method can be used by the caller of the method to block the </a:t>
            </a:r>
            <a:r>
              <a:rPr lang="en-US" sz="2400" dirty="0" smtClean="0"/>
              <a:t>thread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join method is used to force a method to delay its execution until the </a:t>
            </a:r>
            <a:r>
              <a:rPr lang="en-US" sz="2400" dirty="0" smtClean="0"/>
              <a:t>run method </a:t>
            </a:r>
            <a:r>
              <a:rPr lang="en-US" sz="2400" dirty="0" smtClean="0"/>
              <a:t>of another thread has completed its execution</a:t>
            </a:r>
          </a:p>
          <a:p>
            <a:r>
              <a:rPr lang="en-US" sz="2400" b="1" dirty="0" smtClean="0"/>
              <a:t>Thread Priorities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thread‘s default priority is the same as the thread that create </a:t>
            </a:r>
            <a:r>
              <a:rPr lang="en-US" sz="2400" dirty="0" smtClean="0"/>
              <a:t>it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main creates a thread, its default priority is </a:t>
            </a:r>
            <a:r>
              <a:rPr lang="en-US" sz="2400" dirty="0" smtClean="0"/>
              <a:t>NORM_PRIORITY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Threads </a:t>
            </a:r>
            <a:r>
              <a:rPr lang="en-US" sz="2400" dirty="0" smtClean="0"/>
              <a:t>defined two other priority constants, MAX_PRIORITY </a:t>
            </a:r>
            <a:r>
              <a:rPr lang="en-US" sz="2400" dirty="0" smtClean="0"/>
              <a:t>and MIN_PRIORITY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priority of a thread can be changed with the methods </a:t>
            </a:r>
            <a:r>
              <a:rPr lang="en-US" sz="2400" dirty="0" err="1" smtClean="0"/>
              <a:t>setPriority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Competition Synchronization with Java Threads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method that includes the synchronized modifier disallows any other </a:t>
            </a:r>
            <a:r>
              <a:rPr lang="en-US" sz="2400" dirty="0" smtClean="0"/>
              <a:t>method from </a:t>
            </a:r>
            <a:r>
              <a:rPr lang="en-US" sz="2400" dirty="0" smtClean="0"/>
              <a:t>running on the object while it is in execution</a:t>
            </a:r>
          </a:p>
          <a:p>
            <a:pPr lvl="2"/>
            <a:r>
              <a:rPr lang="en-US" sz="2400" i="1" dirty="0" smtClean="0"/>
              <a:t>…</a:t>
            </a:r>
          </a:p>
          <a:p>
            <a:pPr lvl="2"/>
            <a:r>
              <a:rPr lang="en-US" sz="2400" i="1" dirty="0" smtClean="0"/>
              <a:t>public synchronized void deposit(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) {…}</a:t>
            </a:r>
          </a:p>
          <a:p>
            <a:pPr lvl="2"/>
            <a:r>
              <a:rPr lang="en-US" sz="2400" i="1" dirty="0" smtClean="0"/>
              <a:t>public synchronized </a:t>
            </a:r>
            <a:r>
              <a:rPr lang="en-US" sz="2400" i="1" dirty="0" err="1" smtClean="0"/>
              <a:t>int</a:t>
            </a:r>
            <a:r>
              <a:rPr lang="en-US" sz="2400" i="1" dirty="0" smtClean="0"/>
              <a:t> fetch() {…}</a:t>
            </a:r>
          </a:p>
          <a:p>
            <a:pPr lvl="2"/>
            <a:r>
              <a:rPr lang="en-US" sz="2400" i="1" dirty="0" smtClean="0"/>
              <a:t>…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above two methods are synchronized which prevents them from </a:t>
            </a:r>
            <a:r>
              <a:rPr lang="en-US" sz="2400" dirty="0" smtClean="0"/>
              <a:t>interfering with </a:t>
            </a:r>
            <a:r>
              <a:rPr lang="en-US" sz="2400" dirty="0" smtClean="0"/>
              <a:t>each </a:t>
            </a:r>
            <a:r>
              <a:rPr lang="en-US" sz="2400" dirty="0" smtClean="0"/>
              <a:t>other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only a part of a method must be run without interference, it can </a:t>
            </a:r>
            <a:r>
              <a:rPr lang="en-US" sz="2400" dirty="0" smtClean="0"/>
              <a:t>be synchronized </a:t>
            </a:r>
            <a:r>
              <a:rPr lang="en-US" sz="2400" dirty="0" smtClean="0"/>
              <a:t>through synchronized statement</a:t>
            </a:r>
          </a:p>
          <a:p>
            <a:pPr lvl="2"/>
            <a:r>
              <a:rPr lang="en-US" sz="2400" dirty="0" smtClean="0"/>
              <a:t>synchronized (</a:t>
            </a:r>
            <a:r>
              <a:rPr lang="en-US" sz="2400" i="1" dirty="0" smtClean="0"/>
              <a:t>expression)</a:t>
            </a:r>
          </a:p>
          <a:p>
            <a:pPr lvl="3"/>
            <a:r>
              <a:rPr lang="en-US" sz="2400" i="1" dirty="0" smtClean="0"/>
              <a:t>statement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Cooperation Synchronization with Java Threads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Cooperation </a:t>
            </a:r>
            <a:r>
              <a:rPr lang="en-US" sz="2400" dirty="0" smtClean="0"/>
              <a:t>synchronization in Java is achieved via wait, notify, and </a:t>
            </a:r>
            <a:r>
              <a:rPr lang="en-US" sz="2400" dirty="0" err="1" smtClean="0"/>
              <a:t>notifyAll</a:t>
            </a:r>
            <a:r>
              <a:rPr lang="en-US" sz="2400" dirty="0" smtClean="0"/>
              <a:t> methods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All </a:t>
            </a:r>
            <a:r>
              <a:rPr lang="en-US" sz="2400" dirty="0" smtClean="0"/>
              <a:t>methods are defined in Object, which is the root class in Java, so </a:t>
            </a:r>
            <a:r>
              <a:rPr lang="en-US" sz="2400" dirty="0" smtClean="0"/>
              <a:t>all objects </a:t>
            </a:r>
            <a:r>
              <a:rPr lang="en-US" sz="2400" dirty="0" smtClean="0"/>
              <a:t>inherit </a:t>
            </a:r>
            <a:r>
              <a:rPr lang="en-US" sz="2400" dirty="0" smtClean="0"/>
              <a:t>them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wait method must be called in a </a:t>
            </a:r>
            <a:r>
              <a:rPr lang="en-US" sz="2400" dirty="0" smtClean="0"/>
              <a:t>loop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notify method is called to tell one waiting thread that the event it </a:t>
            </a:r>
            <a:r>
              <a:rPr lang="en-US" sz="2400" dirty="0" smtClean="0"/>
              <a:t>was waiting </a:t>
            </a:r>
            <a:r>
              <a:rPr lang="en-US" sz="2400" dirty="0" smtClean="0"/>
              <a:t>has </a:t>
            </a:r>
            <a:r>
              <a:rPr lang="en-US" sz="2400" dirty="0" smtClean="0"/>
              <a:t>happened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notifyAll</a:t>
            </a:r>
            <a:r>
              <a:rPr lang="en-US" sz="2400" dirty="0" smtClean="0"/>
              <a:t> method awakens all of the threads on the object‘s wait list</a:t>
            </a:r>
          </a:p>
          <a:p>
            <a:r>
              <a:rPr lang="en-US" sz="2400" b="1" dirty="0" smtClean="0"/>
              <a:t>Java’s Thread Evaluation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Java‘s </a:t>
            </a:r>
            <a:r>
              <a:rPr lang="en-US" sz="2400" dirty="0" smtClean="0"/>
              <a:t>support for concurrency is relatively simple but </a:t>
            </a:r>
            <a:r>
              <a:rPr lang="en-US" sz="2400" dirty="0" smtClean="0"/>
              <a:t>effective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Not </a:t>
            </a:r>
            <a:r>
              <a:rPr lang="en-US" sz="2400" dirty="0" smtClean="0"/>
              <a:t>as powerful as </a:t>
            </a:r>
            <a:r>
              <a:rPr lang="en-US" sz="2400" dirty="0" err="1" smtClean="0"/>
              <a:t>Ada‘s</a:t>
            </a:r>
            <a:r>
              <a:rPr lang="en-US" sz="2400" dirty="0" smtClean="0"/>
              <a:t> tasks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EF5C58A-AFE5-4801-8DF3-6C2134C99142}"/>
              </a:ext>
            </a:extLst>
          </p:cNvPr>
          <p:cNvSpPr txBox="1"/>
          <p:nvPr/>
        </p:nvSpPr>
        <p:spPr>
          <a:xfrm>
            <a:off x="327348" y="326945"/>
            <a:ext cx="1161700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Categories of </a:t>
            </a:r>
            <a:r>
              <a:rPr lang="en-US" sz="2400" b="1" dirty="0" smtClean="0"/>
              <a:t>Concurrency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/>
              <a:t>thread of control in a program is the sequence of program points reached </a:t>
            </a:r>
            <a:r>
              <a:rPr lang="en-US" sz="2400" i="1" dirty="0" smtClean="0"/>
              <a:t>as </a:t>
            </a:r>
            <a:r>
              <a:rPr lang="en-US" sz="2400" dirty="0" smtClean="0"/>
              <a:t>control </a:t>
            </a:r>
            <a:r>
              <a:rPr lang="en-US" sz="2400" dirty="0" smtClean="0"/>
              <a:t>flows through the </a:t>
            </a:r>
            <a:r>
              <a:rPr lang="en-US" sz="2400" dirty="0" smtClean="0"/>
              <a:t>program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Categories </a:t>
            </a:r>
            <a:r>
              <a:rPr lang="en-US" sz="2400" dirty="0" smtClean="0"/>
              <a:t>of </a:t>
            </a:r>
            <a:r>
              <a:rPr lang="en-US" sz="2400" dirty="0" smtClean="0"/>
              <a:t>Concurrency: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i="1" dirty="0" smtClean="0"/>
              <a:t>Physical </a:t>
            </a:r>
            <a:r>
              <a:rPr lang="en-US" sz="2400" i="1" dirty="0" smtClean="0"/>
              <a:t>concurrency - Multiple independent processors (multiple threads </a:t>
            </a:r>
            <a:r>
              <a:rPr lang="en-US" sz="2400" i="1" dirty="0" smtClean="0"/>
              <a:t>of </a:t>
            </a:r>
            <a:r>
              <a:rPr lang="en-US" sz="2400" dirty="0" smtClean="0"/>
              <a:t>control)</a:t>
            </a:r>
          </a:p>
          <a:p>
            <a:pPr lvl="2" algn="just">
              <a:buFont typeface="Arial" pitchFamily="34" charset="0"/>
              <a:buChar char="•"/>
            </a:pPr>
            <a:r>
              <a:rPr lang="en-US" sz="2400" i="1" dirty="0" smtClean="0"/>
              <a:t>Logical </a:t>
            </a:r>
            <a:r>
              <a:rPr lang="en-US" sz="2400" i="1" dirty="0" smtClean="0"/>
              <a:t>concurrency - The appearance of physical concurrency is presented </a:t>
            </a:r>
            <a:r>
              <a:rPr lang="en-US" sz="2400" i="1" dirty="0" smtClean="0"/>
              <a:t>by </a:t>
            </a:r>
            <a:r>
              <a:rPr lang="en-US" sz="2400" dirty="0" smtClean="0"/>
              <a:t>time-sharing one processor (software can be designed as if there were multiple </a:t>
            </a:r>
            <a:r>
              <a:rPr lang="en-US" sz="2400" dirty="0" smtClean="0"/>
              <a:t>threads of </a:t>
            </a:r>
            <a:r>
              <a:rPr lang="en-US" sz="2400" dirty="0" smtClean="0"/>
              <a:t>control)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err="1" smtClean="0"/>
              <a:t>Coroutines</a:t>
            </a:r>
            <a:r>
              <a:rPr lang="en-US" sz="2400" dirty="0" smtClean="0"/>
              <a:t> </a:t>
            </a:r>
            <a:r>
              <a:rPr lang="en-US" sz="2400" dirty="0" smtClean="0"/>
              <a:t>(</a:t>
            </a:r>
            <a:r>
              <a:rPr lang="en-US" sz="2400" i="1" dirty="0" smtClean="0"/>
              <a:t>quasi-concurrency) have a single thread of control</a:t>
            </a:r>
          </a:p>
          <a:p>
            <a:pPr lvl="1" algn="just"/>
            <a:r>
              <a:rPr lang="en-US" sz="2400" b="1" dirty="0" smtClean="0"/>
              <a:t>Motivations for Studying </a:t>
            </a:r>
            <a:r>
              <a:rPr lang="en-US" sz="2400" b="1" dirty="0" smtClean="0"/>
              <a:t>Concurrency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Involves </a:t>
            </a:r>
            <a:r>
              <a:rPr lang="en-US" sz="2400" dirty="0" smtClean="0"/>
              <a:t>a different way of designing software that can be very useful— </a:t>
            </a:r>
            <a:r>
              <a:rPr lang="en-US" sz="2400" dirty="0" smtClean="0"/>
              <a:t>many real-world situations </a:t>
            </a:r>
            <a:r>
              <a:rPr lang="en-US" sz="2400" dirty="0" smtClean="0"/>
              <a:t>involve </a:t>
            </a:r>
            <a:r>
              <a:rPr lang="en-US" sz="2400" dirty="0" smtClean="0"/>
              <a:t>concurrency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400" dirty="0" smtClean="0"/>
              <a:t>Multiprocessor </a:t>
            </a:r>
            <a:r>
              <a:rPr lang="en-US" sz="2400" dirty="0" smtClean="0"/>
              <a:t>computers capable of physical concurrency are now widely used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0140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C# Threads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Loosely </a:t>
            </a:r>
            <a:r>
              <a:rPr lang="en-US" sz="2400" dirty="0" smtClean="0"/>
              <a:t>based on Java but there are significant differences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Basic </a:t>
            </a:r>
            <a:r>
              <a:rPr lang="en-US" sz="2400" dirty="0" smtClean="0"/>
              <a:t>thread </a:t>
            </a:r>
            <a:r>
              <a:rPr lang="en-US" sz="2400" dirty="0" smtClean="0"/>
              <a:t>operations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Any </a:t>
            </a:r>
            <a:r>
              <a:rPr lang="en-US" sz="2400" dirty="0" smtClean="0"/>
              <a:t>method can run in its own </a:t>
            </a:r>
            <a:r>
              <a:rPr lang="en-US" sz="2400" dirty="0" smtClean="0"/>
              <a:t>thread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thread is created by creating a Thread </a:t>
            </a:r>
            <a:r>
              <a:rPr lang="en-US" sz="2400" dirty="0" smtClean="0"/>
              <a:t>object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Creating </a:t>
            </a:r>
            <a:r>
              <a:rPr lang="en-US" sz="2400" dirty="0" smtClean="0"/>
              <a:t>a thread does not start its concurrent execution; it must </a:t>
            </a:r>
            <a:r>
              <a:rPr lang="en-US" sz="2400" dirty="0" smtClean="0"/>
              <a:t>be requested </a:t>
            </a:r>
            <a:r>
              <a:rPr lang="en-US" sz="2400" dirty="0" smtClean="0"/>
              <a:t>through the Start </a:t>
            </a:r>
            <a:r>
              <a:rPr lang="en-US" sz="2400" dirty="0" smtClean="0"/>
              <a:t>method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thread can be made to wait for another thread to finish with </a:t>
            </a:r>
            <a:r>
              <a:rPr lang="en-US" sz="2400" dirty="0" smtClean="0"/>
              <a:t>Join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thread can be suspended with </a:t>
            </a:r>
            <a:r>
              <a:rPr lang="en-US" sz="2400" dirty="0" smtClean="0"/>
              <a:t>Sleep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thread can be terminated with Abort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Synchronizing Threads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Three </a:t>
            </a:r>
            <a:r>
              <a:rPr lang="en-US" sz="2400" dirty="0" smtClean="0"/>
              <a:t>ways to synchronize C# </a:t>
            </a:r>
            <a:r>
              <a:rPr lang="en-US" sz="2400" dirty="0" smtClean="0"/>
              <a:t>threads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Interlocked </a:t>
            </a:r>
            <a:r>
              <a:rPr lang="en-US" sz="2400" dirty="0" smtClean="0"/>
              <a:t>class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 smtClean="0"/>
              <a:t>when the only operations that need to be synchronized are </a:t>
            </a:r>
            <a:r>
              <a:rPr lang="en-US" sz="2400" dirty="0" smtClean="0"/>
              <a:t>incrementing or </a:t>
            </a:r>
            <a:r>
              <a:rPr lang="en-US" sz="2400" dirty="0" smtClean="0"/>
              <a:t>decrementing of an </a:t>
            </a:r>
            <a:r>
              <a:rPr lang="en-US" sz="2400" dirty="0" smtClean="0"/>
              <a:t>integer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smtClean="0"/>
              <a:t>lock </a:t>
            </a:r>
            <a:r>
              <a:rPr lang="en-US" sz="2400" dirty="0" smtClean="0"/>
              <a:t>statement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Used </a:t>
            </a:r>
            <a:r>
              <a:rPr lang="en-US" sz="2400" dirty="0" smtClean="0"/>
              <a:t>to mark a critical section of code in a thread lock (expression) {… </a:t>
            </a: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>	The </a:t>
            </a:r>
            <a:r>
              <a:rPr lang="en-US" sz="2400" dirty="0" smtClean="0"/>
              <a:t>Monitor </a:t>
            </a:r>
            <a:r>
              <a:rPr lang="en-US" sz="2400" dirty="0" smtClean="0"/>
              <a:t>class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Provides </a:t>
            </a:r>
            <a:r>
              <a:rPr lang="en-US" sz="2400" dirty="0" smtClean="0"/>
              <a:t>four methods that can be used to provide more </a:t>
            </a:r>
            <a:r>
              <a:rPr lang="en-US" sz="2400" dirty="0" smtClean="0"/>
              <a:t>sophisticated synchronization</a:t>
            </a:r>
            <a:endParaRPr lang="en-US" sz="2400" dirty="0" smtClean="0"/>
          </a:p>
          <a:p>
            <a:r>
              <a:rPr lang="en-US" sz="2400" b="1" dirty="0" smtClean="0"/>
              <a:t>C#’s Concurrency Evaluation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dirty="0" smtClean="0"/>
              <a:t>advance over Java threads, </a:t>
            </a:r>
            <a:r>
              <a:rPr lang="en-US" sz="2400" b="1" dirty="0" smtClean="0"/>
              <a:t>e.g., any method can run its own </a:t>
            </a:r>
            <a:r>
              <a:rPr lang="en-US" sz="2400" b="1" dirty="0" smtClean="0"/>
              <a:t>thread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Thread </a:t>
            </a:r>
            <a:r>
              <a:rPr lang="en-US" sz="2400" dirty="0" smtClean="0"/>
              <a:t>termination is cleaner than in </a:t>
            </a:r>
            <a:r>
              <a:rPr lang="en-US" sz="2400" dirty="0" smtClean="0"/>
              <a:t>Java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Synchronization </a:t>
            </a:r>
            <a:r>
              <a:rPr lang="en-US" sz="2400" dirty="0" smtClean="0"/>
              <a:t>is more sophisticated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Statement-Level 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Objective</a:t>
            </a:r>
            <a:r>
              <a:rPr lang="en-US" sz="2400" dirty="0" smtClean="0"/>
              <a:t>: Provide a mechanism that the programmer can use to </a:t>
            </a:r>
            <a:r>
              <a:rPr lang="en-US" sz="2400" dirty="0" smtClean="0"/>
              <a:t>inform compiler </a:t>
            </a:r>
            <a:r>
              <a:rPr lang="en-US" sz="2400" dirty="0" smtClean="0"/>
              <a:t>of ways it can map the program onto multiprocessor </a:t>
            </a:r>
            <a:r>
              <a:rPr lang="en-US" sz="2400" dirty="0" smtClean="0"/>
              <a:t>architecture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Minimize </a:t>
            </a:r>
            <a:r>
              <a:rPr lang="en-US" sz="2400" dirty="0" smtClean="0"/>
              <a:t>communication among processors and the memories of the </a:t>
            </a:r>
            <a:r>
              <a:rPr lang="en-US" sz="2400" dirty="0" smtClean="0"/>
              <a:t>other processors</a:t>
            </a:r>
            <a:endParaRPr lang="en-US" sz="2400" dirty="0" smtClean="0"/>
          </a:p>
          <a:p>
            <a:r>
              <a:rPr lang="en-US" sz="2400" b="1" dirty="0" smtClean="0"/>
              <a:t>High-Performance Fortran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collection of extensions that allow the programmer to provide information </a:t>
            </a:r>
            <a:r>
              <a:rPr lang="en-US" sz="2400" dirty="0" smtClean="0"/>
              <a:t>to the </a:t>
            </a:r>
            <a:r>
              <a:rPr lang="en-US" sz="2400" dirty="0" smtClean="0"/>
              <a:t>compiler to help it optimize code for multiprocessor </a:t>
            </a:r>
            <a:r>
              <a:rPr lang="en-US" sz="2400" dirty="0" smtClean="0"/>
              <a:t>computers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Specify </a:t>
            </a:r>
            <a:r>
              <a:rPr lang="en-US" sz="2400" dirty="0" smtClean="0"/>
              <a:t>the number of processors, the distribution of data over the memories of</a:t>
            </a:r>
          </a:p>
          <a:p>
            <a:pPr lvl="1"/>
            <a:r>
              <a:rPr lang="en-US" sz="2400" dirty="0" smtClean="0"/>
              <a:t>those processors, and the alignment of </a:t>
            </a:r>
            <a:r>
              <a:rPr lang="en-US" sz="2400" dirty="0" smtClean="0"/>
              <a:t>data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Primary HPF Specifications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Number </a:t>
            </a:r>
            <a:r>
              <a:rPr lang="en-US" sz="2400" dirty="0" smtClean="0"/>
              <a:t>of processors</a:t>
            </a:r>
          </a:p>
          <a:p>
            <a:pPr lvl="2"/>
            <a:r>
              <a:rPr lang="en-US" sz="2400" i="1" dirty="0" smtClean="0"/>
              <a:t>!HPF$ PROCESSORS </a:t>
            </a:r>
            <a:r>
              <a:rPr lang="en-US" sz="2400" i="1" dirty="0" err="1" smtClean="0"/>
              <a:t>procs</a:t>
            </a:r>
            <a:r>
              <a:rPr lang="en-US" sz="2400" i="1" dirty="0" smtClean="0"/>
              <a:t> (n)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Distribution </a:t>
            </a:r>
            <a:r>
              <a:rPr lang="en-US" sz="2400" dirty="0" smtClean="0"/>
              <a:t>of </a:t>
            </a:r>
            <a:r>
              <a:rPr lang="en-US" sz="2400" dirty="0" smtClean="0"/>
              <a:t>data</a:t>
            </a:r>
          </a:p>
          <a:p>
            <a:pPr lvl="2"/>
            <a:r>
              <a:rPr lang="en-US" sz="2400" i="1" dirty="0" smtClean="0"/>
              <a:t>!HPF</a:t>
            </a:r>
            <a:r>
              <a:rPr lang="en-US" sz="2400" i="1" dirty="0" smtClean="0"/>
              <a:t>$ DISTRIBUTE (kind) ONTO </a:t>
            </a:r>
            <a:r>
              <a:rPr lang="en-US" sz="2400" i="1" dirty="0" err="1" smtClean="0"/>
              <a:t>procs</a:t>
            </a:r>
            <a:r>
              <a:rPr lang="en-US" sz="2400" i="1" dirty="0" smtClean="0"/>
              <a:t> :: </a:t>
            </a:r>
            <a:r>
              <a:rPr lang="en-US" sz="2400" i="1" dirty="0" err="1" smtClean="0"/>
              <a:t>identifier_list</a:t>
            </a:r>
            <a:endParaRPr lang="en-US" sz="2400" i="1" dirty="0" smtClean="0"/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kind </a:t>
            </a:r>
            <a:r>
              <a:rPr lang="en-US" sz="2400" i="1" dirty="0" smtClean="0"/>
              <a:t>can be BLOCK (distribute data to processors in blocks) </a:t>
            </a:r>
            <a:r>
              <a:rPr lang="en-US" sz="2400" i="1" dirty="0" smtClean="0"/>
              <a:t>or CYCLIC </a:t>
            </a:r>
            <a:r>
              <a:rPr lang="en-US" sz="2400" i="1" dirty="0" smtClean="0"/>
              <a:t>(distribute data to processors one element at a time</a:t>
            </a:r>
            <a:r>
              <a:rPr lang="en-US" sz="2400" i="1" dirty="0" smtClean="0"/>
              <a:t>)</a:t>
            </a:r>
          </a:p>
          <a:p>
            <a:pPr lvl="2"/>
            <a:r>
              <a:rPr lang="en-US" sz="2400" dirty="0" smtClean="0"/>
              <a:t>Relate the distribution of one array with that of another</a:t>
            </a:r>
          </a:p>
          <a:p>
            <a:pPr lvl="2"/>
            <a:r>
              <a:rPr lang="en-US" sz="2400" dirty="0" smtClean="0"/>
              <a:t>ALIGN </a:t>
            </a:r>
            <a:r>
              <a:rPr lang="en-US" sz="2400" i="1" dirty="0" smtClean="0"/>
              <a:t>array1_element WITH array2_element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F4AF5A7-71DE-444F-B8DE-5F7C66A678CA}"/>
              </a:ext>
            </a:extLst>
          </p:cNvPr>
          <p:cNvSpPr txBox="1"/>
          <p:nvPr/>
        </p:nvSpPr>
        <p:spPr>
          <a:xfrm>
            <a:off x="507030" y="360313"/>
            <a:ext cx="112277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Summary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Concurrent </a:t>
            </a:r>
            <a:r>
              <a:rPr lang="en-US" sz="2400" dirty="0" smtClean="0"/>
              <a:t>execution can be at the instruction, statement, or subprogram </a:t>
            </a:r>
            <a:r>
              <a:rPr lang="en-US" sz="2400" dirty="0" smtClean="0"/>
              <a:t>level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Physical </a:t>
            </a:r>
            <a:r>
              <a:rPr lang="en-US" sz="2400" dirty="0" smtClean="0"/>
              <a:t>concurrency: when multiple processors are used to execute </a:t>
            </a:r>
            <a:r>
              <a:rPr lang="en-US" sz="2400" dirty="0" smtClean="0"/>
              <a:t>concurrent units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Logical </a:t>
            </a:r>
            <a:r>
              <a:rPr lang="en-US" sz="2400" dirty="0" smtClean="0"/>
              <a:t>concurrency: concurrent united are executed on a single </a:t>
            </a:r>
            <a:r>
              <a:rPr lang="en-US" sz="2400" dirty="0" smtClean="0"/>
              <a:t>processor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 smtClean="0"/>
              <a:t>primary facilities to support subprogram concurrency: </a:t>
            </a:r>
            <a:r>
              <a:rPr lang="en-US" sz="2400" dirty="0" smtClean="0"/>
              <a:t>competition synchronization </a:t>
            </a:r>
            <a:r>
              <a:rPr lang="en-US" sz="2400" dirty="0" smtClean="0"/>
              <a:t>and cooperation </a:t>
            </a:r>
            <a:r>
              <a:rPr lang="en-US" sz="2400" dirty="0" smtClean="0"/>
              <a:t>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Mechanisms</a:t>
            </a:r>
            <a:r>
              <a:rPr lang="en-US" sz="2400" dirty="0" smtClean="0"/>
              <a:t>: semaphores, monitors, rendezvous, </a:t>
            </a:r>
            <a:r>
              <a:rPr lang="en-US" sz="2400" dirty="0" smtClean="0"/>
              <a:t>threads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High-Performance </a:t>
            </a:r>
            <a:r>
              <a:rPr lang="en-US" sz="2400" dirty="0" smtClean="0"/>
              <a:t>Fortran provides statements for specifying how data is to </a:t>
            </a:r>
            <a:r>
              <a:rPr lang="en-US" sz="2400" dirty="0" smtClean="0"/>
              <a:t>be distributed </a:t>
            </a:r>
            <a:r>
              <a:rPr lang="en-US" sz="2400" dirty="0" smtClean="0"/>
              <a:t>over the memory units connected to multiple processors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5546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40D065A1-E7A0-4ECB-9196-EB86B292FA78}"/>
              </a:ext>
            </a:extLst>
          </p:cNvPr>
          <p:cNvSpPr txBox="1"/>
          <p:nvPr/>
        </p:nvSpPr>
        <p:spPr>
          <a:xfrm>
            <a:off x="327348" y="292507"/>
            <a:ext cx="112931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Subprogram-Level Concurrency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/>
              <a:t>task or process is a program unit that can be in concurrent execution </a:t>
            </a:r>
            <a:r>
              <a:rPr lang="en-US" sz="2400" i="1" dirty="0" smtClean="0"/>
              <a:t>with </a:t>
            </a:r>
            <a:r>
              <a:rPr lang="en-US" sz="2400" dirty="0" smtClean="0"/>
              <a:t>other program units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Tasks </a:t>
            </a:r>
            <a:r>
              <a:rPr lang="en-US" sz="2400" dirty="0" smtClean="0"/>
              <a:t>differ from ordinary subprograms in </a:t>
            </a:r>
            <a:r>
              <a:rPr lang="en-US" sz="2400" dirty="0" smtClean="0"/>
              <a:t>that: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task may be implicitly </a:t>
            </a:r>
            <a:r>
              <a:rPr lang="en-US" sz="2400" dirty="0" smtClean="0"/>
              <a:t>started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 smtClean="0"/>
              <a:t>a program unit starts the execution of a task, it is not </a:t>
            </a:r>
            <a:r>
              <a:rPr lang="en-US" sz="2400" dirty="0" smtClean="0"/>
              <a:t>necessarily suspended</a:t>
            </a:r>
          </a:p>
          <a:p>
            <a:pPr lvl="3"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 smtClean="0"/>
              <a:t>a task‘s execution is completed, control may not return to the </a:t>
            </a:r>
            <a:r>
              <a:rPr lang="en-US" sz="2400" dirty="0" smtClean="0"/>
              <a:t>caller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T</a:t>
            </a:r>
            <a:r>
              <a:rPr lang="en-US" sz="2400" dirty="0" smtClean="0"/>
              <a:t>asks </a:t>
            </a:r>
            <a:r>
              <a:rPr lang="en-US" sz="2400" dirty="0" smtClean="0"/>
              <a:t>usually work </a:t>
            </a:r>
            <a:r>
              <a:rPr lang="en-US" sz="2400" dirty="0" smtClean="0"/>
              <a:t>together</a:t>
            </a: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44089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6EBB562-FB2E-4661-A882-27B7FB6E0995}"/>
              </a:ext>
            </a:extLst>
          </p:cNvPr>
          <p:cNvSpPr txBox="1"/>
          <p:nvPr/>
        </p:nvSpPr>
        <p:spPr>
          <a:xfrm>
            <a:off x="327348" y="269049"/>
            <a:ext cx="115043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Two General Categories of Tasks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/>
              <a:t>Heavyweight </a:t>
            </a:r>
            <a:r>
              <a:rPr lang="en-US" sz="2400" i="1" dirty="0" smtClean="0"/>
              <a:t>tasks execute in their own address </a:t>
            </a:r>
            <a:r>
              <a:rPr lang="en-US" sz="2400" i="1" dirty="0" smtClean="0"/>
              <a:t>space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/>
              <a:t>Lightweight </a:t>
            </a:r>
            <a:r>
              <a:rPr lang="en-US" sz="2400" i="1" dirty="0" smtClean="0"/>
              <a:t>tasks all run in the same address </a:t>
            </a:r>
            <a:r>
              <a:rPr lang="en-US" sz="2400" i="1" dirty="0" smtClean="0"/>
              <a:t>space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task is </a:t>
            </a:r>
            <a:r>
              <a:rPr lang="en-US" sz="2400" i="1" dirty="0" smtClean="0"/>
              <a:t>disjoint if it does not communicate with or affect the execution of </a:t>
            </a:r>
            <a:r>
              <a:rPr lang="en-US" sz="2400" i="1" dirty="0" smtClean="0"/>
              <a:t>any </a:t>
            </a:r>
            <a:r>
              <a:rPr lang="en-US" sz="2400" dirty="0" smtClean="0"/>
              <a:t>other </a:t>
            </a:r>
            <a:r>
              <a:rPr lang="en-US" sz="2400" dirty="0" smtClean="0"/>
              <a:t>task in the program in any way</a:t>
            </a:r>
          </a:p>
          <a:p>
            <a:r>
              <a:rPr lang="en-US" sz="2400" b="1" dirty="0" smtClean="0"/>
              <a:t>Task 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/>
              <a:t>mechanism that controls the order in which tasks execute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Two </a:t>
            </a:r>
            <a:r>
              <a:rPr lang="en-US" sz="2400" dirty="0" smtClean="0"/>
              <a:t>kinds of </a:t>
            </a:r>
            <a:r>
              <a:rPr lang="en-US" sz="2400" dirty="0" smtClean="0"/>
              <a:t>synchronization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Cooperation synchronization</a:t>
            </a:r>
          </a:p>
          <a:p>
            <a:pPr lvl="2">
              <a:buFont typeface="Arial" pitchFamily="34" charset="0"/>
              <a:buChar char="•"/>
            </a:pPr>
            <a:r>
              <a:rPr lang="en-US" sz="2400" i="1" dirty="0" smtClean="0"/>
              <a:t>Competition 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Task </a:t>
            </a:r>
            <a:r>
              <a:rPr lang="en-US" sz="2400" dirty="0" smtClean="0"/>
              <a:t>communication is necessary for synchronization, provided </a:t>
            </a:r>
            <a:r>
              <a:rPr lang="en-US" sz="2400" dirty="0" smtClean="0"/>
              <a:t>by: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Shared </a:t>
            </a:r>
            <a:r>
              <a:rPr lang="en-US" sz="2400" dirty="0" smtClean="0"/>
              <a:t>nonlocal </a:t>
            </a:r>
            <a:r>
              <a:rPr lang="en-US" sz="2400" dirty="0" smtClean="0"/>
              <a:t>variables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Parameters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Message </a:t>
            </a:r>
            <a:r>
              <a:rPr lang="en-US" sz="2400" dirty="0" smtClean="0"/>
              <a:t>passing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70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AB4D56A1-DA68-4420-AE8B-F4BF6753A77E}"/>
              </a:ext>
            </a:extLst>
          </p:cNvPr>
          <p:cNvSpPr txBox="1"/>
          <p:nvPr/>
        </p:nvSpPr>
        <p:spPr>
          <a:xfrm>
            <a:off x="327348" y="384602"/>
            <a:ext cx="1142650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smtClean="0"/>
              <a:t>Kinds of </a:t>
            </a:r>
            <a:r>
              <a:rPr lang="en-US" sz="2400" b="1" dirty="0" smtClean="0"/>
              <a:t>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/>
              <a:t>Cooperation</a:t>
            </a:r>
            <a:r>
              <a:rPr lang="en-US" sz="2400" i="1" dirty="0" smtClean="0"/>
              <a:t>: Task A must wait for task B to complete some specific </a:t>
            </a:r>
            <a:r>
              <a:rPr lang="en-US" sz="2400" i="1" dirty="0" smtClean="0"/>
              <a:t>activity </a:t>
            </a:r>
            <a:r>
              <a:rPr lang="en-US" sz="2400" dirty="0" smtClean="0"/>
              <a:t>before </a:t>
            </a:r>
            <a:r>
              <a:rPr lang="en-US" sz="2400" dirty="0" smtClean="0"/>
              <a:t>task A can continue its execution, </a:t>
            </a:r>
            <a:r>
              <a:rPr lang="en-US" sz="2400" b="1" dirty="0" smtClean="0"/>
              <a:t>e.g., the producer-consumer </a:t>
            </a:r>
            <a:r>
              <a:rPr lang="en-US" sz="2400" b="1" dirty="0" smtClean="0"/>
              <a:t>problem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smtClean="0"/>
              <a:t>Competition</a:t>
            </a:r>
            <a:r>
              <a:rPr lang="en-US" sz="2400" i="1" dirty="0" smtClean="0"/>
              <a:t>: Two or more tasks must use some resource that cannot </a:t>
            </a:r>
            <a:r>
              <a:rPr lang="en-US" sz="2400" i="1" dirty="0" smtClean="0"/>
              <a:t>be </a:t>
            </a:r>
            <a:r>
              <a:rPr lang="en-US" sz="2400" dirty="0" smtClean="0"/>
              <a:t>simultaneously </a:t>
            </a:r>
            <a:r>
              <a:rPr lang="en-US" sz="2400" dirty="0" smtClean="0"/>
              <a:t>used, </a:t>
            </a:r>
            <a:r>
              <a:rPr lang="en-US" sz="2400" b="1" dirty="0" smtClean="0"/>
              <a:t>e.g., a shared </a:t>
            </a:r>
            <a:r>
              <a:rPr lang="en-US" sz="2400" b="1" dirty="0" smtClean="0"/>
              <a:t>counter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Competition </a:t>
            </a:r>
            <a:r>
              <a:rPr lang="en-US" sz="2400" dirty="0" smtClean="0"/>
              <a:t>is usually provided by mutually exclusive access (</a:t>
            </a:r>
            <a:r>
              <a:rPr lang="en-US" sz="2400" dirty="0" smtClean="0"/>
              <a:t>approaches are </a:t>
            </a:r>
            <a:r>
              <a:rPr lang="en-US" sz="2400" dirty="0" smtClean="0"/>
              <a:t>discussed later)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2752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C9FFDD0-D082-4F05-9C10-F146BC1D73D8}"/>
              </a:ext>
            </a:extLst>
          </p:cNvPr>
          <p:cNvSpPr txBox="1"/>
          <p:nvPr/>
        </p:nvSpPr>
        <p:spPr>
          <a:xfrm>
            <a:off x="190164" y="238923"/>
            <a:ext cx="1103028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/>
              <a:t>Scheduler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Providing synchronization requires a mechanism for delaying task execution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Task execution control is maintained by a program called the </a:t>
            </a:r>
            <a:r>
              <a:rPr lang="en-US" sz="2000" i="1" dirty="0" smtClean="0"/>
              <a:t>scheduler, which </a:t>
            </a:r>
            <a:r>
              <a:rPr lang="en-US" sz="2000" dirty="0" smtClean="0"/>
              <a:t>maps task execution onto available processors</a:t>
            </a:r>
          </a:p>
          <a:p>
            <a:r>
              <a:rPr lang="en-US" sz="2000" b="1" dirty="0" smtClean="0"/>
              <a:t>Task Execution States</a:t>
            </a:r>
          </a:p>
          <a:p>
            <a:pPr lvl="1">
              <a:buFont typeface="Arial" pitchFamily="34" charset="0"/>
              <a:buChar char="•"/>
            </a:pPr>
            <a:r>
              <a:rPr lang="en-US" sz="2000" i="1" dirty="0" smtClean="0"/>
              <a:t>New </a:t>
            </a:r>
            <a:r>
              <a:rPr lang="en-US" sz="2000" i="1" dirty="0" smtClean="0"/>
              <a:t>- created but not yet </a:t>
            </a:r>
            <a:r>
              <a:rPr lang="en-US" sz="2000" i="1" dirty="0" smtClean="0"/>
              <a:t>started</a:t>
            </a:r>
          </a:p>
          <a:p>
            <a:pPr lvl="1">
              <a:buFont typeface="Arial" pitchFamily="34" charset="0"/>
              <a:buChar char="•"/>
            </a:pPr>
            <a:r>
              <a:rPr lang="en-US" sz="2000" i="1" dirty="0" smtClean="0"/>
              <a:t>Ready </a:t>
            </a:r>
            <a:r>
              <a:rPr lang="en-US" sz="2000" i="1" dirty="0" smtClean="0"/>
              <a:t>- ready to run but not currently running (no available </a:t>
            </a:r>
            <a:r>
              <a:rPr lang="en-US" sz="2000" i="1" dirty="0" smtClean="0"/>
              <a:t>processor)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i="1" dirty="0" smtClean="0"/>
              <a:t>Running</a:t>
            </a:r>
          </a:p>
          <a:p>
            <a:pPr lvl="1">
              <a:buFont typeface="Arial" pitchFamily="34" charset="0"/>
              <a:buChar char="•"/>
            </a:pPr>
            <a:r>
              <a:rPr lang="en-US" sz="2000" i="1" dirty="0" smtClean="0"/>
              <a:t>Blocked </a:t>
            </a:r>
            <a:r>
              <a:rPr lang="en-US" sz="2000" i="1" dirty="0" smtClean="0"/>
              <a:t>- has been running, but cannot now continue (usually waiting for </a:t>
            </a:r>
            <a:r>
              <a:rPr lang="en-US" sz="2000" i="1" dirty="0" smtClean="0"/>
              <a:t>some </a:t>
            </a:r>
            <a:r>
              <a:rPr lang="en-US" sz="2000" dirty="0" smtClean="0"/>
              <a:t>event </a:t>
            </a:r>
            <a:r>
              <a:rPr lang="en-US" sz="2000" dirty="0" smtClean="0"/>
              <a:t>to </a:t>
            </a:r>
            <a:r>
              <a:rPr lang="en-US" sz="2000" dirty="0" smtClean="0"/>
              <a:t>occur)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i="1" dirty="0" smtClean="0"/>
              <a:t>Dead </a:t>
            </a:r>
            <a:r>
              <a:rPr lang="en-US" sz="2000" i="1" dirty="0" smtClean="0"/>
              <a:t>- no longer active in any sense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7373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30B260E-54C3-419D-8085-DC009731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="" xmlns:a16="http://schemas.microsoft.com/office/drawing/2014/main" id="{DC63CC04-E287-4891-A947-9CE9372C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 </a:t>
            </a:r>
            <a:r>
              <a:rPr lang="en-US" sz="1400" b="1" dirty="0">
                <a:latin typeface="+mj-lt"/>
                <a:ea typeface="+mj-ea"/>
                <a:cs typeface="+mj-cs"/>
              </a:rPr>
              <a:t>CSB4404 – PROGRAMMING PARADIGMS</a:t>
            </a: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BE07AD8-A2F1-4A1D-8BE0-C1FB16BEE932}"/>
              </a:ext>
            </a:extLst>
          </p:cNvPr>
          <p:cNvSpPr txBox="1"/>
          <p:nvPr/>
        </p:nvSpPr>
        <p:spPr>
          <a:xfrm>
            <a:off x="327348" y="310919"/>
            <a:ext cx="115043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Liveness</a:t>
            </a:r>
            <a:r>
              <a:rPr lang="en-US" sz="2400" b="1" dirty="0" smtClean="0"/>
              <a:t> and Deadlock</a:t>
            </a:r>
          </a:p>
          <a:p>
            <a:pPr lvl="1">
              <a:buFont typeface="Arial" pitchFamily="34" charset="0"/>
              <a:buChar char="•"/>
            </a:pPr>
            <a:r>
              <a:rPr lang="en-US" sz="2400" i="1" dirty="0" err="1" smtClean="0"/>
              <a:t>Liveness</a:t>
            </a:r>
            <a:r>
              <a:rPr lang="en-US" sz="2400" i="1" dirty="0" smtClean="0"/>
              <a:t> </a:t>
            </a:r>
            <a:r>
              <a:rPr lang="en-US" sz="2400" i="1" dirty="0" smtClean="0"/>
              <a:t>is a characteristic that a program unit may or may not </a:t>
            </a:r>
            <a:r>
              <a:rPr lang="en-US" sz="2400" i="1" dirty="0" smtClean="0"/>
              <a:t>have</a:t>
            </a:r>
          </a:p>
          <a:p>
            <a:pPr lvl="2"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smtClean="0"/>
              <a:t>sequential code, it means the unit will eventually complete its </a:t>
            </a:r>
            <a:r>
              <a:rPr lang="en-US" sz="2400" dirty="0" smtClean="0"/>
              <a:t>execution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smtClean="0"/>
              <a:t>a concurrent environment, a task can easily lose its </a:t>
            </a:r>
            <a:r>
              <a:rPr lang="en-US" sz="2400" dirty="0" err="1" smtClean="0"/>
              <a:t>liveness</a:t>
            </a:r>
            <a:endParaRPr lang="en-US" sz="2400" dirty="0" smtClean="0"/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 smtClean="0"/>
              <a:t>all tasks in a concurrent environment lose their </a:t>
            </a:r>
            <a:r>
              <a:rPr lang="en-US" sz="2400" dirty="0" err="1" smtClean="0"/>
              <a:t>liveness</a:t>
            </a:r>
            <a:r>
              <a:rPr lang="en-US" sz="2400" dirty="0" smtClean="0"/>
              <a:t>, it is called </a:t>
            </a:r>
            <a:r>
              <a:rPr lang="en-US" sz="2400" i="1" dirty="0" smtClean="0"/>
              <a:t>deadlock</a:t>
            </a:r>
          </a:p>
          <a:p>
            <a:r>
              <a:rPr lang="en-US" sz="2400" b="1" dirty="0" smtClean="0"/>
              <a:t>Design Issues for Concurrency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Competition </a:t>
            </a:r>
            <a:r>
              <a:rPr lang="en-US" sz="2400" dirty="0" smtClean="0"/>
              <a:t>and cooperation </a:t>
            </a:r>
            <a:r>
              <a:rPr lang="en-US" sz="2400" dirty="0" smtClean="0"/>
              <a:t>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Controlling </a:t>
            </a:r>
            <a:r>
              <a:rPr lang="en-US" sz="2400" dirty="0" smtClean="0"/>
              <a:t>task </a:t>
            </a:r>
            <a:r>
              <a:rPr lang="en-US" sz="2400" dirty="0" smtClean="0"/>
              <a:t>scheduling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 smtClean="0"/>
              <a:t>and when tasks start and end </a:t>
            </a:r>
            <a:r>
              <a:rPr lang="en-US" sz="2400" dirty="0" smtClean="0"/>
              <a:t>execution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How </a:t>
            </a:r>
            <a:r>
              <a:rPr lang="en-US" sz="2400" dirty="0" smtClean="0"/>
              <a:t>and when are tasks created</a:t>
            </a:r>
          </a:p>
          <a:p>
            <a:r>
              <a:rPr lang="en-US" sz="2400" b="1" dirty="0" smtClean="0"/>
              <a:t>Methods of Providing Synchronization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Semaphores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Monitors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Message </a:t>
            </a:r>
            <a:r>
              <a:rPr lang="en-US" sz="2400" dirty="0" smtClean="0"/>
              <a:t>Passing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300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3365</Words>
  <Application>Microsoft Office PowerPoint</Application>
  <PresentationFormat>Custom</PresentationFormat>
  <Paragraphs>494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HP</cp:lastModifiedBy>
  <cp:revision>104</cp:revision>
  <cp:lastPrinted>2021-09-21T17:16:42Z</cp:lastPrinted>
  <dcterms:created xsi:type="dcterms:W3CDTF">2020-06-15T12:13:30Z</dcterms:created>
  <dcterms:modified xsi:type="dcterms:W3CDTF">2022-09-18T18:30:04Z</dcterms:modified>
</cp:coreProperties>
</file>