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0" r:id="rId3"/>
    <p:sldId id="277" r:id="rId4"/>
    <p:sldId id="299" r:id="rId5"/>
    <p:sldId id="300" r:id="rId6"/>
    <p:sldId id="301" r:id="rId7"/>
    <p:sldId id="303" r:id="rId8"/>
    <p:sldId id="304" r:id="rId9"/>
    <p:sldId id="302" r:id="rId10"/>
    <p:sldId id="308" r:id="rId11"/>
    <p:sldId id="305" r:id="rId12"/>
    <p:sldId id="306" r:id="rId13"/>
    <p:sldId id="307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AP(SG)</a:t>
            </a:r>
            <a:endParaRPr lang="en-US" sz="44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IN" sz="3600" b="1" dirty="0" smtClean="0"/>
              <a:t>does this subject concentrate on?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86752" y="1326472"/>
            <a:ext cx="9179859" cy="46891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Mostly on Specification and Recognition of languages.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What is the difference ????</a:t>
            </a:r>
          </a:p>
          <a:p>
            <a:r>
              <a:rPr lang="en-GB" dirty="0" smtClean="0"/>
              <a:t>Specification -  deals with techniques by which you can represent a language like an expression</a:t>
            </a:r>
          </a:p>
          <a:p>
            <a:r>
              <a:rPr lang="en-GB" dirty="0" smtClean="0"/>
              <a:t>Example</a:t>
            </a:r>
          </a:p>
          <a:p>
            <a:r>
              <a:rPr lang="en-GB" dirty="0" smtClean="0"/>
              <a:t>L = {1,4,9,16..} here L is a language which represents set of squares and be specified as x</a:t>
            </a:r>
            <a:r>
              <a:rPr lang="en-GB" baseline="30000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Recognitio</a:t>
            </a:r>
            <a:r>
              <a:rPr lang="en-IN" sz="3600" b="1" dirty="0" smtClean="0"/>
              <a:t>n of Languages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Sometime we will be given with a string or a sentence and we need verify whether the given string or sentence belongs to the language.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Example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L={1,4,9,16,25,...}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 Check whether the item ‘81’ belongs to the language ‘L’.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 The answer is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Techniques </a:t>
            </a:r>
            <a:r>
              <a:rPr lang="en-GB" sz="3600" b="1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Specification 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Recognition</a:t>
            </a:r>
            <a:b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030278" y="2479727"/>
          <a:ext cx="7501180" cy="1914044"/>
        </p:xfrm>
        <a:graphic>
          <a:graphicData uri="http://schemas.openxmlformats.org/drawingml/2006/table">
            <a:tbl>
              <a:tblPr/>
              <a:tblGrid>
                <a:gridCol w="1087591"/>
                <a:gridCol w="2367110"/>
                <a:gridCol w="4046479"/>
              </a:tblGrid>
              <a:tr h="478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Recognition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Alphabet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Any set of symbols can be an alphabet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Regular Expressions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Finite Automata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Sentences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Context Free Grammar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Push Down Automata /Turing Machine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We Welcome you all to the New Academic Year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Mr.D.S.John</a:t>
            </a:r>
            <a:r>
              <a:rPr lang="en-GB" dirty="0" smtClean="0"/>
              <a:t> </a:t>
            </a:r>
            <a:r>
              <a:rPr lang="en-GB" dirty="0" err="1" smtClean="0"/>
              <a:t>Deva</a:t>
            </a:r>
            <a:r>
              <a:rPr lang="en-GB" dirty="0" smtClean="0"/>
              <a:t> </a:t>
            </a:r>
            <a:r>
              <a:rPr lang="en-GB" dirty="0" err="1" smtClean="0"/>
              <a:t>Prasanna</a:t>
            </a:r>
            <a:r>
              <a:rPr lang="en-GB" dirty="0" smtClean="0"/>
              <a:t>, AP(SG), </a:t>
            </a:r>
            <a:r>
              <a:rPr lang="en-GB" dirty="0" smtClean="0"/>
              <a:t>CSE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“Theory of Computation”?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A section of computer science which deals with recognition of languages.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Recognition techniques of languages plays a greater role in the design of compilers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Compilers translate high level language (C/C++/Java/Python..) to low level machine readable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Languages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11306" y="1550592"/>
            <a:ext cx="10515600" cy="4689126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one which interfaces humans and computers</a:t>
            </a:r>
            <a:endParaRPr lang="en-US" dirty="0"/>
          </a:p>
        </p:txBody>
      </p:sp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7505" y="2695345"/>
            <a:ext cx="2241535" cy="2289099"/>
          </a:xfrm>
          <a:prstGeom prst="rect">
            <a:avLst/>
          </a:prstGeom>
          <a:noFill/>
        </p:spPr>
      </p:pic>
      <p:pic>
        <p:nvPicPr>
          <p:cNvPr id="13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2941" y="1574244"/>
            <a:ext cx="2106706" cy="1513391"/>
          </a:xfrm>
          <a:prstGeom prst="rect">
            <a:avLst/>
          </a:prstGeom>
          <a:noFill/>
        </p:spPr>
      </p:pic>
      <p:pic>
        <p:nvPicPr>
          <p:cNvPr id="14" name="Picture 3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04960" y="1025884"/>
            <a:ext cx="2014785" cy="2045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</a:t>
            </a:r>
            <a:r>
              <a:rPr lang="en-GB" sz="3600" b="1" dirty="0" smtClean="0"/>
              <a:t>e 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a language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Alphabet - 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Words -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Sentences  -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The user enters the program .... We have to verify whether the above three components are correct in the program.</a:t>
            </a:r>
          </a:p>
          <a:p>
            <a:pPr>
              <a:lnSpc>
                <a:spcPct val="150000"/>
              </a:lnSpc>
              <a:buNone/>
            </a:pPr>
            <a:endParaRPr lang="en-GB" dirty="0" smtClean="0"/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Alphabet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 smtClean="0"/>
              <a:t>Set of Symbols in a language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Examples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  {</a:t>
            </a:r>
            <a:r>
              <a:rPr lang="el-GR" dirty="0" smtClean="0"/>
              <a:t>α</a:t>
            </a:r>
            <a:r>
              <a:rPr lang="en-GB" dirty="0" smtClean="0"/>
              <a:t>,</a:t>
            </a:r>
            <a:r>
              <a:rPr lang="el-GR" dirty="0" smtClean="0"/>
              <a:t>β</a:t>
            </a:r>
            <a:r>
              <a:rPr lang="en-GB" dirty="0" smtClean="0"/>
              <a:t>,</a:t>
            </a:r>
            <a:r>
              <a:rPr lang="el-GR" dirty="0" smtClean="0"/>
              <a:t>γ</a:t>
            </a:r>
            <a:r>
              <a:rPr lang="en-GB" dirty="0" smtClean="0"/>
              <a:t>,</a:t>
            </a:r>
            <a:r>
              <a:rPr lang="el-GR" dirty="0" smtClean="0"/>
              <a:t>δ</a:t>
            </a:r>
            <a:r>
              <a:rPr lang="en-GB" dirty="0" smtClean="0"/>
              <a:t>,..</a:t>
            </a:r>
            <a:r>
              <a:rPr lang="el-GR" dirty="0" smtClean="0"/>
              <a:t>Ω</a:t>
            </a:r>
            <a:r>
              <a:rPr lang="en-GB" dirty="0" smtClean="0"/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  { </a:t>
            </a:r>
            <a:r>
              <a:rPr lang="en-GB" dirty="0" err="1" smtClean="0"/>
              <a:t>a,b,c</a:t>
            </a:r>
            <a:r>
              <a:rPr lang="en-GB" dirty="0" smtClean="0"/>
              <a:t>,..z}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     {0,1,2,..9}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  {+,*,-,/,--,++}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	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Words/ .....................”Strings”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GB" b="1" i="1" dirty="0" smtClean="0"/>
              <a:t>A string is a finite sequence of symbols in a alphabet.</a:t>
            </a:r>
          </a:p>
          <a:p>
            <a:pPr>
              <a:buNone/>
            </a:pPr>
            <a:r>
              <a:rPr lang="en-GB" dirty="0" smtClean="0"/>
              <a:t>Consider the alphabet {</a:t>
            </a:r>
            <a:r>
              <a:rPr lang="en-GB" dirty="0" err="1" smtClean="0"/>
              <a:t>a,b,c</a:t>
            </a:r>
            <a:r>
              <a:rPr lang="en-GB" dirty="0" smtClean="0"/>
              <a:t>..z}</a:t>
            </a:r>
          </a:p>
          <a:p>
            <a:pPr>
              <a:buNone/>
            </a:pPr>
            <a:r>
              <a:rPr lang="en-GB" dirty="0" smtClean="0"/>
              <a:t>Example</a:t>
            </a:r>
          </a:p>
          <a:p>
            <a:pPr marL="514350" indent="-514350">
              <a:buAutoNum type="arabicPeriod"/>
            </a:pPr>
            <a:r>
              <a:rPr lang="en-GB" dirty="0" smtClean="0"/>
              <a:t>Sun</a:t>
            </a:r>
          </a:p>
          <a:p>
            <a:pPr marL="514350" indent="-514350">
              <a:buAutoNum type="arabicPeriod"/>
            </a:pPr>
            <a:r>
              <a:rPr lang="en-GB" dirty="0" smtClean="0"/>
              <a:t>earth </a:t>
            </a:r>
          </a:p>
          <a:p>
            <a:pPr marL="514350" indent="-514350">
              <a:buAutoNum type="arabicPeriod"/>
            </a:pPr>
            <a:r>
              <a:rPr lang="en-GB" dirty="0" err="1" smtClean="0"/>
              <a:t>foon</a:t>
            </a:r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The above are strings earth and </a:t>
            </a:r>
            <a:r>
              <a:rPr lang="en-GB" dirty="0" err="1" smtClean="0"/>
              <a:t>foon</a:t>
            </a:r>
            <a:r>
              <a:rPr lang="en-GB" dirty="0" smtClean="0"/>
              <a:t> are valid strings but Sun is not, do you know why? </a:t>
            </a:r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BUT BELOW  IS NOT A STRING OF ALPHABET {</a:t>
            </a:r>
            <a:r>
              <a:rPr lang="en-GB" dirty="0" err="1" smtClean="0"/>
              <a:t>a,b,c</a:t>
            </a:r>
            <a:r>
              <a:rPr lang="en-GB" dirty="0" smtClean="0"/>
              <a:t>..z}</a:t>
            </a:r>
          </a:p>
          <a:p>
            <a:pPr marL="514350" indent="-514350">
              <a:buNone/>
            </a:pPr>
            <a:r>
              <a:rPr lang="en-GB" dirty="0" smtClean="0"/>
              <a:t>Sun --- Because ‘S’ is not a part of the alphabet.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Sentences 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 Statement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One or more valid strings put together will form a sentence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Example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“sun rises in the east”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DE156-D85E-404F-BACE-51271840BC78}"/>
</file>

<file path=customXml/itemProps2.xml><?xml version="1.0" encoding="utf-8"?>
<ds:datastoreItem xmlns:ds="http://schemas.openxmlformats.org/officeDocument/2006/customXml" ds:itemID="{75F51820-1D4C-4ED9-BFB1-858FE57C141F}"/>
</file>

<file path=customXml/itemProps3.xml><?xml version="1.0" encoding="utf-8"?>
<ds:datastoreItem xmlns:ds="http://schemas.openxmlformats.org/officeDocument/2006/customXml" ds:itemID="{FB3859F8-3D78-47E2-96A4-66E14CFE6134}"/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529</Words>
  <Application>Microsoft Office PowerPoint</Application>
  <PresentationFormat>Custom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What is “Theory of Computation”?</vt:lpstr>
      <vt:lpstr>Languages </vt:lpstr>
      <vt:lpstr>What are the components of a language </vt:lpstr>
      <vt:lpstr>Alphabet</vt:lpstr>
      <vt:lpstr>Words/ .....................”Strings”</vt:lpstr>
      <vt:lpstr>Answer</vt:lpstr>
      <vt:lpstr>Sentences  /  Statement</vt:lpstr>
      <vt:lpstr>What does this subject concentrate on?</vt:lpstr>
      <vt:lpstr>Recognition of Languages </vt:lpstr>
      <vt:lpstr>Techniques for Specification and Recognition </vt:lpstr>
      <vt:lpstr>Thank You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54</cp:revision>
  <dcterms:created xsi:type="dcterms:W3CDTF">2020-06-15T12:13:30Z</dcterms:created>
  <dcterms:modified xsi:type="dcterms:W3CDTF">2021-07-13T03:59:07Z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