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Mr.Vasanthraj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Languages Strings and Alphabets</a:t>
            </a:r>
            <a:r>
              <a:rPr lang="en-US" sz="2500" dirty="0" smtClean="0"/>
              <a:t>	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9607"/>
            <a:ext cx="10905066" cy="48673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1600" b="1" spc="-5" dirty="0" smtClean="0">
                <a:latin typeface="Times New Roman"/>
                <a:cs typeface="Times New Roman"/>
              </a:rPr>
              <a:t>Languages</a:t>
            </a:r>
            <a:r>
              <a:rPr lang="en-GB" sz="1600" b="1" spc="25" dirty="0" smtClean="0">
                <a:latin typeface="Times New Roman"/>
                <a:cs typeface="Times New Roman"/>
              </a:rPr>
              <a:t> </a:t>
            </a:r>
            <a:r>
              <a:rPr lang="en-GB" sz="1600" b="1" spc="-5" dirty="0" smtClean="0">
                <a:latin typeface="Arial"/>
                <a:cs typeface="Arial"/>
              </a:rPr>
              <a:t>:</a:t>
            </a:r>
            <a:endParaRPr lang="en-GB" sz="1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1600" dirty="0" smtClean="0">
              <a:latin typeface="Arial"/>
              <a:cs typeface="Arial"/>
            </a:endParaRPr>
          </a:p>
          <a:p>
            <a:pPr marL="12700" marR="83185" algn="just">
              <a:lnSpc>
                <a:spcPts val="1380"/>
              </a:lnSpc>
            </a:pPr>
            <a:r>
              <a:rPr lang="en-GB" sz="1600" spc="-5" dirty="0" smtClean="0">
                <a:latin typeface="Times New Roman"/>
                <a:cs typeface="Times New Roman"/>
              </a:rPr>
              <a:t>The languages </a:t>
            </a:r>
            <a:r>
              <a:rPr lang="en-GB" sz="1600" spc="-10" dirty="0" smtClean="0">
                <a:latin typeface="Times New Roman"/>
                <a:cs typeface="Times New Roman"/>
              </a:rPr>
              <a:t>we </a:t>
            </a:r>
            <a:r>
              <a:rPr lang="en-GB" sz="1600" spc="-5" dirty="0" smtClean="0">
                <a:latin typeface="Times New Roman"/>
                <a:cs typeface="Times New Roman"/>
              </a:rPr>
              <a:t>consider </a:t>
            </a:r>
            <a:r>
              <a:rPr lang="en-GB" sz="1600" dirty="0" smtClean="0">
                <a:latin typeface="Times New Roman"/>
                <a:cs typeface="Times New Roman"/>
              </a:rPr>
              <a:t>for </a:t>
            </a:r>
            <a:r>
              <a:rPr lang="en-GB" sz="1600" spc="-5" dirty="0" smtClean="0">
                <a:latin typeface="Times New Roman"/>
                <a:cs typeface="Times New Roman"/>
              </a:rPr>
              <a:t>our discussion is </a:t>
            </a:r>
            <a:r>
              <a:rPr lang="en-GB" sz="1600" dirty="0" smtClean="0">
                <a:latin typeface="Times New Roman"/>
                <a:cs typeface="Times New Roman"/>
              </a:rPr>
              <a:t>an </a:t>
            </a:r>
            <a:r>
              <a:rPr lang="en-GB" sz="1600" spc="-5" dirty="0" smtClean="0">
                <a:latin typeface="Times New Roman"/>
                <a:cs typeface="Times New Roman"/>
              </a:rPr>
              <a:t>abstraction </a:t>
            </a:r>
            <a:r>
              <a:rPr lang="en-GB" sz="1600" spc="-10" dirty="0" smtClean="0">
                <a:latin typeface="Times New Roman"/>
                <a:cs typeface="Times New Roman"/>
              </a:rPr>
              <a:t>of </a:t>
            </a:r>
            <a:r>
              <a:rPr lang="en-GB" sz="1600" spc="-5" dirty="0" smtClean="0">
                <a:latin typeface="Times New Roman"/>
                <a:cs typeface="Times New Roman"/>
              </a:rPr>
              <a:t>natural languages. That is,  </a:t>
            </a:r>
            <a:r>
              <a:rPr lang="en-GB" sz="1600" dirty="0" smtClean="0">
                <a:latin typeface="Times New Roman"/>
                <a:cs typeface="Times New Roman"/>
              </a:rPr>
              <a:t>our focus </a:t>
            </a:r>
            <a:r>
              <a:rPr lang="en-GB" sz="1600" spc="-5" dirty="0" smtClean="0">
                <a:latin typeface="Times New Roman"/>
                <a:cs typeface="Times New Roman"/>
              </a:rPr>
              <a:t>here is on </a:t>
            </a:r>
            <a:r>
              <a:rPr lang="en-GB" sz="1600" dirty="0" smtClean="0">
                <a:latin typeface="Times New Roman"/>
                <a:cs typeface="Times New Roman"/>
              </a:rPr>
              <a:t>formal </a:t>
            </a:r>
            <a:r>
              <a:rPr lang="en-GB" sz="1600" spc="-5" dirty="0" smtClean="0">
                <a:latin typeface="Times New Roman"/>
                <a:cs typeface="Times New Roman"/>
              </a:rPr>
              <a:t>languages </a:t>
            </a:r>
            <a:r>
              <a:rPr lang="en-GB" sz="1600" dirty="0" smtClean="0">
                <a:latin typeface="Times New Roman"/>
                <a:cs typeface="Times New Roman"/>
              </a:rPr>
              <a:t>that </a:t>
            </a:r>
            <a:r>
              <a:rPr lang="en-GB" sz="1600" spc="-5" dirty="0" smtClean="0">
                <a:latin typeface="Times New Roman"/>
                <a:cs typeface="Times New Roman"/>
              </a:rPr>
              <a:t>need precise </a:t>
            </a:r>
            <a:r>
              <a:rPr lang="en-GB" sz="1600" dirty="0" smtClean="0">
                <a:latin typeface="Times New Roman"/>
                <a:cs typeface="Times New Roman"/>
              </a:rPr>
              <a:t>and formal </a:t>
            </a:r>
            <a:r>
              <a:rPr lang="en-GB" sz="1600" spc="-5" dirty="0" smtClean="0">
                <a:latin typeface="Times New Roman"/>
                <a:cs typeface="Times New Roman"/>
              </a:rPr>
              <a:t>definitions. Programming  languages belong to this category.</a:t>
            </a:r>
            <a:endParaRPr lang="en-GB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1600" b="1" spc="-10" dirty="0" smtClean="0">
                <a:latin typeface="Times New Roman"/>
                <a:cs typeface="Times New Roman"/>
              </a:rPr>
              <a:t>Symbols</a:t>
            </a:r>
            <a:r>
              <a:rPr lang="en-GB" sz="1600" b="1" spc="35" dirty="0" smtClean="0">
                <a:latin typeface="Times New Roman"/>
                <a:cs typeface="Times New Roman"/>
              </a:rPr>
              <a:t> </a:t>
            </a:r>
            <a:r>
              <a:rPr lang="en-GB" sz="1600" b="1" spc="-5" dirty="0" smtClean="0">
                <a:latin typeface="Arial"/>
                <a:cs typeface="Arial"/>
              </a:rPr>
              <a:t>:</a:t>
            </a:r>
            <a:endParaRPr lang="en-GB" sz="1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600" dirty="0" smtClean="0">
              <a:latin typeface="Arial"/>
              <a:cs typeface="Arial"/>
            </a:endParaRPr>
          </a:p>
          <a:p>
            <a:pPr marL="12700" marR="149225">
              <a:lnSpc>
                <a:spcPct val="99200"/>
              </a:lnSpc>
              <a:spcBef>
                <a:spcPts val="5"/>
              </a:spcBef>
              <a:tabLst>
                <a:tab pos="4956175" algn="l"/>
              </a:tabLst>
            </a:pPr>
            <a:r>
              <a:rPr lang="en-GB" sz="1600" spc="-5" dirty="0" smtClean="0">
                <a:latin typeface="Times New Roman"/>
                <a:cs typeface="Times New Roman"/>
              </a:rPr>
              <a:t>Symbols are indivisible </a:t>
            </a:r>
            <a:r>
              <a:rPr lang="en-GB" sz="1600" dirty="0" smtClean="0">
                <a:latin typeface="Times New Roman"/>
                <a:cs typeface="Times New Roman"/>
              </a:rPr>
              <a:t>objects or </a:t>
            </a:r>
            <a:r>
              <a:rPr lang="en-GB" sz="1600" spc="-5" dirty="0" smtClean="0">
                <a:latin typeface="Times New Roman"/>
                <a:cs typeface="Times New Roman"/>
              </a:rPr>
              <a:t>entity </a:t>
            </a:r>
            <a:r>
              <a:rPr lang="en-GB" sz="1600" dirty="0" smtClean="0">
                <a:latin typeface="Times New Roman"/>
                <a:cs typeface="Times New Roman"/>
              </a:rPr>
              <a:t>that </a:t>
            </a:r>
            <a:r>
              <a:rPr lang="en-GB" sz="1600" spc="-5" dirty="0" smtClean="0">
                <a:latin typeface="Times New Roman"/>
                <a:cs typeface="Times New Roman"/>
              </a:rPr>
              <a:t>cannot </a:t>
            </a:r>
            <a:r>
              <a:rPr lang="en-GB" sz="1600" spc="-10" dirty="0" smtClean="0">
                <a:latin typeface="Times New Roman"/>
                <a:cs typeface="Times New Roman"/>
              </a:rPr>
              <a:t>be </a:t>
            </a:r>
            <a:r>
              <a:rPr lang="en-GB" sz="1600" spc="-5" dirty="0" smtClean="0">
                <a:latin typeface="Times New Roman"/>
                <a:cs typeface="Times New Roman"/>
              </a:rPr>
              <a:t>defined. That is, symbols are the atoms  </a:t>
            </a:r>
            <a:r>
              <a:rPr lang="en-GB" sz="1600" spc="-10" dirty="0" smtClean="0">
                <a:latin typeface="Times New Roman"/>
                <a:cs typeface="Times New Roman"/>
              </a:rPr>
              <a:t>of </a:t>
            </a:r>
            <a:r>
              <a:rPr lang="en-GB" sz="1600" spc="-5" dirty="0" smtClean="0">
                <a:latin typeface="Times New Roman"/>
                <a:cs typeface="Times New Roman"/>
              </a:rPr>
              <a:t>the </a:t>
            </a:r>
            <a:r>
              <a:rPr lang="en-GB" sz="1600" spc="-10" dirty="0" smtClean="0">
                <a:latin typeface="Times New Roman"/>
                <a:cs typeface="Times New Roman"/>
              </a:rPr>
              <a:t>world of </a:t>
            </a:r>
            <a:r>
              <a:rPr lang="en-GB" sz="1600" spc="-5" dirty="0" smtClean="0">
                <a:latin typeface="Times New Roman"/>
                <a:cs typeface="Times New Roman"/>
              </a:rPr>
              <a:t>languages. A symbol is </a:t>
            </a:r>
            <a:r>
              <a:rPr lang="en-GB" sz="1600" dirty="0" smtClean="0">
                <a:latin typeface="Times New Roman"/>
                <a:cs typeface="Times New Roman"/>
              </a:rPr>
              <a:t>any </a:t>
            </a:r>
            <a:r>
              <a:rPr lang="en-GB" sz="1600" spc="-5" dirty="0" smtClean="0">
                <a:latin typeface="Times New Roman"/>
                <a:cs typeface="Times New Roman"/>
              </a:rPr>
              <a:t>single </a:t>
            </a:r>
            <a:r>
              <a:rPr lang="en-GB" sz="1600" dirty="0" smtClean="0">
                <a:latin typeface="Times New Roman"/>
                <a:cs typeface="Times New Roman"/>
              </a:rPr>
              <a:t>object</a:t>
            </a:r>
            <a:r>
              <a:rPr lang="en-GB" sz="1600" spc="125" dirty="0" smtClean="0">
                <a:latin typeface="Times New Roman"/>
                <a:cs typeface="Times New Roman"/>
              </a:rPr>
              <a:t> </a:t>
            </a:r>
            <a:r>
              <a:rPr lang="en-GB" sz="1600" spc="-5" dirty="0" smtClean="0">
                <a:latin typeface="Times New Roman"/>
                <a:cs typeface="Times New Roman"/>
              </a:rPr>
              <a:t>such</a:t>
            </a:r>
            <a:r>
              <a:rPr lang="en-GB" sz="1600" dirty="0" smtClean="0">
                <a:latin typeface="Times New Roman"/>
                <a:cs typeface="Times New Roman"/>
              </a:rPr>
              <a:t> as </a:t>
            </a:r>
            <a:r>
              <a:rPr lang="en-GB" sz="1600" spc="-5" dirty="0" smtClean="0">
                <a:latin typeface="Times New Roman"/>
                <a:cs typeface="Times New Roman"/>
              </a:rPr>
              <a:t>, </a:t>
            </a:r>
            <a:r>
              <a:rPr lang="en-GB" sz="1600" i="1" spc="-5" dirty="0" smtClean="0">
                <a:latin typeface="Times New Roman"/>
                <a:cs typeface="Times New Roman"/>
              </a:rPr>
              <a:t>a</a:t>
            </a:r>
            <a:r>
              <a:rPr lang="en-GB" sz="1600" spc="-5" dirty="0" smtClean="0">
                <a:latin typeface="Times New Roman"/>
                <a:cs typeface="Times New Roman"/>
              </a:rPr>
              <a:t>, 0, 1, #,  begin, </a:t>
            </a:r>
            <a:r>
              <a:rPr lang="en-GB" sz="1600" dirty="0" smtClean="0">
                <a:latin typeface="Times New Roman"/>
                <a:cs typeface="Times New Roman"/>
              </a:rPr>
              <a:t>or</a:t>
            </a:r>
            <a:r>
              <a:rPr lang="en-GB" sz="1600" spc="-5" dirty="0" smtClean="0">
                <a:latin typeface="Times New Roman"/>
                <a:cs typeface="Times New Roman"/>
              </a:rPr>
              <a:t> do.</a:t>
            </a:r>
            <a:endParaRPr lang="en-GB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GB" sz="1600" b="1" spc="-5" dirty="0" smtClean="0">
                <a:latin typeface="Times New Roman"/>
                <a:cs typeface="Times New Roman"/>
              </a:rPr>
              <a:t>Alphabets</a:t>
            </a:r>
            <a:r>
              <a:rPr lang="en-GB" sz="1600" b="1" spc="-90" dirty="0" smtClean="0">
                <a:latin typeface="Times New Roman"/>
                <a:cs typeface="Times New Roman"/>
              </a:rPr>
              <a:t> </a:t>
            </a:r>
            <a:r>
              <a:rPr lang="en-GB" sz="1600" b="1" spc="-5" dirty="0" smtClean="0">
                <a:latin typeface="Arial"/>
                <a:cs typeface="Arial"/>
              </a:rPr>
              <a:t>:</a:t>
            </a:r>
            <a:endParaRPr lang="en-GB" sz="1600" dirty="0" smtClean="0">
              <a:latin typeface="Arial"/>
              <a:cs typeface="Arial"/>
            </a:endParaRPr>
          </a:p>
          <a:p>
            <a:pPr marL="567690" marR="5080" indent="-555625">
              <a:lnSpc>
                <a:spcPct val="102600"/>
              </a:lnSpc>
              <a:tabLst>
                <a:tab pos="946785" algn="l"/>
              </a:tabLst>
            </a:pPr>
            <a:r>
              <a:rPr lang="en-GB" sz="1600" spc="-5" dirty="0" smtClean="0">
                <a:latin typeface="Times New Roman"/>
                <a:cs typeface="Times New Roman"/>
              </a:rPr>
              <a:t>An alphabet is a finite, nonempty </a:t>
            </a:r>
            <a:r>
              <a:rPr lang="en-GB" sz="1600" dirty="0" smtClean="0">
                <a:latin typeface="Times New Roman"/>
                <a:cs typeface="Times New Roman"/>
              </a:rPr>
              <a:t>set </a:t>
            </a:r>
            <a:r>
              <a:rPr lang="en-GB" sz="1600" spc="-10" dirty="0" smtClean="0">
                <a:latin typeface="Times New Roman"/>
                <a:cs typeface="Times New Roman"/>
              </a:rPr>
              <a:t>of </a:t>
            </a:r>
            <a:r>
              <a:rPr lang="en-GB" sz="1600" spc="-5" dirty="0" smtClean="0">
                <a:latin typeface="Times New Roman"/>
                <a:cs typeface="Times New Roman"/>
              </a:rPr>
              <a:t>symbols. The alphabet </a:t>
            </a:r>
            <a:r>
              <a:rPr lang="en-GB" sz="1600" spc="-10" dirty="0" smtClean="0">
                <a:latin typeface="Times New Roman"/>
                <a:cs typeface="Times New Roman"/>
              </a:rPr>
              <a:t>of </a:t>
            </a:r>
            <a:r>
              <a:rPr lang="en-GB" sz="1600" spc="-5" dirty="0" smtClean="0">
                <a:latin typeface="Times New Roman"/>
                <a:cs typeface="Times New Roman"/>
              </a:rPr>
              <a:t>a language is normally </a:t>
            </a:r>
            <a:r>
              <a:rPr lang="en-GB" sz="1600" dirty="0" smtClean="0">
                <a:latin typeface="Times New Roman"/>
                <a:cs typeface="Times New Roman"/>
              </a:rPr>
              <a:t>denoted  by	</a:t>
            </a:r>
            <a:r>
              <a:rPr lang="en-GB" sz="1600" spc="-5" dirty="0" smtClean="0">
                <a:latin typeface="Arial"/>
                <a:cs typeface="Arial"/>
              </a:rPr>
              <a:t>. </a:t>
            </a:r>
            <a:r>
              <a:rPr lang="en-GB" sz="1600" dirty="0" smtClean="0">
                <a:latin typeface="Times New Roman"/>
                <a:cs typeface="Times New Roman"/>
              </a:rPr>
              <a:t>When </a:t>
            </a:r>
            <a:r>
              <a:rPr lang="en-GB" sz="1600" spc="-10" dirty="0" smtClean="0">
                <a:latin typeface="Times New Roman"/>
                <a:cs typeface="Times New Roman"/>
              </a:rPr>
              <a:t>more </a:t>
            </a:r>
            <a:r>
              <a:rPr lang="en-GB" sz="1600" spc="-5" dirty="0" smtClean="0">
                <a:latin typeface="Times New Roman"/>
                <a:cs typeface="Times New Roman"/>
              </a:rPr>
              <a:t>than one alphabets are considered </a:t>
            </a:r>
            <a:r>
              <a:rPr lang="en-GB" sz="1600" dirty="0" smtClean="0">
                <a:latin typeface="Times New Roman"/>
                <a:cs typeface="Times New Roman"/>
              </a:rPr>
              <a:t>for </a:t>
            </a:r>
            <a:r>
              <a:rPr lang="en-GB" sz="1600" spc="-5" dirty="0" smtClean="0">
                <a:latin typeface="Times New Roman"/>
                <a:cs typeface="Times New Roman"/>
              </a:rPr>
              <a:t>discussion,</a:t>
            </a:r>
            <a:r>
              <a:rPr lang="en-GB" sz="1600" spc="30" dirty="0" smtClean="0">
                <a:latin typeface="Times New Roman"/>
                <a:cs typeface="Times New Roman"/>
              </a:rPr>
              <a:t> </a:t>
            </a:r>
            <a:r>
              <a:rPr lang="en-GB" sz="1600" spc="-5" dirty="0" smtClean="0">
                <a:latin typeface="Times New Roman"/>
                <a:cs typeface="Times New Roman"/>
              </a:rPr>
              <a:t>then</a:t>
            </a:r>
            <a:endParaRPr lang="en-GB" sz="1600" dirty="0" smtClean="0">
              <a:latin typeface="Times New Roman"/>
              <a:cs typeface="Times New Roman"/>
            </a:endParaRPr>
          </a:p>
          <a:p>
            <a:pPr marL="12700" marR="443865">
              <a:lnSpc>
                <a:spcPts val="1390"/>
              </a:lnSpc>
              <a:spcBef>
                <a:spcPts val="650"/>
              </a:spcBef>
              <a:tabLst>
                <a:tab pos="2389505" algn="l"/>
              </a:tabLst>
            </a:pPr>
            <a:r>
              <a:rPr lang="en-GB" sz="1600" spc="-5" dirty="0" smtClean="0">
                <a:latin typeface="Times New Roman"/>
                <a:cs typeface="Times New Roman"/>
              </a:rPr>
              <a:t>subscripts </a:t>
            </a:r>
            <a:r>
              <a:rPr lang="en-GB" sz="1600" dirty="0" smtClean="0">
                <a:latin typeface="Times New Roman"/>
                <a:cs typeface="Times New Roman"/>
              </a:rPr>
              <a:t>may </a:t>
            </a:r>
            <a:r>
              <a:rPr lang="en-GB" sz="1600" spc="-5" dirty="0" smtClean="0">
                <a:latin typeface="Times New Roman"/>
                <a:cs typeface="Times New Roman"/>
              </a:rPr>
              <a:t>be</a:t>
            </a:r>
            <a:r>
              <a:rPr lang="en-GB" sz="1600" spc="10" dirty="0" smtClean="0">
                <a:latin typeface="Times New Roman"/>
                <a:cs typeface="Times New Roman"/>
              </a:rPr>
              <a:t> </a:t>
            </a:r>
            <a:r>
              <a:rPr lang="en-GB" sz="1600" spc="-5" dirty="0" smtClean="0">
                <a:latin typeface="Times New Roman"/>
                <a:cs typeface="Times New Roman"/>
              </a:rPr>
              <a:t>used</a:t>
            </a:r>
            <a:r>
              <a:rPr lang="en-GB" sz="1600" spc="15" dirty="0" smtClean="0">
                <a:latin typeface="Times New Roman"/>
                <a:cs typeface="Times New Roman"/>
              </a:rPr>
              <a:t> </a:t>
            </a:r>
            <a:r>
              <a:rPr lang="en-GB" sz="1600" spc="-5" dirty="0" smtClean="0">
                <a:latin typeface="Times New Roman"/>
                <a:cs typeface="Times New Roman"/>
              </a:rPr>
              <a:t>(e.g.	</a:t>
            </a:r>
            <a:r>
              <a:rPr lang="en-GB" sz="1600" dirty="0" smtClean="0">
                <a:latin typeface="Times New Roman"/>
                <a:cs typeface="Times New Roman"/>
              </a:rPr>
              <a:t>etc) or </a:t>
            </a:r>
            <a:r>
              <a:rPr lang="en-GB" sz="1600" spc="-5" dirty="0" smtClean="0">
                <a:latin typeface="Times New Roman"/>
                <a:cs typeface="Times New Roman"/>
              </a:rPr>
              <a:t>sometimes other symbol like G </a:t>
            </a:r>
            <a:r>
              <a:rPr lang="en-GB" sz="1600" dirty="0" smtClean="0">
                <a:latin typeface="Times New Roman"/>
                <a:cs typeface="Times New Roman"/>
              </a:rPr>
              <a:t>may </a:t>
            </a:r>
            <a:r>
              <a:rPr lang="en-GB" sz="1600" spc="-5" dirty="0" smtClean="0">
                <a:latin typeface="Times New Roman"/>
                <a:cs typeface="Times New Roman"/>
              </a:rPr>
              <a:t>also </a:t>
            </a:r>
            <a:r>
              <a:rPr lang="en-GB" sz="1600" spc="-10" dirty="0" smtClean="0">
                <a:latin typeface="Times New Roman"/>
                <a:cs typeface="Times New Roman"/>
              </a:rPr>
              <a:t>be  </a:t>
            </a:r>
            <a:r>
              <a:rPr lang="en-GB" sz="1600" spc="-5" dirty="0" smtClean="0">
                <a:latin typeface="Times New Roman"/>
                <a:cs typeface="Times New Roman"/>
              </a:rPr>
              <a:t>introduced</a:t>
            </a:r>
            <a:r>
              <a:rPr lang="en-GB" sz="1600" spc="-5" dirty="0" smtClean="0">
                <a:latin typeface="Arial"/>
                <a:cs typeface="Arial"/>
              </a:rPr>
              <a:t>.</a:t>
            </a:r>
            <a:endParaRPr lang="en-GB" sz="1600" dirty="0">
              <a:latin typeface="+mj-lt"/>
              <a:cs typeface="Times New Roman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object 8"/>
          <p:cNvSpPr/>
          <p:nvPr/>
        </p:nvSpPr>
        <p:spPr>
          <a:xfrm>
            <a:off x="4829986" y="5133552"/>
            <a:ext cx="1149643" cy="932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Strings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b="1" spc="-5" dirty="0" smtClean="0">
                <a:latin typeface="Times New Roman"/>
                <a:cs typeface="Times New Roman"/>
              </a:rPr>
              <a:t>Strings or Words </a:t>
            </a:r>
            <a:r>
              <a:rPr lang="en-GB" sz="2000" b="1" spc="-10" dirty="0" smtClean="0">
                <a:latin typeface="Times New Roman"/>
                <a:cs typeface="Times New Roman"/>
              </a:rPr>
              <a:t>over Alphabet</a:t>
            </a:r>
            <a:r>
              <a:rPr lang="en-GB" sz="2000" b="1" spc="15" dirty="0" smtClean="0">
                <a:latin typeface="Times New Roman"/>
                <a:cs typeface="Times New Roman"/>
              </a:rPr>
              <a:t> </a:t>
            </a:r>
            <a:r>
              <a:rPr lang="en-GB" sz="2000" b="1" spc="-5" dirty="0" smtClean="0">
                <a:latin typeface="Times New Roman"/>
                <a:cs typeface="Times New Roman"/>
              </a:rPr>
              <a:t>: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spc="-5" dirty="0" smtClean="0">
                <a:latin typeface="Times New Roman"/>
                <a:cs typeface="Times New Roman"/>
              </a:rPr>
              <a:t>A String  is a finite sequence of symbols over ∑.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object 9"/>
          <p:cNvSpPr/>
          <p:nvPr/>
        </p:nvSpPr>
        <p:spPr>
          <a:xfrm>
            <a:off x="3221518" y="8514957"/>
            <a:ext cx="88174" cy="106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 txBox="1"/>
          <p:nvPr/>
        </p:nvSpPr>
        <p:spPr>
          <a:xfrm>
            <a:off x="867905" y="2638826"/>
            <a:ext cx="8500820" cy="3272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: 0110, </a:t>
            </a:r>
            <a:r>
              <a:rPr sz="1200" dirty="0">
                <a:latin typeface="Times New Roman"/>
                <a:cs typeface="Times New Roman"/>
              </a:rPr>
              <a:t>11, </a:t>
            </a:r>
            <a:r>
              <a:rPr sz="1200" spc="-10" dirty="0">
                <a:latin typeface="Times New Roman"/>
                <a:cs typeface="Times New Roman"/>
              </a:rPr>
              <a:t>001 </a:t>
            </a:r>
            <a:r>
              <a:rPr sz="1200" spc="-5" dirty="0">
                <a:latin typeface="Times New Roman"/>
                <a:cs typeface="Times New Roman"/>
              </a:rPr>
              <a:t>are three strings over the binary alphabet { </a:t>
            </a:r>
            <a:r>
              <a:rPr sz="1200" dirty="0">
                <a:latin typeface="Times New Roman"/>
                <a:cs typeface="Times New Roman"/>
              </a:rPr>
              <a:t>0, </a:t>
            </a:r>
            <a:r>
              <a:rPr sz="1200" spc="-5" dirty="0">
                <a:latin typeface="Times New Roman"/>
                <a:cs typeface="Times New Roman"/>
              </a:rPr>
              <a:t>1 }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GB" sz="11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aab, abcb, b, cc are four strings 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alphabet { a, b, 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}.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endParaRPr lang="en-GB" sz="1200" spc="-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smtClean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not the case that a string over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alphabet should contain all the symbols from the </a:t>
            </a:r>
            <a:r>
              <a:rPr sz="1200" dirty="0">
                <a:latin typeface="Times New Roman"/>
                <a:cs typeface="Times New Roman"/>
              </a:rPr>
              <a:t>alpha-  </a:t>
            </a:r>
            <a:r>
              <a:rPr sz="1200" spc="-5" dirty="0">
                <a:latin typeface="Times New Roman"/>
                <a:cs typeface="Times New Roman"/>
              </a:rPr>
              <a:t>bet. For example, the string cc over the alphabet { a, b, c } </a:t>
            </a:r>
            <a:r>
              <a:rPr sz="1200" dirty="0">
                <a:latin typeface="Times New Roman"/>
                <a:cs typeface="Times New Roman"/>
              </a:rPr>
              <a:t>does </a:t>
            </a:r>
            <a:r>
              <a:rPr sz="1200" spc="-5" dirty="0">
                <a:latin typeface="Times New Roman"/>
                <a:cs typeface="Times New Roman"/>
              </a:rPr>
              <a:t>not contain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symbols a and </a:t>
            </a:r>
            <a:r>
              <a:rPr sz="1200" dirty="0">
                <a:latin typeface="Times New Roman"/>
                <a:cs typeface="Times New Roman"/>
              </a:rPr>
              <a:t>b.  </a:t>
            </a:r>
            <a:r>
              <a:rPr sz="1200" spc="-5" dirty="0">
                <a:latin typeface="Times New Roman"/>
                <a:cs typeface="Times New Roman"/>
              </a:rPr>
              <a:t>Hence, it is </a:t>
            </a:r>
            <a:r>
              <a:rPr sz="1200" spc="-10" dirty="0">
                <a:latin typeface="Times New Roman"/>
                <a:cs typeface="Times New Roman"/>
              </a:rPr>
              <a:t>true </a:t>
            </a:r>
            <a:r>
              <a:rPr sz="1200" spc="-5" dirty="0">
                <a:latin typeface="Times New Roman"/>
                <a:cs typeface="Times New Roman"/>
              </a:rPr>
              <a:t>that a string over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alphabet is also a string over </a:t>
            </a:r>
            <a:r>
              <a:rPr sz="1200" dirty="0">
                <a:latin typeface="Times New Roman"/>
                <a:cs typeface="Times New Roman"/>
              </a:rPr>
              <a:t>any superset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alphabet.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endParaRPr lang="en-GB" sz="1200" b="1" spc="-5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b="1" spc="-5" smtClean="0">
                <a:latin typeface="Times New Roman"/>
                <a:cs typeface="Times New Roman"/>
              </a:rPr>
              <a:t>Length </a:t>
            </a:r>
            <a:r>
              <a:rPr sz="1200" b="1" spc="-5" dirty="0">
                <a:latin typeface="Times New Roman"/>
                <a:cs typeface="Times New Roman"/>
              </a:rPr>
              <a:t>of a string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endParaRPr lang="en-GB" sz="1200" spc="-5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spc="-5" smtClean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symbols in a string w is called its length, denoted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|w|.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GB" sz="12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smtClean="0">
                <a:latin typeface="Times New Roman"/>
                <a:cs typeface="Times New Roman"/>
              </a:rPr>
              <a:t>Example </a:t>
            </a:r>
            <a:r>
              <a:rPr sz="1200" b="1" spc="-5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| 011 | </a:t>
            </a:r>
            <a:r>
              <a:rPr sz="1200" spc="-5">
                <a:latin typeface="Times New Roman"/>
                <a:cs typeface="Times New Roman"/>
              </a:rPr>
              <a:t>= </a:t>
            </a:r>
            <a:r>
              <a:rPr lang="en-US" sz="1200" spc="-10" dirty="0" smtClean="0">
                <a:latin typeface="Times New Roman"/>
                <a:cs typeface="Times New Roman"/>
              </a:rPr>
              <a:t>3</a:t>
            </a:r>
            <a:r>
              <a:rPr sz="1200" spc="-10" smtClean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|11|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2, </a:t>
            </a:r>
            <a:r>
              <a:rPr sz="1200" spc="-5" dirty="0">
                <a:latin typeface="Times New Roman"/>
                <a:cs typeface="Times New Roman"/>
              </a:rPr>
              <a:t>| b | =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 on Strings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12700" marR="153670">
              <a:lnSpc>
                <a:spcPts val="1380"/>
              </a:lnSpc>
              <a:buNone/>
            </a:pPr>
            <a:r>
              <a:rPr lang="en-GB" sz="2000" spc="-5" dirty="0" smtClean="0">
                <a:latin typeface="Times New Roman"/>
                <a:cs typeface="Times New Roman"/>
              </a:rPr>
              <a:t>Consider </a:t>
            </a:r>
            <a:r>
              <a:rPr lang="en-GB" sz="2000" spc="-10" dirty="0" smtClean="0">
                <a:latin typeface="Times New Roman"/>
                <a:cs typeface="Times New Roman"/>
              </a:rPr>
              <a:t>the </a:t>
            </a:r>
            <a:r>
              <a:rPr lang="en-GB" sz="2000" spc="-5" dirty="0" smtClean="0">
                <a:latin typeface="Times New Roman"/>
                <a:cs typeface="Times New Roman"/>
              </a:rPr>
              <a:t>string </a:t>
            </a:r>
            <a:r>
              <a:rPr lang="en-GB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011 </a:t>
            </a:r>
            <a:r>
              <a:rPr lang="en-GB" sz="2000" spc="-5" dirty="0" smtClean="0">
                <a:latin typeface="Times New Roman"/>
                <a:cs typeface="Times New Roman"/>
              </a:rPr>
              <a:t>over the binary alphabet. All the prefixes, suffixes </a:t>
            </a:r>
            <a:r>
              <a:rPr lang="en-GB" sz="2000" dirty="0" smtClean="0">
                <a:latin typeface="Times New Roman"/>
                <a:cs typeface="Times New Roman"/>
              </a:rPr>
              <a:t>and  </a:t>
            </a:r>
            <a:r>
              <a:rPr lang="en-GB" sz="2000" spc="-5" dirty="0" smtClean="0">
                <a:latin typeface="Times New Roman"/>
                <a:cs typeface="Times New Roman"/>
              </a:rPr>
              <a:t>substrings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this string are listed</a:t>
            </a:r>
            <a:r>
              <a:rPr lang="en-GB" sz="2000" spc="1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below.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148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Prefixes: </a:t>
            </a:r>
            <a:r>
              <a:rPr lang="en-GB" sz="2400" i="1" spc="-5" dirty="0" smtClean="0">
                <a:latin typeface="Times New Roman"/>
                <a:cs typeface="Times New Roman"/>
              </a:rPr>
              <a:t>ε</a:t>
            </a:r>
            <a:r>
              <a:rPr lang="en-GB" sz="2000" spc="-5" dirty="0" smtClean="0">
                <a:latin typeface="Times New Roman"/>
                <a:cs typeface="Times New Roman"/>
              </a:rPr>
              <a:t>, </a:t>
            </a:r>
            <a:r>
              <a:rPr lang="en-GB" sz="2000" dirty="0" smtClean="0">
                <a:latin typeface="Times New Roman"/>
                <a:cs typeface="Times New Roman"/>
              </a:rPr>
              <a:t>0, 01,</a:t>
            </a:r>
            <a:r>
              <a:rPr lang="en-GB" sz="2000" spc="-8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011.</a:t>
            </a:r>
          </a:p>
          <a:p>
            <a:pPr marL="12700">
              <a:lnSpc>
                <a:spcPts val="1480"/>
              </a:lnSpc>
              <a:buNone/>
            </a:pPr>
            <a:r>
              <a:rPr lang="en-GB" sz="2000" spc="-5" dirty="0" smtClean="0">
                <a:latin typeface="Times New Roman"/>
                <a:cs typeface="Times New Roman"/>
              </a:rPr>
              <a:t>		A  string obtained by deleting one more symbols from trailing end.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145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Suffixes: </a:t>
            </a:r>
            <a:r>
              <a:rPr lang="en-GB" sz="2400" i="1" spc="-5" dirty="0" smtClean="0">
                <a:latin typeface="Times New Roman"/>
                <a:cs typeface="Times New Roman"/>
              </a:rPr>
              <a:t>ε</a:t>
            </a:r>
            <a:r>
              <a:rPr lang="en-GB" sz="2000" spc="-5" dirty="0" smtClean="0">
                <a:latin typeface="Times New Roman"/>
                <a:cs typeface="Times New Roman"/>
              </a:rPr>
              <a:t>, </a:t>
            </a:r>
            <a:r>
              <a:rPr lang="en-GB" sz="2000" dirty="0" smtClean="0">
                <a:latin typeface="Times New Roman"/>
                <a:cs typeface="Times New Roman"/>
              </a:rPr>
              <a:t>1, </a:t>
            </a:r>
            <a:r>
              <a:rPr lang="en-GB" sz="2000" spc="-5" dirty="0" smtClean="0">
                <a:latin typeface="Times New Roman"/>
                <a:cs typeface="Times New Roman"/>
              </a:rPr>
              <a:t>11,</a:t>
            </a:r>
            <a:r>
              <a:rPr lang="en-GB" sz="2000" spc="-5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011.</a:t>
            </a:r>
          </a:p>
          <a:p>
            <a:pPr marL="469900" lvl="1">
              <a:lnSpc>
                <a:spcPts val="1450"/>
              </a:lnSpc>
              <a:buNone/>
            </a:pPr>
            <a:r>
              <a:rPr lang="en-GB" sz="1600" spc="-5" dirty="0" smtClean="0">
                <a:latin typeface="Times New Roman"/>
                <a:cs typeface="Times New Roman"/>
              </a:rPr>
              <a:t>	</a:t>
            </a:r>
          </a:p>
          <a:p>
            <a:pPr marL="469900" lvl="1">
              <a:lnSpc>
                <a:spcPts val="1450"/>
              </a:lnSpc>
              <a:buNone/>
            </a:pPr>
            <a:r>
              <a:rPr lang="en-GB" sz="1600" spc="-5" dirty="0" smtClean="0">
                <a:latin typeface="Times New Roman"/>
                <a:cs typeface="Times New Roman"/>
              </a:rPr>
              <a:t>		A  string obtained by deleting one more symbols from leading end. </a:t>
            </a:r>
            <a:endParaRPr lang="en-GB" sz="1600" dirty="0" smtClean="0">
              <a:latin typeface="Times New Roman"/>
              <a:cs typeface="Times New Roman"/>
            </a:endParaRPr>
          </a:p>
          <a:p>
            <a:pPr marL="12700">
              <a:lnSpc>
                <a:spcPts val="147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Substrings: </a:t>
            </a:r>
            <a:r>
              <a:rPr lang="en-GB" sz="2400" i="1" spc="-5" dirty="0" smtClean="0">
                <a:latin typeface="Times New Roman"/>
                <a:cs typeface="Times New Roman"/>
              </a:rPr>
              <a:t>ε</a:t>
            </a:r>
            <a:r>
              <a:rPr lang="en-GB" sz="2000" spc="-5" dirty="0" smtClean="0">
                <a:latin typeface="Times New Roman"/>
                <a:cs typeface="Times New Roman"/>
              </a:rPr>
              <a:t>, </a:t>
            </a:r>
            <a:r>
              <a:rPr lang="en-GB" sz="2000" dirty="0" smtClean="0">
                <a:latin typeface="Times New Roman"/>
                <a:cs typeface="Times New Roman"/>
              </a:rPr>
              <a:t>0, 1, </a:t>
            </a:r>
            <a:r>
              <a:rPr lang="en-GB" sz="2000" spc="-5" dirty="0" smtClean="0">
                <a:latin typeface="Times New Roman"/>
                <a:cs typeface="Times New Roman"/>
              </a:rPr>
              <a:t>01, </a:t>
            </a:r>
            <a:r>
              <a:rPr lang="en-GB" sz="2000" dirty="0" smtClean="0">
                <a:latin typeface="Times New Roman"/>
                <a:cs typeface="Times New Roman"/>
              </a:rPr>
              <a:t>11,</a:t>
            </a:r>
            <a:r>
              <a:rPr lang="en-GB" sz="2000" spc="1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011.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None/>
            </a:pPr>
            <a:endParaRPr lang="en-GB" sz="1600" dirty="0" smtClean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None/>
            </a:pPr>
            <a:r>
              <a:rPr lang="en-GB" sz="1600" dirty="0" smtClean="0">
                <a:latin typeface="Times New Roman"/>
                <a:cs typeface="Times New Roman"/>
              </a:rPr>
              <a:t>A string obtained by deleting one or more symbols from leading or trailing end or both.</a:t>
            </a:r>
          </a:p>
          <a:p>
            <a:pPr lvl="2">
              <a:lnSpc>
                <a:spcPct val="100000"/>
              </a:lnSpc>
              <a:spcBef>
                <a:spcPts val="45"/>
              </a:spcBef>
              <a:buNone/>
            </a:pPr>
            <a:endParaRPr lang="en-GB" sz="1600" dirty="0" smtClean="0">
              <a:latin typeface="Times New Roman"/>
              <a:cs typeface="Times New Roman"/>
            </a:endParaRPr>
          </a:p>
          <a:p>
            <a:pPr marL="12700" marR="53340">
              <a:lnSpc>
                <a:spcPts val="139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Note that x is a prefix (suffix </a:t>
            </a:r>
            <a:r>
              <a:rPr lang="en-GB" sz="2000" dirty="0" smtClean="0">
                <a:latin typeface="Times New Roman"/>
                <a:cs typeface="Times New Roman"/>
              </a:rPr>
              <a:t>or </a:t>
            </a:r>
            <a:r>
              <a:rPr lang="en-GB" sz="2000" spc="-5" dirty="0" smtClean="0">
                <a:latin typeface="Times New Roman"/>
                <a:cs typeface="Times New Roman"/>
              </a:rPr>
              <a:t>substring) to </a:t>
            </a:r>
            <a:r>
              <a:rPr lang="en-GB" sz="2000" spc="-15" dirty="0" smtClean="0">
                <a:latin typeface="Times New Roman"/>
                <a:cs typeface="Times New Roman"/>
              </a:rPr>
              <a:t>x, </a:t>
            </a:r>
            <a:r>
              <a:rPr lang="en-GB" sz="2000" dirty="0" smtClean="0">
                <a:latin typeface="Times New Roman"/>
                <a:cs typeface="Times New Roman"/>
              </a:rPr>
              <a:t>for </a:t>
            </a:r>
            <a:r>
              <a:rPr lang="en-GB" sz="2000" spc="-5" dirty="0" smtClean="0">
                <a:latin typeface="Times New Roman"/>
                <a:cs typeface="Times New Roman"/>
              </a:rPr>
              <a:t>any string x </a:t>
            </a:r>
            <a:r>
              <a:rPr lang="en-GB" sz="2000" dirty="0" smtClean="0">
                <a:latin typeface="Times New Roman"/>
                <a:cs typeface="Times New Roman"/>
              </a:rPr>
              <a:t>and </a:t>
            </a:r>
            <a:r>
              <a:rPr lang="en-GB" sz="2400" i="1" spc="5" dirty="0" smtClean="0">
                <a:latin typeface="Times New Roman"/>
                <a:cs typeface="Times New Roman"/>
              </a:rPr>
              <a:t>ε </a:t>
            </a:r>
            <a:r>
              <a:rPr lang="en-GB" sz="2000" spc="-5" dirty="0" smtClean="0">
                <a:latin typeface="Times New Roman"/>
                <a:cs typeface="Times New Roman"/>
              </a:rPr>
              <a:t>is a prefix (suffix </a:t>
            </a:r>
            <a:r>
              <a:rPr lang="en-GB" sz="2000" dirty="0" smtClean="0">
                <a:latin typeface="Times New Roman"/>
                <a:cs typeface="Times New Roman"/>
              </a:rPr>
              <a:t>or  </a:t>
            </a:r>
            <a:r>
              <a:rPr lang="en-GB" sz="2000" spc="-5" dirty="0" smtClean="0">
                <a:latin typeface="Times New Roman"/>
                <a:cs typeface="Times New Roman"/>
              </a:rPr>
              <a:t>substring) to any</a:t>
            </a:r>
            <a:r>
              <a:rPr lang="en-GB" sz="2000" spc="-2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string.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12700" marR="744220">
              <a:lnSpc>
                <a:spcPct val="194100"/>
              </a:lnSpc>
              <a:spcBef>
                <a:spcPts val="2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A string x is a proper prefix (suffix) </a:t>
            </a:r>
            <a:r>
              <a:rPr lang="en-GB" sz="200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string y </a:t>
            </a:r>
            <a:r>
              <a:rPr lang="en-GB" sz="2000" spc="-10" dirty="0" smtClean="0">
                <a:latin typeface="Times New Roman"/>
                <a:cs typeface="Times New Roman"/>
              </a:rPr>
              <a:t>if </a:t>
            </a:r>
            <a:r>
              <a:rPr lang="en-GB" sz="2000" spc="-5" dirty="0" smtClean="0">
                <a:latin typeface="Times New Roman"/>
                <a:cs typeface="Times New Roman"/>
              </a:rPr>
              <a:t>x is a prefix (suffix) </a:t>
            </a:r>
            <a:r>
              <a:rPr lang="en-GB" sz="200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y </a:t>
            </a:r>
            <a:r>
              <a:rPr lang="en-GB" sz="2000" dirty="0" smtClean="0">
                <a:latin typeface="Times New Roman"/>
                <a:cs typeface="Times New Roman"/>
              </a:rPr>
              <a:t>and </a:t>
            </a:r>
            <a:r>
              <a:rPr lang="en-GB" sz="2000" spc="-5" dirty="0" smtClean="0">
                <a:latin typeface="Times New Roman"/>
                <a:cs typeface="Times New Roman"/>
              </a:rPr>
              <a:t>x ≠ y.  In the above example, all prefixes except </a:t>
            </a:r>
            <a:r>
              <a:rPr lang="en-GB" sz="2000" spc="-10" dirty="0" smtClean="0">
                <a:latin typeface="Times New Roman"/>
                <a:cs typeface="Times New Roman"/>
              </a:rPr>
              <a:t>011 </a:t>
            </a:r>
            <a:r>
              <a:rPr lang="en-GB" sz="2000" spc="-5" dirty="0" smtClean="0">
                <a:latin typeface="Times New Roman"/>
                <a:cs typeface="Times New Roman"/>
              </a:rPr>
              <a:t>are proper</a:t>
            </a:r>
            <a:r>
              <a:rPr lang="en-GB" sz="2000" spc="7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prefixes.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Powers of alphabets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object 14"/>
          <p:cNvSpPr txBox="1">
            <a:spLocks noGrp="1"/>
          </p:cNvSpPr>
          <p:nvPr>
            <p:ph idx="1"/>
          </p:nvPr>
        </p:nvSpPr>
        <p:spPr>
          <a:xfrm>
            <a:off x="642938" y="1441450"/>
            <a:ext cx="10906125" cy="94109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b="1" spc="-5" dirty="0">
                <a:latin typeface="Times New Roman"/>
                <a:cs typeface="Times New Roman"/>
              </a:rPr>
              <a:t>Powers of </a:t>
            </a:r>
            <a:r>
              <a:rPr sz="1200" b="1" spc="-10" dirty="0">
                <a:latin typeface="Times New Roman"/>
                <a:cs typeface="Times New Roman"/>
              </a:rPr>
              <a:t>Alphabets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490220">
              <a:lnSpc>
                <a:spcPct val="119200"/>
              </a:lnSpc>
              <a:spcBef>
                <a:spcPts val="225"/>
              </a:spcBef>
              <a:buNone/>
              <a:tabLst>
                <a:tab pos="488315" algn="l"/>
                <a:tab pos="838200" algn="l"/>
              </a:tabLst>
            </a:pPr>
            <a:r>
              <a:rPr lang="en-GB" sz="1200" spc="10" dirty="0" smtClean="0">
                <a:latin typeface="Times New Roman"/>
                <a:cs typeface="Times New Roman"/>
              </a:rPr>
              <a:t>		</a:t>
            </a:r>
            <a:r>
              <a:rPr sz="1200" spc="10" smtClean="0">
                <a:latin typeface="Times New Roman"/>
                <a:cs typeface="Times New Roman"/>
              </a:rPr>
              <a:t>We</a:t>
            </a:r>
            <a:r>
              <a:rPr sz="1200" spc="15" smtClean="0">
                <a:latin typeface="Times New Roman"/>
                <a:cs typeface="Times New Roman"/>
              </a:rPr>
              <a:t> </a:t>
            </a:r>
            <a:r>
              <a:rPr sz="1200" spc="-10" smtClean="0">
                <a:latin typeface="Times New Roman"/>
                <a:cs typeface="Times New Roman"/>
              </a:rPr>
              <a:t>write</a:t>
            </a:r>
            <a:r>
              <a:rPr lang="en-GB" sz="1200" spc="-10" dirty="0" smtClean="0">
                <a:latin typeface="Times New Roman"/>
                <a:cs typeface="Times New Roman"/>
              </a:rPr>
              <a:t>  ∑</a:t>
            </a:r>
            <a:r>
              <a:rPr lang="en-GB" sz="1200" spc="-10" baseline="30000" dirty="0" smtClean="0">
                <a:latin typeface="Times New Roman"/>
                <a:cs typeface="Times New Roman"/>
              </a:rPr>
              <a:t> k </a:t>
            </a:r>
            <a:r>
              <a:rPr sz="1200" spc="-5" smtClean="0">
                <a:latin typeface="Times New Roman"/>
                <a:cs typeface="Times New Roman"/>
              </a:rPr>
              <a:t>(for some</a:t>
            </a:r>
            <a:r>
              <a:rPr lang="en-GB" sz="1200" spc="-5" dirty="0" smtClean="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integer </a:t>
            </a:r>
            <a:r>
              <a:rPr sz="1200" spc="-5" dirty="0">
                <a:latin typeface="Times New Roman"/>
                <a:cs typeface="Times New Roman"/>
              </a:rPr>
              <a:t>k) to denote the set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strings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length k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5">
                <a:latin typeface="Times New Roman"/>
                <a:cs typeface="Times New Roman"/>
              </a:rPr>
              <a:t>symbols  </a:t>
            </a:r>
            <a:r>
              <a:rPr sz="1200" spc="-5" smtClean="0">
                <a:latin typeface="Times New Roman"/>
                <a:cs typeface="Times New Roman"/>
              </a:rPr>
              <a:t>from</a:t>
            </a:r>
            <a:r>
              <a:rPr lang="en-US" sz="1200" spc="-10" dirty="0" smtClean="0">
                <a:latin typeface="Times New Roman"/>
                <a:cs typeface="Times New Roman"/>
              </a:rPr>
              <a:t> </a:t>
            </a:r>
            <a:r>
              <a:rPr lang="en-GB" sz="1200" spc="-10" dirty="0" smtClean="0">
                <a:latin typeface="Times New Roman"/>
                <a:cs typeface="Times New Roman"/>
              </a:rPr>
              <a:t>∑</a:t>
            </a:r>
            <a:r>
              <a:rPr sz="1200" spc="-5" smtClean="0">
                <a:latin typeface="Arial"/>
                <a:cs typeface="Arial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In 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words</a:t>
            </a:r>
            <a:r>
              <a:rPr sz="1200" spc="-5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515"/>
              </a:spcBef>
              <a:tabLst>
                <a:tab pos="2052320" algn="l"/>
                <a:tab pos="4834255" algn="l"/>
              </a:tabLst>
            </a:pPr>
            <a:r>
              <a:rPr lang="en-GB" sz="1200" spc="-10" dirty="0" smtClean="0">
                <a:latin typeface="Times New Roman"/>
                <a:cs typeface="Times New Roman"/>
              </a:rPr>
              <a:t>∑</a:t>
            </a:r>
            <a:r>
              <a:rPr lang="en-GB" sz="1200" spc="-10" baseline="30000" dirty="0" smtClean="0">
                <a:latin typeface="Times New Roman"/>
                <a:cs typeface="Times New Roman"/>
              </a:rPr>
              <a:t> k </a:t>
            </a:r>
            <a:r>
              <a:rPr sz="1200" spc="-5" smtClean="0">
                <a:latin typeface="Arial"/>
                <a:cs typeface="Arial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{ w | w is 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string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over</a:t>
            </a:r>
            <a:r>
              <a:rPr lang="en-GB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∑ </a:t>
            </a:r>
            <a:r>
              <a:rPr sz="1200" smtClean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| w | = k}. Hence,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any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alphabet</a:t>
            </a:r>
            <a:r>
              <a:rPr sz="1200" spc="-5" smtClean="0">
                <a:latin typeface="Arial"/>
                <a:cs typeface="Arial"/>
              </a:rPr>
              <a:t>,</a:t>
            </a:r>
            <a:r>
              <a:rPr lang="en-GB" sz="1200" spc="-5" dirty="0" smtClean="0">
                <a:latin typeface="Arial"/>
                <a:cs typeface="Arial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denotes </a:t>
            </a:r>
            <a:r>
              <a:rPr sz="1200" spc="-5">
                <a:latin typeface="Times New Roman"/>
                <a:cs typeface="Times New Roman"/>
              </a:rPr>
              <a:t>the</a:t>
            </a:r>
            <a:r>
              <a:rPr sz="1200" spc="-55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se</a:t>
            </a:r>
            <a:r>
              <a:rPr lang="en-GB" sz="1200" spc="-5" dirty="0" smtClean="0">
                <a:latin typeface="Times New Roman"/>
                <a:cs typeface="Times New Roman"/>
              </a:rPr>
              <a:t>t </a:t>
            </a:r>
            <a:r>
              <a:rPr sz="1200" spc="-10" smtClean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strings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length zero.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is</a:t>
            </a:r>
            <a:r>
              <a:rPr sz="1200" spc="-5" smtClean="0">
                <a:latin typeface="Times New Roman"/>
                <a:cs typeface="Times New Roman"/>
              </a:rPr>
              <a:t>,</a:t>
            </a:r>
            <a:r>
              <a:rPr lang="en-GB" sz="1200" spc="-5" dirty="0" smtClean="0">
                <a:latin typeface="Times New Roman"/>
                <a:cs typeface="Times New Roman"/>
              </a:rPr>
              <a:t> </a:t>
            </a:r>
            <a:r>
              <a:rPr lang="en-GB" sz="1200" spc="-10" dirty="0" smtClean="0">
                <a:latin typeface="Times New Roman"/>
                <a:cs typeface="Times New Roman"/>
              </a:rPr>
              <a:t>∑</a:t>
            </a:r>
            <a:r>
              <a:rPr lang="en-GB" sz="1200" spc="-10" baseline="30000" dirty="0" smtClean="0">
                <a:latin typeface="Times New Roman"/>
                <a:cs typeface="Times New Roman"/>
              </a:rPr>
              <a:t> 0 </a:t>
            </a:r>
            <a:r>
              <a:rPr sz="1200" spc="-5" smtClean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{ e }. For the binary alphabet { </a:t>
            </a:r>
            <a:r>
              <a:rPr sz="1200" spc="-10" dirty="0">
                <a:latin typeface="Times New Roman"/>
                <a:cs typeface="Times New Roman"/>
              </a:rPr>
              <a:t>0, </a:t>
            </a:r>
            <a:r>
              <a:rPr sz="1200" spc="-5" dirty="0">
                <a:latin typeface="Times New Roman"/>
                <a:cs typeface="Times New Roman"/>
              </a:rPr>
              <a:t>1 }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956674" y="2564635"/>
            <a:ext cx="2797000" cy="123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/>
          <p:cNvSpPr/>
          <p:nvPr/>
        </p:nvSpPr>
        <p:spPr>
          <a:xfrm>
            <a:off x="941185" y="4571637"/>
            <a:ext cx="3049628" cy="868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2747456" y="3867582"/>
            <a:ext cx="352205" cy="378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for powers of alphabet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5" name="object 33"/>
          <p:cNvSpPr txBox="1"/>
          <p:nvPr/>
        </p:nvSpPr>
        <p:spPr>
          <a:xfrm>
            <a:off x="870690" y="1480899"/>
            <a:ext cx="7002449" cy="124328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39494" algn="l"/>
                <a:tab pos="2178050" algn="l"/>
              </a:tabLst>
            </a:pPr>
            <a:r>
              <a:rPr sz="1800" b="1" spc="-7" baseline="2314" dirty="0">
                <a:latin typeface="Times New Roman"/>
                <a:cs typeface="Times New Roman"/>
              </a:rPr>
              <a:t>Example</a:t>
            </a:r>
            <a:r>
              <a:rPr sz="1800" b="1" spc="52" baseline="2314" dirty="0">
                <a:latin typeface="Times New Roman"/>
                <a:cs typeface="Times New Roman"/>
              </a:rPr>
              <a:t> </a:t>
            </a:r>
            <a:r>
              <a:rPr sz="1800" b="1" spc="-7" baseline="2314" dirty="0">
                <a:latin typeface="Arial"/>
                <a:cs typeface="Arial"/>
              </a:rPr>
              <a:t>:</a:t>
            </a:r>
            <a:r>
              <a:rPr sz="1800" b="1" spc="22" baseline="2314" dirty="0">
                <a:latin typeface="Arial"/>
                <a:cs typeface="Arial"/>
              </a:rPr>
              <a:t> </a:t>
            </a:r>
            <a:r>
              <a:rPr sz="1800" spc="-15" baseline="2314" dirty="0">
                <a:latin typeface="Times New Roman"/>
                <a:cs typeface="Times New Roman"/>
              </a:rPr>
              <a:t>If	</a:t>
            </a:r>
            <a:r>
              <a:rPr sz="1800" spc="-7" baseline="2314" dirty="0">
                <a:latin typeface="Times New Roman"/>
                <a:cs typeface="Times New Roman"/>
              </a:rPr>
              <a:t>= { a, b</a:t>
            </a:r>
            <a:r>
              <a:rPr sz="1800" spc="7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},</a:t>
            </a:r>
            <a:r>
              <a:rPr sz="1800" spc="7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then	</a:t>
            </a:r>
            <a:r>
              <a:rPr sz="1200" spc="-5" dirty="0">
                <a:latin typeface="Times New Roman"/>
                <a:cs typeface="Times New Roman"/>
              </a:rPr>
              <a:t>= { </a:t>
            </a:r>
            <a:r>
              <a:rPr sz="1250" i="1" spc="-5" dirty="0">
                <a:latin typeface="Times New Roman"/>
                <a:cs typeface="Times New Roman"/>
              </a:rPr>
              <a:t>ε</a:t>
            </a:r>
            <a:r>
              <a:rPr sz="1200" spc="-5" dirty="0">
                <a:latin typeface="Times New Roman"/>
                <a:cs typeface="Times New Roman"/>
              </a:rPr>
              <a:t>, a, b, aa, ab, </a:t>
            </a:r>
            <a:r>
              <a:rPr sz="1200" dirty="0">
                <a:latin typeface="Times New Roman"/>
                <a:cs typeface="Times New Roman"/>
              </a:rPr>
              <a:t>ba, </a:t>
            </a:r>
            <a:r>
              <a:rPr sz="1200" spc="-5" dirty="0">
                <a:latin typeface="Times New Roman"/>
                <a:cs typeface="Times New Roman"/>
              </a:rPr>
              <a:t>bb, aaa, aab, aba, abb, baa,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…}.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tabLst>
                <a:tab pos="1670685" algn="l"/>
                <a:tab pos="2347595" algn="l"/>
                <a:tab pos="3413760" algn="l"/>
              </a:tabLst>
            </a:pPr>
            <a:r>
              <a:rPr sz="1200" spc="-5" dirty="0">
                <a:latin typeface="Times New Roman"/>
                <a:cs typeface="Times New Roman"/>
              </a:rPr>
              <a:t>Please note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	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	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	</a:t>
            </a:r>
            <a:r>
              <a:rPr sz="1200" spc="-5" dirty="0">
                <a:latin typeface="Arial"/>
                <a:cs typeface="Arial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It may look odd that one can proceed  from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empty </a:t>
            </a:r>
            <a:r>
              <a:rPr sz="1200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to a non-empty </a:t>
            </a:r>
            <a:r>
              <a:rPr sz="1200" dirty="0">
                <a:latin typeface="Times New Roman"/>
                <a:cs typeface="Times New Roman"/>
              </a:rPr>
              <a:t>set by </a:t>
            </a:r>
            <a:r>
              <a:rPr sz="1200" spc="-5" dirty="0">
                <a:latin typeface="Times New Roman"/>
                <a:cs typeface="Times New Roman"/>
              </a:rPr>
              <a:t>iterated concatenation.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there is a reason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this  and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accept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46145" algn="l"/>
                <a:tab pos="4505325" algn="l"/>
              </a:tabLst>
            </a:pP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set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nonempty strings over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alphabet	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denoted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	</a:t>
            </a:r>
            <a:r>
              <a:rPr sz="1200" spc="-5" dirty="0">
                <a:latin typeface="Arial"/>
                <a:cs typeface="Arial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34"/>
          <p:cNvSpPr/>
          <p:nvPr/>
        </p:nvSpPr>
        <p:spPr>
          <a:xfrm>
            <a:off x="1088389" y="3127711"/>
            <a:ext cx="2212750" cy="731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Languages 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dirty="0" smtClean="0"/>
              <a:t>          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3" name="object 5"/>
          <p:cNvSpPr txBox="1"/>
          <p:nvPr/>
        </p:nvSpPr>
        <p:spPr>
          <a:xfrm>
            <a:off x="948182" y="1480087"/>
            <a:ext cx="9613913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Languages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+mj-lt"/>
              <a:buAutoNum type="arabicPeriod"/>
            </a:pPr>
            <a:r>
              <a:rPr sz="1200" spc="-5" smtClean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language over </a:t>
            </a:r>
            <a:r>
              <a:rPr sz="1200">
                <a:latin typeface="Times New Roman"/>
                <a:cs typeface="Times New Roman"/>
              </a:rPr>
              <a:t>an </a:t>
            </a:r>
            <a:r>
              <a:rPr sz="1200" spc="-5" smtClean="0">
                <a:latin typeface="Times New Roman"/>
                <a:cs typeface="Times New Roman"/>
              </a:rPr>
              <a:t>alphabet</a:t>
            </a:r>
            <a:r>
              <a:rPr lang="en-GB" sz="1200" spc="-5" dirty="0" smtClean="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∑ </a:t>
            </a:r>
            <a:r>
              <a:rPr sz="1200" spc="-5" smtClean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 set of </a:t>
            </a:r>
            <a:r>
              <a:rPr sz="1200" spc="-5">
                <a:latin typeface="Times New Roman"/>
                <a:cs typeface="Times New Roman"/>
              </a:rPr>
              <a:t>strings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over</a:t>
            </a:r>
            <a:r>
              <a:rPr lang="en-GB" sz="1200" spc="-5" dirty="0" smtClean="0">
                <a:latin typeface="Times New Roman"/>
                <a:cs typeface="Times New Roman"/>
              </a:rPr>
              <a:t> that alphabet .</a:t>
            </a:r>
          </a:p>
          <a:p>
            <a:pPr marL="241300" indent="-228600">
              <a:spcBef>
                <a:spcPts val="430"/>
              </a:spcBef>
              <a:buFont typeface="+mj-lt"/>
              <a:buAutoNum type="arabicPeriod"/>
              <a:tabLst>
                <a:tab pos="2082164" algn="l"/>
              </a:tabLst>
            </a:pPr>
            <a:r>
              <a:rPr lang="en-GB" sz="1200" spc="-5" dirty="0" smtClean="0">
                <a:latin typeface="Times New Roman"/>
                <a:cs typeface="Times New Roman"/>
              </a:rPr>
              <a:t>A </a:t>
            </a:r>
            <a:r>
              <a:rPr sz="1200" spc="-5" smtClean="0">
                <a:latin typeface="Times New Roman"/>
                <a:cs typeface="Times New Roman"/>
              </a:rPr>
              <a:t>language </a:t>
            </a:r>
            <a:r>
              <a:rPr sz="1200" spc="-5" dirty="0">
                <a:latin typeface="Times New Roman"/>
                <a:cs typeface="Times New Roman"/>
              </a:rPr>
              <a:t>L is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subset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10" smtClean="0">
                <a:latin typeface="Times New Roman"/>
                <a:cs typeface="Times New Roman"/>
              </a:rPr>
              <a:t>of</a:t>
            </a:r>
            <a:r>
              <a:rPr lang="en-GB" sz="1200" spc="-10" dirty="0" smtClean="0">
                <a:latin typeface="Times New Roman"/>
                <a:cs typeface="Times New Roman"/>
              </a:rPr>
              <a:t>  </a:t>
            </a:r>
            <a:r>
              <a:rPr lang="en-US" sz="1200" spc="-5" dirty="0" smtClean="0">
                <a:latin typeface="Times New Roman"/>
                <a:cs typeface="Times New Roman"/>
              </a:rPr>
              <a:t>∑ *</a:t>
            </a:r>
            <a:r>
              <a:rPr sz="1200" spc="-10" dirty="0">
                <a:latin typeface="Times New Roman"/>
                <a:cs typeface="Times New Roman"/>
              </a:rPr>
              <a:t>	</a:t>
            </a:r>
            <a:r>
              <a:rPr sz="1200" spc="-5">
                <a:latin typeface="Times New Roman"/>
                <a:cs typeface="Times New Roman"/>
              </a:rPr>
              <a:t>. </a:t>
            </a:r>
            <a:endParaRPr lang="en-GB" sz="1200" spc="-5" dirty="0" smtClean="0">
              <a:latin typeface="Times New Roman"/>
              <a:cs typeface="Times New Roman"/>
            </a:endParaRPr>
          </a:p>
          <a:p>
            <a:pPr marL="241300" indent="-228600">
              <a:spcBef>
                <a:spcPts val="430"/>
              </a:spcBef>
              <a:buFont typeface="+mj-lt"/>
              <a:buAutoNum type="arabicPeriod"/>
              <a:tabLst>
                <a:tab pos="2082164" algn="l"/>
              </a:tabLst>
            </a:pPr>
            <a:r>
              <a:rPr lang="en-GB" sz="1200" spc="-5" dirty="0" smtClean="0">
                <a:latin typeface="Times New Roman"/>
                <a:cs typeface="Times New Roman"/>
              </a:rPr>
              <a:t>A contain </a:t>
            </a:r>
            <a:r>
              <a:rPr lang="en-GB" sz="1200" dirty="0" smtClean="0">
                <a:latin typeface="Times New Roman"/>
                <a:cs typeface="Times New Roman"/>
              </a:rPr>
              <a:t>any </a:t>
            </a:r>
            <a:r>
              <a:rPr lang="en-GB" sz="1200" spc="-5" dirty="0" smtClean="0">
                <a:latin typeface="Times New Roman"/>
                <a:cs typeface="Times New Roman"/>
              </a:rPr>
              <a:t>string </a:t>
            </a:r>
            <a:r>
              <a:rPr lang="en-GB" sz="1200" dirty="0" smtClean="0">
                <a:latin typeface="Times New Roman"/>
                <a:cs typeface="Times New Roman"/>
              </a:rPr>
              <a:t>but </a:t>
            </a:r>
            <a:r>
              <a:rPr lang="en-GB" sz="1200" spc="-5" dirty="0" smtClean="0">
                <a:latin typeface="Times New Roman"/>
                <a:cs typeface="Times New Roman"/>
              </a:rPr>
              <a:t>{e} </a:t>
            </a:r>
            <a:r>
              <a:rPr lang="en-GB" sz="1200" dirty="0" smtClean="0">
                <a:latin typeface="Times New Roman"/>
                <a:cs typeface="Times New Roman"/>
              </a:rPr>
              <a:t>contains one </a:t>
            </a:r>
            <a:r>
              <a:rPr lang="en-GB" sz="1200" spc="-5" dirty="0" smtClean="0">
                <a:latin typeface="Times New Roman"/>
                <a:cs typeface="Times New Roman"/>
              </a:rPr>
              <a:t>string </a:t>
            </a:r>
            <a:r>
              <a:rPr lang="en-GB" sz="1200" spc="-10" dirty="0" smtClean="0">
                <a:latin typeface="Times New Roman"/>
                <a:cs typeface="Times New Roman"/>
              </a:rPr>
              <a:t>of </a:t>
            </a:r>
            <a:r>
              <a:rPr lang="en-GB" sz="1200" spc="-5" dirty="0" smtClean="0">
                <a:latin typeface="Times New Roman"/>
                <a:cs typeface="Times New Roman"/>
              </a:rPr>
              <a:t>length</a:t>
            </a:r>
            <a:r>
              <a:rPr lang="en-GB" sz="1200" spc="-35" dirty="0" smtClean="0">
                <a:latin typeface="Times New Roman"/>
                <a:cs typeface="Times New Roman"/>
              </a:rPr>
              <a:t> </a:t>
            </a:r>
            <a:r>
              <a:rPr lang="en-GB" sz="1200" spc="-5" dirty="0" smtClean="0">
                <a:latin typeface="Times New Roman"/>
                <a:cs typeface="Times New Roman"/>
              </a:rPr>
              <a:t>zero.</a:t>
            </a:r>
          </a:p>
          <a:p>
            <a:pPr marL="469900">
              <a:lnSpc>
                <a:spcPts val="1410"/>
              </a:lnSpc>
              <a:spcBef>
                <a:spcPts val="100"/>
              </a:spcBef>
            </a:pPr>
            <a:endParaRPr lang="en-GB" sz="1200" spc="-5" dirty="0" smtClean="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  <a:spcBef>
                <a:spcPts val="100"/>
              </a:spcBef>
            </a:pPr>
            <a:r>
              <a:rPr lang="en-GB" sz="1200" spc="-5" dirty="0" smtClean="0">
                <a:latin typeface="Times New Roman"/>
                <a:cs typeface="Times New Roman"/>
              </a:rPr>
              <a:t>Some  Examples</a:t>
            </a:r>
          </a:p>
          <a:p>
            <a:pPr marL="469900">
              <a:lnSpc>
                <a:spcPts val="1410"/>
              </a:lnSpc>
              <a:spcBef>
                <a:spcPts val="100"/>
              </a:spcBef>
            </a:pPr>
            <a:endParaRPr lang="en-GB" sz="1200" spc="-5" dirty="0" smtClean="0">
              <a:latin typeface="Times New Roman"/>
              <a:cs typeface="Times New Roman"/>
            </a:endParaRPr>
          </a:p>
          <a:p>
            <a:pPr marL="464820" indent="-224154">
              <a:lnSpc>
                <a:spcPts val="1385"/>
              </a:lnSpc>
              <a:tabLst>
                <a:tab pos="465455" algn="l"/>
              </a:tabLst>
            </a:pPr>
            <a:r>
              <a:rPr lang="en-GB" sz="1200" spc="-5" dirty="0" smtClean="0">
                <a:latin typeface="Times New Roman"/>
                <a:cs typeface="Times New Roman"/>
              </a:rPr>
              <a:t>1.	The </a:t>
            </a:r>
            <a:r>
              <a:rPr lang="en-GB" sz="1200" dirty="0" smtClean="0">
                <a:latin typeface="Times New Roman"/>
                <a:cs typeface="Times New Roman"/>
              </a:rPr>
              <a:t>set </a:t>
            </a:r>
            <a:r>
              <a:rPr lang="en-GB" sz="1200" spc="-10" dirty="0" smtClean="0">
                <a:latin typeface="Times New Roman"/>
                <a:cs typeface="Times New Roman"/>
              </a:rPr>
              <a:t>of </a:t>
            </a:r>
            <a:r>
              <a:rPr lang="en-GB" sz="1200" spc="-5" dirty="0" smtClean="0">
                <a:latin typeface="Times New Roman"/>
                <a:cs typeface="Times New Roman"/>
              </a:rPr>
              <a:t>all strings </a:t>
            </a:r>
            <a:r>
              <a:rPr lang="en-GB" sz="1200" spc="-10" dirty="0" smtClean="0">
                <a:latin typeface="Times New Roman"/>
                <a:cs typeface="Times New Roman"/>
              </a:rPr>
              <a:t>over </a:t>
            </a:r>
            <a:r>
              <a:rPr lang="en-GB" sz="1200" spc="-5" dirty="0" smtClean="0">
                <a:latin typeface="Times New Roman"/>
                <a:cs typeface="Times New Roman"/>
              </a:rPr>
              <a:t>{ 0, 1 } </a:t>
            </a:r>
            <a:r>
              <a:rPr lang="en-GB" sz="1200" dirty="0" smtClean="0">
                <a:latin typeface="Times New Roman"/>
                <a:cs typeface="Times New Roman"/>
              </a:rPr>
              <a:t>containing </a:t>
            </a:r>
            <a:r>
              <a:rPr lang="en-GB" sz="1200" spc="-5" dirty="0" smtClean="0">
                <a:latin typeface="Times New Roman"/>
                <a:cs typeface="Times New Roman"/>
              </a:rPr>
              <a:t>equal number </a:t>
            </a:r>
            <a:r>
              <a:rPr lang="en-GB" sz="1200" spc="-10" dirty="0" smtClean="0">
                <a:latin typeface="Times New Roman"/>
                <a:cs typeface="Times New Roman"/>
              </a:rPr>
              <a:t>of </a:t>
            </a:r>
            <a:r>
              <a:rPr lang="en-GB" sz="1200" spc="-5" dirty="0" smtClean="0">
                <a:latin typeface="Times New Roman"/>
                <a:cs typeface="Times New Roman"/>
              </a:rPr>
              <a:t>0's </a:t>
            </a:r>
            <a:r>
              <a:rPr lang="en-GB" sz="1200" spc="-10" dirty="0" smtClean="0">
                <a:latin typeface="Times New Roman"/>
                <a:cs typeface="Times New Roman"/>
              </a:rPr>
              <a:t>and</a:t>
            </a:r>
            <a:r>
              <a:rPr lang="en-GB" sz="1200" spc="40" dirty="0" smtClean="0">
                <a:latin typeface="Times New Roman"/>
                <a:cs typeface="Times New Roman"/>
              </a:rPr>
              <a:t> </a:t>
            </a:r>
            <a:r>
              <a:rPr lang="en-GB" sz="1200" spc="-5" dirty="0" smtClean="0">
                <a:latin typeface="Times New Roman"/>
                <a:cs typeface="Times New Roman"/>
              </a:rPr>
              <a:t>1's.</a:t>
            </a:r>
            <a:endParaRPr lang="en-GB" sz="1200" dirty="0" smtClean="0">
              <a:latin typeface="Times New Roman"/>
              <a:cs typeface="Times New Roman"/>
            </a:endParaRPr>
          </a:p>
          <a:p>
            <a:pPr marL="464820" indent="-224154">
              <a:lnSpc>
                <a:spcPts val="1415"/>
              </a:lnSpc>
              <a:tabLst>
                <a:tab pos="465455" algn="l"/>
              </a:tabLst>
            </a:pPr>
            <a:r>
              <a:rPr lang="en-GB" sz="1200" spc="-5" dirty="0" smtClean="0">
                <a:latin typeface="Times New Roman"/>
                <a:cs typeface="Times New Roman"/>
              </a:rPr>
              <a:t>2.	The </a:t>
            </a:r>
            <a:r>
              <a:rPr lang="en-GB" sz="1200" dirty="0" smtClean="0">
                <a:latin typeface="Times New Roman"/>
                <a:cs typeface="Times New Roman"/>
              </a:rPr>
              <a:t>set </a:t>
            </a:r>
            <a:r>
              <a:rPr lang="en-GB" sz="1200" spc="-10" dirty="0" smtClean="0">
                <a:latin typeface="Times New Roman"/>
                <a:cs typeface="Times New Roman"/>
              </a:rPr>
              <a:t>of </a:t>
            </a:r>
            <a:r>
              <a:rPr lang="en-GB" sz="1200" spc="-5" dirty="0" smtClean="0">
                <a:latin typeface="Times New Roman"/>
                <a:cs typeface="Times New Roman"/>
              </a:rPr>
              <a:t>all strings </a:t>
            </a:r>
            <a:r>
              <a:rPr lang="en-GB" sz="1200" spc="-10" dirty="0" smtClean="0">
                <a:latin typeface="Times New Roman"/>
                <a:cs typeface="Times New Roman"/>
              </a:rPr>
              <a:t>over </a:t>
            </a:r>
            <a:r>
              <a:rPr lang="en-GB" sz="1200" spc="-5" dirty="0" smtClean="0">
                <a:latin typeface="Times New Roman"/>
                <a:cs typeface="Times New Roman"/>
              </a:rPr>
              <a:t>{a, b, c} </a:t>
            </a:r>
            <a:r>
              <a:rPr lang="en-GB" sz="1200" dirty="0" smtClean="0">
                <a:latin typeface="Times New Roman"/>
                <a:cs typeface="Times New Roman"/>
              </a:rPr>
              <a:t>that </a:t>
            </a:r>
            <a:r>
              <a:rPr lang="en-GB" sz="1200" spc="-5" dirty="0" smtClean="0">
                <a:latin typeface="Times New Roman"/>
                <a:cs typeface="Times New Roman"/>
              </a:rPr>
              <a:t>starts </a:t>
            </a:r>
            <a:r>
              <a:rPr lang="en-GB" sz="1200" spc="-10" dirty="0" smtClean="0">
                <a:latin typeface="Times New Roman"/>
                <a:cs typeface="Times New Roman"/>
              </a:rPr>
              <a:t>with</a:t>
            </a:r>
            <a:r>
              <a:rPr lang="en-GB" sz="1200" spc="25" dirty="0" smtClean="0">
                <a:latin typeface="Times New Roman"/>
                <a:cs typeface="Times New Roman"/>
              </a:rPr>
              <a:t> </a:t>
            </a:r>
            <a:r>
              <a:rPr lang="en-GB" sz="1200" spc="-5" dirty="0" smtClean="0">
                <a:latin typeface="Times New Roman"/>
                <a:cs typeface="Times New Roman"/>
              </a:rPr>
              <a:t>a.</a:t>
            </a:r>
            <a:endParaRPr lang="en-GB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082164" algn="l"/>
              </a:tabLst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Operations Over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88900" marR="107950" algn="just">
              <a:lnSpc>
                <a:spcPct val="100400"/>
              </a:lnSpc>
              <a:spcBef>
                <a:spcPts val="90"/>
              </a:spcBef>
            </a:pPr>
            <a:r>
              <a:rPr lang="en-GB" sz="2000" spc="30" dirty="0" smtClean="0">
                <a:latin typeface="Times New Roman"/>
                <a:cs typeface="Times New Roman"/>
              </a:rPr>
              <a:t>In </a:t>
            </a:r>
            <a:r>
              <a:rPr lang="en-GB" sz="2000" spc="35" dirty="0" smtClean="0">
                <a:latin typeface="Times New Roman"/>
                <a:cs typeface="Times New Roman"/>
              </a:rPr>
              <a:t>this </a:t>
            </a:r>
            <a:r>
              <a:rPr lang="en-GB" sz="2000" spc="10" dirty="0" smtClean="0">
                <a:latin typeface="Times New Roman"/>
                <a:cs typeface="Times New Roman"/>
              </a:rPr>
              <a:t>section, </a:t>
            </a:r>
            <a:r>
              <a:rPr lang="en-GB" sz="2000" spc="-40" dirty="0" smtClean="0">
                <a:latin typeface="Times New Roman"/>
                <a:cs typeface="Times New Roman"/>
              </a:rPr>
              <a:t>we </a:t>
            </a:r>
            <a:r>
              <a:rPr lang="en-GB" sz="2000" spc="-10" dirty="0" smtClean="0">
                <a:latin typeface="Times New Roman"/>
                <a:cs typeface="Times New Roman"/>
              </a:rPr>
              <a:t>define </a:t>
            </a:r>
            <a:r>
              <a:rPr lang="en-GB" sz="2000" spc="35" dirty="0" smtClean="0">
                <a:latin typeface="Times New Roman"/>
                <a:cs typeface="Times New Roman"/>
              </a:rPr>
              <a:t>three </a:t>
            </a:r>
            <a:r>
              <a:rPr lang="en-GB" sz="2000" spc="25" dirty="0" smtClean="0">
                <a:latin typeface="Times New Roman"/>
                <a:cs typeface="Times New Roman"/>
              </a:rPr>
              <a:t>operations </a:t>
            </a:r>
            <a:r>
              <a:rPr lang="en-GB" sz="2000" spc="15" dirty="0" smtClean="0">
                <a:latin typeface="Times New Roman"/>
                <a:cs typeface="Times New Roman"/>
              </a:rPr>
              <a:t>on </a:t>
            </a:r>
            <a:r>
              <a:rPr lang="en-GB" sz="2000" spc="10" dirty="0" smtClean="0">
                <a:latin typeface="Times New Roman"/>
                <a:cs typeface="Times New Roman"/>
              </a:rPr>
              <a:t>languages. </a:t>
            </a:r>
            <a:r>
              <a:rPr lang="en-GB" sz="2000" spc="35" dirty="0" smtClean="0">
                <a:latin typeface="Times New Roman"/>
                <a:cs typeface="Times New Roman"/>
              </a:rPr>
              <a:t>Later, </a:t>
            </a:r>
            <a:r>
              <a:rPr lang="en-GB" sz="2000" spc="-40" dirty="0" smtClean="0">
                <a:latin typeface="Times New Roman"/>
                <a:cs typeface="Times New Roman"/>
              </a:rPr>
              <a:t>we </a:t>
            </a:r>
            <a:r>
              <a:rPr lang="en-GB" sz="2000" spc="-15" dirty="0" smtClean="0">
                <a:latin typeface="Times New Roman"/>
                <a:cs typeface="Times New Roman"/>
              </a:rPr>
              <a:t>will </a:t>
            </a:r>
            <a:r>
              <a:rPr lang="en-GB" sz="2000" spc="5" dirty="0" smtClean="0">
                <a:latin typeface="Times New Roman"/>
                <a:cs typeface="Times New Roman"/>
              </a:rPr>
              <a:t>answer 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20" dirty="0" smtClean="0">
                <a:latin typeface="Times New Roman"/>
                <a:cs typeface="Times New Roman"/>
              </a:rPr>
              <a:t>question </a:t>
            </a:r>
            <a:r>
              <a:rPr lang="en-GB" sz="2000" spc="25" dirty="0" smtClean="0">
                <a:latin typeface="Times New Roman"/>
                <a:cs typeface="Times New Roman"/>
              </a:rPr>
              <a:t>whether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25" dirty="0" smtClean="0">
                <a:latin typeface="Times New Roman"/>
                <a:cs typeface="Times New Roman"/>
              </a:rPr>
              <a:t>set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spc="10" dirty="0" smtClean="0">
                <a:latin typeface="Times New Roman"/>
                <a:cs typeface="Times New Roman"/>
              </a:rPr>
              <a:t>all </a:t>
            </a:r>
            <a:r>
              <a:rPr lang="en-GB" sz="2000" spc="20" dirty="0" smtClean="0">
                <a:latin typeface="Times New Roman"/>
                <a:cs typeface="Times New Roman"/>
              </a:rPr>
              <a:t>regular </a:t>
            </a:r>
            <a:r>
              <a:rPr lang="en-GB" sz="2000" spc="10" dirty="0" smtClean="0">
                <a:latin typeface="Times New Roman"/>
                <a:cs typeface="Times New Roman"/>
              </a:rPr>
              <a:t>languages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spc="-5" dirty="0" smtClean="0">
                <a:latin typeface="Times New Roman"/>
                <a:cs typeface="Times New Roman"/>
              </a:rPr>
              <a:t>closed </a:t>
            </a:r>
            <a:r>
              <a:rPr lang="en-GB" sz="2000" spc="30" dirty="0" smtClean="0">
                <a:latin typeface="Times New Roman"/>
                <a:cs typeface="Times New Roman"/>
              </a:rPr>
              <a:t>under </a:t>
            </a:r>
            <a:r>
              <a:rPr lang="en-GB" sz="2000" spc="20" dirty="0" smtClean="0">
                <a:latin typeface="Times New Roman"/>
                <a:cs typeface="Times New Roman"/>
              </a:rPr>
              <a:t>these  </a:t>
            </a:r>
            <a:r>
              <a:rPr lang="en-GB" sz="2000" spc="25" dirty="0" smtClean="0">
                <a:latin typeface="Times New Roman"/>
                <a:cs typeface="Times New Roman"/>
              </a:rPr>
              <a:t>operations. </a:t>
            </a:r>
            <a:r>
              <a:rPr lang="en-GB" sz="2000" spc="30" dirty="0" smtClean="0">
                <a:latin typeface="Times New Roman"/>
                <a:cs typeface="Times New Roman"/>
              </a:rPr>
              <a:t>Let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i="1" spc="155" dirty="0" smtClean="0">
                <a:latin typeface="Times New Roman"/>
                <a:cs typeface="Times New Roman"/>
              </a:rPr>
              <a:t>B </a:t>
            </a:r>
            <a:r>
              <a:rPr lang="en-GB" sz="2000" spc="30" dirty="0" smtClean="0">
                <a:latin typeface="Times New Roman"/>
                <a:cs typeface="Times New Roman"/>
              </a:rPr>
              <a:t>be </a:t>
            </a:r>
            <a:r>
              <a:rPr lang="en-GB" sz="2000" dirty="0" smtClean="0">
                <a:latin typeface="Times New Roman"/>
                <a:cs typeface="Times New Roman"/>
              </a:rPr>
              <a:t>two </a:t>
            </a:r>
            <a:r>
              <a:rPr lang="en-GB" sz="2000" spc="10" dirty="0" smtClean="0">
                <a:latin typeface="Times New Roman"/>
                <a:cs typeface="Times New Roman"/>
              </a:rPr>
              <a:t>languages </a:t>
            </a:r>
            <a:r>
              <a:rPr lang="en-GB" sz="2000" spc="-15" dirty="0" smtClean="0">
                <a:latin typeface="Times New Roman"/>
                <a:cs typeface="Times New Roman"/>
              </a:rPr>
              <a:t>over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15" dirty="0" smtClean="0">
                <a:latin typeface="Times New Roman"/>
                <a:cs typeface="Times New Roman"/>
              </a:rPr>
              <a:t>same</a:t>
            </a:r>
            <a:r>
              <a:rPr lang="en-GB" sz="2000" spc="-145" dirty="0" smtClean="0">
                <a:latin typeface="Times New Roman"/>
                <a:cs typeface="Times New Roman"/>
              </a:rPr>
              <a:t> </a:t>
            </a:r>
            <a:r>
              <a:rPr lang="en-GB" sz="2000" spc="40" dirty="0" smtClean="0">
                <a:latin typeface="Times New Roman"/>
                <a:cs typeface="Times New Roman"/>
              </a:rPr>
              <a:t>alphabet.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460375" indent="-191135">
              <a:lnSpc>
                <a:spcPct val="100000"/>
              </a:lnSpc>
              <a:buAutoNum type="arabicPeriod"/>
              <a:tabLst>
                <a:tab pos="461009" algn="l"/>
              </a:tabLst>
            </a:pPr>
            <a:r>
              <a:rPr lang="en-GB" sz="2000" spc="40" dirty="0" smtClean="0">
                <a:latin typeface="Times New Roman"/>
                <a:cs typeface="Times New Roman"/>
              </a:rPr>
              <a:t>The </a:t>
            </a:r>
            <a:r>
              <a:rPr lang="en-GB" sz="2000" i="1" spc="-65" dirty="0" smtClean="0">
                <a:latin typeface="Bookman Old Style"/>
                <a:cs typeface="Bookman Old Style"/>
              </a:rPr>
              <a:t>union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i="1" spc="155" dirty="0" smtClean="0">
                <a:latin typeface="Times New Roman"/>
                <a:cs typeface="Times New Roman"/>
              </a:rPr>
              <a:t>B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dirty="0" smtClean="0">
                <a:latin typeface="Times New Roman"/>
                <a:cs typeface="Times New Roman"/>
              </a:rPr>
              <a:t>defined</a:t>
            </a:r>
            <a:r>
              <a:rPr lang="en-GB" sz="2000" spc="-40" dirty="0" smtClean="0">
                <a:latin typeface="Times New Roman"/>
                <a:cs typeface="Times New Roman"/>
              </a:rPr>
              <a:t> </a:t>
            </a:r>
            <a:r>
              <a:rPr lang="en-GB" sz="2000" spc="20" dirty="0" smtClean="0">
                <a:latin typeface="Times New Roman"/>
                <a:cs typeface="Times New Roman"/>
              </a:rPr>
              <a:t>as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lang="en-GB" sz="1400" dirty="0" smtClean="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</a:pP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∪ </a:t>
            </a:r>
            <a:r>
              <a:rPr lang="en-GB" sz="2000" i="1" spc="155" dirty="0" smtClean="0">
                <a:latin typeface="Times New Roman"/>
                <a:cs typeface="Times New Roman"/>
              </a:rPr>
              <a:t>B </a:t>
            </a:r>
            <a:r>
              <a:rPr lang="en-GB" sz="2000" spc="229" dirty="0" smtClean="0">
                <a:latin typeface="Times New Roman"/>
                <a:cs typeface="Times New Roman"/>
              </a:rPr>
              <a:t>= </a:t>
            </a:r>
            <a:r>
              <a:rPr lang="en-GB" sz="2000" spc="120" dirty="0" smtClean="0">
                <a:latin typeface="Lucida Sans Unicode"/>
                <a:cs typeface="Lucida Sans Unicode"/>
              </a:rPr>
              <a:t>{</a:t>
            </a:r>
            <a:r>
              <a:rPr lang="en-GB" sz="2000" i="1" spc="120" dirty="0" smtClean="0">
                <a:latin typeface="Times New Roman"/>
                <a:cs typeface="Times New Roman"/>
              </a:rPr>
              <a:t>w </a:t>
            </a:r>
            <a:r>
              <a:rPr lang="en-GB" sz="2000" spc="-10" dirty="0" smtClean="0">
                <a:latin typeface="Times New Roman"/>
                <a:cs typeface="Times New Roman"/>
              </a:rPr>
              <a:t>: </a:t>
            </a:r>
            <a:r>
              <a:rPr lang="en-GB" sz="2000" i="1" spc="35" dirty="0" smtClean="0">
                <a:latin typeface="Times New Roman"/>
                <a:cs typeface="Times New Roman"/>
              </a:rPr>
              <a:t>w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15" dirty="0" smtClean="0">
                <a:latin typeface="Times New Roman"/>
                <a:cs typeface="Times New Roman"/>
              </a:rPr>
              <a:t>or </a:t>
            </a:r>
            <a:r>
              <a:rPr lang="en-GB" sz="2000" i="1" spc="35" dirty="0" smtClean="0">
                <a:latin typeface="Times New Roman"/>
                <a:cs typeface="Times New Roman"/>
              </a:rPr>
              <a:t>w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</a:t>
            </a:r>
            <a:r>
              <a:rPr lang="en-GB" sz="2000" spc="-210" dirty="0" smtClean="0">
                <a:latin typeface="Lucida Sans Unicode"/>
                <a:cs typeface="Lucida Sans Unicode"/>
              </a:rPr>
              <a:t> </a:t>
            </a:r>
            <a:r>
              <a:rPr lang="en-GB" sz="2000" i="1" spc="145" dirty="0" smtClean="0">
                <a:latin typeface="Times New Roman"/>
                <a:cs typeface="Times New Roman"/>
              </a:rPr>
              <a:t>B</a:t>
            </a:r>
            <a:r>
              <a:rPr lang="en-GB" sz="2000" spc="145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145" dirty="0" smtClean="0">
                <a:latin typeface="Times New Roman"/>
                <a:cs typeface="Times New Roman"/>
              </a:rPr>
              <a:t>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460375" indent="-191135">
              <a:lnSpc>
                <a:spcPct val="100000"/>
              </a:lnSpc>
              <a:spcBef>
                <a:spcPts val="1705"/>
              </a:spcBef>
              <a:buAutoNum type="arabicPeriod" startAt="2"/>
              <a:tabLst>
                <a:tab pos="461009" algn="l"/>
              </a:tabLst>
            </a:pPr>
            <a:r>
              <a:rPr lang="en-GB" sz="2000" spc="40" dirty="0" smtClean="0">
                <a:latin typeface="Times New Roman"/>
                <a:cs typeface="Times New Roman"/>
              </a:rPr>
              <a:t>The </a:t>
            </a:r>
            <a:r>
              <a:rPr lang="en-GB" sz="2000" i="1" spc="-80" dirty="0" smtClean="0">
                <a:latin typeface="Bookman Old Style"/>
                <a:cs typeface="Bookman Old Style"/>
              </a:rPr>
              <a:t>concatenation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i="1" spc="155" dirty="0" smtClean="0">
                <a:latin typeface="Times New Roman"/>
                <a:cs typeface="Times New Roman"/>
              </a:rPr>
              <a:t>B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dirty="0" smtClean="0">
                <a:latin typeface="Times New Roman"/>
                <a:cs typeface="Times New Roman"/>
              </a:rPr>
              <a:t>defined</a:t>
            </a:r>
            <a:r>
              <a:rPr lang="en-GB" sz="2000" spc="-15" dirty="0" smtClean="0">
                <a:latin typeface="Times New Roman"/>
                <a:cs typeface="Times New Roman"/>
              </a:rPr>
              <a:t> </a:t>
            </a:r>
            <a:r>
              <a:rPr lang="en-GB" sz="2000" spc="20" dirty="0" smtClean="0">
                <a:latin typeface="Times New Roman"/>
                <a:cs typeface="Times New Roman"/>
              </a:rPr>
              <a:t>as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2"/>
            </a:pPr>
            <a:endParaRPr lang="en-GB" sz="1400" dirty="0" smtClean="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</a:pPr>
            <a:r>
              <a:rPr lang="en-GB" sz="2000" i="1" spc="145" dirty="0" smtClean="0">
                <a:latin typeface="Times New Roman"/>
                <a:cs typeface="Times New Roman"/>
              </a:rPr>
              <a:t>AB </a:t>
            </a:r>
            <a:r>
              <a:rPr lang="en-GB" sz="2000" spc="229" dirty="0" smtClean="0">
                <a:latin typeface="Times New Roman"/>
                <a:cs typeface="Times New Roman"/>
              </a:rPr>
              <a:t>= </a:t>
            </a:r>
            <a:r>
              <a:rPr lang="en-GB" sz="2000" spc="80" dirty="0" smtClean="0">
                <a:latin typeface="Lucida Sans Unicode"/>
                <a:cs typeface="Lucida Sans Unicode"/>
              </a:rPr>
              <a:t>{</a:t>
            </a:r>
            <a:r>
              <a:rPr lang="en-GB" sz="2000" i="1" spc="80" dirty="0" err="1" smtClean="0">
                <a:latin typeface="Times New Roman"/>
                <a:cs typeface="Times New Roman"/>
              </a:rPr>
              <a:t>ww</a:t>
            </a:r>
            <a:r>
              <a:rPr lang="en-GB" sz="2000" spc="120" baseline="34722" dirty="0" smtClean="0">
                <a:latin typeface="Lucida Sans Unicode"/>
                <a:cs typeface="Lucida Sans Unicode"/>
              </a:rPr>
              <a:t>′ </a:t>
            </a:r>
            <a:r>
              <a:rPr lang="en-GB" sz="2000" spc="-10" dirty="0" smtClean="0">
                <a:latin typeface="Times New Roman"/>
                <a:cs typeface="Times New Roman"/>
              </a:rPr>
              <a:t>: </a:t>
            </a:r>
            <a:r>
              <a:rPr lang="en-GB" sz="2000" i="1" spc="35" dirty="0" smtClean="0">
                <a:latin typeface="Times New Roman"/>
                <a:cs typeface="Times New Roman"/>
              </a:rPr>
              <a:t>w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i="1" spc="20" dirty="0" smtClean="0">
                <a:latin typeface="Times New Roman"/>
                <a:cs typeface="Times New Roman"/>
              </a:rPr>
              <a:t>w</a:t>
            </a:r>
            <a:r>
              <a:rPr lang="en-GB" sz="2000" spc="30" baseline="31250" dirty="0" smtClean="0">
                <a:latin typeface="Lucida Sans Unicode"/>
                <a:cs typeface="Lucida Sans Unicode"/>
              </a:rPr>
              <a:t>′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</a:t>
            </a:r>
            <a:r>
              <a:rPr lang="en-GB" sz="2000" spc="-130" dirty="0" smtClean="0">
                <a:latin typeface="Lucida Sans Unicode"/>
                <a:cs typeface="Lucida Sans Unicode"/>
              </a:rPr>
              <a:t> </a:t>
            </a:r>
            <a:r>
              <a:rPr lang="en-GB" sz="2000" i="1" spc="145" dirty="0" smtClean="0">
                <a:latin typeface="Times New Roman"/>
                <a:cs typeface="Times New Roman"/>
              </a:rPr>
              <a:t>B</a:t>
            </a:r>
            <a:r>
              <a:rPr lang="en-GB" sz="2000" spc="145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145" dirty="0" smtClean="0">
                <a:latin typeface="Times New Roman"/>
                <a:cs typeface="Times New Roman"/>
              </a:rPr>
              <a:t>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460375" marR="106680" algn="just">
              <a:lnSpc>
                <a:spcPct val="100400"/>
              </a:lnSpc>
              <a:spcBef>
                <a:spcPts val="1195"/>
              </a:spcBef>
              <a:buNone/>
            </a:pPr>
            <a:r>
              <a:rPr lang="en-GB" sz="2000" spc="30" dirty="0" smtClean="0">
                <a:latin typeface="Times New Roman"/>
                <a:cs typeface="Times New Roman"/>
              </a:rPr>
              <a:t>In </a:t>
            </a:r>
            <a:r>
              <a:rPr lang="en-GB" sz="2000" dirty="0" smtClean="0">
                <a:latin typeface="Times New Roman"/>
                <a:cs typeface="Times New Roman"/>
              </a:rPr>
              <a:t>words, </a:t>
            </a:r>
            <a:r>
              <a:rPr lang="en-GB" sz="2000" i="1" spc="145" dirty="0" smtClean="0">
                <a:latin typeface="Times New Roman"/>
                <a:cs typeface="Times New Roman"/>
              </a:rPr>
              <a:t>AB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25" dirty="0" smtClean="0">
                <a:latin typeface="Times New Roman"/>
                <a:cs typeface="Times New Roman"/>
              </a:rPr>
              <a:t>set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spc="10" dirty="0" smtClean="0">
                <a:latin typeface="Times New Roman"/>
                <a:cs typeface="Times New Roman"/>
              </a:rPr>
              <a:t>all </a:t>
            </a:r>
            <a:r>
              <a:rPr lang="en-GB" sz="2000" spc="20" dirty="0" smtClean="0">
                <a:latin typeface="Times New Roman"/>
                <a:cs typeface="Times New Roman"/>
              </a:rPr>
              <a:t>strings </a:t>
            </a:r>
            <a:r>
              <a:rPr lang="en-GB" sz="2000" spc="30" dirty="0" smtClean="0">
                <a:latin typeface="Times New Roman"/>
                <a:cs typeface="Times New Roman"/>
              </a:rPr>
              <a:t>obtained </a:t>
            </a:r>
            <a:r>
              <a:rPr lang="en-GB" sz="2000" spc="10" dirty="0" smtClean="0">
                <a:latin typeface="Times New Roman"/>
                <a:cs typeface="Times New Roman"/>
              </a:rPr>
              <a:t>by </a:t>
            </a:r>
            <a:r>
              <a:rPr lang="en-GB" sz="2000" spc="30" dirty="0" smtClean="0">
                <a:latin typeface="Times New Roman"/>
                <a:cs typeface="Times New Roman"/>
              </a:rPr>
              <a:t>taking </a:t>
            </a:r>
            <a:r>
              <a:rPr lang="en-GB" sz="2000" spc="50" dirty="0" smtClean="0">
                <a:latin typeface="Times New Roman"/>
                <a:cs typeface="Times New Roman"/>
              </a:rPr>
              <a:t>an </a:t>
            </a:r>
            <a:r>
              <a:rPr lang="en-GB" sz="2000" spc="45" dirty="0" smtClean="0">
                <a:latin typeface="Times New Roman"/>
                <a:cs typeface="Times New Roman"/>
              </a:rPr>
              <a:t>arbitrary  </a:t>
            </a:r>
            <a:r>
              <a:rPr lang="en-GB" sz="2000" spc="25" dirty="0" smtClean="0">
                <a:latin typeface="Times New Roman"/>
                <a:cs typeface="Times New Roman"/>
              </a:rPr>
              <a:t>string </a:t>
            </a:r>
            <a:r>
              <a:rPr lang="en-GB" sz="2000" i="1" spc="35" dirty="0" smtClean="0">
                <a:latin typeface="Times New Roman"/>
                <a:cs typeface="Times New Roman"/>
              </a:rPr>
              <a:t>w </a:t>
            </a:r>
            <a:r>
              <a:rPr lang="en-GB" sz="2000" spc="15" dirty="0" smtClean="0">
                <a:latin typeface="Times New Roman"/>
                <a:cs typeface="Times New Roman"/>
              </a:rPr>
              <a:t>in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spc="50" dirty="0" smtClean="0">
                <a:latin typeface="Times New Roman"/>
                <a:cs typeface="Times New Roman"/>
              </a:rPr>
              <a:t>an </a:t>
            </a:r>
            <a:r>
              <a:rPr lang="en-GB" sz="2000" spc="45" dirty="0" smtClean="0">
                <a:latin typeface="Times New Roman"/>
                <a:cs typeface="Times New Roman"/>
              </a:rPr>
              <a:t>arbitrary </a:t>
            </a:r>
            <a:r>
              <a:rPr lang="en-GB" sz="2000" spc="25" dirty="0" smtClean="0">
                <a:latin typeface="Times New Roman"/>
                <a:cs typeface="Times New Roman"/>
              </a:rPr>
              <a:t>string </a:t>
            </a:r>
            <a:r>
              <a:rPr lang="en-GB" sz="2000" i="1" spc="20" dirty="0" smtClean="0">
                <a:latin typeface="Times New Roman"/>
                <a:cs typeface="Times New Roman"/>
              </a:rPr>
              <a:t>w</a:t>
            </a:r>
            <a:r>
              <a:rPr lang="en-GB" sz="2000" spc="30" baseline="31250" dirty="0" smtClean="0">
                <a:latin typeface="Lucida Sans Unicode"/>
                <a:cs typeface="Lucida Sans Unicode"/>
              </a:rPr>
              <a:t>′ </a:t>
            </a:r>
            <a:r>
              <a:rPr lang="en-GB" sz="2000" spc="15" dirty="0" smtClean="0">
                <a:latin typeface="Times New Roman"/>
                <a:cs typeface="Times New Roman"/>
              </a:rPr>
              <a:t>in </a:t>
            </a:r>
            <a:r>
              <a:rPr lang="en-GB" sz="2000" i="1" spc="114" dirty="0" smtClean="0">
                <a:latin typeface="Times New Roman"/>
                <a:cs typeface="Times New Roman"/>
              </a:rPr>
              <a:t>B</a:t>
            </a:r>
            <a:r>
              <a:rPr lang="en-GB" sz="2000" spc="114" dirty="0" smtClean="0">
                <a:latin typeface="Times New Roman"/>
                <a:cs typeface="Times New Roman"/>
              </a:rPr>
              <a:t>,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spc="5" dirty="0" smtClean="0">
                <a:latin typeface="Times New Roman"/>
                <a:cs typeface="Times New Roman"/>
              </a:rPr>
              <a:t>gluing </a:t>
            </a:r>
            <a:r>
              <a:rPr lang="en-GB" sz="2000" spc="45" dirty="0" smtClean="0">
                <a:latin typeface="Times New Roman"/>
                <a:cs typeface="Times New Roman"/>
              </a:rPr>
              <a:t>them</a:t>
            </a:r>
            <a:r>
              <a:rPr lang="en-GB" sz="2000" spc="-155" dirty="0" smtClean="0">
                <a:latin typeface="Times New Roman"/>
                <a:cs typeface="Times New Roman"/>
              </a:rPr>
              <a:t> </a:t>
            </a:r>
            <a:r>
              <a:rPr lang="en-GB" sz="2000" spc="30" dirty="0" smtClean="0">
                <a:latin typeface="Times New Roman"/>
                <a:cs typeface="Times New Roman"/>
              </a:rPr>
              <a:t>together  </a:t>
            </a:r>
            <a:r>
              <a:rPr lang="en-GB" sz="2000" spc="15" dirty="0" smtClean="0">
                <a:latin typeface="Times New Roman"/>
                <a:cs typeface="Times New Roman"/>
              </a:rPr>
              <a:t>(such </a:t>
            </a:r>
            <a:r>
              <a:rPr lang="en-GB" sz="2000" spc="80" dirty="0" smtClean="0">
                <a:latin typeface="Times New Roman"/>
                <a:cs typeface="Times New Roman"/>
              </a:rPr>
              <a:t>that </a:t>
            </a:r>
            <a:r>
              <a:rPr lang="en-GB" sz="2000" i="1" spc="35" dirty="0" smtClean="0">
                <a:latin typeface="Times New Roman"/>
                <a:cs typeface="Times New Roman"/>
              </a:rPr>
              <a:t>w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spc="50" dirty="0" smtClean="0">
                <a:latin typeface="Times New Roman"/>
                <a:cs typeface="Times New Roman"/>
              </a:rPr>
              <a:t>to the </a:t>
            </a:r>
            <a:r>
              <a:rPr lang="en-GB" sz="2000" spc="10" dirty="0" smtClean="0">
                <a:latin typeface="Times New Roman"/>
                <a:cs typeface="Times New Roman"/>
              </a:rPr>
              <a:t>left </a:t>
            </a:r>
            <a:r>
              <a:rPr lang="en-GB" sz="2000" spc="-30" dirty="0" smtClean="0">
                <a:latin typeface="Times New Roman"/>
                <a:cs typeface="Times New Roman"/>
              </a:rPr>
              <a:t>of</a:t>
            </a:r>
            <a:r>
              <a:rPr lang="en-GB" sz="2000" spc="225" dirty="0" smtClean="0">
                <a:latin typeface="Times New Roman"/>
                <a:cs typeface="Times New Roman"/>
              </a:rPr>
              <a:t> </a:t>
            </a:r>
            <a:r>
              <a:rPr lang="en-GB" sz="2000" i="1" spc="40" dirty="0" smtClean="0">
                <a:latin typeface="Times New Roman"/>
                <a:cs typeface="Times New Roman"/>
              </a:rPr>
              <a:t>w</a:t>
            </a:r>
            <a:r>
              <a:rPr lang="en-GB" sz="2000" spc="60" baseline="31250" dirty="0" smtClean="0">
                <a:latin typeface="Lucida Sans Unicode"/>
                <a:cs typeface="Lucida Sans Unicode"/>
              </a:rPr>
              <a:t>′</a:t>
            </a:r>
            <a:r>
              <a:rPr lang="en-GB" sz="2000" spc="40" dirty="0" smtClean="0">
                <a:latin typeface="Times New Roman"/>
                <a:cs typeface="Times New Roman"/>
              </a:rPr>
              <a:t>).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460375" indent="-191135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461009" algn="l"/>
              </a:tabLs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Operations Over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60375" indent="-191135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461009" algn="l"/>
              </a:tabLst>
            </a:pPr>
            <a:r>
              <a:rPr lang="en-GB" sz="2000" spc="40" dirty="0" smtClean="0">
                <a:latin typeface="Times New Roman"/>
                <a:cs typeface="Times New Roman"/>
              </a:rPr>
              <a:t>The </a:t>
            </a:r>
            <a:r>
              <a:rPr lang="en-GB" sz="2000" i="1" spc="-85" dirty="0" smtClean="0">
                <a:latin typeface="Bookman Old Style"/>
                <a:cs typeface="Bookman Old Style"/>
              </a:rPr>
              <a:t>star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dirty="0" smtClean="0">
                <a:latin typeface="Times New Roman"/>
                <a:cs typeface="Times New Roman"/>
              </a:rPr>
              <a:t>defined</a:t>
            </a:r>
            <a:r>
              <a:rPr lang="en-GB" sz="2000" spc="20" dirty="0" smtClean="0">
                <a:latin typeface="Times New Roman"/>
                <a:cs typeface="Times New Roman"/>
              </a:rPr>
              <a:t> as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GB" sz="1400" dirty="0" smtClean="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  <a:buNone/>
            </a:pPr>
            <a:r>
              <a:rPr lang="en-GB" sz="2000" i="1" spc="-40" dirty="0" smtClean="0">
                <a:latin typeface="Times New Roman"/>
                <a:cs typeface="Times New Roman"/>
              </a:rPr>
              <a:t>A</a:t>
            </a:r>
            <a:r>
              <a:rPr lang="en-GB" sz="2000" spc="-60" baseline="34722" dirty="0" smtClean="0">
                <a:latin typeface="Lucida Sans Unicode"/>
                <a:cs typeface="Lucida Sans Unicode"/>
              </a:rPr>
              <a:t>∗</a:t>
            </a:r>
            <a:r>
              <a:rPr lang="en-GB" sz="2000" spc="202" baseline="34722" dirty="0" smtClean="0">
                <a:latin typeface="Lucida Sans Unicode"/>
                <a:cs typeface="Lucida Sans Unicode"/>
              </a:rPr>
              <a:t>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30" dirty="0" smtClean="0">
                <a:latin typeface="Times New Roman"/>
                <a:cs typeface="Times New Roman"/>
              </a:rPr>
              <a:t> </a:t>
            </a:r>
            <a:r>
              <a:rPr lang="en-GB" sz="2000" spc="40" dirty="0" smtClean="0">
                <a:latin typeface="Lucida Sans Unicode"/>
                <a:cs typeface="Lucida Sans Unicode"/>
              </a:rPr>
              <a:t>{</a:t>
            </a:r>
            <a:r>
              <a:rPr lang="en-GB" sz="2000" i="1" spc="40" dirty="0" smtClean="0">
                <a:latin typeface="Times New Roman"/>
                <a:cs typeface="Times New Roman"/>
              </a:rPr>
              <a:t>u</a:t>
            </a:r>
            <a:r>
              <a:rPr lang="en-GB" sz="2000" spc="60" baseline="-13888" dirty="0" smtClean="0">
                <a:latin typeface="Verdana"/>
                <a:cs typeface="Verdana"/>
              </a:rPr>
              <a:t>1</a:t>
            </a:r>
            <a:r>
              <a:rPr lang="en-GB" sz="2000" i="1" spc="40" dirty="0" smtClean="0">
                <a:latin typeface="Times New Roman"/>
                <a:cs typeface="Times New Roman"/>
              </a:rPr>
              <a:t>u</a:t>
            </a:r>
            <a:r>
              <a:rPr lang="en-GB" sz="2000" spc="60" baseline="-13888" dirty="0" smtClean="0">
                <a:latin typeface="Verdana"/>
                <a:cs typeface="Verdana"/>
              </a:rPr>
              <a:t>2</a:t>
            </a:r>
            <a:r>
              <a:rPr lang="en-GB" sz="2000" spc="-52" baseline="-13888" dirty="0" smtClean="0">
                <a:latin typeface="Verdana"/>
                <a:cs typeface="Verdana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10" dirty="0" smtClean="0">
                <a:latin typeface="Times New Roman"/>
                <a:cs typeface="Times New Roman"/>
              </a:rPr>
              <a:t> </a:t>
            </a:r>
            <a:r>
              <a:rPr lang="en-GB" sz="2000" i="1" spc="75" dirty="0" err="1" smtClean="0">
                <a:latin typeface="Times New Roman"/>
                <a:cs typeface="Times New Roman"/>
              </a:rPr>
              <a:t>u</a:t>
            </a:r>
            <a:r>
              <a:rPr lang="en-GB" sz="2000" i="1" spc="112" baseline="-13888" dirty="0" err="1" smtClean="0">
                <a:latin typeface="Times New Roman"/>
                <a:cs typeface="Times New Roman"/>
              </a:rPr>
              <a:t>k</a:t>
            </a:r>
            <a:r>
              <a:rPr lang="en-GB" sz="2000" i="1" spc="300" baseline="-13888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:</a:t>
            </a:r>
            <a:r>
              <a:rPr lang="en-GB" sz="2000" spc="130" dirty="0" smtClean="0">
                <a:latin typeface="Times New Roman"/>
                <a:cs typeface="Times New Roman"/>
              </a:rPr>
              <a:t> </a:t>
            </a:r>
            <a:r>
              <a:rPr lang="en-GB" sz="2000" i="1" spc="75" dirty="0" smtClean="0">
                <a:latin typeface="Times New Roman"/>
                <a:cs typeface="Times New Roman"/>
              </a:rPr>
              <a:t>k </a:t>
            </a:r>
            <a:r>
              <a:rPr lang="en-GB" sz="2000" spc="-25" dirty="0" smtClean="0">
                <a:latin typeface="Lucida Sans Unicode"/>
                <a:cs typeface="Lucida Sans Unicode"/>
              </a:rPr>
              <a:t>≥</a:t>
            </a:r>
            <a:r>
              <a:rPr lang="en-GB" sz="2000" spc="-45" dirty="0" smtClean="0">
                <a:latin typeface="Lucida Sans Unicode"/>
                <a:cs typeface="Lucida Sans Unicode"/>
              </a:rPr>
              <a:t> </a:t>
            </a:r>
            <a:r>
              <a:rPr lang="en-GB" sz="2000" spc="-20" dirty="0" smtClean="0">
                <a:latin typeface="Times New Roman"/>
                <a:cs typeface="Times New Roman"/>
              </a:rPr>
              <a:t>0</a:t>
            </a:r>
            <a:r>
              <a:rPr lang="en-GB" sz="2000" spc="85" dirty="0" smtClean="0">
                <a:latin typeface="Times New Roman"/>
                <a:cs typeface="Times New Roman"/>
              </a:rPr>
              <a:t> </a:t>
            </a:r>
            <a:r>
              <a:rPr lang="en-GB" sz="2000" spc="45" dirty="0" smtClean="0">
                <a:latin typeface="Times New Roman"/>
                <a:cs typeface="Times New Roman"/>
              </a:rPr>
              <a:t>and</a:t>
            </a:r>
            <a:r>
              <a:rPr lang="en-GB" sz="2000" spc="90" dirty="0" smtClean="0">
                <a:latin typeface="Times New Roman"/>
                <a:cs typeface="Times New Roman"/>
              </a:rPr>
              <a:t> </a:t>
            </a:r>
            <a:r>
              <a:rPr lang="en-GB" sz="2000" i="1" spc="65" dirty="0" err="1" smtClean="0">
                <a:latin typeface="Times New Roman"/>
                <a:cs typeface="Times New Roman"/>
              </a:rPr>
              <a:t>u</a:t>
            </a:r>
            <a:r>
              <a:rPr lang="en-GB" sz="2000" i="1" spc="97" baseline="-13888" dirty="0" err="1" smtClean="0">
                <a:latin typeface="Times New Roman"/>
                <a:cs typeface="Times New Roman"/>
              </a:rPr>
              <a:t>i</a:t>
            </a:r>
            <a:r>
              <a:rPr lang="en-GB" sz="2000" i="1" spc="254" baseline="-13888" dirty="0" smtClean="0">
                <a:latin typeface="Times New Roman"/>
                <a:cs typeface="Times New Roman"/>
              </a:rPr>
              <a:t>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</a:t>
            </a:r>
            <a:r>
              <a:rPr lang="en-GB" sz="2000" spc="-45" dirty="0" smtClean="0">
                <a:latin typeface="Lucida Sans Unicode"/>
                <a:cs typeface="Lucida Sans Unicode"/>
              </a:rPr>
              <a:t> </a:t>
            </a:r>
            <a:r>
              <a:rPr lang="en-GB" sz="2000" i="1" spc="140" dirty="0" smtClean="0">
                <a:latin typeface="Times New Roman"/>
                <a:cs typeface="Times New Roman"/>
              </a:rPr>
              <a:t>A</a:t>
            </a:r>
            <a:r>
              <a:rPr lang="en-GB" sz="2000" i="1" spc="9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for</a:t>
            </a:r>
            <a:r>
              <a:rPr lang="en-GB" sz="2000" spc="85" dirty="0" smtClean="0">
                <a:latin typeface="Times New Roman"/>
                <a:cs typeface="Times New Roman"/>
              </a:rPr>
              <a:t> </a:t>
            </a:r>
            <a:r>
              <a:rPr lang="en-GB" sz="2000" spc="10" dirty="0" smtClean="0">
                <a:latin typeface="Times New Roman"/>
                <a:cs typeface="Times New Roman"/>
              </a:rPr>
              <a:t>all</a:t>
            </a:r>
            <a:r>
              <a:rPr lang="en-GB" sz="2000" spc="80" dirty="0" smtClean="0">
                <a:latin typeface="Times New Roman"/>
                <a:cs typeface="Times New Roman"/>
              </a:rPr>
              <a:t> </a:t>
            </a:r>
            <a:r>
              <a:rPr lang="en-GB" sz="2000" i="1" spc="65" dirty="0" err="1" smtClean="0">
                <a:latin typeface="Times New Roman"/>
                <a:cs typeface="Times New Roman"/>
              </a:rPr>
              <a:t>i</a:t>
            </a:r>
            <a:r>
              <a:rPr lang="en-GB" sz="2000" i="1" spc="35" dirty="0" smtClean="0">
                <a:latin typeface="Times New Roman"/>
                <a:cs typeface="Times New Roman"/>
              </a:rPr>
              <a:t>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35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1</a:t>
            </a:r>
            <a:r>
              <a:rPr lang="en-GB" sz="2000" i="1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2</a:t>
            </a:r>
            <a:r>
              <a:rPr lang="en-GB" sz="2000" i="1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95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2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110" dirty="0" smtClean="0">
                <a:latin typeface="Times New Roman"/>
                <a:cs typeface="Times New Roman"/>
              </a:rPr>
              <a:t>k</a:t>
            </a:r>
            <a:r>
              <a:rPr lang="en-GB" sz="2000" spc="110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110" dirty="0" smtClean="0">
                <a:latin typeface="Times New Roman"/>
                <a:cs typeface="Times New Roman"/>
              </a:rPr>
              <a:t>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460375" marR="106680" algn="just">
              <a:lnSpc>
                <a:spcPct val="100400"/>
              </a:lnSpc>
              <a:spcBef>
                <a:spcPts val="1195"/>
              </a:spcBef>
            </a:pPr>
            <a:r>
              <a:rPr lang="en-GB" sz="2000" spc="30" dirty="0" smtClean="0">
                <a:latin typeface="Times New Roman"/>
                <a:cs typeface="Times New Roman"/>
              </a:rPr>
              <a:t>In</a:t>
            </a:r>
            <a:r>
              <a:rPr lang="en-GB" sz="2000" spc="-25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words,</a:t>
            </a:r>
            <a:r>
              <a:rPr lang="en-GB" sz="2000" spc="20" dirty="0" smtClean="0">
                <a:latin typeface="Times New Roman"/>
                <a:cs typeface="Times New Roman"/>
              </a:rPr>
              <a:t> </a:t>
            </a:r>
            <a:r>
              <a:rPr lang="en-GB" sz="2000" i="1" spc="-40" dirty="0" smtClean="0">
                <a:latin typeface="Times New Roman"/>
                <a:cs typeface="Times New Roman"/>
              </a:rPr>
              <a:t>A</a:t>
            </a:r>
            <a:r>
              <a:rPr lang="en-GB" sz="2000" spc="-60" baseline="31250" dirty="0" smtClean="0">
                <a:latin typeface="Lucida Sans Unicode"/>
                <a:cs typeface="Lucida Sans Unicode"/>
              </a:rPr>
              <a:t>∗</a:t>
            </a:r>
            <a:r>
              <a:rPr lang="en-GB" sz="2000" spc="104" baseline="31250" dirty="0" smtClean="0">
                <a:latin typeface="Lucida Sans Unicode"/>
                <a:cs typeface="Lucida Sans Unicode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is</a:t>
            </a:r>
            <a:r>
              <a:rPr lang="en-GB" sz="2000" spc="-20" dirty="0" smtClean="0">
                <a:latin typeface="Times New Roman"/>
                <a:cs typeface="Times New Roman"/>
              </a:rPr>
              <a:t> </a:t>
            </a:r>
            <a:r>
              <a:rPr lang="en-GB" sz="2000" spc="30" dirty="0" smtClean="0">
                <a:latin typeface="Times New Roman"/>
                <a:cs typeface="Times New Roman"/>
              </a:rPr>
              <a:t>obtained</a:t>
            </a:r>
            <a:r>
              <a:rPr lang="en-GB" sz="2000" spc="-10" dirty="0" smtClean="0">
                <a:latin typeface="Times New Roman"/>
                <a:cs typeface="Times New Roman"/>
              </a:rPr>
              <a:t> </a:t>
            </a:r>
            <a:r>
              <a:rPr lang="en-GB" sz="2000" spc="10" dirty="0" smtClean="0">
                <a:latin typeface="Times New Roman"/>
                <a:cs typeface="Times New Roman"/>
              </a:rPr>
              <a:t>by</a:t>
            </a:r>
            <a:r>
              <a:rPr lang="en-GB" sz="2000" spc="-20" dirty="0" smtClean="0">
                <a:latin typeface="Times New Roman"/>
                <a:cs typeface="Times New Roman"/>
              </a:rPr>
              <a:t> </a:t>
            </a:r>
            <a:r>
              <a:rPr lang="en-GB" sz="2000" spc="30" dirty="0" smtClean="0">
                <a:latin typeface="Times New Roman"/>
                <a:cs typeface="Times New Roman"/>
              </a:rPr>
              <a:t>taking</a:t>
            </a:r>
            <a:r>
              <a:rPr lang="en-GB" sz="2000" spc="-20" dirty="0" smtClean="0">
                <a:latin typeface="Times New Roman"/>
                <a:cs typeface="Times New Roman"/>
              </a:rPr>
              <a:t> </a:t>
            </a:r>
            <a:r>
              <a:rPr lang="en-GB" sz="2000" spc="25" dirty="0" smtClean="0">
                <a:latin typeface="Times New Roman"/>
                <a:cs typeface="Times New Roman"/>
              </a:rPr>
              <a:t>any</a:t>
            </a:r>
            <a:r>
              <a:rPr lang="en-GB" sz="2000" spc="-10" dirty="0" smtClean="0">
                <a:latin typeface="Times New Roman"/>
                <a:cs typeface="Times New Roman"/>
              </a:rPr>
              <a:t> </a:t>
            </a:r>
            <a:r>
              <a:rPr lang="en-GB" sz="2000" spc="5" dirty="0" smtClean="0">
                <a:latin typeface="Times New Roman"/>
                <a:cs typeface="Times New Roman"/>
              </a:rPr>
              <a:t>finite</a:t>
            </a:r>
            <a:r>
              <a:rPr lang="en-GB" sz="2000" spc="-25" dirty="0" smtClean="0">
                <a:latin typeface="Times New Roman"/>
                <a:cs typeface="Times New Roman"/>
              </a:rPr>
              <a:t> </a:t>
            </a:r>
            <a:r>
              <a:rPr lang="en-GB" sz="2000" spc="25" dirty="0" smtClean="0">
                <a:latin typeface="Times New Roman"/>
                <a:cs typeface="Times New Roman"/>
              </a:rPr>
              <a:t>number</a:t>
            </a:r>
            <a:r>
              <a:rPr lang="en-GB" sz="2000" spc="-5" dirty="0" smtClean="0">
                <a:latin typeface="Times New Roman"/>
                <a:cs typeface="Times New Roman"/>
              </a:rPr>
              <a:t>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spc="20" dirty="0" smtClean="0">
                <a:latin typeface="Times New Roman"/>
                <a:cs typeface="Times New Roman"/>
              </a:rPr>
              <a:t>strings</a:t>
            </a:r>
            <a:r>
              <a:rPr lang="en-GB" sz="2000" spc="-10" dirty="0" smtClean="0">
                <a:latin typeface="Times New Roman"/>
                <a:cs typeface="Times New Roman"/>
              </a:rPr>
              <a:t> </a:t>
            </a:r>
            <a:r>
              <a:rPr lang="en-GB" sz="2000" spc="15" dirty="0" smtClean="0">
                <a:latin typeface="Times New Roman"/>
                <a:cs typeface="Times New Roman"/>
              </a:rPr>
              <a:t>in</a:t>
            </a:r>
            <a:r>
              <a:rPr lang="en-GB" sz="2000" spc="-25" dirty="0" smtClean="0">
                <a:latin typeface="Times New Roman"/>
                <a:cs typeface="Times New Roman"/>
              </a:rPr>
              <a:t> </a:t>
            </a:r>
            <a:r>
              <a:rPr lang="en-GB" sz="2000" i="1" spc="80" dirty="0" smtClean="0">
                <a:latin typeface="Times New Roman"/>
                <a:cs typeface="Times New Roman"/>
              </a:rPr>
              <a:t>A</a:t>
            </a:r>
            <a:r>
              <a:rPr lang="en-GB" sz="2000" spc="80" dirty="0" smtClean="0">
                <a:latin typeface="Times New Roman"/>
                <a:cs typeface="Times New Roman"/>
              </a:rPr>
              <a:t>,</a:t>
            </a:r>
            <a:r>
              <a:rPr lang="en-GB" sz="2000" spc="10" dirty="0" smtClean="0">
                <a:latin typeface="Times New Roman"/>
                <a:cs typeface="Times New Roman"/>
              </a:rPr>
              <a:t> </a:t>
            </a:r>
            <a:r>
              <a:rPr lang="en-GB" sz="2000" spc="45" dirty="0" smtClean="0">
                <a:latin typeface="Times New Roman"/>
                <a:cs typeface="Times New Roman"/>
              </a:rPr>
              <a:t>and  </a:t>
            </a:r>
            <a:r>
              <a:rPr lang="en-GB" sz="2000" spc="5" dirty="0" smtClean="0">
                <a:latin typeface="Times New Roman"/>
                <a:cs typeface="Times New Roman"/>
              </a:rPr>
              <a:t>gluing </a:t>
            </a:r>
            <a:r>
              <a:rPr lang="en-GB" sz="2000" spc="45" dirty="0" smtClean="0">
                <a:latin typeface="Times New Roman"/>
                <a:cs typeface="Times New Roman"/>
              </a:rPr>
              <a:t>them </a:t>
            </a:r>
            <a:r>
              <a:rPr lang="en-GB" sz="2000" spc="30" dirty="0" smtClean="0">
                <a:latin typeface="Times New Roman"/>
                <a:cs typeface="Times New Roman"/>
              </a:rPr>
              <a:t>together. </a:t>
            </a:r>
            <a:r>
              <a:rPr lang="en-GB" sz="2000" spc="5" dirty="0" smtClean="0">
                <a:latin typeface="Times New Roman"/>
                <a:cs typeface="Times New Roman"/>
              </a:rPr>
              <a:t>Observe </a:t>
            </a:r>
            <a:r>
              <a:rPr lang="en-GB" sz="2000" spc="80" dirty="0" smtClean="0">
                <a:latin typeface="Times New Roman"/>
                <a:cs typeface="Times New Roman"/>
              </a:rPr>
              <a:t>that </a:t>
            </a:r>
            <a:r>
              <a:rPr lang="en-GB" sz="2000" i="1" spc="75" dirty="0" smtClean="0">
                <a:latin typeface="Times New Roman"/>
                <a:cs typeface="Times New Roman"/>
              </a:rPr>
              <a:t>k </a:t>
            </a:r>
            <a:r>
              <a:rPr lang="en-GB" sz="2000" spc="229" dirty="0" smtClean="0">
                <a:latin typeface="Times New Roman"/>
                <a:cs typeface="Times New Roman"/>
              </a:rPr>
              <a:t>= </a:t>
            </a:r>
            <a:r>
              <a:rPr lang="en-GB" sz="2000" spc="-20" dirty="0" smtClean="0">
                <a:latin typeface="Times New Roman"/>
                <a:cs typeface="Times New Roman"/>
              </a:rPr>
              <a:t>0 </a:t>
            </a:r>
            <a:r>
              <a:rPr lang="en-GB" sz="2000" spc="-10" dirty="0" smtClean="0">
                <a:latin typeface="Times New Roman"/>
                <a:cs typeface="Times New Roman"/>
              </a:rPr>
              <a:t>is allowed; </a:t>
            </a:r>
            <a:r>
              <a:rPr lang="en-GB" sz="2000" spc="35" dirty="0" smtClean="0">
                <a:latin typeface="Times New Roman"/>
                <a:cs typeface="Times New Roman"/>
              </a:rPr>
              <a:t>this </a:t>
            </a:r>
            <a:r>
              <a:rPr lang="en-GB" sz="2000" spc="15" dirty="0" smtClean="0">
                <a:latin typeface="Times New Roman"/>
                <a:cs typeface="Times New Roman"/>
              </a:rPr>
              <a:t>corresponds  </a:t>
            </a:r>
            <a:r>
              <a:rPr lang="en-GB" sz="2000" spc="50" dirty="0" smtClean="0">
                <a:latin typeface="Times New Roman"/>
                <a:cs typeface="Times New Roman"/>
              </a:rPr>
              <a:t>to the </a:t>
            </a:r>
            <a:r>
              <a:rPr lang="en-GB" sz="2000" spc="30" dirty="0" smtClean="0">
                <a:latin typeface="Times New Roman"/>
                <a:cs typeface="Times New Roman"/>
              </a:rPr>
              <a:t>empty </a:t>
            </a:r>
            <a:r>
              <a:rPr lang="en-GB" sz="2000" spc="25" dirty="0" smtClean="0">
                <a:latin typeface="Times New Roman"/>
                <a:cs typeface="Times New Roman"/>
              </a:rPr>
              <a:t>string </a:t>
            </a:r>
            <a:r>
              <a:rPr lang="en-GB" sz="2000" i="1" spc="-55" dirty="0" smtClean="0">
                <a:latin typeface="Times New Roman"/>
                <a:cs typeface="Times New Roman"/>
              </a:rPr>
              <a:t>ǫ</a:t>
            </a:r>
            <a:r>
              <a:rPr lang="en-GB" sz="2000" spc="-55" dirty="0" smtClean="0">
                <a:latin typeface="Times New Roman"/>
                <a:cs typeface="Times New Roman"/>
              </a:rPr>
              <a:t>. </a:t>
            </a:r>
            <a:r>
              <a:rPr lang="en-GB" sz="2000" spc="30" dirty="0" smtClean="0">
                <a:latin typeface="Times New Roman"/>
                <a:cs typeface="Times New Roman"/>
              </a:rPr>
              <a:t>Thus, </a:t>
            </a:r>
            <a:r>
              <a:rPr lang="en-GB" sz="2000" i="1" spc="-130" dirty="0" smtClean="0">
                <a:latin typeface="Times New Roman"/>
                <a:cs typeface="Times New Roman"/>
              </a:rPr>
              <a:t>ǫ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∈</a:t>
            </a:r>
            <a:r>
              <a:rPr lang="en-GB" sz="2000" spc="40" dirty="0" smtClean="0">
                <a:latin typeface="Lucida Sans Unicode"/>
                <a:cs typeface="Lucida Sans Unicode"/>
              </a:rPr>
              <a:t> </a:t>
            </a:r>
            <a:r>
              <a:rPr lang="en-GB" sz="2000" i="1" dirty="0" smtClean="0">
                <a:latin typeface="Times New Roman"/>
                <a:cs typeface="Times New Roman"/>
              </a:rPr>
              <a:t>A</a:t>
            </a:r>
            <a:r>
              <a:rPr lang="en-GB" sz="2000" baseline="31250" dirty="0" smtClean="0">
                <a:latin typeface="Lucida Sans Unicode"/>
                <a:cs typeface="Lucida Sans Unicode"/>
              </a:rPr>
              <a:t>∗</a:t>
            </a:r>
            <a:r>
              <a:rPr lang="en-GB" sz="2000" dirty="0" smtClean="0">
                <a:latin typeface="Times New Roman"/>
                <a:cs typeface="Times New Roman"/>
              </a:rPr>
              <a:t>.</a:t>
            </a:r>
          </a:p>
          <a:p>
            <a:pPr marL="311150">
              <a:lnSpc>
                <a:spcPct val="100000"/>
              </a:lnSpc>
              <a:spcBef>
                <a:spcPts val="130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To </a:t>
            </a:r>
            <a:r>
              <a:rPr lang="en-GB" sz="2000" spc="-20" dirty="0" smtClean="0">
                <a:latin typeface="Times New Roman"/>
                <a:cs typeface="Times New Roman"/>
              </a:rPr>
              <a:t>give </a:t>
            </a:r>
            <a:r>
              <a:rPr lang="en-GB" sz="2000" spc="50" dirty="0" smtClean="0">
                <a:latin typeface="Times New Roman"/>
                <a:cs typeface="Times New Roman"/>
              </a:rPr>
              <a:t>an </a:t>
            </a:r>
            <a:r>
              <a:rPr lang="en-GB" sz="2000" spc="15" dirty="0" smtClean="0">
                <a:latin typeface="Times New Roman"/>
                <a:cs typeface="Times New Roman"/>
              </a:rPr>
              <a:t>example, </a:t>
            </a:r>
            <a:r>
              <a:rPr lang="en-GB" sz="2000" spc="30" dirty="0" smtClean="0">
                <a:latin typeface="Times New Roman"/>
                <a:cs typeface="Times New Roman"/>
              </a:rPr>
              <a:t>let </a:t>
            </a:r>
            <a:r>
              <a:rPr lang="en-GB" sz="2000" i="1" spc="140" dirty="0" smtClean="0">
                <a:latin typeface="Times New Roman"/>
                <a:cs typeface="Times New Roman"/>
              </a:rPr>
              <a:t>A </a:t>
            </a:r>
            <a:r>
              <a:rPr lang="en-GB" sz="2000" spc="229" dirty="0" smtClean="0">
                <a:latin typeface="Times New Roman"/>
                <a:cs typeface="Times New Roman"/>
              </a:rPr>
              <a:t>= </a:t>
            </a:r>
            <a:r>
              <a:rPr lang="en-GB" sz="2000" spc="70" dirty="0" smtClean="0">
                <a:latin typeface="Lucida Sans Unicode"/>
                <a:cs typeface="Lucida Sans Unicode"/>
              </a:rPr>
              <a:t>{</a:t>
            </a:r>
            <a:r>
              <a:rPr lang="en-GB" sz="2000" spc="70" dirty="0" smtClean="0">
                <a:latin typeface="Times New Roman"/>
                <a:cs typeface="Times New Roman"/>
              </a:rPr>
              <a:t>0</a:t>
            </a:r>
            <a:r>
              <a:rPr lang="en-GB" sz="2000" i="1" spc="70" dirty="0" smtClean="0">
                <a:latin typeface="Times New Roman"/>
                <a:cs typeface="Times New Roman"/>
              </a:rPr>
              <a:t>, </a:t>
            </a:r>
            <a:r>
              <a:rPr lang="en-GB" sz="2000" spc="55" dirty="0" smtClean="0">
                <a:latin typeface="Times New Roman"/>
                <a:cs typeface="Times New Roman"/>
              </a:rPr>
              <a:t>01</a:t>
            </a:r>
            <a:r>
              <a:rPr lang="en-GB" sz="2000" spc="55" dirty="0" smtClean="0">
                <a:latin typeface="Lucida Sans Unicode"/>
                <a:cs typeface="Lucida Sans Unicode"/>
              </a:rPr>
              <a:t>} </a:t>
            </a:r>
            <a:r>
              <a:rPr lang="en-GB" sz="2000" spc="45" dirty="0" smtClean="0">
                <a:latin typeface="Times New Roman"/>
                <a:cs typeface="Times New Roman"/>
              </a:rPr>
              <a:t>and </a:t>
            </a:r>
            <a:r>
              <a:rPr lang="en-GB" sz="2000" i="1" spc="155" dirty="0" smtClean="0">
                <a:latin typeface="Times New Roman"/>
                <a:cs typeface="Times New Roman"/>
              </a:rPr>
              <a:t>B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-150" dirty="0" smtClean="0">
                <a:latin typeface="Times New Roman"/>
                <a:cs typeface="Times New Roman"/>
              </a:rPr>
              <a:t> </a:t>
            </a:r>
            <a:r>
              <a:rPr lang="en-GB" sz="2000" spc="70" dirty="0" smtClean="0">
                <a:latin typeface="Lucida Sans Unicode"/>
                <a:cs typeface="Lucida Sans Unicode"/>
              </a:rPr>
              <a:t>{</a:t>
            </a:r>
            <a:r>
              <a:rPr lang="en-GB" sz="2000" spc="70" dirty="0" smtClean="0">
                <a:latin typeface="Times New Roman"/>
                <a:cs typeface="Times New Roman"/>
              </a:rPr>
              <a:t>1</a:t>
            </a:r>
            <a:r>
              <a:rPr lang="en-GB" sz="2000" i="1" spc="70" dirty="0" smtClean="0">
                <a:latin typeface="Times New Roman"/>
                <a:cs typeface="Times New Roman"/>
              </a:rPr>
              <a:t>, </a:t>
            </a:r>
            <a:r>
              <a:rPr lang="en-GB" sz="2000" spc="50" dirty="0" smtClean="0">
                <a:latin typeface="Times New Roman"/>
                <a:cs typeface="Times New Roman"/>
              </a:rPr>
              <a:t>10</a:t>
            </a:r>
            <a:r>
              <a:rPr lang="en-GB" sz="2000" spc="50" dirty="0" smtClean="0">
                <a:latin typeface="Lucida Sans Unicode"/>
                <a:cs typeface="Lucida Sans Unicode"/>
              </a:rPr>
              <a:t>}</a:t>
            </a:r>
            <a:r>
              <a:rPr lang="en-GB" sz="2000" spc="50" dirty="0" smtClean="0">
                <a:latin typeface="Times New Roman"/>
                <a:cs typeface="Times New Roman"/>
              </a:rPr>
              <a:t>. </a:t>
            </a:r>
            <a:r>
              <a:rPr lang="en-GB" sz="2000" spc="40" dirty="0" smtClean="0">
                <a:latin typeface="Times New Roman"/>
                <a:cs typeface="Times New Roman"/>
              </a:rPr>
              <a:t>Then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R="13335" algn="ctr">
              <a:lnSpc>
                <a:spcPct val="100000"/>
              </a:lnSpc>
              <a:spcBef>
                <a:spcPts val="1200"/>
              </a:spcBef>
            </a:pPr>
            <a:r>
              <a:rPr lang="en-GB" sz="2000" i="1" spc="140" dirty="0" smtClean="0">
                <a:latin typeface="Times New Roman"/>
                <a:cs typeface="Times New Roman"/>
              </a:rPr>
              <a:t>A</a:t>
            </a:r>
            <a:r>
              <a:rPr lang="en-GB" sz="2000" i="1" spc="-45" dirty="0" smtClean="0">
                <a:latin typeface="Times New Roman"/>
                <a:cs typeface="Times New Roman"/>
              </a:rPr>
              <a:t> </a:t>
            </a:r>
            <a:r>
              <a:rPr lang="en-GB" sz="2000" spc="-160" dirty="0" smtClean="0">
                <a:latin typeface="Lucida Sans Unicode"/>
                <a:cs typeface="Lucida Sans Unicode"/>
              </a:rPr>
              <a:t>∪</a:t>
            </a:r>
            <a:r>
              <a:rPr lang="en-GB" sz="2000" spc="-110" dirty="0" smtClean="0">
                <a:latin typeface="Lucida Sans Unicode"/>
                <a:cs typeface="Lucida Sans Unicode"/>
              </a:rPr>
              <a:t> </a:t>
            </a:r>
            <a:r>
              <a:rPr lang="en-GB" sz="2000" i="1" spc="155" dirty="0" smtClean="0">
                <a:latin typeface="Times New Roman"/>
                <a:cs typeface="Times New Roman"/>
              </a:rPr>
              <a:t>B</a:t>
            </a:r>
            <a:r>
              <a:rPr lang="en-GB" sz="2000" i="1" spc="80" dirty="0" smtClean="0">
                <a:latin typeface="Times New Roman"/>
                <a:cs typeface="Times New Roman"/>
              </a:rPr>
              <a:t>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35" dirty="0" smtClean="0">
                <a:latin typeface="Times New Roman"/>
                <a:cs typeface="Times New Roman"/>
              </a:rPr>
              <a:t> </a:t>
            </a:r>
            <a:r>
              <a:rPr lang="en-GB" sz="2000" spc="70" dirty="0" smtClean="0">
                <a:latin typeface="Lucida Sans Unicode"/>
                <a:cs typeface="Lucida Sans Unicode"/>
              </a:rPr>
              <a:t>{</a:t>
            </a:r>
            <a:r>
              <a:rPr lang="en-GB" sz="2000" spc="70" dirty="0" smtClean="0">
                <a:latin typeface="Times New Roman"/>
                <a:cs typeface="Times New Roman"/>
              </a:rPr>
              <a:t>0</a:t>
            </a:r>
            <a:r>
              <a:rPr lang="en-GB" sz="2000" i="1" spc="70" dirty="0" smtClean="0">
                <a:latin typeface="Times New Roman"/>
                <a:cs typeface="Times New Roman"/>
              </a:rPr>
              <a:t>,</a:t>
            </a:r>
            <a:r>
              <a:rPr lang="en-GB" sz="2000" i="1" spc="-10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01</a:t>
            </a:r>
            <a:r>
              <a:rPr lang="en-GB" sz="2000" i="1" spc="-5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1</a:t>
            </a:r>
            <a:r>
              <a:rPr lang="en-GB" sz="2000" i="1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50" dirty="0" smtClean="0">
                <a:latin typeface="Times New Roman"/>
                <a:cs typeface="Times New Roman"/>
              </a:rPr>
              <a:t>10</a:t>
            </a:r>
            <a:r>
              <a:rPr lang="en-GB" sz="2000" spc="50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50" dirty="0" smtClean="0">
                <a:latin typeface="Times New Roman"/>
                <a:cs typeface="Times New Roman"/>
              </a:rPr>
              <a:t>,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1200"/>
              </a:spcBef>
            </a:pPr>
            <a:r>
              <a:rPr lang="en-GB" sz="2000" i="1" spc="145" dirty="0" smtClean="0">
                <a:latin typeface="Times New Roman"/>
                <a:cs typeface="Times New Roman"/>
              </a:rPr>
              <a:t>AB</a:t>
            </a:r>
            <a:r>
              <a:rPr lang="en-GB" sz="2000" i="1" spc="90" dirty="0" smtClean="0">
                <a:latin typeface="Times New Roman"/>
                <a:cs typeface="Times New Roman"/>
              </a:rPr>
              <a:t>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25" dirty="0" smtClean="0">
                <a:latin typeface="Times New Roman"/>
                <a:cs typeface="Times New Roman"/>
              </a:rPr>
              <a:t> </a:t>
            </a:r>
            <a:r>
              <a:rPr lang="en-GB" sz="2000" spc="50" dirty="0" smtClean="0">
                <a:latin typeface="Lucida Sans Unicode"/>
                <a:cs typeface="Lucida Sans Unicode"/>
              </a:rPr>
              <a:t>{</a:t>
            </a:r>
            <a:r>
              <a:rPr lang="en-GB" sz="2000" spc="50" dirty="0" smtClean="0">
                <a:latin typeface="Times New Roman"/>
                <a:cs typeface="Times New Roman"/>
              </a:rPr>
              <a:t>01</a:t>
            </a:r>
            <a:r>
              <a:rPr lang="en-GB" sz="2000" i="1" spc="5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010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011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25" dirty="0" smtClean="0">
                <a:latin typeface="Times New Roman"/>
                <a:cs typeface="Times New Roman"/>
              </a:rPr>
              <a:t>0110</a:t>
            </a:r>
            <a:r>
              <a:rPr lang="en-GB" sz="2000" spc="25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25" dirty="0" smtClean="0">
                <a:latin typeface="Times New Roman"/>
                <a:cs typeface="Times New Roman"/>
              </a:rPr>
              <a:t>,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GB" sz="2000" spc="45" dirty="0" smtClean="0">
                <a:latin typeface="Times New Roman"/>
                <a:cs typeface="Times New Roman"/>
              </a:rPr>
              <a:t>	and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  <a:spcBef>
                <a:spcPts val="10"/>
              </a:spcBef>
            </a:pPr>
            <a:r>
              <a:rPr lang="en-GB" sz="2000" i="1" spc="-40" dirty="0" smtClean="0">
                <a:latin typeface="Times New Roman"/>
                <a:cs typeface="Times New Roman"/>
              </a:rPr>
              <a:t>A</a:t>
            </a:r>
            <a:r>
              <a:rPr lang="en-GB" sz="2000" spc="-60" baseline="34722" dirty="0" smtClean="0">
                <a:latin typeface="Lucida Sans Unicode"/>
                <a:cs typeface="Lucida Sans Unicode"/>
              </a:rPr>
              <a:t>∗</a:t>
            </a:r>
            <a:r>
              <a:rPr lang="en-GB" sz="2000" spc="187" baseline="34722" dirty="0" smtClean="0">
                <a:latin typeface="Lucida Sans Unicode"/>
                <a:cs typeface="Lucida Sans Unicode"/>
              </a:rPr>
              <a:t>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35" dirty="0" smtClean="0">
                <a:latin typeface="Times New Roman"/>
                <a:cs typeface="Times New Roman"/>
              </a:rPr>
              <a:t> </a:t>
            </a:r>
            <a:r>
              <a:rPr lang="en-GB" sz="2000" spc="30" dirty="0" smtClean="0">
                <a:latin typeface="Lucida Sans Unicode"/>
                <a:cs typeface="Lucida Sans Unicode"/>
              </a:rPr>
              <a:t>{</a:t>
            </a:r>
            <a:r>
              <a:rPr lang="en-GB" sz="2000" i="1" spc="30" dirty="0" smtClean="0">
                <a:latin typeface="Times New Roman"/>
                <a:cs typeface="Times New Roman"/>
              </a:rPr>
              <a:t>ǫ,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0</a:t>
            </a:r>
            <a:r>
              <a:rPr lang="en-GB" sz="2000" i="1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01</a:t>
            </a:r>
            <a:r>
              <a:rPr lang="en-GB" sz="2000" i="1" spc="-5" dirty="0" smtClean="0">
                <a:latin typeface="Times New Roman"/>
                <a:cs typeface="Times New Roman"/>
              </a:rPr>
              <a:t>,</a:t>
            </a:r>
            <a:r>
              <a:rPr lang="en-GB" sz="2000" i="1" spc="-9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00</a:t>
            </a:r>
            <a:r>
              <a:rPr lang="en-GB" sz="2000" i="1" spc="-5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001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010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0101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95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000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1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0001</a:t>
            </a:r>
            <a:r>
              <a:rPr lang="en-GB" sz="2000" i="1" spc="-10" dirty="0" smtClean="0">
                <a:latin typeface="Times New Roman"/>
                <a:cs typeface="Times New Roman"/>
              </a:rPr>
              <a:t>,</a:t>
            </a:r>
            <a:r>
              <a:rPr lang="en-GB" sz="2000" i="1" spc="-110" dirty="0" smtClean="0">
                <a:latin typeface="Times New Roman"/>
                <a:cs typeface="Times New Roman"/>
              </a:rPr>
              <a:t> </a:t>
            </a:r>
            <a:r>
              <a:rPr lang="en-GB" sz="2000" spc="-15" dirty="0" smtClean="0">
                <a:latin typeface="Times New Roman"/>
                <a:cs typeface="Times New Roman"/>
              </a:rPr>
              <a:t>00101</a:t>
            </a:r>
            <a:r>
              <a:rPr lang="en-GB" sz="2000" i="1" spc="-15" dirty="0" smtClean="0">
                <a:latin typeface="Times New Roman"/>
                <a:cs typeface="Times New Roman"/>
              </a:rPr>
              <a:t>,</a:t>
            </a:r>
            <a:r>
              <a:rPr lang="en-GB" sz="2000" i="1" spc="-100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95" dirty="0" smtClean="0">
                <a:latin typeface="Times New Roman"/>
                <a:cs typeface="Times New Roman"/>
              </a:rPr>
              <a:t> </a:t>
            </a:r>
            <a:r>
              <a:rPr lang="en-GB" sz="2000" i="1" spc="20" dirty="0" smtClean="0">
                <a:latin typeface="Times New Roman"/>
                <a:cs typeface="Times New Roman"/>
              </a:rPr>
              <a:t>.</a:t>
            </a:r>
            <a:r>
              <a:rPr lang="en-GB" sz="2000" i="1" spc="-110" dirty="0" smtClean="0">
                <a:latin typeface="Times New Roman"/>
                <a:cs typeface="Times New Roman"/>
              </a:rPr>
              <a:t> </a:t>
            </a:r>
            <a:r>
              <a:rPr lang="en-GB" sz="2000" i="1" spc="60" dirty="0" smtClean="0">
                <a:latin typeface="Times New Roman"/>
                <a:cs typeface="Times New Roman"/>
              </a:rPr>
              <a:t>.</a:t>
            </a:r>
            <a:r>
              <a:rPr lang="en-GB" sz="2000" spc="60" dirty="0" smtClean="0">
                <a:latin typeface="Lucida Sans Unicode"/>
                <a:cs typeface="Lucida Sans Unicode"/>
              </a:rPr>
              <a:t>}</a:t>
            </a:r>
            <a:r>
              <a:rPr lang="en-GB" sz="2000" i="1" spc="60" dirty="0" smtClean="0">
                <a:latin typeface="Times New Roman"/>
                <a:cs typeface="Times New Roman"/>
              </a:rPr>
              <a:t>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8900" marR="107314" algn="r">
              <a:lnSpc>
                <a:spcPct val="100000"/>
              </a:lnSpc>
              <a:spcBef>
                <a:spcPts val="650"/>
              </a:spcBef>
            </a:pPr>
            <a:r>
              <a:rPr lang="en-GB" sz="2000" dirty="0" smtClean="0">
                <a:latin typeface="Times New Roman"/>
                <a:cs typeface="Times New Roman"/>
              </a:rPr>
              <a:t>As </a:t>
            </a:r>
            <a:r>
              <a:rPr lang="en-GB" sz="2000" spc="40" dirty="0" smtClean="0">
                <a:latin typeface="Times New Roman"/>
                <a:cs typeface="Times New Roman"/>
              </a:rPr>
              <a:t>another </a:t>
            </a:r>
            <a:r>
              <a:rPr lang="en-GB" sz="2000" spc="15" dirty="0" smtClean="0">
                <a:latin typeface="Times New Roman"/>
                <a:cs typeface="Times New Roman"/>
              </a:rPr>
              <a:t>example, </a:t>
            </a:r>
            <a:r>
              <a:rPr lang="en-GB" sz="2000" spc="-30" dirty="0" smtClean="0">
                <a:latin typeface="Times New Roman"/>
                <a:cs typeface="Times New Roman"/>
              </a:rPr>
              <a:t>if </a:t>
            </a:r>
            <a:r>
              <a:rPr lang="en-GB" sz="2000" spc="145" dirty="0" smtClean="0">
                <a:latin typeface="Times New Roman"/>
                <a:cs typeface="Times New Roman"/>
              </a:rPr>
              <a:t>Σ </a:t>
            </a:r>
            <a:r>
              <a:rPr lang="en-GB" sz="2000" spc="229" dirty="0" smtClean="0">
                <a:latin typeface="Times New Roman"/>
                <a:cs typeface="Times New Roman"/>
              </a:rPr>
              <a:t>= </a:t>
            </a:r>
            <a:r>
              <a:rPr lang="en-GB" sz="2000" spc="70" dirty="0" smtClean="0">
                <a:latin typeface="Lucida Sans Unicode"/>
                <a:cs typeface="Lucida Sans Unicode"/>
              </a:rPr>
              <a:t>{</a:t>
            </a:r>
            <a:r>
              <a:rPr lang="en-GB" sz="2000" spc="70" dirty="0" smtClean="0">
                <a:latin typeface="Times New Roman"/>
                <a:cs typeface="Times New Roman"/>
              </a:rPr>
              <a:t>0</a:t>
            </a:r>
            <a:r>
              <a:rPr lang="en-GB" sz="2000" i="1" spc="70" dirty="0" smtClean="0">
                <a:latin typeface="Times New Roman"/>
                <a:cs typeface="Times New Roman"/>
              </a:rPr>
              <a:t>, </a:t>
            </a:r>
            <a:r>
              <a:rPr lang="en-GB" sz="2000" spc="70" dirty="0" smtClean="0">
                <a:latin typeface="Times New Roman"/>
                <a:cs typeface="Times New Roman"/>
              </a:rPr>
              <a:t>1</a:t>
            </a:r>
            <a:r>
              <a:rPr lang="en-GB" sz="2000" spc="70" dirty="0" smtClean="0">
                <a:latin typeface="Lucida Sans Unicode"/>
                <a:cs typeface="Lucida Sans Unicode"/>
              </a:rPr>
              <a:t>}</a:t>
            </a:r>
            <a:r>
              <a:rPr lang="en-GB" sz="2000" spc="70" dirty="0" smtClean="0">
                <a:latin typeface="Times New Roman"/>
                <a:cs typeface="Times New Roman"/>
              </a:rPr>
              <a:t>, </a:t>
            </a:r>
            <a:r>
              <a:rPr lang="en-GB" sz="2000" spc="45" dirty="0" smtClean="0">
                <a:latin typeface="Times New Roman"/>
                <a:cs typeface="Times New Roman"/>
              </a:rPr>
              <a:t>then </a:t>
            </a:r>
            <a:r>
              <a:rPr lang="en-GB" sz="2000" spc="-40" dirty="0" smtClean="0">
                <a:latin typeface="Times New Roman"/>
                <a:cs typeface="Times New Roman"/>
              </a:rPr>
              <a:t>Σ</a:t>
            </a:r>
            <a:r>
              <a:rPr lang="en-GB" sz="2000" spc="-60" baseline="31250" dirty="0" smtClean="0">
                <a:latin typeface="Lucida Sans Unicode"/>
                <a:cs typeface="Lucida Sans Unicode"/>
              </a:rPr>
              <a:t>∗ </a:t>
            </a:r>
            <a:r>
              <a:rPr lang="en-GB" sz="2000" spc="-10" dirty="0" smtClean="0">
                <a:latin typeface="Times New Roman"/>
                <a:cs typeface="Times New Roman"/>
              </a:rPr>
              <a:t>is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25" dirty="0" smtClean="0">
                <a:latin typeface="Times New Roman"/>
                <a:cs typeface="Times New Roman"/>
              </a:rPr>
              <a:t>set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spc="10" dirty="0" smtClean="0">
                <a:latin typeface="Times New Roman"/>
                <a:cs typeface="Times New Roman"/>
              </a:rPr>
              <a:t>all</a:t>
            </a:r>
            <a:r>
              <a:rPr lang="en-GB" sz="2000" spc="250" dirty="0" smtClean="0">
                <a:latin typeface="Times New Roman"/>
                <a:cs typeface="Times New Roman"/>
              </a:rPr>
              <a:t> </a:t>
            </a:r>
            <a:r>
              <a:rPr lang="en-GB" sz="2000" spc="30" dirty="0" smtClean="0">
                <a:latin typeface="Times New Roman"/>
                <a:cs typeface="Times New Roman"/>
              </a:rPr>
              <a:t>binary</a:t>
            </a:r>
            <a:r>
              <a:rPr lang="en-GB" sz="2000" spc="180" dirty="0" smtClean="0">
                <a:latin typeface="Times New Roman"/>
                <a:cs typeface="Times New Roman"/>
              </a:rPr>
              <a:t> </a:t>
            </a:r>
            <a:r>
              <a:rPr lang="en-GB" sz="2000" spc="20" dirty="0" smtClean="0">
                <a:latin typeface="Times New Roman"/>
                <a:cs typeface="Times New Roman"/>
              </a:rPr>
              <a:t>strings </a:t>
            </a:r>
            <a:r>
              <a:rPr lang="en-GB" sz="2000" spc="-5" dirty="0" smtClean="0">
                <a:latin typeface="Times New Roman"/>
                <a:cs typeface="Times New Roman"/>
              </a:rPr>
              <a:t> </a:t>
            </a:r>
            <a:r>
              <a:rPr lang="en-GB" sz="2000" spc="15" dirty="0" smtClean="0">
                <a:latin typeface="Times New Roman"/>
                <a:cs typeface="Times New Roman"/>
              </a:rPr>
              <a:t>(including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30" dirty="0" smtClean="0">
                <a:latin typeface="Times New Roman"/>
                <a:cs typeface="Times New Roman"/>
              </a:rPr>
              <a:t>empty string). </a:t>
            </a:r>
            <a:r>
              <a:rPr lang="en-GB" sz="2000" spc="5" dirty="0" smtClean="0">
                <a:latin typeface="Times New Roman"/>
                <a:cs typeface="Times New Roman"/>
              </a:rPr>
              <a:t>Observe </a:t>
            </a:r>
            <a:r>
              <a:rPr lang="en-GB" sz="2000" spc="80" dirty="0" smtClean="0">
                <a:latin typeface="Times New Roman"/>
                <a:cs typeface="Times New Roman"/>
              </a:rPr>
              <a:t>that </a:t>
            </a:r>
            <a:r>
              <a:rPr lang="en-GB" sz="2000" spc="50" dirty="0" smtClean="0">
                <a:latin typeface="Times New Roman"/>
                <a:cs typeface="Times New Roman"/>
              </a:rPr>
              <a:t>a </a:t>
            </a:r>
            <a:r>
              <a:rPr lang="en-GB" sz="2000" spc="25" dirty="0" smtClean="0">
                <a:latin typeface="Times New Roman"/>
                <a:cs typeface="Times New Roman"/>
              </a:rPr>
              <a:t>string </a:t>
            </a:r>
            <a:r>
              <a:rPr lang="en-GB" sz="2000" spc="-5" dirty="0" smtClean="0">
                <a:latin typeface="Times New Roman"/>
                <a:cs typeface="Times New Roman"/>
              </a:rPr>
              <a:t>always </a:t>
            </a:r>
            <a:r>
              <a:rPr lang="en-GB" sz="2000" spc="30" dirty="0" smtClean="0">
                <a:latin typeface="Times New Roman"/>
                <a:cs typeface="Times New Roman"/>
              </a:rPr>
              <a:t>has </a:t>
            </a:r>
            <a:r>
              <a:rPr lang="en-GB" sz="2000" spc="50" dirty="0" smtClean="0">
                <a:latin typeface="Times New Roman"/>
                <a:cs typeface="Times New Roman"/>
              </a:rPr>
              <a:t>a </a:t>
            </a:r>
            <a:r>
              <a:rPr lang="en-GB" sz="2000" spc="5" dirty="0" smtClean="0">
                <a:latin typeface="Times New Roman"/>
                <a:cs typeface="Times New Roman"/>
              </a:rPr>
              <a:t>finite</a:t>
            </a:r>
            <a:r>
              <a:rPr lang="en-GB" sz="2000" spc="-125" dirty="0" smtClean="0">
                <a:latin typeface="Times New Roman"/>
                <a:cs typeface="Times New Roman"/>
              </a:rPr>
              <a:t> </a:t>
            </a:r>
            <a:r>
              <a:rPr lang="en-GB" sz="2000" spc="25" dirty="0" smtClean="0">
                <a:latin typeface="Times New Roman"/>
                <a:cs typeface="Times New Roman"/>
              </a:rPr>
              <a:t>length.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8900" marR="107314" indent="222250">
              <a:lnSpc>
                <a:spcPct val="100000"/>
              </a:lnSpc>
              <a:spcBef>
                <a:spcPts val="10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Before </a:t>
            </a:r>
            <a:r>
              <a:rPr lang="en-GB" sz="2000" spc="-40" dirty="0" smtClean="0">
                <a:latin typeface="Times New Roman"/>
                <a:cs typeface="Times New Roman"/>
              </a:rPr>
              <a:t>we </a:t>
            </a:r>
            <a:r>
              <a:rPr lang="en-GB" sz="2000" spc="15" dirty="0" smtClean="0">
                <a:latin typeface="Times New Roman"/>
                <a:cs typeface="Times New Roman"/>
              </a:rPr>
              <a:t>proceed, </a:t>
            </a:r>
            <a:r>
              <a:rPr lang="en-GB" sz="2000" spc="-40" dirty="0" smtClean="0">
                <a:latin typeface="Times New Roman"/>
                <a:cs typeface="Times New Roman"/>
              </a:rPr>
              <a:t>we </a:t>
            </a:r>
            <a:r>
              <a:rPr lang="en-GB" sz="2000" spc="-20" dirty="0" smtClean="0">
                <a:latin typeface="Times New Roman"/>
                <a:cs typeface="Times New Roman"/>
              </a:rPr>
              <a:t>give </a:t>
            </a:r>
            <a:r>
              <a:rPr lang="en-GB" sz="2000" spc="50" dirty="0" smtClean="0">
                <a:latin typeface="Times New Roman"/>
                <a:cs typeface="Times New Roman"/>
              </a:rPr>
              <a:t>an </a:t>
            </a:r>
            <a:r>
              <a:rPr lang="en-GB" sz="2000" spc="30" dirty="0" smtClean="0">
                <a:latin typeface="Times New Roman"/>
                <a:cs typeface="Times New Roman"/>
              </a:rPr>
              <a:t>alternative </a:t>
            </a:r>
            <a:r>
              <a:rPr lang="en-GB" sz="2000" spc="50" dirty="0" smtClean="0">
                <a:latin typeface="Times New Roman"/>
                <a:cs typeface="Times New Roman"/>
              </a:rPr>
              <a:t>(and </a:t>
            </a:r>
            <a:r>
              <a:rPr lang="en-GB" sz="2000" spc="15" dirty="0" smtClean="0">
                <a:latin typeface="Times New Roman"/>
                <a:cs typeface="Times New Roman"/>
              </a:rPr>
              <a:t>equivalent) </a:t>
            </a:r>
            <a:r>
              <a:rPr lang="en-GB" sz="2000" spc="10" dirty="0" smtClean="0">
                <a:latin typeface="Times New Roman"/>
                <a:cs typeface="Times New Roman"/>
              </a:rPr>
              <a:t>definition </a:t>
            </a:r>
            <a:r>
              <a:rPr lang="en-GB" sz="2000" spc="-30" dirty="0" smtClean="0">
                <a:latin typeface="Times New Roman"/>
                <a:cs typeface="Times New Roman"/>
              </a:rPr>
              <a:t>of  </a:t>
            </a:r>
            <a:r>
              <a:rPr lang="en-GB" sz="2000" spc="50" dirty="0" smtClean="0">
                <a:latin typeface="Times New Roman"/>
                <a:cs typeface="Times New Roman"/>
              </a:rPr>
              <a:t>the star </a:t>
            </a:r>
            <a:r>
              <a:rPr lang="en-GB" sz="2000" spc="-30" dirty="0" smtClean="0">
                <a:latin typeface="Times New Roman"/>
                <a:cs typeface="Times New Roman"/>
              </a:rPr>
              <a:t>of </a:t>
            </a:r>
            <a:r>
              <a:rPr lang="en-GB" sz="2000" spc="50" dirty="0" smtClean="0">
                <a:latin typeface="Times New Roman"/>
                <a:cs typeface="Times New Roman"/>
              </a:rPr>
              <a:t>the </a:t>
            </a:r>
            <a:r>
              <a:rPr lang="en-GB" sz="2000" spc="15" dirty="0" smtClean="0">
                <a:latin typeface="Times New Roman"/>
                <a:cs typeface="Times New Roman"/>
              </a:rPr>
              <a:t>language </a:t>
            </a:r>
            <a:r>
              <a:rPr lang="en-GB" sz="2000" i="1" spc="65" dirty="0" smtClean="0">
                <a:latin typeface="Times New Roman"/>
                <a:cs typeface="Times New Roman"/>
              </a:rPr>
              <a:t>A</a:t>
            </a:r>
            <a:r>
              <a:rPr lang="en-GB" sz="2000" spc="65" dirty="0" smtClean="0">
                <a:latin typeface="Times New Roman"/>
                <a:cs typeface="Times New Roman"/>
              </a:rPr>
              <a:t>:</a:t>
            </a:r>
            <a:r>
              <a:rPr lang="en-GB" sz="2000" spc="250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Define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GB" sz="1400" dirty="0" smtClean="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</a:pPr>
            <a:r>
              <a:rPr lang="en-GB" sz="2000" i="1" spc="25" dirty="0" smtClean="0">
                <a:latin typeface="Times New Roman"/>
                <a:cs typeface="Times New Roman"/>
              </a:rPr>
              <a:t>A</a:t>
            </a:r>
            <a:r>
              <a:rPr lang="en-GB" sz="2000" spc="37" baseline="34722" dirty="0" smtClean="0">
                <a:latin typeface="Verdana"/>
                <a:cs typeface="Verdana"/>
              </a:rPr>
              <a:t>0 </a:t>
            </a:r>
            <a:r>
              <a:rPr lang="en-GB" sz="2000" spc="229" dirty="0" smtClean="0">
                <a:latin typeface="Times New Roman"/>
                <a:cs typeface="Times New Roman"/>
              </a:rPr>
              <a:t>=</a:t>
            </a:r>
            <a:r>
              <a:rPr lang="en-GB" sz="2000" spc="90" dirty="0" smtClean="0">
                <a:latin typeface="Times New Roman"/>
                <a:cs typeface="Times New Roman"/>
              </a:rPr>
              <a:t> </a:t>
            </a:r>
            <a:r>
              <a:rPr lang="en-GB" sz="2000" spc="90" dirty="0" smtClean="0">
                <a:latin typeface="Lucida Sans Unicode"/>
                <a:cs typeface="Lucida Sans Unicode"/>
              </a:rPr>
              <a:t>{</a:t>
            </a:r>
            <a:r>
              <a:rPr lang="en-GB" sz="2000" i="1" spc="90" dirty="0" smtClean="0">
                <a:latin typeface="Times New Roman"/>
                <a:cs typeface="Times New Roman"/>
              </a:rPr>
              <a:t>ǫ</a:t>
            </a:r>
            <a:r>
              <a:rPr lang="en-GB" sz="2000" spc="90" dirty="0" smtClean="0">
                <a:latin typeface="Lucida Sans Unicode"/>
                <a:cs typeface="Lucida Sans Unicode"/>
              </a:rPr>
              <a:t>}</a:t>
            </a: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0AC8F-8461-490A-8363-4F38EB4CB33F}"/>
</file>

<file path=customXml/itemProps2.xml><?xml version="1.0" encoding="utf-8"?>
<ds:datastoreItem xmlns:ds="http://schemas.openxmlformats.org/officeDocument/2006/customXml" ds:itemID="{D67F02A4-D707-4FC7-8954-0E69CAA4DA69}"/>
</file>

<file path=customXml/itemProps3.xml><?xml version="1.0" encoding="utf-8"?>
<ds:datastoreItem xmlns:ds="http://schemas.openxmlformats.org/officeDocument/2006/customXml" ds:itemID="{AA0A862A-2060-49E9-A428-50B556B082CF}"/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758</Words>
  <Application>Microsoft Office PowerPoint</Application>
  <PresentationFormat>Custom</PresentationFormat>
  <Paragraphs>130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 Languages Strings and Alphabets </vt:lpstr>
      <vt:lpstr> Strings </vt:lpstr>
      <vt:lpstr>Operation on Strings</vt:lpstr>
      <vt:lpstr>Powers of alphabets</vt:lpstr>
      <vt:lpstr>Example for powers of alphabet</vt:lpstr>
      <vt:lpstr> Languages  </vt:lpstr>
      <vt:lpstr>Operations Over Languages</vt:lpstr>
      <vt:lpstr>Operations Over Languages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31</cp:revision>
  <dcterms:created xsi:type="dcterms:W3CDTF">2020-06-15T12:13:30Z</dcterms:created>
  <dcterms:modified xsi:type="dcterms:W3CDTF">2021-07-14T08:34:35Z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