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4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13.xml" ContentType="application/vnd.openxmlformats-officedocument.presentationml.slide+xml"/>
  <Override PartName="/ppt/slides/slide5.xml" ContentType="application/vnd.openxmlformats-officedocument.presentationml.slide+xml"/>
  <Override PartName="/ppt/slides/slide12.xml" ContentType="application/vnd.openxmlformats-officedocument.presentationml.slide+xml"/>
  <Override PartName="/ppt/slides/slide14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66" r:id="rId3"/>
    <p:sldId id="275" r:id="rId4"/>
    <p:sldId id="260" r:id="rId5"/>
    <p:sldId id="270" r:id="rId6"/>
    <p:sldId id="264" r:id="rId7"/>
    <p:sldId id="269" r:id="rId8"/>
    <p:sldId id="268" r:id="rId9"/>
    <p:sldId id="259" r:id="rId10"/>
    <p:sldId id="267" r:id="rId11"/>
    <p:sldId id="271" r:id="rId12"/>
    <p:sldId id="272" r:id="rId13"/>
    <p:sldId id="274" r:id="rId14"/>
    <p:sldId id="26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R THANGAKUMAR J" initials="DTJ" lastIdx="1" clrIdx="0">
    <p:extLst>
      <p:ext uri="{19B8F6BF-5375-455C-9EA6-DF929625EA0E}">
        <p15:presenceInfo xmlns:p15="http://schemas.microsoft.com/office/powerpoint/2012/main" xmlns="" userId="DR THANGAKUMAR J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4995" autoAdjust="0"/>
    <p:restoredTop sz="94660" autoAdjust="0"/>
  </p:normalViewPr>
  <p:slideViewPr>
    <p:cSldViewPr snapToGrid="0">
      <p:cViewPr varScale="1">
        <p:scale>
          <a:sx n="88" d="100"/>
          <a:sy n="88" d="100"/>
        </p:scale>
        <p:origin x="-466" y="-7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2" d="100"/>
          <a:sy n="52" d="100"/>
        </p:scale>
        <p:origin x="2862" y="84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5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9C9F3A78-4BFE-4C17-BFC2-FEA27AD7A4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3DE6668-234E-4D55-9951-1B74AAEFAEF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4855DE-1565-47AB-8B39-78992C08112F}" type="datetimeFigureOut">
              <a:rPr lang="en-IN" smtClean="0"/>
              <a:pPr/>
              <a:t>16-07-2021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BAA11243-96DF-4841-82A6-E6A48F9ED57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8D8B6A2-C1DB-4CC5-A2C2-72D5F17C6EE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2D49E6-F9A9-4872-9285-2B59B4A8A56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11244316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DEEDE8-E329-4D50-9EF7-2D0FC66E5658}" type="datetimeFigureOut">
              <a:rPr lang="en-IN" smtClean="0"/>
              <a:pPr/>
              <a:t>16-07-2021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6EC4D6-0FD4-41A5-8DD4-80759096037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93901821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6EC4D6-0FD4-41A5-8DD4-80759096037E}" type="slidenum">
              <a:rPr lang="en-IN" smtClean="0"/>
              <a:pPr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628930B-F6B2-4710-912C-F6D276D185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0BCBA1B-55AB-4888-A0EA-6BAFA806A3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DCD0204-CEAC-4640-93BC-98E4EA0CC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A20A7-EF3C-43BD-AA55-56345DEEA5E3}" type="datetime1">
              <a:rPr lang="en-IN" smtClean="0"/>
              <a:pPr/>
              <a:t>16-07-2021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B3311DD-1C40-40E9-B47A-E231B263D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Department of Computer science and Engineering         CSB4302 - Theory of Computation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D9120DA-4DC6-41C4-9D48-3F9D97924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29488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0D1C38-E01B-46F4-9B00-79CBD6B58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55D25C72-C170-4C80-A7CE-5AEC0824B2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466037A-6358-4B67-ABA6-97BE6C71E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67CFE-2C09-4820-8B53-D3B00376CA65}" type="datetime1">
              <a:rPr lang="en-IN" smtClean="0"/>
              <a:pPr/>
              <a:t>16-07-2021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9188AE9-2487-40A0-BC98-75DC0443D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Department of Computer science and Engineering         CSB4302 - Theory of Computation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1E17F5A-D710-45EB-9BA9-D094D28A7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553318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239777D9-0D3A-465A-9BF7-1BA48E1A6D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8BD30F04-1AE8-41E1-BF24-88E93ABE1E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CEB8322-1663-4B11-9096-E75398729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C5C45-562E-4F3B-8ADD-6B7C098716B0}" type="datetime1">
              <a:rPr lang="en-IN" smtClean="0"/>
              <a:pPr/>
              <a:t>16-07-2021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14D8BDE-9244-4852-B500-2AB8F0DCD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Department of Computer science and Engineering         CSB4302 - Theory of Computation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3BA97D3-0B94-4AAA-9DE6-20E161EB0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277679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FE48DBC-BC11-4378-98F3-3D7087705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3FFA553-0C62-439F-862B-194572796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F212165-AAA9-4C86-84A5-B0D929014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5356F-D9FA-4BF7-9B03-9BE117C49311}" type="datetime1">
              <a:rPr lang="en-IN" smtClean="0"/>
              <a:pPr/>
              <a:t>16-07-2021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41CB5D3-5747-46A3-BABE-92E0F2426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Department of Computer science and Engineering         CSB4302 - Theory of Computation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F7D12A2-DF32-4D73-A48D-D50A91349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120355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6B4838B-743A-4A08-8AC3-E044CDFCD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E76ABC4-9136-4E43-BC8D-6A4E892D37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516BB1E-B163-436B-8187-8864877D9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A3B9D-7337-41FD-BA1F-6411094EDAFE}" type="datetime1">
              <a:rPr lang="en-IN" smtClean="0"/>
              <a:pPr/>
              <a:t>16-07-2021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EEB2E47-B18A-420A-A68C-3917FC86F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Department of Computer science and Engineering         CSB4302 - Theory of Computation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EB540B5-689E-4E73-BC5D-279675D7A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876950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334B69A-FC15-4D10-B856-1BB196B87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29E8E83-868E-4E47-BE58-294331C65D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B9E6ED80-1646-42A4-BF48-3E1B34D237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C7D1786-B3C3-4A46-B744-CB54D950A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3940C-45BD-47E7-AFE2-D37D94F28DB9}" type="datetime1">
              <a:rPr lang="en-IN" smtClean="0"/>
              <a:pPr/>
              <a:t>16-07-2021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3F7D358-400E-4C9A-A0EF-F1C431FAF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Department of Computer science and Engineering         CSB4302 - Theory of Computation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97B7A76-D904-48E5-B8FB-12B3CA200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300282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D70C618-3FAF-4542-B5C4-63881ABC6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1636A16-8724-4637-B7CA-0E06D5FCFF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F1F429B-C130-402C-94BA-6DB5E5F097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96170A65-508F-4530-9772-FA122704C6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3B381CC0-5921-4CB4-950B-66B8D0C606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36D25CDF-414B-4752-A07F-DFDA29431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5BAC8-BA71-4A76-BBDB-C92A1C8586D3}" type="datetime1">
              <a:rPr lang="en-IN" smtClean="0"/>
              <a:pPr/>
              <a:t>16-07-2021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488D9921-8FEB-421B-949A-748701D16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Department of Computer science and Engineering         CSB4302 - Theory of Computation</a:t>
            </a:r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1EBC6D36-E8E3-4E11-AACD-6D07662A9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01947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15EA072-DCB1-49F8-8C10-C09BF88E3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D8B4FDC-BEA0-41AF-B590-D21013D22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BDBE4-8C46-41F8-A8D6-A312B4DF6A51}" type="datetime1">
              <a:rPr lang="en-IN" smtClean="0"/>
              <a:pPr/>
              <a:t>16-07-2021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B985D7F1-FAC9-4379-B1F6-4529D5105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Department of Computer science and Engineering         CSB4302 - Theory of Computation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17A2FA80-21DD-46A6-BA3D-3AA7748DF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590155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8FD9DB21-3289-48FD-89BC-F10B93C3C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778FD-9EC0-4C70-BB12-9437A2F9AFA1}" type="datetime1">
              <a:rPr lang="en-IN" smtClean="0"/>
              <a:pPr/>
              <a:t>16-07-2021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9342A39D-334B-4CDD-98C3-49DFE9935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Department of Computer science and Engineering         CSB4302 - Theory of Computation</a:t>
            </a:r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D36C21A-831C-4FEF-96AB-4DCDB243D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662426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B21080B-F798-42E9-BF75-E12B4896B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AFB721E-DCE2-497F-925E-DC30360618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BFAB0222-38EB-49C4-8A37-B3CF4747D6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29597D9-283C-4F97-A323-93AFDC82D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F71A1-76DD-4AAC-9161-D52C908C3F87}" type="datetime1">
              <a:rPr lang="en-IN" smtClean="0"/>
              <a:pPr/>
              <a:t>16-07-2021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9BCFF8F-ABAD-4A1A-B7DA-5EC2C5212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Department of Computer science and Engineering         CSB4302 - Theory of Computation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3A995E0-0463-4DE4-BEA2-8FFBEB4BE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637385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89583BF-470B-4F91-8BE8-1A8CCA187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0D7D1479-8EA5-459C-985D-D7704475C6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3B41C362-DD79-426F-A246-9E9ED2900C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5291855-09E6-44C8-A445-3D770DE92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CF56D-5B44-42D9-8BB8-4F3BB8F9CB3E}" type="datetime1">
              <a:rPr lang="en-IN" smtClean="0"/>
              <a:pPr/>
              <a:t>16-07-2021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132D0C3-A75C-406C-8F58-00A15F631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Department of Computer science and Engineering         CSB4302 - Theory of Computation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F7C4917-7974-43CF-80DC-882417A9B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391246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910DE3EC-DD57-471D-87F8-788E3A0B6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5840A49-423D-4626-B22A-D09065F26F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9353D1D-BDE3-46D5-9566-6B86FE81EA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4C924-D9C9-43A7-9981-48889F95C93B}" type="datetime1">
              <a:rPr lang="en-IN" smtClean="0"/>
              <a:pPr/>
              <a:t>16-07-2021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4A07D07-0343-43EF-9D64-9705941132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smtClean="0"/>
              <a:t>Department of Computer science and Engineering         CSB4302 - Theory of Computation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42751E9-B8F7-43D3-BC70-5A2B9E9752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A4E876-1E2A-41C4-BFA0-7D60E841BE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712443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73">
            <a:extLst>
              <a:ext uri="{FF2B5EF4-FFF2-40B4-BE49-F238E27FC236}">
                <a16:creationId xmlns:a16="http://schemas.microsoft.com/office/drawing/2014/main" xmlns="" id="{D55CA618-78A6-47F6-B865-E9315164FB4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29" name="Group 75">
            <a:extLst>
              <a:ext uri="{FF2B5EF4-FFF2-40B4-BE49-F238E27FC236}">
                <a16:creationId xmlns:a16="http://schemas.microsoft.com/office/drawing/2014/main" xmlns="" id="{B83D307E-DF68-43F8-97CE-0AAE950A712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2271255" y="-1"/>
            <a:ext cx="7649490" cy="5728133"/>
            <a:chOff x="329184" y="1"/>
            <a:chExt cx="524256" cy="5728133"/>
          </a:xfrm>
        </p:grpSpPr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xmlns="" id="{5546E3D2-37BF-4528-9851-2B2F628234A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flipH="1">
              <a:off x="329184" y="5728134"/>
              <a:ext cx="523824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0" name="Rectangle 77">
              <a:extLst>
                <a:ext uri="{FF2B5EF4-FFF2-40B4-BE49-F238E27FC236}">
                  <a16:creationId xmlns:a16="http://schemas.microsoft.com/office/drawing/2014/main" xmlns="" id="{752A0C69-DC4E-4FC0-843C-BAA27B3A562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C68B822C-8E13-46B2-9A39-B56617C49EE1}"/>
              </a:ext>
            </a:extLst>
          </p:cNvPr>
          <p:cNvSpPr/>
          <p:nvPr/>
        </p:nvSpPr>
        <p:spPr>
          <a:xfrm>
            <a:off x="1057080" y="4179967"/>
            <a:ext cx="10071536" cy="92975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dirty="0" smtClean="0">
                <a:latin typeface="+mj-lt"/>
                <a:ea typeface="+mj-ea"/>
                <a:cs typeface="+mj-cs"/>
              </a:rPr>
              <a:t>CSB4301 – Theory of Computation </a:t>
            </a:r>
            <a:endParaRPr lang="en-US" sz="4400" b="1" dirty="0">
              <a:latin typeface="+mj-lt"/>
              <a:ea typeface="+mj-ea"/>
              <a:cs typeface="+mj-cs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dirty="0">
                <a:latin typeface="+mj-lt"/>
                <a:ea typeface="+mj-ea"/>
                <a:cs typeface="+mj-cs"/>
              </a:rPr>
              <a:t>B.Tech – </a:t>
            </a:r>
            <a:r>
              <a:rPr lang="en-US" sz="3600" b="1" dirty="0" err="1" smtClean="0">
                <a:latin typeface="+mj-lt"/>
                <a:ea typeface="+mj-ea"/>
                <a:cs typeface="+mj-cs"/>
              </a:rPr>
              <a:t>IVth</a:t>
            </a:r>
            <a:r>
              <a:rPr lang="en-US" sz="3600" b="1" dirty="0" smtClean="0">
                <a:latin typeface="+mj-lt"/>
                <a:ea typeface="+mj-ea"/>
                <a:cs typeface="+mj-cs"/>
              </a:rPr>
              <a:t> </a:t>
            </a:r>
            <a:r>
              <a:rPr lang="en-US" sz="3600" b="1" dirty="0">
                <a:latin typeface="+mj-lt"/>
                <a:ea typeface="+mj-ea"/>
                <a:cs typeface="+mj-cs"/>
              </a:rPr>
              <a:t>Semester</a:t>
            </a:r>
          </a:p>
        </p:txBody>
      </p:sp>
      <p:pic>
        <p:nvPicPr>
          <p:cNvPr id="5" name="Picture 4" descr="A drawing of a face&#10;&#10;Description automatically generated">
            <a:extLst>
              <a:ext uri="{FF2B5EF4-FFF2-40B4-BE49-F238E27FC236}">
                <a16:creationId xmlns:a16="http://schemas.microsoft.com/office/drawing/2014/main" xmlns="" id="{F66FE3D0-78E3-4BB5-8CF5-4D1761BC2A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97717" y="1549792"/>
            <a:ext cx="5069590" cy="1242049"/>
          </a:xfrm>
          <a:prstGeom prst="rect">
            <a:avLst/>
          </a:prstGeom>
        </p:spPr>
      </p:pic>
      <p:pic>
        <p:nvPicPr>
          <p:cNvPr id="1026" name="Picture 2" descr="A group of people walking down the street&#10;&#10;Description automatically generated">
            <a:extLst>
              <a:ext uri="{FF2B5EF4-FFF2-40B4-BE49-F238E27FC236}">
                <a16:creationId xmlns:a16="http://schemas.microsoft.com/office/drawing/2014/main" xmlns="" id="{A97A7F0A-04BB-42FC-A57C-919A2FBAD7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6531483" y="671201"/>
            <a:ext cx="4459824" cy="2999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xmlns="" id="{6919AD16-203D-4566-B9F0-BD78C757DBC5}"/>
              </a:ext>
            </a:extLst>
          </p:cNvPr>
          <p:cNvSpPr/>
          <p:nvPr/>
        </p:nvSpPr>
        <p:spPr>
          <a:xfrm>
            <a:off x="1057080" y="5825864"/>
            <a:ext cx="10071536" cy="92975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7500" lnSpcReduction="200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dirty="0">
                <a:latin typeface="+mj-lt"/>
                <a:ea typeface="+mj-ea"/>
                <a:cs typeface="+mj-cs"/>
              </a:rPr>
              <a:t>M</a:t>
            </a:r>
            <a:r>
              <a:rPr lang="en-US" sz="4400" b="1" dirty="0" smtClean="0">
                <a:latin typeface="+mj-lt"/>
                <a:ea typeface="+mj-ea"/>
                <a:cs typeface="+mj-cs"/>
              </a:rPr>
              <a:t>r</a:t>
            </a:r>
            <a:r>
              <a:rPr lang="en-US" sz="4400" b="1" dirty="0">
                <a:latin typeface="+mj-lt"/>
                <a:ea typeface="+mj-ea"/>
                <a:cs typeface="+mj-cs"/>
              </a:rPr>
              <a:t>. </a:t>
            </a:r>
            <a:r>
              <a:rPr lang="en-US" sz="4400" b="1" dirty="0" err="1" smtClean="0">
                <a:latin typeface="+mj-lt"/>
                <a:ea typeface="+mj-ea"/>
                <a:cs typeface="+mj-cs"/>
              </a:rPr>
              <a:t>D.S.John</a:t>
            </a:r>
            <a:r>
              <a:rPr lang="en-US" sz="4400" b="1" dirty="0" smtClean="0">
                <a:latin typeface="+mj-lt"/>
                <a:ea typeface="+mj-ea"/>
                <a:cs typeface="+mj-cs"/>
              </a:rPr>
              <a:t> </a:t>
            </a:r>
            <a:r>
              <a:rPr lang="en-US" sz="4400" b="1" dirty="0" err="1" smtClean="0">
                <a:latin typeface="+mj-lt"/>
                <a:ea typeface="+mj-ea"/>
                <a:cs typeface="+mj-cs"/>
              </a:rPr>
              <a:t>Deva</a:t>
            </a:r>
            <a:r>
              <a:rPr lang="en-US" sz="4400" b="1" dirty="0" smtClean="0">
                <a:latin typeface="+mj-lt"/>
                <a:ea typeface="+mj-ea"/>
                <a:cs typeface="+mj-cs"/>
              </a:rPr>
              <a:t> </a:t>
            </a:r>
            <a:r>
              <a:rPr lang="en-US" sz="4400" b="1" dirty="0" err="1" smtClean="0">
                <a:latin typeface="+mj-lt"/>
                <a:ea typeface="+mj-ea"/>
                <a:cs typeface="+mj-cs"/>
              </a:rPr>
              <a:t>Prasanna</a:t>
            </a:r>
            <a:r>
              <a:rPr lang="en-US" sz="4400" b="1" dirty="0" smtClean="0">
                <a:latin typeface="+mj-lt"/>
                <a:ea typeface="+mj-ea"/>
                <a:cs typeface="+mj-cs"/>
              </a:rPr>
              <a:t> AP(SG) &amp;  </a:t>
            </a:r>
            <a:r>
              <a:rPr lang="en-US" sz="4400" b="1" dirty="0" err="1" smtClean="0">
                <a:latin typeface="+mj-lt"/>
                <a:ea typeface="+mj-ea"/>
                <a:cs typeface="+mj-cs"/>
              </a:rPr>
              <a:t>Ms.Vanathi</a:t>
            </a:r>
            <a:r>
              <a:rPr lang="en-US" sz="4400" b="1" smtClean="0">
                <a:latin typeface="+mj-lt"/>
                <a:ea typeface="+mj-ea"/>
                <a:cs typeface="+mj-cs"/>
              </a:rPr>
              <a:t>, AP(SS)</a:t>
            </a:r>
            <a:endParaRPr lang="en-US" sz="4400" b="1" dirty="0" smtClean="0">
              <a:latin typeface="+mj-lt"/>
              <a:ea typeface="+mj-ea"/>
              <a:cs typeface="+mj-cs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400" b="1" dirty="0" smtClean="0"/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dirty="0" smtClean="0"/>
              <a:t>Department of Computer Science and Engineering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xmlns="" val="3433882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>
            <a:extLst>
              <a:ext uri="{FF2B5EF4-FFF2-40B4-BE49-F238E27FC236}">
                <a16:creationId xmlns:a16="http://schemas.microsoft.com/office/drawing/2014/main" xmlns="" id="{2B566528-1B12-4246-9431-5C2D7D0811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605B88-7F17-488F-A777-6E60EC8C1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80964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5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if and only if statements</a:t>
            </a:r>
            <a:endParaRPr lang="en-US" sz="25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17E3AF8-5034-46DC-ADBC-F682788B21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898902"/>
            <a:ext cx="10809780" cy="5486399"/>
          </a:xfr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0">
              <a:lnSpc>
                <a:spcPct val="17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000" dirty="0" smtClean="0"/>
              <a:t>A if and only if B === A </a:t>
            </a:r>
            <a:r>
              <a:rPr lang="en-US" sz="2000" i="1" dirty="0" err="1" smtClean="0"/>
              <a:t>iff</a:t>
            </a:r>
            <a:r>
              <a:rPr lang="en-US" sz="2000" dirty="0" smtClean="0"/>
              <a:t> B</a:t>
            </a:r>
            <a:endParaRPr lang="en-US" sz="2000" dirty="0"/>
          </a:p>
          <a:p>
            <a:pPr marL="0">
              <a:lnSpc>
                <a:spcPct val="170000"/>
              </a:lnSpc>
              <a:spcBef>
                <a:spcPts val="0"/>
              </a:spcBef>
              <a:spcAft>
                <a:spcPts val="600"/>
              </a:spcAft>
            </a:pPr>
            <a:r>
              <a:rPr lang="en-GB" sz="2000" dirty="0" smtClean="0"/>
              <a:t>The above statement has got two parts </a:t>
            </a:r>
          </a:p>
          <a:p>
            <a:pPr marL="0">
              <a:lnSpc>
                <a:spcPct val="17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000" dirty="0" smtClean="0"/>
              <a:t>   1. if A then B</a:t>
            </a:r>
          </a:p>
          <a:p>
            <a:pPr marL="0">
              <a:lnSpc>
                <a:spcPct val="17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000" dirty="0" smtClean="0"/>
              <a:t>   2. if B then A</a:t>
            </a:r>
          </a:p>
          <a:p>
            <a:pPr marL="0">
              <a:lnSpc>
                <a:spcPct val="17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000" dirty="0" smtClean="0"/>
              <a:t>Simple example </a:t>
            </a:r>
          </a:p>
          <a:p>
            <a:pPr marL="0">
              <a:lnSpc>
                <a:spcPct val="17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000" dirty="0" smtClean="0"/>
              <a:t>Theorem :  For any real number ‘x’,  then floor(x)=ceiling(x) if and only if ‘x’ is an integer </a:t>
            </a:r>
          </a:p>
          <a:p>
            <a:pPr marL="0">
              <a:lnSpc>
                <a:spcPct val="17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000" dirty="0" smtClean="0"/>
              <a:t>Step 1: Assume floor(x)=ceiling(x) and prove x is integer. (if part)</a:t>
            </a:r>
          </a:p>
          <a:p>
            <a:pPr marL="0">
              <a:lnSpc>
                <a:spcPct val="17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000" dirty="0" smtClean="0"/>
              <a:t>Step 2: Assume x is integer and prove floor(x)=ceiling(x) (only if part)</a:t>
            </a:r>
          </a:p>
          <a:p>
            <a:pPr marL="0">
              <a:lnSpc>
                <a:spcPct val="17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000" dirty="0" smtClean="0"/>
              <a:t>Before we have to consider the facts </a:t>
            </a:r>
          </a:p>
          <a:p>
            <a:pPr marL="0">
              <a:lnSpc>
                <a:spcPct val="17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000" dirty="0" smtClean="0"/>
              <a:t>Floor(x)&lt;=x               ex: floor(6.5) = 6</a:t>
            </a:r>
          </a:p>
          <a:p>
            <a:pPr marL="0">
              <a:spcBef>
                <a:spcPts val="0"/>
              </a:spcBef>
              <a:spcAft>
                <a:spcPts val="600"/>
              </a:spcAft>
              <a:buNone/>
            </a:pPr>
            <a:endParaRPr lang="en-GB" sz="2000" dirty="0" smtClean="0"/>
          </a:p>
          <a:p>
            <a:pPr marL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000" dirty="0" smtClean="0"/>
              <a:t>Ceiling (x)&gt;= x           ex: ceiling(6.5)=7  </a:t>
            </a:r>
            <a:endParaRPr lang="en-US" sz="2000" dirty="0"/>
          </a:p>
          <a:p>
            <a:pPr marL="0">
              <a:spcBef>
                <a:spcPts val="0"/>
              </a:spcBef>
              <a:spcAft>
                <a:spcPts val="600"/>
              </a:spcAft>
            </a:pPr>
            <a:endParaRPr lang="en-US" sz="2000" dirty="0"/>
          </a:p>
          <a:p>
            <a:pPr marL="0">
              <a:spcBef>
                <a:spcPts val="0"/>
              </a:spcBef>
              <a:spcAft>
                <a:spcPts val="600"/>
              </a:spcAft>
            </a:pPr>
            <a:endParaRPr lang="en-US" sz="2000" dirty="0"/>
          </a:p>
          <a:p>
            <a:pPr marL="0">
              <a:spcBef>
                <a:spcPts val="0"/>
              </a:spcBef>
              <a:spcAft>
                <a:spcPts val="600"/>
              </a:spcAft>
            </a:pPr>
            <a:endParaRPr lang="en-US" sz="2000" dirty="0"/>
          </a:p>
          <a:p>
            <a:pPr marL="0">
              <a:spcBef>
                <a:spcPts val="0"/>
              </a:spcBef>
              <a:spcAft>
                <a:spcPts val="600"/>
              </a:spcAft>
            </a:pPr>
            <a:endParaRPr lang="en-US" sz="2000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xmlns="" id="{2E80C965-DB6D-4F81-9E9E-B027384D0B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xmlns="" id="{A580F890-B085-4E95-96AA-55AEBEC5CE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Isosceles Triangle 63">
            <a:extLst>
              <a:ext uri="{FF2B5EF4-FFF2-40B4-BE49-F238E27FC236}">
                <a16:creationId xmlns:a16="http://schemas.microsoft.com/office/drawing/2014/main" xmlns="" id="{D3F51FEB-38FB-4F6C-9F7B-2F2AFAB654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xmlns="" id="{1E547BA6-BAE0-43BB-A7CA-60F69CE252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381175C-E588-4ED4-8218-6F5EFCF64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6507" y="6382847"/>
            <a:ext cx="882154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CSB4302 - Theory of Computation</a:t>
            </a:r>
            <a:endParaRPr lang="en-US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 descr="A drawing of a face&#10;&#10;Description automatically generated">
            <a:extLst>
              <a:ext uri="{FF2B5EF4-FFF2-40B4-BE49-F238E27FC236}">
                <a16:creationId xmlns:a16="http://schemas.microsoft.com/office/drawing/2014/main" xmlns="" id="{F0BF0B0A-7CD3-413F-9A65-2020079C9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3905" y="6412978"/>
            <a:ext cx="1462088" cy="358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52521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2B566528-1B12-4246-9431-5C2D7D0811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605B88-7F17-488F-A777-6E60EC8C1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034865" cy="716652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GB" sz="2800" dirty="0" smtClean="0"/>
              <a:t/>
            </a:r>
            <a:br>
              <a:rPr lang="en-GB" sz="2800" dirty="0" smtClean="0"/>
            </a:br>
            <a:r>
              <a:rPr lang="en-GB" sz="2800" dirty="0" smtClean="0"/>
              <a:t>Proving the Theorem :  For any real number ‘x’,  then floor(x)=ceiling(x) if and only if ‘x’ is an integer </a:t>
            </a:r>
            <a:br>
              <a:rPr lang="en-GB" sz="2800" dirty="0" smtClean="0"/>
            </a:br>
            <a:r>
              <a:rPr lang="en-US" sz="2500" dirty="0"/>
              <a:t/>
            </a:r>
            <a:br>
              <a:rPr lang="en-US" sz="2500" dirty="0"/>
            </a:br>
            <a:endParaRPr lang="en-US" sz="25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17E3AF8-5034-46DC-ADBC-F682788B21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991892"/>
            <a:ext cx="10042613" cy="5185071"/>
          </a:xfrm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 marL="0">
              <a:lnSpc>
                <a:spcPct val="16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000" b="1" dirty="0" smtClean="0"/>
              <a:t>The if  part -- Assume floor(x)=ceiling(x) and prove x is integer. </a:t>
            </a:r>
          </a:p>
          <a:p>
            <a:pPr marL="0">
              <a:lnSpc>
                <a:spcPct val="16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000" dirty="0" smtClean="0"/>
              <a:t>floor(x)&lt;=x ; --(1) </a:t>
            </a:r>
          </a:p>
          <a:p>
            <a:pPr marL="0">
              <a:lnSpc>
                <a:spcPct val="16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000" dirty="0" smtClean="0"/>
              <a:t>ceiling(x)&gt;=x --(2)</a:t>
            </a:r>
          </a:p>
          <a:p>
            <a:pPr marL="0">
              <a:lnSpc>
                <a:spcPct val="16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000" dirty="0" smtClean="0"/>
              <a:t>But we know floor(x)=ceiling(x) so replace ceiling(x) with  floor(x) in inequality (2)</a:t>
            </a:r>
          </a:p>
          <a:p>
            <a:pPr marL="0">
              <a:lnSpc>
                <a:spcPct val="16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000" dirty="0" smtClean="0"/>
              <a:t>Then we will get </a:t>
            </a:r>
            <a:endParaRPr lang="en-US" sz="2000" dirty="0"/>
          </a:p>
          <a:p>
            <a:pPr marL="0">
              <a:lnSpc>
                <a:spcPct val="16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000" dirty="0" smtClean="0"/>
              <a:t>floor(x)&lt;=x  &amp; floor(x)&gt;=x  then by mathematical inequality </a:t>
            </a:r>
          </a:p>
          <a:p>
            <a:pPr marL="0">
              <a:lnSpc>
                <a:spcPct val="16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000" dirty="0" smtClean="0"/>
              <a:t>floor(x)=x </a:t>
            </a:r>
            <a:r>
              <a:rPr lang="en-GB" sz="2000" dirty="0" smtClean="0">
                <a:sym typeface="Wingdings" pitchFamily="2" charset="2"/>
              </a:rPr>
              <a:t> hence it is proved that x is an integer.</a:t>
            </a:r>
          </a:p>
          <a:p>
            <a:pPr marL="0">
              <a:lnSpc>
                <a:spcPct val="16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000" b="1" dirty="0" smtClean="0">
                <a:sym typeface="Wingdings" pitchFamily="2" charset="2"/>
              </a:rPr>
              <a:t>Now the only if part -- </a:t>
            </a:r>
            <a:r>
              <a:rPr lang="en-GB" sz="2000" b="1" dirty="0" smtClean="0"/>
              <a:t>Assume x is integer and prove floor(x)=ceiling(x)</a:t>
            </a:r>
          </a:p>
          <a:p>
            <a:pPr marL="0">
              <a:lnSpc>
                <a:spcPct val="16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000" dirty="0" smtClean="0"/>
              <a:t>If we assume x as an integer then</a:t>
            </a:r>
          </a:p>
          <a:p>
            <a:pPr marL="0">
              <a:lnSpc>
                <a:spcPct val="16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000" dirty="0" smtClean="0"/>
              <a:t>floor(x)=x</a:t>
            </a:r>
          </a:p>
          <a:p>
            <a:pPr marL="0">
              <a:lnSpc>
                <a:spcPct val="16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000" dirty="0" smtClean="0"/>
              <a:t>ceiling(x)=x</a:t>
            </a:r>
          </a:p>
          <a:p>
            <a:pPr marL="0">
              <a:lnSpc>
                <a:spcPct val="16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000" dirty="0" smtClean="0"/>
              <a:t>Hence floor(x)=ceiling(x)   ///////    Hence proved</a:t>
            </a:r>
            <a:endParaRPr lang="en-US" sz="2000" dirty="0" smtClean="0"/>
          </a:p>
          <a:p>
            <a:pPr marL="0">
              <a:lnSpc>
                <a:spcPct val="16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GB" sz="2000" dirty="0" smtClean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2E80C965-DB6D-4F81-9E9E-B027384D0B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xmlns="" id="{A580F890-B085-4E95-96AA-55AEBEC5CE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xmlns="" id="{D3F51FEB-38FB-4F6C-9F7B-2F2AFAB654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1E547BA6-BAE0-43BB-A7CA-60F69CE252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381175C-E588-4ED4-8218-6F5EFCF64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72560" y="6357701"/>
            <a:ext cx="772199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GB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+mn-ea"/>
                <a:cs typeface="+mn-cs"/>
              </a:rPr>
              <a:t>Department of Computer science and Engineering         CSB4302 - Theory of Computation</a:t>
            </a:r>
            <a:endParaRPr lang="en-US" kern="1200" dirty="0">
              <a:solidFill>
                <a:prstClr val="black">
                  <a:tint val="75000"/>
                </a:prstClr>
              </a:solidFill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1" name="Picture 20" descr="A drawing of a face&#10;&#10;Description automatically generated">
            <a:extLst>
              <a:ext uri="{FF2B5EF4-FFF2-40B4-BE49-F238E27FC236}">
                <a16:creationId xmlns:a16="http://schemas.microsoft.com/office/drawing/2014/main" xmlns="" id="{4A55397B-9D2A-4653-80EF-283A640764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3905" y="6407321"/>
            <a:ext cx="1462088" cy="358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75278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2B566528-1B12-4246-9431-5C2D7D0811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605B88-7F17-488F-A777-6E60EC8C1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050364" cy="1483819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2200" dirty="0" smtClean="0"/>
              <a:t>Proving equivalency in Sets :In automata we will be often proving the equivalency of sets among languages.</a:t>
            </a:r>
            <a:br>
              <a:rPr lang="en-US" sz="2200" dirty="0" smtClean="0"/>
            </a:b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2200" dirty="0" smtClean="0"/>
              <a:t>We try to prove </a:t>
            </a:r>
            <a:r>
              <a:rPr lang="en-GB" sz="2200" dirty="0" smtClean="0"/>
              <a:t>R</a:t>
            </a:r>
            <a:r>
              <a:rPr lang="hy-AM" sz="2200" dirty="0" smtClean="0"/>
              <a:t>Ս</a:t>
            </a:r>
            <a:r>
              <a:rPr lang="en-GB" sz="2200" dirty="0" smtClean="0"/>
              <a:t>(S</a:t>
            </a:r>
            <a:r>
              <a:rPr lang="hy-AM" sz="2200" dirty="0" smtClean="0"/>
              <a:t> Ո </a:t>
            </a:r>
            <a:r>
              <a:rPr lang="en-GB" sz="2200" dirty="0" smtClean="0"/>
              <a:t>T)=</a:t>
            </a:r>
            <a:r>
              <a:rPr lang="hy-AM" sz="2200" dirty="0" smtClean="0"/>
              <a:t> </a:t>
            </a:r>
            <a:r>
              <a:rPr lang="en-GB" sz="2200" dirty="0" smtClean="0"/>
              <a:t>(R</a:t>
            </a:r>
            <a:r>
              <a:rPr lang="hy-AM" sz="2200" dirty="0" smtClean="0"/>
              <a:t>Ս</a:t>
            </a:r>
            <a:r>
              <a:rPr lang="en-GB" sz="2200" dirty="0" smtClean="0"/>
              <a:t>S)</a:t>
            </a:r>
            <a:r>
              <a:rPr lang="hy-AM" sz="2200" dirty="0" smtClean="0"/>
              <a:t> Ո </a:t>
            </a:r>
            <a:r>
              <a:rPr lang="en-GB" sz="2200" dirty="0" smtClean="0"/>
              <a:t>(R</a:t>
            </a:r>
            <a:r>
              <a:rPr lang="hy-AM" sz="2200" dirty="0" smtClean="0"/>
              <a:t>Ս</a:t>
            </a:r>
            <a:r>
              <a:rPr lang="en-GB" sz="2200" dirty="0" smtClean="0"/>
              <a:t>T)</a:t>
            </a:r>
            <a:r>
              <a:rPr lang="en-US" sz="2200" dirty="0" smtClean="0"/>
              <a:t>  </a:t>
            </a:r>
            <a:r>
              <a:rPr lang="en-US" sz="2200" dirty="0"/>
              <a:t/>
            </a:r>
            <a:br>
              <a:rPr lang="en-US" sz="2200" dirty="0"/>
            </a:br>
            <a:r>
              <a:rPr lang="en-US" sz="2200" dirty="0" smtClean="0"/>
              <a:t>(Remember your set theoretical notations)</a:t>
            </a:r>
            <a:endParaRPr lang="en-US" sz="2500" b="1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2E80C965-DB6D-4F81-9E9E-B027384D0B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xmlns="" id="{A580F890-B085-4E95-96AA-55AEBEC5CE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xmlns="" id="{D3F51FEB-38FB-4F6C-9F7B-2F2AFAB654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1E547BA6-BAE0-43BB-A7CA-60F69CE252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381175C-E588-4ED4-8218-6F5EFCF64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72560" y="6357701"/>
            <a:ext cx="772199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GB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+mn-ea"/>
                <a:cs typeface="+mn-cs"/>
              </a:rPr>
              <a:t>Department of Computer science and Engineering         CSB4302 - Theory of Computation</a:t>
            </a:r>
            <a:endParaRPr lang="en-US" kern="1200" dirty="0">
              <a:solidFill>
                <a:prstClr val="black">
                  <a:tint val="75000"/>
                </a:prstClr>
              </a:solidFill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1" name="Picture 20" descr="A drawing of a face&#10;&#10;Description automatically generated">
            <a:extLst>
              <a:ext uri="{FF2B5EF4-FFF2-40B4-BE49-F238E27FC236}">
                <a16:creationId xmlns:a16="http://schemas.microsoft.com/office/drawing/2014/main" xmlns="" id="{4A55397B-9D2A-4653-80EF-283A640764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3905" y="6407321"/>
            <a:ext cx="1462088" cy="358211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07769" y="1825155"/>
            <a:ext cx="5052448" cy="45341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775278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2B566528-1B12-4246-9431-5C2D7D0811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605B88-7F17-488F-A777-6E60EC8C1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500" dirty="0" err="1" smtClean="0"/>
              <a:t>Contrapositives</a:t>
            </a:r>
            <a:r>
              <a:rPr lang="en-US" sz="2500" dirty="0"/>
              <a:t/>
            </a:r>
            <a:br>
              <a:rPr lang="en-US" sz="2500" dirty="0"/>
            </a:br>
            <a:r>
              <a:rPr lang="en-US" sz="2500" dirty="0"/>
              <a:t/>
            </a:r>
            <a:br>
              <a:rPr lang="en-US" sz="2500" dirty="0"/>
            </a:br>
            <a:endParaRPr lang="en-US" sz="25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17E3AF8-5034-46DC-ADBC-F682788B21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1782981"/>
            <a:ext cx="10042613" cy="4393982"/>
          </a:xfrm>
        </p:spPr>
        <p:txBody>
          <a:bodyPr vert="horz" lIns="91440" tIns="45720" rIns="91440" bIns="45720" rtlCol="0">
            <a:normAutofit/>
          </a:bodyPr>
          <a:lstStyle/>
          <a:p>
            <a:pPr marL="0">
              <a:spcBef>
                <a:spcPts val="0"/>
              </a:spcBef>
              <a:spcAft>
                <a:spcPts val="600"/>
              </a:spcAft>
            </a:pPr>
            <a:r>
              <a:rPr lang="en-GB" sz="2000" dirty="0" smtClean="0"/>
              <a:t>The </a:t>
            </a:r>
            <a:r>
              <a:rPr lang="en-GB" sz="2000" dirty="0" err="1" smtClean="0"/>
              <a:t>contrapositive</a:t>
            </a:r>
            <a:r>
              <a:rPr lang="en-GB" sz="2000" dirty="0" smtClean="0"/>
              <a:t> of the theorem </a:t>
            </a:r>
          </a:p>
          <a:p>
            <a:pPr marL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000" dirty="0" smtClean="0"/>
              <a:t>	If H then C </a:t>
            </a:r>
          </a:p>
          <a:p>
            <a:pPr marL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000" dirty="0" smtClean="0"/>
              <a:t>will be </a:t>
            </a:r>
            <a:endParaRPr lang="en-US" sz="2000" dirty="0"/>
          </a:p>
          <a:p>
            <a:pPr marL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 smtClean="0"/>
              <a:t>	</a:t>
            </a:r>
            <a:r>
              <a:rPr lang="en-GB" sz="2000" dirty="0" smtClean="0"/>
              <a:t>If not C then not H</a:t>
            </a:r>
            <a:endParaRPr lang="en-US" sz="2000" dirty="0"/>
          </a:p>
          <a:p>
            <a:pPr marL="0">
              <a:spcBef>
                <a:spcPts val="0"/>
              </a:spcBef>
              <a:spcAft>
                <a:spcPts val="600"/>
              </a:spcAft>
            </a:pPr>
            <a:r>
              <a:rPr lang="en-GB" sz="2000" dirty="0" smtClean="0"/>
              <a:t>OBSERVE THEY BOTH ARE LOGICALLY EQUIVALENT.</a:t>
            </a:r>
          </a:p>
          <a:p>
            <a:pPr marL="0">
              <a:spcBef>
                <a:spcPts val="0"/>
              </a:spcBef>
              <a:spcAft>
                <a:spcPts val="600"/>
              </a:spcAft>
            </a:pPr>
            <a:endParaRPr lang="en-US" sz="2000" dirty="0"/>
          </a:p>
          <a:p>
            <a:pPr marL="0">
              <a:spcBef>
                <a:spcPts val="0"/>
              </a:spcBef>
              <a:spcAft>
                <a:spcPts val="600"/>
              </a:spcAft>
            </a:pPr>
            <a:r>
              <a:rPr lang="en-GB" sz="2000" dirty="0" smtClean="0"/>
              <a:t>H and C both true</a:t>
            </a:r>
          </a:p>
          <a:p>
            <a:pPr marL="0">
              <a:spcBef>
                <a:spcPts val="0"/>
              </a:spcBef>
              <a:spcAft>
                <a:spcPts val="600"/>
              </a:spcAft>
            </a:pPr>
            <a:r>
              <a:rPr lang="en-GB" sz="2000" dirty="0" smtClean="0"/>
              <a:t>H true and C false ←</a:t>
            </a:r>
          </a:p>
          <a:p>
            <a:pPr marL="0">
              <a:spcBef>
                <a:spcPts val="0"/>
              </a:spcBef>
              <a:spcAft>
                <a:spcPts val="600"/>
              </a:spcAft>
            </a:pPr>
            <a:r>
              <a:rPr lang="en-GB" sz="2000" dirty="0" smtClean="0"/>
              <a:t>C true and H false</a:t>
            </a:r>
          </a:p>
          <a:p>
            <a:pPr marL="0">
              <a:spcBef>
                <a:spcPts val="0"/>
              </a:spcBef>
              <a:spcAft>
                <a:spcPts val="600"/>
              </a:spcAft>
            </a:pPr>
            <a:r>
              <a:rPr lang="en-GB" sz="2000" dirty="0" smtClean="0"/>
              <a:t>H and C  both false</a:t>
            </a:r>
          </a:p>
          <a:p>
            <a:pPr marL="0">
              <a:spcBef>
                <a:spcPts val="0"/>
              </a:spcBef>
              <a:spcAft>
                <a:spcPts val="600"/>
              </a:spcAft>
            </a:pPr>
            <a:endParaRPr lang="en-US" sz="2000" dirty="0"/>
          </a:p>
          <a:p>
            <a:pPr marL="0">
              <a:spcBef>
                <a:spcPts val="0"/>
              </a:spcBef>
              <a:spcAft>
                <a:spcPts val="600"/>
              </a:spcAft>
            </a:pPr>
            <a:endParaRPr lang="en-US" sz="2000" dirty="0"/>
          </a:p>
          <a:p>
            <a:pPr marL="0">
              <a:spcBef>
                <a:spcPts val="0"/>
              </a:spcBef>
              <a:spcAft>
                <a:spcPts val="600"/>
              </a:spcAft>
            </a:pPr>
            <a:endParaRPr lang="en-US" sz="20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2E80C965-DB6D-4F81-9E9E-B027384D0B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xmlns="" id="{A580F890-B085-4E95-96AA-55AEBEC5CE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xmlns="" id="{D3F51FEB-38FB-4F6C-9F7B-2F2AFAB654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1E547BA6-BAE0-43BB-A7CA-60F69CE252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381175C-E588-4ED4-8218-6F5EFCF64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72560" y="6357701"/>
            <a:ext cx="772199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GB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+mn-ea"/>
                <a:cs typeface="+mn-cs"/>
              </a:rPr>
              <a:t>Department of Computer science and Engineering         CSB4302 - Theory of Computation</a:t>
            </a:r>
            <a:endParaRPr lang="en-US" kern="1200" dirty="0">
              <a:solidFill>
                <a:prstClr val="black">
                  <a:tint val="75000"/>
                </a:prstClr>
              </a:solidFill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1" name="Picture 20" descr="A drawing of a face&#10;&#10;Description automatically generated">
            <a:extLst>
              <a:ext uri="{FF2B5EF4-FFF2-40B4-BE49-F238E27FC236}">
                <a16:creationId xmlns:a16="http://schemas.microsoft.com/office/drawing/2014/main" xmlns="" id="{4A55397B-9D2A-4653-80EF-283A640764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3905" y="6407321"/>
            <a:ext cx="1462088" cy="358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75278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2B566528-1B12-4246-9431-5C2D7D0811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605B88-7F17-488F-A777-6E60EC8C1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z="3600" b="1" kern="120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 </a:t>
            </a:r>
            <a:endParaRPr lang="en-US" sz="36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17E3AF8-5034-46DC-ADBC-F682788B21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 vert="horz" lIns="91440" tIns="45720" rIns="91440" bIns="45720" rtlCol="0">
            <a:normAutofit/>
          </a:bodyPr>
          <a:lstStyle/>
          <a:p>
            <a:pPr marL="0">
              <a:spcBef>
                <a:spcPts val="0"/>
              </a:spcBef>
              <a:spcAft>
                <a:spcPts val="600"/>
              </a:spcAft>
            </a:pPr>
            <a:endParaRPr lang="en-US" sz="2000" dirty="0"/>
          </a:p>
          <a:p>
            <a:pPr marL="0">
              <a:spcBef>
                <a:spcPts val="0"/>
              </a:spcBef>
              <a:spcAft>
                <a:spcPts val="600"/>
              </a:spcAft>
            </a:pPr>
            <a:endParaRPr lang="en-US" sz="2000" dirty="0"/>
          </a:p>
          <a:p>
            <a:pPr marL="0">
              <a:spcBef>
                <a:spcPts val="0"/>
              </a:spcBef>
              <a:spcAft>
                <a:spcPts val="600"/>
              </a:spcAft>
            </a:pPr>
            <a:endParaRPr lang="en-US" sz="2000" dirty="0"/>
          </a:p>
          <a:p>
            <a:pPr marL="0">
              <a:spcBef>
                <a:spcPts val="0"/>
              </a:spcBef>
              <a:spcAft>
                <a:spcPts val="600"/>
              </a:spcAft>
            </a:pPr>
            <a:endParaRPr lang="en-US" sz="2000" dirty="0"/>
          </a:p>
          <a:p>
            <a:pPr marL="0">
              <a:spcBef>
                <a:spcPts val="0"/>
              </a:spcBef>
              <a:spcAft>
                <a:spcPts val="600"/>
              </a:spcAft>
            </a:pPr>
            <a:endParaRPr lang="en-US" sz="2000" dirty="0"/>
          </a:p>
          <a:p>
            <a:pPr marL="0">
              <a:spcBef>
                <a:spcPts val="0"/>
              </a:spcBef>
              <a:spcAft>
                <a:spcPts val="600"/>
              </a:spcAft>
            </a:pPr>
            <a:endParaRPr lang="en-US" sz="20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2E80C965-DB6D-4F81-9E9E-B027384D0B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xmlns="" id="{A580F890-B085-4E95-96AA-55AEBEC5CE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xmlns="" id="{D3F51FEB-38FB-4F6C-9F7B-2F2AFAB654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1E547BA6-BAE0-43BB-A7CA-60F69CE252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381175C-E588-4ED4-8218-6F5EFCF64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52357" y="6356350"/>
            <a:ext cx="876661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CSB4302 - Theory of Computation</a:t>
            </a:r>
            <a:endParaRPr lang="en-US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 descr="A drawing of a face&#10;&#10;Description automatically generated">
            <a:extLst>
              <a:ext uri="{FF2B5EF4-FFF2-40B4-BE49-F238E27FC236}">
                <a16:creationId xmlns:a16="http://schemas.microsoft.com/office/drawing/2014/main" xmlns="" id="{F0BF0B0A-7CD3-413F-9A65-2020079C9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3905" y="6447407"/>
            <a:ext cx="1462088" cy="358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4187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xmlns="" id="{2B566528-1B12-4246-9431-5C2D7D0811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59BFCB33-A58C-4581-AE43-9F1461757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500" dirty="0" smtClean="0"/>
              <a:t>Theory of Computation	</a:t>
            </a:r>
            <a:r>
              <a:rPr lang="en-US" sz="2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/>
            </a:r>
            <a:br>
              <a:rPr lang="en-US" sz="2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5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		</a:t>
            </a:r>
            <a:endParaRPr lang="en-US" sz="25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xmlns="" id="{F94AE8B9-2E3B-4A3F-AE29-79E43CB73A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309607"/>
            <a:ext cx="10905066" cy="4867356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 sz="2000" dirty="0" smtClean="0"/>
          </a:p>
          <a:p>
            <a:pPr marL="12700" marR="30480" indent="39370">
              <a:lnSpc>
                <a:spcPct val="150000"/>
              </a:lnSpc>
              <a:spcBef>
                <a:spcPts val="65"/>
              </a:spcBef>
            </a:pPr>
            <a:endParaRPr lang="en-GB" sz="2000" spc="-5" dirty="0" smtClean="0">
              <a:latin typeface="+mj-lt"/>
              <a:cs typeface="Times New Roman"/>
            </a:endParaRPr>
          </a:p>
          <a:p>
            <a:pPr marL="12700" marR="30480" indent="39370">
              <a:lnSpc>
                <a:spcPct val="150000"/>
              </a:lnSpc>
              <a:spcBef>
                <a:spcPts val="65"/>
              </a:spcBef>
            </a:pPr>
            <a:r>
              <a:rPr lang="en-GB" sz="2000" spc="-5" dirty="0" smtClean="0">
                <a:latin typeface="+mj-lt"/>
                <a:cs typeface="Times New Roman"/>
              </a:rPr>
              <a:t>The field is divided into three major branches: </a:t>
            </a:r>
          </a:p>
          <a:p>
            <a:pPr marL="469900" marR="30480" lvl="1" indent="39370">
              <a:lnSpc>
                <a:spcPct val="150000"/>
              </a:lnSpc>
              <a:spcBef>
                <a:spcPts val="65"/>
              </a:spcBef>
            </a:pPr>
            <a:r>
              <a:rPr lang="en-GB" sz="1600" spc="-5" dirty="0" smtClean="0">
                <a:latin typeface="+mj-lt"/>
                <a:cs typeface="Times New Roman"/>
              </a:rPr>
              <a:t> automata theory, </a:t>
            </a:r>
          </a:p>
          <a:p>
            <a:pPr marL="469900" marR="30480" lvl="1" indent="39370">
              <a:lnSpc>
                <a:spcPct val="150000"/>
              </a:lnSpc>
              <a:spcBef>
                <a:spcPts val="65"/>
              </a:spcBef>
            </a:pPr>
            <a:r>
              <a:rPr lang="en-GB" sz="1600" spc="-5" dirty="0" smtClean="0">
                <a:latin typeface="+mj-lt"/>
                <a:cs typeface="Times New Roman"/>
              </a:rPr>
              <a:t> computability </a:t>
            </a:r>
            <a:r>
              <a:rPr lang="en-GB" sz="1600" dirty="0" smtClean="0">
                <a:latin typeface="+mj-lt"/>
                <a:cs typeface="Times New Roman"/>
              </a:rPr>
              <a:t>theory  </a:t>
            </a:r>
          </a:p>
          <a:p>
            <a:pPr marL="469900" marR="30480" lvl="1" indent="39370">
              <a:lnSpc>
                <a:spcPct val="150000"/>
              </a:lnSpc>
              <a:spcBef>
                <a:spcPts val="65"/>
              </a:spcBef>
            </a:pPr>
            <a:r>
              <a:rPr lang="en-GB" sz="1600" spc="-5" dirty="0" smtClean="0">
                <a:latin typeface="+mj-lt"/>
                <a:cs typeface="Times New Roman"/>
              </a:rPr>
              <a:t> computational </a:t>
            </a:r>
            <a:r>
              <a:rPr lang="en-GB" sz="1600" dirty="0" smtClean="0">
                <a:latin typeface="+mj-lt"/>
                <a:cs typeface="Times New Roman"/>
              </a:rPr>
              <a:t>complexity</a:t>
            </a:r>
            <a:r>
              <a:rPr lang="en-GB" sz="1600" spc="-30" dirty="0" smtClean="0">
                <a:latin typeface="+mj-lt"/>
                <a:cs typeface="Times New Roman"/>
              </a:rPr>
              <a:t> </a:t>
            </a:r>
            <a:r>
              <a:rPr lang="en-GB" sz="1600" spc="-5" dirty="0" smtClean="0">
                <a:latin typeface="+mj-lt"/>
                <a:cs typeface="Times New Roman"/>
              </a:rPr>
              <a:t>theory.</a:t>
            </a:r>
            <a:endParaRPr lang="en-GB" sz="1600" dirty="0">
              <a:latin typeface="+mj-lt"/>
              <a:cs typeface="Times New Roman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xmlns="" id="{2E80C965-DB6D-4F81-9E9E-B027384D0B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59">
            <a:extLst>
              <a:ext uri="{FF2B5EF4-FFF2-40B4-BE49-F238E27FC236}">
                <a16:creationId xmlns:a16="http://schemas.microsoft.com/office/drawing/2014/main" xmlns="" id="{A580F890-B085-4E95-96AA-55AEBEC5CE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xmlns="" id="{D3F51FEB-38FB-4F6C-9F7B-2F2AFAB654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xmlns="" id="{1E547BA6-BAE0-43BB-A7CA-60F69CE252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31E52F1-E8A8-4487-BB84-098609845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53363" y="6356350"/>
            <a:ext cx="9265605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GB" sz="14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CSB4302 - Theory of Computation</a:t>
            </a:r>
            <a:endParaRPr lang="en-US" sz="1400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7" name="Picture 16" descr="A drawing of a face&#10;&#10;Description automatically generated">
            <a:extLst>
              <a:ext uri="{FF2B5EF4-FFF2-40B4-BE49-F238E27FC236}">
                <a16:creationId xmlns:a16="http://schemas.microsoft.com/office/drawing/2014/main" xmlns="" id="{3B5C76A8-1BA3-4339-A20B-AFA735DE93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91275" y="6363264"/>
            <a:ext cx="1462088" cy="358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39381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2B566528-1B12-4246-9431-5C2D7D0811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605B88-7F17-488F-A777-6E60EC8C1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500" dirty="0" smtClean="0"/>
              <a:t>Type of Theorem Proving </a:t>
            </a:r>
            <a:r>
              <a:rPr lang="en-US" sz="2500" dirty="0"/>
              <a:t/>
            </a:r>
            <a:br>
              <a:rPr lang="en-US" sz="2500" dirty="0"/>
            </a:br>
            <a:r>
              <a:rPr lang="en-US" sz="2500" dirty="0"/>
              <a:t/>
            </a:r>
            <a:br>
              <a:rPr lang="en-US" sz="2500" dirty="0"/>
            </a:br>
            <a:endParaRPr lang="en-US" sz="25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17E3AF8-5034-46DC-ADBC-F682788B21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1782981"/>
            <a:ext cx="10042613" cy="4393982"/>
          </a:xfrm>
        </p:spPr>
        <p:txBody>
          <a:bodyPr vert="horz" lIns="91440" tIns="45720" rIns="91440" bIns="45720" rtlCol="0">
            <a:normAutofit/>
          </a:bodyPr>
          <a:lstStyle/>
          <a:p>
            <a:pPr marL="0">
              <a:spcBef>
                <a:spcPts val="0"/>
              </a:spcBef>
              <a:spcAft>
                <a:spcPts val="600"/>
              </a:spcAft>
            </a:pPr>
            <a:r>
              <a:rPr lang="en-GB" sz="2000" dirty="0" smtClean="0"/>
              <a:t>We look at some theorem proving techniques. These are used as proof of concept in automata theory.</a:t>
            </a:r>
          </a:p>
          <a:p>
            <a:pPr marL="0">
              <a:spcBef>
                <a:spcPts val="0"/>
              </a:spcBef>
              <a:spcAft>
                <a:spcPts val="600"/>
              </a:spcAft>
            </a:pPr>
            <a:r>
              <a:rPr lang="en-GB" sz="2000" dirty="0" smtClean="0"/>
              <a:t>Deductive Proofs</a:t>
            </a:r>
          </a:p>
          <a:p>
            <a:pPr marL="457200" lvl="1">
              <a:spcBef>
                <a:spcPts val="0"/>
              </a:spcBef>
              <a:spcAft>
                <a:spcPts val="600"/>
              </a:spcAft>
            </a:pPr>
            <a:r>
              <a:rPr lang="en-GB" sz="1600" dirty="0" smtClean="0"/>
              <a:t>Consists of sequence of statements whose truth leads us from hypothesis (theorem) to conclusion. </a:t>
            </a:r>
          </a:p>
          <a:p>
            <a:pPr marL="457200" lvl="1">
              <a:spcBef>
                <a:spcPts val="0"/>
              </a:spcBef>
              <a:spcAft>
                <a:spcPts val="600"/>
              </a:spcAft>
            </a:pPr>
            <a:endParaRPr lang="en-US" sz="1600" dirty="0"/>
          </a:p>
          <a:p>
            <a:pPr marL="0">
              <a:spcBef>
                <a:spcPts val="0"/>
              </a:spcBef>
              <a:spcAft>
                <a:spcPts val="600"/>
              </a:spcAft>
            </a:pPr>
            <a:r>
              <a:rPr lang="en-GB" sz="2000" dirty="0" smtClean="0"/>
              <a:t>Proof by contradiction </a:t>
            </a:r>
          </a:p>
          <a:p>
            <a:pPr marL="457200" lvl="1">
              <a:spcBef>
                <a:spcPts val="0"/>
              </a:spcBef>
              <a:spcAft>
                <a:spcPts val="600"/>
              </a:spcAft>
            </a:pPr>
            <a:r>
              <a:rPr lang="en-GB" sz="1600" dirty="0" smtClean="0"/>
              <a:t>We assume the hypothesis to be false and prove the conclusion is also false in that case .</a:t>
            </a:r>
          </a:p>
          <a:p>
            <a:pPr marL="457200" lvl="1">
              <a:spcBef>
                <a:spcPts val="0"/>
              </a:spcBef>
              <a:spcAft>
                <a:spcPts val="600"/>
              </a:spcAft>
            </a:pPr>
            <a:endParaRPr lang="en-GB" sz="1600" dirty="0" smtClean="0"/>
          </a:p>
          <a:p>
            <a:pPr marL="0">
              <a:spcBef>
                <a:spcPts val="0"/>
              </a:spcBef>
              <a:spcAft>
                <a:spcPts val="600"/>
              </a:spcAft>
            </a:pPr>
            <a:r>
              <a:rPr lang="en-GB" sz="2000" dirty="0" smtClean="0"/>
              <a:t>Proof by counter example</a:t>
            </a:r>
          </a:p>
          <a:p>
            <a:pPr marL="457200" lvl="1">
              <a:spcBef>
                <a:spcPts val="0"/>
              </a:spcBef>
              <a:spcAft>
                <a:spcPts val="600"/>
              </a:spcAft>
            </a:pPr>
            <a:r>
              <a:rPr lang="en-GB" sz="1600" dirty="0" smtClean="0"/>
              <a:t>Try to prove that the theorem is false and prove by failed attempt</a:t>
            </a:r>
          </a:p>
          <a:p>
            <a:pPr marL="457200" lvl="1">
              <a:spcBef>
                <a:spcPts val="0"/>
              </a:spcBef>
              <a:spcAft>
                <a:spcPts val="600"/>
              </a:spcAft>
            </a:pPr>
            <a:endParaRPr lang="en-GB" sz="1600" dirty="0" smtClean="0"/>
          </a:p>
          <a:p>
            <a:pPr marL="0">
              <a:spcBef>
                <a:spcPts val="0"/>
              </a:spcBef>
              <a:spcAft>
                <a:spcPts val="600"/>
              </a:spcAft>
            </a:pPr>
            <a:r>
              <a:rPr lang="en-GB" sz="2000" dirty="0" smtClean="0"/>
              <a:t>Proof by induction </a:t>
            </a:r>
            <a:endParaRPr lang="en-US" sz="2000" dirty="0"/>
          </a:p>
          <a:p>
            <a:pPr marL="457200" lvl="1">
              <a:spcBef>
                <a:spcPts val="0"/>
              </a:spcBef>
              <a:spcAft>
                <a:spcPts val="600"/>
              </a:spcAft>
            </a:pPr>
            <a:r>
              <a:rPr lang="en-GB" sz="1600" dirty="0" smtClean="0"/>
              <a:t>The theorem will be proven for lower values first and then will be proved for higher values</a:t>
            </a:r>
            <a:endParaRPr lang="en-US" sz="1600" dirty="0"/>
          </a:p>
          <a:p>
            <a:pPr marL="0">
              <a:spcBef>
                <a:spcPts val="0"/>
              </a:spcBef>
              <a:spcAft>
                <a:spcPts val="600"/>
              </a:spcAft>
            </a:pPr>
            <a:endParaRPr lang="en-US" sz="2000" dirty="0"/>
          </a:p>
          <a:p>
            <a:pPr marL="0">
              <a:spcBef>
                <a:spcPts val="0"/>
              </a:spcBef>
              <a:spcAft>
                <a:spcPts val="600"/>
              </a:spcAft>
            </a:pPr>
            <a:endParaRPr lang="en-US" sz="2000" dirty="0"/>
          </a:p>
          <a:p>
            <a:pPr marL="0">
              <a:spcBef>
                <a:spcPts val="0"/>
              </a:spcBef>
              <a:spcAft>
                <a:spcPts val="600"/>
              </a:spcAft>
            </a:pPr>
            <a:endParaRPr lang="en-US" sz="2000" dirty="0"/>
          </a:p>
          <a:p>
            <a:pPr marL="0">
              <a:spcBef>
                <a:spcPts val="0"/>
              </a:spcBef>
              <a:spcAft>
                <a:spcPts val="600"/>
              </a:spcAft>
            </a:pPr>
            <a:endParaRPr lang="en-US" sz="20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2E80C965-DB6D-4F81-9E9E-B027384D0B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xmlns="" id="{A580F890-B085-4E95-96AA-55AEBEC5CE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xmlns="" id="{D3F51FEB-38FB-4F6C-9F7B-2F2AFAB654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1E547BA6-BAE0-43BB-A7CA-60F69CE252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381175C-E588-4ED4-8218-6F5EFCF64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72560" y="6357701"/>
            <a:ext cx="772199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GB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+mn-ea"/>
                <a:cs typeface="+mn-cs"/>
              </a:rPr>
              <a:t>Department of Computer science and Engineering         CSB4302 - Theory of Computation</a:t>
            </a:r>
            <a:endParaRPr lang="en-US" kern="1200" dirty="0">
              <a:solidFill>
                <a:prstClr val="black">
                  <a:tint val="75000"/>
                </a:prstClr>
              </a:solidFill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1" name="Picture 20" descr="A drawing of a face&#10;&#10;Description automatically generated">
            <a:extLst>
              <a:ext uri="{FF2B5EF4-FFF2-40B4-BE49-F238E27FC236}">
                <a16:creationId xmlns:a16="http://schemas.microsoft.com/office/drawing/2014/main" xmlns="" id="{4A55397B-9D2A-4653-80EF-283A640764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3905" y="6407321"/>
            <a:ext cx="1462088" cy="358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75278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>
            <a:extLst>
              <a:ext uri="{FF2B5EF4-FFF2-40B4-BE49-F238E27FC236}">
                <a16:creationId xmlns:a16="http://schemas.microsoft.com/office/drawing/2014/main" xmlns="" id="{2B566528-1B12-4246-9431-5C2D7D0811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605B88-7F17-488F-A777-6E60EC8C1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500" dirty="0" smtClean="0"/>
              <a:t>Deductive Proofs</a:t>
            </a:r>
            <a:r>
              <a:rPr lang="en-US" sz="2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/>
            </a:r>
            <a:br>
              <a:rPr lang="en-US" sz="2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25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17E3AF8-5034-46DC-ADBC-F682788B21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201119"/>
            <a:ext cx="10905066" cy="4975844"/>
          </a:xfrm>
        </p:spPr>
        <p:txBody>
          <a:bodyPr vert="horz" lIns="91440" tIns="45720" rIns="91440" bIns="45720" rtlCol="0">
            <a:normAutofit/>
          </a:bodyPr>
          <a:lstStyle/>
          <a:p>
            <a:pPr marL="0">
              <a:spcBef>
                <a:spcPts val="0"/>
              </a:spcBef>
              <a:spcAft>
                <a:spcPts val="600"/>
              </a:spcAft>
            </a:pPr>
            <a:endParaRPr lang="en-US" sz="2000" dirty="0"/>
          </a:p>
          <a:p>
            <a:pPr marL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i="1" dirty="0" smtClean="0"/>
              <a:t>Theorem: “The sequence of statements whose truth leads from a given statement(s-hypothesis) to a conclusion statement (what we want to prove)”</a:t>
            </a:r>
          </a:p>
          <a:p>
            <a:pPr marL="0">
              <a:spcBef>
                <a:spcPts val="0"/>
              </a:spcBef>
              <a:spcAft>
                <a:spcPts val="600"/>
              </a:spcAft>
            </a:pPr>
            <a:endParaRPr lang="en-GB" sz="2000" i="1" dirty="0" smtClean="0"/>
          </a:p>
          <a:p>
            <a:pPr marL="0">
              <a:spcBef>
                <a:spcPts val="0"/>
              </a:spcBef>
              <a:spcAft>
                <a:spcPts val="600"/>
              </a:spcAft>
            </a:pPr>
            <a:endParaRPr lang="en-GB" sz="2000" i="1" dirty="0" smtClean="0"/>
          </a:p>
          <a:p>
            <a:pPr marL="0">
              <a:spcBef>
                <a:spcPts val="0"/>
              </a:spcBef>
              <a:spcAft>
                <a:spcPts val="600"/>
              </a:spcAft>
            </a:pPr>
            <a:r>
              <a:rPr lang="en-GB" sz="2000" i="1" dirty="0" smtClean="0"/>
              <a:t>Lets try some cases</a:t>
            </a:r>
          </a:p>
          <a:p>
            <a:pPr marL="0">
              <a:spcBef>
                <a:spcPts val="0"/>
              </a:spcBef>
              <a:spcAft>
                <a:spcPts val="600"/>
              </a:spcAft>
            </a:pPr>
            <a:r>
              <a:rPr lang="en-GB" sz="2000" i="1" dirty="0" smtClean="0"/>
              <a:t>X=1      2&gt;1 – Satisfied</a:t>
            </a:r>
          </a:p>
          <a:p>
            <a:pPr marL="0">
              <a:spcBef>
                <a:spcPts val="0"/>
              </a:spcBef>
              <a:spcAft>
                <a:spcPts val="600"/>
              </a:spcAft>
            </a:pPr>
            <a:r>
              <a:rPr lang="en-GB" sz="2000" i="1" dirty="0" smtClean="0"/>
              <a:t>X=2     4&gt;4 – partially satisfied </a:t>
            </a:r>
          </a:p>
          <a:p>
            <a:pPr marL="0">
              <a:spcBef>
                <a:spcPts val="0"/>
              </a:spcBef>
              <a:spcAft>
                <a:spcPts val="600"/>
              </a:spcAft>
            </a:pPr>
            <a:r>
              <a:rPr lang="en-GB" sz="2000" i="1" dirty="0" smtClean="0"/>
              <a:t>X=3     8&gt;9 – not satisfied </a:t>
            </a:r>
          </a:p>
          <a:p>
            <a:pPr marL="0">
              <a:spcBef>
                <a:spcPts val="0"/>
              </a:spcBef>
              <a:spcAft>
                <a:spcPts val="600"/>
              </a:spcAft>
            </a:pPr>
            <a:r>
              <a:rPr lang="en-GB" sz="2000" i="1" dirty="0" smtClean="0"/>
              <a:t>X=4    16&gt;16 – partially Satisfied</a:t>
            </a:r>
          </a:p>
          <a:p>
            <a:pPr marL="0">
              <a:spcBef>
                <a:spcPts val="0"/>
              </a:spcBef>
              <a:spcAft>
                <a:spcPts val="600"/>
              </a:spcAft>
            </a:pPr>
            <a:r>
              <a:rPr lang="en-GB" sz="2000" i="1" dirty="0" smtClean="0"/>
              <a:t>X=5    32&gt;25 - Satisfied</a:t>
            </a:r>
          </a:p>
          <a:p>
            <a:pPr marL="0">
              <a:spcBef>
                <a:spcPts val="0"/>
              </a:spcBef>
              <a:spcAft>
                <a:spcPts val="600"/>
              </a:spcAft>
            </a:pPr>
            <a:r>
              <a:rPr lang="en-GB" sz="2000" i="1" dirty="0" smtClean="0"/>
              <a:t>X=6    64&gt;36 - Satisfied</a:t>
            </a:r>
          </a:p>
          <a:p>
            <a:pPr marL="0">
              <a:spcBef>
                <a:spcPts val="0"/>
              </a:spcBef>
              <a:spcAft>
                <a:spcPts val="600"/>
              </a:spcAft>
            </a:pPr>
            <a:r>
              <a:rPr lang="en-GB" sz="2000" i="1" dirty="0" smtClean="0"/>
              <a:t>Here we need to observe the pattern of value increase</a:t>
            </a:r>
          </a:p>
          <a:p>
            <a:pPr marL="0">
              <a:spcBef>
                <a:spcPts val="0"/>
              </a:spcBef>
              <a:spcAft>
                <a:spcPts val="600"/>
              </a:spcAft>
            </a:pPr>
            <a:endParaRPr lang="en-GB" sz="2000" i="1" dirty="0" smtClean="0">
              <a:solidFill>
                <a:srgbClr val="C00000"/>
              </a:solidFill>
            </a:endParaRPr>
          </a:p>
          <a:p>
            <a:pPr marL="0">
              <a:spcBef>
                <a:spcPts val="0"/>
              </a:spcBef>
              <a:spcAft>
                <a:spcPts val="600"/>
              </a:spcAft>
            </a:pPr>
            <a:endParaRPr lang="en-GB" sz="2000" i="1" dirty="0" smtClean="0">
              <a:solidFill>
                <a:srgbClr val="C00000"/>
              </a:solidFill>
            </a:endParaRPr>
          </a:p>
          <a:p>
            <a:pPr marL="0">
              <a:spcBef>
                <a:spcPts val="0"/>
              </a:spcBef>
              <a:spcAft>
                <a:spcPts val="600"/>
              </a:spcAft>
            </a:pPr>
            <a:endParaRPr lang="en-GB" sz="2000" i="1" dirty="0" smtClean="0">
              <a:solidFill>
                <a:srgbClr val="C00000"/>
              </a:solidFill>
            </a:endParaRPr>
          </a:p>
          <a:p>
            <a:pPr marL="0">
              <a:spcBef>
                <a:spcPts val="0"/>
              </a:spcBef>
              <a:spcAft>
                <a:spcPts val="600"/>
              </a:spcAft>
            </a:pPr>
            <a:endParaRPr lang="en-US" sz="2000" i="1" dirty="0" smtClean="0">
              <a:solidFill>
                <a:srgbClr val="C00000"/>
              </a:solidFill>
            </a:endParaRPr>
          </a:p>
          <a:p>
            <a:pPr marL="0">
              <a:spcBef>
                <a:spcPts val="0"/>
              </a:spcBef>
              <a:spcAft>
                <a:spcPts val="600"/>
              </a:spcAft>
            </a:pPr>
            <a:endParaRPr lang="en-US" sz="2000" dirty="0"/>
          </a:p>
          <a:p>
            <a:pPr marL="0">
              <a:spcBef>
                <a:spcPts val="0"/>
              </a:spcBef>
              <a:spcAft>
                <a:spcPts val="600"/>
              </a:spcAft>
            </a:pPr>
            <a:endParaRPr lang="en-US" sz="2000" dirty="0"/>
          </a:p>
          <a:p>
            <a:pPr marL="0">
              <a:spcBef>
                <a:spcPts val="0"/>
              </a:spcBef>
              <a:spcAft>
                <a:spcPts val="600"/>
              </a:spcAft>
            </a:pPr>
            <a:endParaRPr lang="en-US" sz="2000" dirty="0"/>
          </a:p>
          <a:p>
            <a:pPr marL="0">
              <a:spcBef>
                <a:spcPts val="0"/>
              </a:spcBef>
              <a:spcAft>
                <a:spcPts val="600"/>
              </a:spcAft>
            </a:pPr>
            <a:endParaRPr lang="en-US" sz="2000" dirty="0"/>
          </a:p>
          <a:p>
            <a:pPr marL="0">
              <a:spcBef>
                <a:spcPts val="0"/>
              </a:spcBef>
              <a:spcAft>
                <a:spcPts val="600"/>
              </a:spcAft>
            </a:pPr>
            <a:endParaRPr lang="en-US" sz="2000" dirty="0"/>
          </a:p>
          <a:p>
            <a:pPr marL="0">
              <a:spcBef>
                <a:spcPts val="0"/>
              </a:spcBef>
              <a:spcAft>
                <a:spcPts val="600"/>
              </a:spcAft>
            </a:pPr>
            <a:endParaRPr lang="en-US" sz="2000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xmlns="" id="{2E80C965-DB6D-4F81-9E9E-B027384D0B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xmlns="" id="{A580F890-B085-4E95-96AA-55AEBEC5CE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Isosceles Triangle 63">
            <a:extLst>
              <a:ext uri="{FF2B5EF4-FFF2-40B4-BE49-F238E27FC236}">
                <a16:creationId xmlns:a16="http://schemas.microsoft.com/office/drawing/2014/main" xmlns="" id="{D3F51FEB-38FB-4F6C-9F7B-2F2AFAB654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xmlns="" id="{1E547BA6-BAE0-43BB-A7CA-60F69CE252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381175C-E588-4ED4-8218-6F5EFCF64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6507" y="6382847"/>
            <a:ext cx="882154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CSB4302 - Theory of Computation</a:t>
            </a:r>
            <a:endParaRPr lang="en-US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 descr="A drawing of a face&#10;&#10;Description automatically generated">
            <a:extLst>
              <a:ext uri="{FF2B5EF4-FFF2-40B4-BE49-F238E27FC236}">
                <a16:creationId xmlns:a16="http://schemas.microsoft.com/office/drawing/2014/main" xmlns="" id="{F0BF0B0A-7CD3-413F-9A65-2020079C9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3905" y="6412978"/>
            <a:ext cx="1462088" cy="358211"/>
          </a:xfrm>
          <a:prstGeom prst="rect">
            <a:avLst/>
          </a:prstGeom>
        </p:spPr>
      </p:pic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2289" name="Picture 1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014420" y="2261254"/>
            <a:ext cx="2526906" cy="543939"/>
          </a:xfrm>
          <a:prstGeom prst="rect">
            <a:avLst/>
          </a:prstGeom>
          <a:noFill/>
        </p:spPr>
      </p:pic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0" y="708025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52521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>
            <a:extLst>
              <a:ext uri="{FF2B5EF4-FFF2-40B4-BE49-F238E27FC236}">
                <a16:creationId xmlns:a16="http://schemas.microsoft.com/office/drawing/2014/main" xmlns="" id="{2B566528-1B12-4246-9431-5C2D7D0811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605B88-7F17-488F-A777-6E60EC8C1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929" y="228745"/>
            <a:ext cx="10657380" cy="84838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5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Deductive Proof continued	</a:t>
            </a:r>
            <a:endParaRPr lang="en-US" sz="25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17E3AF8-5034-46DC-ADBC-F682788B21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022888"/>
            <a:ext cx="10905066" cy="5154075"/>
          </a:xfrm>
        </p:spPr>
        <p:txBody>
          <a:bodyPr vert="horz" lIns="91440" tIns="45720" rIns="91440" bIns="45720" rtlCol="0">
            <a:normAutofit/>
          </a:bodyPr>
          <a:lstStyle/>
          <a:p>
            <a:pPr marL="0">
              <a:spcBef>
                <a:spcPts val="0"/>
              </a:spcBef>
              <a:spcAft>
                <a:spcPts val="600"/>
              </a:spcAft>
            </a:pPr>
            <a:r>
              <a:rPr lang="en-GB" sz="2000" dirty="0" smtClean="0"/>
              <a:t>The ratio of increase is 2 in case 2^x</a:t>
            </a:r>
          </a:p>
          <a:p>
            <a:pPr marL="0">
              <a:spcBef>
                <a:spcPts val="0"/>
              </a:spcBef>
              <a:spcAft>
                <a:spcPts val="600"/>
              </a:spcAft>
            </a:pPr>
            <a:endParaRPr lang="en-GB" sz="2000" dirty="0" smtClean="0"/>
          </a:p>
          <a:p>
            <a:pPr marL="0">
              <a:spcBef>
                <a:spcPts val="0"/>
              </a:spcBef>
              <a:spcAft>
                <a:spcPts val="600"/>
              </a:spcAft>
            </a:pPr>
            <a:endParaRPr lang="en-GB" sz="2000" dirty="0" smtClean="0"/>
          </a:p>
          <a:p>
            <a:pPr marL="0">
              <a:spcBef>
                <a:spcPts val="0"/>
              </a:spcBef>
              <a:spcAft>
                <a:spcPts val="600"/>
              </a:spcAft>
            </a:pPr>
            <a:endParaRPr lang="en-GB" sz="2000" dirty="0" smtClean="0"/>
          </a:p>
          <a:p>
            <a:pPr marL="0">
              <a:spcBef>
                <a:spcPts val="0"/>
              </a:spcBef>
              <a:spcAft>
                <a:spcPts val="600"/>
              </a:spcAft>
            </a:pPr>
            <a:r>
              <a:rPr lang="en-GB" sz="2000" dirty="0" smtClean="0"/>
              <a:t>The ratio of increase for x^2 will be 	</a:t>
            </a:r>
          </a:p>
          <a:p>
            <a:pPr marL="0">
              <a:spcBef>
                <a:spcPts val="0"/>
              </a:spcBef>
              <a:spcAft>
                <a:spcPts val="600"/>
              </a:spcAft>
            </a:pPr>
            <a:endParaRPr lang="en-GB" sz="2000" dirty="0" smtClean="0"/>
          </a:p>
          <a:p>
            <a:pPr marL="0">
              <a:spcBef>
                <a:spcPts val="0"/>
              </a:spcBef>
              <a:spcAft>
                <a:spcPts val="600"/>
              </a:spcAft>
            </a:pPr>
            <a:endParaRPr lang="en-GB" sz="2000" dirty="0" smtClean="0"/>
          </a:p>
          <a:p>
            <a:pPr marL="0">
              <a:spcBef>
                <a:spcPts val="0"/>
              </a:spcBef>
              <a:spcAft>
                <a:spcPts val="600"/>
              </a:spcAft>
            </a:pPr>
            <a:endParaRPr lang="en-GB" sz="2000" dirty="0" smtClean="0"/>
          </a:p>
          <a:p>
            <a:pPr marL="0">
              <a:spcBef>
                <a:spcPts val="0"/>
              </a:spcBef>
              <a:spcAft>
                <a:spcPts val="600"/>
              </a:spcAft>
            </a:pPr>
            <a:r>
              <a:rPr lang="en-GB" sz="2000" dirty="0" smtClean="0"/>
              <a:t>Which (1.25)^2 = 1.5625</a:t>
            </a:r>
          </a:p>
          <a:p>
            <a:pPr marL="0">
              <a:spcBef>
                <a:spcPts val="0"/>
              </a:spcBef>
              <a:spcAft>
                <a:spcPts val="600"/>
              </a:spcAft>
            </a:pPr>
            <a:r>
              <a:rPr lang="en-GB" sz="2000" dirty="0" smtClean="0"/>
              <a:t>2 &gt; 1.5625 </a:t>
            </a:r>
          </a:p>
          <a:p>
            <a:pPr marL="0">
              <a:spcBef>
                <a:spcPts val="0"/>
              </a:spcBef>
              <a:spcAft>
                <a:spcPts val="600"/>
              </a:spcAft>
            </a:pPr>
            <a:endParaRPr lang="en-GB" sz="2000" dirty="0" smtClean="0"/>
          </a:p>
          <a:p>
            <a:pPr marL="0">
              <a:spcBef>
                <a:spcPts val="0"/>
              </a:spcBef>
              <a:spcAft>
                <a:spcPts val="600"/>
              </a:spcAft>
            </a:pPr>
            <a:r>
              <a:rPr lang="en-GB" sz="2000" dirty="0" smtClean="0"/>
              <a:t>So from the know facts we can infer that </a:t>
            </a:r>
          </a:p>
          <a:p>
            <a:pPr marL="0">
              <a:spcBef>
                <a:spcPts val="0"/>
              </a:spcBef>
              <a:spcAft>
                <a:spcPts val="600"/>
              </a:spcAft>
            </a:pPr>
            <a:endParaRPr lang="en-GB" sz="2000" dirty="0" smtClean="0"/>
          </a:p>
          <a:p>
            <a:pPr marL="0">
              <a:spcBef>
                <a:spcPts val="0"/>
              </a:spcBef>
              <a:spcAft>
                <a:spcPts val="600"/>
              </a:spcAft>
            </a:pPr>
            <a:endParaRPr lang="en-US" sz="2000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xmlns="" id="{2E80C965-DB6D-4F81-9E9E-B027384D0B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xmlns="" id="{A580F890-B085-4E95-96AA-55AEBEC5CE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Isosceles Triangle 63">
            <a:extLst>
              <a:ext uri="{FF2B5EF4-FFF2-40B4-BE49-F238E27FC236}">
                <a16:creationId xmlns:a16="http://schemas.microsoft.com/office/drawing/2014/main" xmlns="" id="{D3F51FEB-38FB-4F6C-9F7B-2F2AFAB654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xmlns="" id="{1E547BA6-BAE0-43BB-A7CA-60F69CE252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381175C-E588-4ED4-8218-6F5EFCF64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6507" y="6382847"/>
            <a:ext cx="882154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CSB4302 - Theory of Computation</a:t>
            </a:r>
            <a:endParaRPr lang="en-US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 descr="A drawing of a face&#10;&#10;Description automatically generated">
            <a:extLst>
              <a:ext uri="{FF2B5EF4-FFF2-40B4-BE49-F238E27FC236}">
                <a16:creationId xmlns:a16="http://schemas.microsoft.com/office/drawing/2014/main" xmlns="" id="{F0BF0B0A-7CD3-413F-9A65-2020079C9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3905" y="6412978"/>
            <a:ext cx="1462088" cy="358211"/>
          </a:xfrm>
          <a:prstGeom prst="rect">
            <a:avLst/>
          </a:prstGeom>
        </p:spPr>
      </p:pic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014779" y="1565329"/>
            <a:ext cx="879152" cy="620578"/>
          </a:xfrm>
          <a:prstGeom prst="rect">
            <a:avLst/>
          </a:prstGeom>
          <a:noFill/>
        </p:spPr>
      </p:pic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255003" y="2991173"/>
            <a:ext cx="860156" cy="689746"/>
          </a:xfrm>
          <a:prstGeom prst="rect">
            <a:avLst/>
          </a:prstGeom>
          <a:noFill/>
        </p:spPr>
      </p:pic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424406" y="4912962"/>
            <a:ext cx="1871960" cy="40295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052521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xmlns="" id="{2B566528-1B12-4246-9431-5C2D7D0811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59BFCB33-A58C-4581-AE43-9F1461757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60816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500" b="1" dirty="0" smtClean="0"/>
              <a:t> Deductive Proofs</a:t>
            </a:r>
            <a:endParaRPr lang="en-US" sz="25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xmlns="" id="{F94AE8B9-2E3B-4A3F-AE29-79E43CB73A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867905"/>
            <a:ext cx="10905066" cy="5309058"/>
          </a:xfr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>
              <a:buNone/>
            </a:pPr>
            <a:r>
              <a:rPr lang="en-GB" sz="2000" b="1" dirty="0" smtClean="0"/>
              <a:t>A DIFFERENT VERSION OF THE SAME THEOREM</a:t>
            </a:r>
          </a:p>
          <a:p>
            <a:pPr>
              <a:buNone/>
            </a:pPr>
            <a:endParaRPr lang="en-GB" sz="2000" i="1" dirty="0" smtClean="0"/>
          </a:p>
          <a:p>
            <a:pPr>
              <a:buNone/>
            </a:pPr>
            <a:r>
              <a:rPr lang="en-GB" sz="2000" i="1" dirty="0" smtClean="0"/>
              <a:t>“If x is the sum of squares of four positive integers then </a:t>
            </a:r>
            <a:r>
              <a:rPr lang="en-US" sz="2000" i="1" dirty="0" smtClean="0"/>
              <a:t>then 2</a:t>
            </a:r>
            <a:r>
              <a:rPr lang="en-US" sz="2000" i="1" baseline="30000" dirty="0" smtClean="0"/>
              <a:t>x </a:t>
            </a:r>
            <a:r>
              <a:rPr lang="en-US" sz="2000" i="1" dirty="0" smtClean="0"/>
              <a:t>≥ x</a:t>
            </a:r>
            <a:r>
              <a:rPr lang="en-US" sz="2000" i="1" baseline="30000" dirty="0" smtClean="0"/>
              <a:t>2</a:t>
            </a:r>
            <a:r>
              <a:rPr lang="en-US" sz="2000" i="1" dirty="0" smtClean="0"/>
              <a:t>.”</a:t>
            </a:r>
          </a:p>
          <a:p>
            <a:pPr>
              <a:buNone/>
              <a:defRPr/>
            </a:pPr>
            <a:endParaRPr lang="en-US" sz="2000" b="1" i="1" dirty="0" smtClean="0">
              <a:solidFill>
                <a:srgbClr val="7030A0"/>
              </a:solidFill>
            </a:endParaRPr>
          </a:p>
          <a:p>
            <a:pPr>
              <a:buNone/>
              <a:defRPr/>
            </a:pPr>
            <a:r>
              <a:rPr lang="en-US" sz="2000" i="1" dirty="0" smtClean="0"/>
              <a:t>Let </a:t>
            </a:r>
            <a:r>
              <a:rPr lang="en-US" sz="2000" i="1" u="sng" dirty="0" smtClean="0"/>
              <a:t>Claim 1:</a:t>
            </a:r>
            <a:r>
              <a:rPr lang="en-US" sz="2000" i="1" dirty="0" smtClean="0"/>
              <a:t> If x≥4, then 2</a:t>
            </a:r>
            <a:r>
              <a:rPr lang="en-US" sz="2000" i="1" baseline="30000" dirty="0" smtClean="0"/>
              <a:t>x</a:t>
            </a:r>
            <a:r>
              <a:rPr lang="en-US" sz="2000" i="1" dirty="0" smtClean="0"/>
              <a:t>≥x</a:t>
            </a:r>
            <a:r>
              <a:rPr lang="en-US" sz="2000" i="1" baseline="30000" dirty="0" smtClean="0"/>
              <a:t>2</a:t>
            </a:r>
            <a:r>
              <a:rPr lang="en-US" sz="2000" i="1" dirty="0" smtClean="0"/>
              <a:t>. </a:t>
            </a:r>
          </a:p>
          <a:p>
            <a:pPr>
              <a:buNone/>
              <a:defRPr/>
            </a:pPr>
            <a:endParaRPr lang="en-US" sz="2000" i="1" dirty="0" smtClean="0"/>
          </a:p>
          <a:p>
            <a:pPr>
              <a:buNone/>
              <a:defRPr/>
            </a:pPr>
            <a:r>
              <a:rPr lang="en-US" sz="2000" i="1" dirty="0" smtClean="0"/>
              <a:t>Let x be any number which is obtained by adding the squares of 4 positive integers.</a:t>
            </a:r>
          </a:p>
          <a:p>
            <a:pPr>
              <a:buNone/>
              <a:defRPr/>
            </a:pPr>
            <a:r>
              <a:rPr lang="en-US" sz="2000" i="1" u="sng" dirty="0" smtClean="0"/>
              <a:t>Claim 2:</a:t>
            </a:r>
          </a:p>
          <a:p>
            <a:pPr>
              <a:buNone/>
              <a:defRPr/>
            </a:pPr>
            <a:endParaRPr lang="en-US" sz="2000" i="1" u="sng" dirty="0" smtClean="0"/>
          </a:p>
          <a:p>
            <a:pPr>
              <a:buNone/>
              <a:defRPr/>
            </a:pPr>
            <a:r>
              <a:rPr lang="en-US" sz="2000" i="1" dirty="0" smtClean="0"/>
              <a:t>Given x and assuming that Claim 1 is true, prove that 2</a:t>
            </a:r>
            <a:r>
              <a:rPr lang="en-US" sz="2000" i="1" baseline="30000" dirty="0" smtClean="0"/>
              <a:t>x</a:t>
            </a:r>
            <a:r>
              <a:rPr lang="en-US" sz="2000" i="1" dirty="0" smtClean="0"/>
              <a:t>≥x</a:t>
            </a:r>
            <a:r>
              <a:rPr lang="en-US" sz="2000" i="1" baseline="30000" dirty="0" smtClean="0"/>
              <a:t>2</a:t>
            </a:r>
          </a:p>
          <a:p>
            <a:pPr marL="609600" indent="-609600">
              <a:defRPr/>
            </a:pPr>
            <a:r>
              <a:rPr lang="en-US" sz="2000" u="sng" dirty="0" smtClean="0"/>
              <a:t>Proof:</a:t>
            </a:r>
          </a:p>
          <a:p>
            <a:pPr marL="990600" lvl="1" indent="-533400">
              <a:buFont typeface="Arial" charset="0"/>
              <a:buAutoNum type="arabicParenR"/>
              <a:defRPr/>
            </a:pPr>
            <a:r>
              <a:rPr lang="en-US" sz="2000" dirty="0" smtClean="0"/>
              <a:t>Given: x = a</a:t>
            </a:r>
            <a:r>
              <a:rPr lang="en-US" sz="2000" baseline="30000" dirty="0" smtClean="0"/>
              <a:t>2</a:t>
            </a:r>
            <a:r>
              <a:rPr lang="en-US" sz="2000" dirty="0" smtClean="0"/>
              <a:t> + b</a:t>
            </a:r>
            <a:r>
              <a:rPr lang="en-US" sz="2000" baseline="30000" dirty="0" smtClean="0"/>
              <a:t>2</a:t>
            </a:r>
            <a:r>
              <a:rPr lang="en-US" sz="2000" dirty="0" smtClean="0"/>
              <a:t> + c</a:t>
            </a:r>
            <a:r>
              <a:rPr lang="en-US" sz="2000" baseline="30000" dirty="0" smtClean="0"/>
              <a:t>2</a:t>
            </a:r>
            <a:r>
              <a:rPr lang="en-US" sz="2000" dirty="0" smtClean="0"/>
              <a:t> + d</a:t>
            </a:r>
            <a:r>
              <a:rPr lang="en-US" sz="2000" baseline="30000" dirty="0" smtClean="0"/>
              <a:t>2</a:t>
            </a:r>
          </a:p>
          <a:p>
            <a:pPr marL="990600" lvl="1" indent="-533400">
              <a:buFont typeface="Arial" charset="0"/>
              <a:buAutoNum type="arabicParenR"/>
              <a:defRPr/>
            </a:pPr>
            <a:r>
              <a:rPr lang="en-US" sz="2000" dirty="0" smtClean="0"/>
              <a:t>Given: a</a:t>
            </a:r>
            <a:r>
              <a:rPr lang="en-US" sz="2000" dirty="0" smtClean="0">
                <a:cs typeface="Arial" charset="0"/>
              </a:rPr>
              <a:t>≥1, </a:t>
            </a:r>
            <a:r>
              <a:rPr lang="en-US" sz="2000" dirty="0" smtClean="0"/>
              <a:t>b</a:t>
            </a:r>
            <a:r>
              <a:rPr lang="en-US" sz="2000" dirty="0" smtClean="0">
                <a:cs typeface="Arial" charset="0"/>
              </a:rPr>
              <a:t>≥1, </a:t>
            </a:r>
            <a:r>
              <a:rPr lang="en-US" sz="2000" dirty="0" smtClean="0"/>
              <a:t>c</a:t>
            </a:r>
            <a:r>
              <a:rPr lang="en-US" sz="2000" dirty="0" smtClean="0">
                <a:cs typeface="Arial" charset="0"/>
              </a:rPr>
              <a:t>≥1, </a:t>
            </a:r>
            <a:r>
              <a:rPr lang="en-US" sz="2000" dirty="0" smtClean="0"/>
              <a:t>d</a:t>
            </a:r>
            <a:r>
              <a:rPr lang="en-US" sz="2000" dirty="0" smtClean="0">
                <a:cs typeface="Arial" charset="0"/>
              </a:rPr>
              <a:t>≥1</a:t>
            </a:r>
          </a:p>
          <a:p>
            <a:pPr marL="990600" lvl="1" indent="-533400">
              <a:buFont typeface="Arial" charset="0"/>
              <a:buAutoNum type="arabicParenR"/>
              <a:defRPr/>
            </a:pPr>
            <a:r>
              <a:rPr lang="en-US" sz="2000" dirty="0" smtClean="0">
                <a:cs typeface="Arial" charset="0"/>
                <a:sym typeface="Wingdings" pitchFamily="28" charset="2"/>
              </a:rPr>
              <a:t> </a:t>
            </a:r>
            <a:r>
              <a:rPr lang="en-US" sz="2000" dirty="0" smtClean="0"/>
              <a:t>a</a:t>
            </a:r>
            <a:r>
              <a:rPr lang="en-US" sz="2000" baseline="30000" dirty="0" smtClean="0"/>
              <a:t>2</a:t>
            </a:r>
            <a:r>
              <a:rPr lang="en-US" sz="2000" dirty="0" smtClean="0">
                <a:cs typeface="Arial" charset="0"/>
              </a:rPr>
              <a:t>≥1, </a:t>
            </a:r>
            <a:r>
              <a:rPr lang="en-US" sz="2000" dirty="0" smtClean="0"/>
              <a:t>b</a:t>
            </a:r>
            <a:r>
              <a:rPr lang="en-US" sz="2000" baseline="30000" dirty="0" smtClean="0"/>
              <a:t>2</a:t>
            </a:r>
            <a:r>
              <a:rPr lang="en-US" sz="2000" dirty="0" smtClean="0">
                <a:cs typeface="Arial" charset="0"/>
              </a:rPr>
              <a:t>≥1, </a:t>
            </a:r>
            <a:r>
              <a:rPr lang="en-US" sz="2000" dirty="0" smtClean="0"/>
              <a:t>c</a:t>
            </a:r>
            <a:r>
              <a:rPr lang="en-US" sz="2000" baseline="30000" dirty="0" smtClean="0"/>
              <a:t>2</a:t>
            </a:r>
            <a:r>
              <a:rPr lang="en-US" sz="2000" dirty="0" smtClean="0">
                <a:cs typeface="Arial" charset="0"/>
              </a:rPr>
              <a:t>≥1, </a:t>
            </a:r>
            <a:r>
              <a:rPr lang="en-US" sz="2000" dirty="0" smtClean="0"/>
              <a:t>d</a:t>
            </a:r>
            <a:r>
              <a:rPr lang="en-US" sz="2000" baseline="30000" dirty="0" smtClean="0"/>
              <a:t>2</a:t>
            </a:r>
            <a:r>
              <a:rPr lang="en-US" sz="2000" dirty="0" smtClean="0">
                <a:cs typeface="Arial" charset="0"/>
              </a:rPr>
              <a:t>≥1	</a:t>
            </a:r>
            <a:r>
              <a:rPr lang="en-US" sz="2000" dirty="0" smtClean="0">
                <a:solidFill>
                  <a:schemeClr val="folHlink"/>
                </a:solidFill>
                <a:cs typeface="Arial" charset="0"/>
              </a:rPr>
              <a:t>(by 2)</a:t>
            </a:r>
          </a:p>
          <a:p>
            <a:pPr marL="990600" lvl="1" indent="-533400">
              <a:buFont typeface="Arial" charset="0"/>
              <a:buAutoNum type="arabicParenR"/>
              <a:defRPr/>
            </a:pPr>
            <a:r>
              <a:rPr lang="en-US" sz="2000" dirty="0" smtClean="0">
                <a:cs typeface="Arial" charset="0"/>
                <a:sym typeface="Wingdings" pitchFamily="28" charset="2"/>
              </a:rPr>
              <a:t> x </a:t>
            </a:r>
            <a:r>
              <a:rPr lang="en-US" sz="2000" dirty="0" smtClean="0">
                <a:cs typeface="Arial" charset="0"/>
              </a:rPr>
              <a:t>≥ 4			</a:t>
            </a:r>
            <a:r>
              <a:rPr lang="en-US" sz="2000" dirty="0" smtClean="0">
                <a:solidFill>
                  <a:schemeClr val="folHlink"/>
                </a:solidFill>
                <a:cs typeface="Arial" charset="0"/>
              </a:rPr>
              <a:t>(by 1 &amp; 3)</a:t>
            </a:r>
          </a:p>
          <a:p>
            <a:pPr marL="990600" lvl="1" indent="-533400">
              <a:buFont typeface="Arial" charset="0"/>
              <a:buAutoNum type="arabicParenR"/>
              <a:defRPr/>
            </a:pPr>
            <a:r>
              <a:rPr lang="en-US" sz="2000" dirty="0" smtClean="0">
                <a:cs typeface="Arial" charset="0"/>
                <a:sym typeface="Wingdings" pitchFamily="28" charset="2"/>
              </a:rPr>
              <a:t> 2</a:t>
            </a:r>
            <a:r>
              <a:rPr lang="en-US" sz="2000" baseline="30000" dirty="0" smtClean="0">
                <a:cs typeface="Arial" charset="0"/>
                <a:sym typeface="Wingdings" pitchFamily="28" charset="2"/>
              </a:rPr>
              <a:t>x</a:t>
            </a:r>
            <a:r>
              <a:rPr lang="en-US" sz="2000" dirty="0" smtClean="0">
                <a:cs typeface="Arial" charset="0"/>
                <a:sym typeface="Wingdings" pitchFamily="28" charset="2"/>
              </a:rPr>
              <a:t> </a:t>
            </a:r>
            <a:r>
              <a:rPr lang="en-US" sz="2000" dirty="0" smtClean="0">
                <a:cs typeface="Arial" charset="0"/>
              </a:rPr>
              <a:t>≥ x</a:t>
            </a:r>
            <a:r>
              <a:rPr lang="en-US" sz="2000" baseline="30000" dirty="0" smtClean="0">
                <a:cs typeface="Arial" charset="0"/>
              </a:rPr>
              <a:t>2</a:t>
            </a:r>
            <a:r>
              <a:rPr lang="en-US" sz="2000" dirty="0" smtClean="0">
                <a:cs typeface="Arial" charset="0"/>
              </a:rPr>
              <a:t>			</a:t>
            </a:r>
            <a:r>
              <a:rPr lang="en-US" sz="2000" dirty="0" smtClean="0">
                <a:solidFill>
                  <a:schemeClr val="folHlink"/>
                </a:solidFill>
                <a:cs typeface="Arial" charset="0"/>
              </a:rPr>
              <a:t>(by 4 and Claim 1) </a:t>
            </a:r>
            <a:r>
              <a:rPr lang="en-US" sz="2000" dirty="0" smtClean="0">
                <a:cs typeface="Arial" charset="0"/>
              </a:rPr>
              <a:t>	</a:t>
            </a:r>
            <a:endParaRPr lang="en-US" sz="2000" dirty="0" smtClean="0"/>
          </a:p>
          <a:p>
            <a:endParaRPr lang="en-US" sz="2000" dirty="0" smtClean="0"/>
          </a:p>
          <a:p>
            <a:pPr marL="0">
              <a:spcBef>
                <a:spcPts val="0"/>
              </a:spcBef>
              <a:spcAft>
                <a:spcPts val="600"/>
              </a:spcAft>
            </a:pPr>
            <a:endParaRPr lang="en-US" sz="2000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xmlns="" id="{2E80C965-DB6D-4F81-9E9E-B027384D0B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59">
            <a:extLst>
              <a:ext uri="{FF2B5EF4-FFF2-40B4-BE49-F238E27FC236}">
                <a16:creationId xmlns:a16="http://schemas.microsoft.com/office/drawing/2014/main" xmlns="" id="{A580F890-B085-4E95-96AA-55AEBEC5CE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xmlns="" id="{D3F51FEB-38FB-4F6C-9F7B-2F2AFAB654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xmlns="" id="{1E547BA6-BAE0-43BB-A7CA-60F69CE252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31E52F1-E8A8-4487-BB84-098609845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53363" y="6356350"/>
            <a:ext cx="9265605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GB" sz="14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CSB4302 - Theory of Computation</a:t>
            </a:r>
            <a:endParaRPr lang="en-US" sz="1400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7" name="Picture 16" descr="A drawing of a face&#10;&#10;Description automatically generated">
            <a:extLst>
              <a:ext uri="{FF2B5EF4-FFF2-40B4-BE49-F238E27FC236}">
                <a16:creationId xmlns:a16="http://schemas.microsoft.com/office/drawing/2014/main" xmlns="" id="{3B5C76A8-1BA3-4339-A20B-AFA735DE93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91275" y="6363264"/>
            <a:ext cx="1462088" cy="358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39381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>
            <a:extLst>
              <a:ext uri="{FF2B5EF4-FFF2-40B4-BE49-F238E27FC236}">
                <a16:creationId xmlns:a16="http://schemas.microsoft.com/office/drawing/2014/main" xmlns="" id="{2B566528-1B12-4246-9431-5C2D7D0811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605B88-7F17-488F-A777-6E60EC8C1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5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Reduction to definitions </a:t>
            </a:r>
            <a:r>
              <a:rPr lang="en-US" sz="2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/>
            </a:r>
            <a:br>
              <a:rPr lang="en-US" sz="2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25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17E3AF8-5034-46DC-ADBC-F682788B21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247614"/>
            <a:ext cx="10905066" cy="4929349"/>
          </a:xfrm>
        </p:spPr>
        <p:txBody>
          <a:bodyPr vert="horz" lIns="91440" tIns="45720" rIns="91440" bIns="45720" rtlCol="0">
            <a:normAutofit/>
          </a:bodyPr>
          <a:lstStyle/>
          <a:p>
            <a:pPr marL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000" dirty="0" smtClean="0"/>
              <a:t>“ if you are not sure of how to start a proof then convert all terms in the hypothesis to their definition.</a:t>
            </a:r>
          </a:p>
          <a:p>
            <a:pPr marL="0">
              <a:spcBef>
                <a:spcPts val="0"/>
              </a:spcBef>
              <a:spcAft>
                <a:spcPts val="600"/>
              </a:spcAft>
              <a:buNone/>
            </a:pPr>
            <a:endParaRPr lang="en-GB" sz="2000" dirty="0" smtClean="0"/>
          </a:p>
          <a:p>
            <a:pPr marL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000" dirty="0" smtClean="0"/>
              <a:t>Example Term : ‘S’ is a finite set </a:t>
            </a:r>
          </a:p>
          <a:p>
            <a:pPr marL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000" dirty="0" smtClean="0"/>
              <a:t>Definition : there exists a positive number ‘n’ representing the number of elements in ‘S’</a:t>
            </a:r>
          </a:p>
          <a:p>
            <a:pPr marL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000" dirty="0" smtClean="0"/>
              <a:t>|S|=n </a:t>
            </a:r>
          </a:p>
          <a:p>
            <a:pPr marL="0">
              <a:spcBef>
                <a:spcPts val="0"/>
              </a:spcBef>
              <a:spcAft>
                <a:spcPts val="600"/>
              </a:spcAft>
              <a:buNone/>
            </a:pPr>
            <a:endParaRPr lang="en-GB" sz="2000" dirty="0" smtClean="0"/>
          </a:p>
          <a:p>
            <a:pPr marL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000" dirty="0" smtClean="0"/>
              <a:t>Example Term : ‘U ‘ is infinite </a:t>
            </a:r>
          </a:p>
          <a:p>
            <a:pPr marL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000" dirty="0" smtClean="0"/>
              <a:t>Definition : there is no positive integer ‘n’ that represents the number of elements in ‘U’</a:t>
            </a:r>
          </a:p>
          <a:p>
            <a:pPr marL="0">
              <a:spcBef>
                <a:spcPts val="0"/>
              </a:spcBef>
              <a:spcAft>
                <a:spcPts val="600"/>
              </a:spcAft>
              <a:buNone/>
            </a:pPr>
            <a:endParaRPr lang="en-GB" sz="2000" dirty="0" smtClean="0"/>
          </a:p>
          <a:p>
            <a:pPr marL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000" dirty="0" smtClean="0"/>
              <a:t>Example Term: if ‘S’ and ‘T’ are subsets of a infinite set ‘U’ and T is complement of S then</a:t>
            </a:r>
          </a:p>
          <a:p>
            <a:pPr marL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000" dirty="0" smtClean="0"/>
              <a:t>Definition: </a:t>
            </a:r>
          </a:p>
          <a:p>
            <a:pPr marL="0">
              <a:spcBef>
                <a:spcPts val="0"/>
              </a:spcBef>
              <a:spcAft>
                <a:spcPts val="600"/>
              </a:spcAft>
              <a:buNone/>
            </a:pPr>
            <a:endParaRPr lang="en-US" sz="2000" dirty="0" smtClean="0"/>
          </a:p>
          <a:p>
            <a:pPr marL="0">
              <a:spcBef>
                <a:spcPts val="0"/>
              </a:spcBef>
              <a:spcAft>
                <a:spcPts val="600"/>
              </a:spcAft>
              <a:buNone/>
            </a:pPr>
            <a:endParaRPr lang="en-GB" sz="2000" dirty="0" smtClean="0"/>
          </a:p>
          <a:p>
            <a:pPr marL="0">
              <a:spcBef>
                <a:spcPts val="0"/>
              </a:spcBef>
              <a:spcAft>
                <a:spcPts val="600"/>
              </a:spcAft>
              <a:buNone/>
            </a:pPr>
            <a:endParaRPr lang="en-GB" sz="2000" dirty="0" smtClean="0"/>
          </a:p>
          <a:p>
            <a:pPr marL="0">
              <a:spcBef>
                <a:spcPts val="0"/>
              </a:spcBef>
              <a:spcAft>
                <a:spcPts val="600"/>
              </a:spcAft>
              <a:buNone/>
            </a:pPr>
            <a:endParaRPr lang="en-GB" sz="2000" dirty="0" smtClean="0"/>
          </a:p>
          <a:p>
            <a:pPr marL="0">
              <a:spcBef>
                <a:spcPts val="0"/>
              </a:spcBef>
              <a:spcAft>
                <a:spcPts val="600"/>
              </a:spcAft>
              <a:buNone/>
            </a:pPr>
            <a:endParaRPr lang="en-US" sz="2000" dirty="0"/>
          </a:p>
          <a:p>
            <a:pPr marL="0">
              <a:spcBef>
                <a:spcPts val="0"/>
              </a:spcBef>
              <a:spcAft>
                <a:spcPts val="600"/>
              </a:spcAft>
            </a:pPr>
            <a:endParaRPr lang="en-US" sz="2000" dirty="0"/>
          </a:p>
          <a:p>
            <a:pPr marL="0">
              <a:spcBef>
                <a:spcPts val="0"/>
              </a:spcBef>
              <a:spcAft>
                <a:spcPts val="600"/>
              </a:spcAft>
            </a:pPr>
            <a:endParaRPr lang="en-US" sz="2000" dirty="0"/>
          </a:p>
          <a:p>
            <a:pPr marL="0">
              <a:spcBef>
                <a:spcPts val="0"/>
              </a:spcBef>
              <a:spcAft>
                <a:spcPts val="600"/>
              </a:spcAft>
            </a:pPr>
            <a:endParaRPr lang="en-US" sz="2000" dirty="0"/>
          </a:p>
          <a:p>
            <a:pPr marL="0">
              <a:spcBef>
                <a:spcPts val="0"/>
              </a:spcBef>
              <a:spcAft>
                <a:spcPts val="600"/>
              </a:spcAft>
            </a:pPr>
            <a:endParaRPr lang="en-US" sz="2000" dirty="0"/>
          </a:p>
          <a:p>
            <a:pPr marL="0">
              <a:spcBef>
                <a:spcPts val="0"/>
              </a:spcBef>
              <a:spcAft>
                <a:spcPts val="600"/>
              </a:spcAft>
            </a:pPr>
            <a:endParaRPr lang="en-US" sz="2000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xmlns="" id="{2E80C965-DB6D-4F81-9E9E-B027384D0B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xmlns="" id="{A580F890-B085-4E95-96AA-55AEBEC5CE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Isosceles Triangle 63">
            <a:extLst>
              <a:ext uri="{FF2B5EF4-FFF2-40B4-BE49-F238E27FC236}">
                <a16:creationId xmlns:a16="http://schemas.microsoft.com/office/drawing/2014/main" xmlns="" id="{D3F51FEB-38FB-4F6C-9F7B-2F2AFAB654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xmlns="" id="{1E547BA6-BAE0-43BB-A7CA-60F69CE252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381175C-E588-4ED4-8218-6F5EFCF64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6507" y="6382847"/>
            <a:ext cx="882154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CSB4302 - Theory of Computation</a:t>
            </a:r>
            <a:endParaRPr lang="en-US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 descr="A drawing of a face&#10;&#10;Description automatically generated">
            <a:extLst>
              <a:ext uri="{FF2B5EF4-FFF2-40B4-BE49-F238E27FC236}">
                <a16:creationId xmlns:a16="http://schemas.microsoft.com/office/drawing/2014/main" xmlns="" id="{F0BF0B0A-7CD3-413F-9A65-2020079C9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3905" y="6412978"/>
            <a:ext cx="1462088" cy="358211"/>
          </a:xfrm>
          <a:prstGeom prst="rect">
            <a:avLst/>
          </a:prstGeom>
        </p:spPr>
      </p:pic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029560" y="5579389"/>
            <a:ext cx="964012" cy="391709"/>
          </a:xfrm>
          <a:prstGeom prst="rect">
            <a:avLst/>
          </a:prstGeom>
          <a:noFill/>
        </p:spPr>
      </p:pic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0" y="701675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821051" y="5540645"/>
            <a:ext cx="968139" cy="40295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052521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>
            <a:extLst>
              <a:ext uri="{FF2B5EF4-FFF2-40B4-BE49-F238E27FC236}">
                <a16:creationId xmlns:a16="http://schemas.microsoft.com/office/drawing/2014/main" xmlns="" id="{2B566528-1B12-4246-9431-5C2D7D0811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605B88-7F17-488F-A777-6E60EC8C1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25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/>
            </a:r>
            <a:br>
              <a:rPr lang="en-US" sz="25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5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Reduction to definitions</a:t>
            </a:r>
            <a:br>
              <a:rPr lang="en-US" sz="25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5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/>
            </a:r>
            <a:br>
              <a:rPr lang="en-US" sz="25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GB" sz="2800" dirty="0" smtClean="0"/>
              <a:t>If ‘S’ is a finite subset of some infinite set ‘U’ and ‘T’ is a complement of ‘S’ with respect to ‘U’ then ‘T’ is infinite </a:t>
            </a:r>
            <a:br>
              <a:rPr lang="en-GB" sz="2800" dirty="0" smtClean="0"/>
            </a:br>
            <a:endParaRPr lang="en-US" sz="25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xmlns="" id="{2E80C965-DB6D-4F81-9E9E-B027384D0B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xmlns="" id="{A580F890-B085-4E95-96AA-55AEBEC5CE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Isosceles Triangle 63">
            <a:extLst>
              <a:ext uri="{FF2B5EF4-FFF2-40B4-BE49-F238E27FC236}">
                <a16:creationId xmlns:a16="http://schemas.microsoft.com/office/drawing/2014/main" xmlns="" id="{D3F51FEB-38FB-4F6C-9F7B-2F2AFAB654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xmlns="" id="{1E547BA6-BAE0-43BB-A7CA-60F69CE252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381175C-E588-4ED4-8218-6F5EFCF64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6507" y="6382847"/>
            <a:ext cx="882154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CSB4302 - Theory of Computation</a:t>
            </a:r>
            <a:endParaRPr lang="en-US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 descr="A drawing of a face&#10;&#10;Description automatically generated">
            <a:extLst>
              <a:ext uri="{FF2B5EF4-FFF2-40B4-BE49-F238E27FC236}">
                <a16:creationId xmlns:a16="http://schemas.microsoft.com/office/drawing/2014/main" xmlns="" id="{F0BF0B0A-7CD3-413F-9A65-2020079C9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3905" y="6412978"/>
            <a:ext cx="1462088" cy="358211"/>
          </a:xfrm>
          <a:prstGeom prst="rect">
            <a:avLst/>
          </a:prstGeom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21119" y="1464589"/>
            <a:ext cx="6406473" cy="2089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" name="TextBox 18"/>
          <p:cNvSpPr txBox="1"/>
          <p:nvPr/>
        </p:nvSpPr>
        <p:spPr>
          <a:xfrm>
            <a:off x="1263112" y="3603356"/>
            <a:ext cx="924473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Here |S| = n for some ‘n’ since ‘S’ is finite set</a:t>
            </a:r>
          </a:p>
          <a:p>
            <a:r>
              <a:rPr lang="en-GB" dirty="0" smtClean="0"/>
              <a:t>Here  |S|+|T|=|U|</a:t>
            </a:r>
          </a:p>
          <a:p>
            <a:r>
              <a:rPr lang="en-GB" dirty="0" smtClean="0"/>
              <a:t>Let us assume </a:t>
            </a:r>
          </a:p>
          <a:p>
            <a:r>
              <a:rPr lang="en-GB" dirty="0" smtClean="0"/>
              <a:t>|T| = m for some ‘m’ </a:t>
            </a:r>
            <a:r>
              <a:rPr lang="en-GB" b="1" dirty="0" smtClean="0"/>
              <a:t>(actually m cannot exist as T is infinite but we are assuming a contradiction here)</a:t>
            </a:r>
          </a:p>
          <a:p>
            <a:r>
              <a:rPr lang="en-GB" dirty="0" smtClean="0"/>
              <a:t>Then </a:t>
            </a:r>
          </a:p>
          <a:p>
            <a:r>
              <a:rPr lang="en-GB" dirty="0" smtClean="0"/>
              <a:t>|S|+|T|=|U|  will imply </a:t>
            </a:r>
            <a:r>
              <a:rPr lang="en-GB" dirty="0" err="1" smtClean="0"/>
              <a:t>m+n</a:t>
            </a:r>
            <a:r>
              <a:rPr lang="en-GB" dirty="0" smtClean="0"/>
              <a:t> = q . </a:t>
            </a:r>
            <a:r>
              <a:rPr lang="en-GB" b="1" dirty="0" smtClean="0"/>
              <a:t>Here q is the number of elements in ‘U’ which contradicts with the statement in theorem statement</a:t>
            </a:r>
            <a:r>
              <a:rPr lang="en-GB" dirty="0" smtClean="0"/>
              <a:t> </a:t>
            </a:r>
          </a:p>
          <a:p>
            <a:r>
              <a:rPr lang="en-GB" dirty="0" smtClean="0"/>
              <a:t>Hence it is proven that ‘T’ cannot be finite.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52521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xmlns="" id="{2B566528-1B12-4246-9431-5C2D7D0811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605B88-7F17-488F-A777-6E60EC8C1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marL="660400" indent="-660400"/>
            <a:r>
              <a:rPr lang="en-US" sz="2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Topic 1</a:t>
            </a:r>
            <a:br>
              <a:rPr lang="en-US" sz="2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/>
            </a:r>
            <a:br>
              <a:rPr lang="en-US" sz="2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5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Different ways of expressing “</a:t>
            </a:r>
            <a:r>
              <a:rPr lang="en-US" sz="2800" i="1" dirty="0" smtClean="0"/>
              <a:t>If</a:t>
            </a:r>
            <a:r>
              <a:rPr lang="en-US" sz="2800" dirty="0" smtClean="0"/>
              <a:t> H </a:t>
            </a:r>
            <a:r>
              <a:rPr lang="en-US" sz="2800" i="1" dirty="0" smtClean="0"/>
              <a:t>then </a:t>
            </a:r>
            <a:r>
              <a:rPr lang="en-US" sz="2800" dirty="0" smtClean="0"/>
              <a:t>C” {H-&gt; hypothesis and C-&gt; conclusion}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17E3AF8-5034-46DC-ADBC-F682788B21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4649204" cy="4393982"/>
          </a:xfrm>
        </p:spPr>
        <p:txBody>
          <a:bodyPr vert="horz" lIns="91440" tIns="45720" rIns="91440" bIns="45720" rtlCol="0">
            <a:normAutofit/>
          </a:bodyPr>
          <a:lstStyle/>
          <a:p>
            <a:pPr marL="660400" indent="-660400">
              <a:buNone/>
            </a:pPr>
            <a:endParaRPr lang="en-US" dirty="0" smtClean="0"/>
          </a:p>
          <a:p>
            <a:pPr marL="1035050" lvl="1" indent="-577850">
              <a:buFont typeface="Arial" charset="0"/>
              <a:buAutoNum type="romanLcPeriod"/>
            </a:pPr>
            <a:r>
              <a:rPr lang="en-US" dirty="0" smtClean="0"/>
              <a:t>H </a:t>
            </a:r>
            <a:r>
              <a:rPr lang="en-US" i="1" dirty="0" smtClean="0"/>
              <a:t>implies</a:t>
            </a:r>
            <a:r>
              <a:rPr lang="en-US" dirty="0" smtClean="0"/>
              <a:t> C   </a:t>
            </a:r>
          </a:p>
          <a:p>
            <a:pPr marL="1035050" lvl="1" indent="-577850">
              <a:buFont typeface="Arial" charset="0"/>
              <a:buAutoNum type="romanLcPeriod"/>
            </a:pPr>
            <a:r>
              <a:rPr lang="en-US" dirty="0" smtClean="0"/>
              <a:t>H </a:t>
            </a:r>
            <a:r>
              <a:rPr lang="en-US" i="1" dirty="0" smtClean="0"/>
              <a:t>only if</a:t>
            </a:r>
            <a:r>
              <a:rPr lang="en-US" dirty="0" smtClean="0"/>
              <a:t> C</a:t>
            </a:r>
          </a:p>
          <a:p>
            <a:pPr marL="1035050" lvl="1" indent="-577850">
              <a:buFont typeface="Arial" charset="0"/>
              <a:buAutoNum type="romanLcPeriod"/>
            </a:pPr>
            <a:r>
              <a:rPr lang="en-US" dirty="0" smtClean="0"/>
              <a:t>C </a:t>
            </a:r>
            <a:r>
              <a:rPr lang="en-US" i="1" dirty="0" smtClean="0"/>
              <a:t>if </a:t>
            </a:r>
            <a:r>
              <a:rPr lang="en-US" dirty="0" smtClean="0"/>
              <a:t>H</a:t>
            </a:r>
          </a:p>
          <a:p>
            <a:pPr marL="1035050" lvl="1" indent="-577850">
              <a:buFont typeface="Arial" charset="0"/>
              <a:buAutoNum type="romanLcPeriod"/>
            </a:pPr>
            <a:r>
              <a:rPr lang="en-US" i="1" dirty="0" smtClean="0"/>
              <a:t>Whenever </a:t>
            </a:r>
            <a:r>
              <a:rPr lang="en-US" dirty="0" smtClean="0"/>
              <a:t>H </a:t>
            </a:r>
            <a:r>
              <a:rPr lang="en-US" i="1" dirty="0" smtClean="0"/>
              <a:t>holds</a:t>
            </a:r>
            <a:r>
              <a:rPr lang="en-US" dirty="0" smtClean="0"/>
              <a:t>, C </a:t>
            </a:r>
            <a:r>
              <a:rPr lang="en-US" i="1" dirty="0" smtClean="0"/>
              <a:t>follows</a:t>
            </a:r>
            <a:endParaRPr lang="en-US" sz="2000" dirty="0"/>
          </a:p>
          <a:p>
            <a:pPr marL="0">
              <a:spcBef>
                <a:spcPts val="0"/>
              </a:spcBef>
              <a:spcAft>
                <a:spcPts val="600"/>
              </a:spcAft>
            </a:pPr>
            <a:endParaRPr lang="en-US" sz="2000" dirty="0"/>
          </a:p>
          <a:p>
            <a:pPr marL="0">
              <a:spcBef>
                <a:spcPts val="0"/>
              </a:spcBef>
              <a:spcAft>
                <a:spcPts val="600"/>
              </a:spcAft>
            </a:pPr>
            <a:endParaRPr lang="en-US" sz="2000" dirty="0"/>
          </a:p>
          <a:p>
            <a:pPr marL="0">
              <a:spcBef>
                <a:spcPts val="0"/>
              </a:spcBef>
              <a:spcAft>
                <a:spcPts val="600"/>
              </a:spcAft>
            </a:pPr>
            <a:endParaRPr lang="en-US" sz="2000" dirty="0"/>
          </a:p>
          <a:p>
            <a:pPr marL="0">
              <a:spcBef>
                <a:spcPts val="0"/>
              </a:spcBef>
              <a:spcAft>
                <a:spcPts val="600"/>
              </a:spcAft>
            </a:pPr>
            <a:endParaRPr lang="en-US" sz="2000" dirty="0"/>
          </a:p>
          <a:p>
            <a:pPr marL="0">
              <a:spcBef>
                <a:spcPts val="0"/>
              </a:spcBef>
              <a:spcAft>
                <a:spcPts val="600"/>
              </a:spcAft>
            </a:pPr>
            <a:endParaRPr lang="en-US" sz="2000" dirty="0"/>
          </a:p>
          <a:p>
            <a:pPr marL="0">
              <a:spcBef>
                <a:spcPts val="0"/>
              </a:spcBef>
              <a:spcAft>
                <a:spcPts val="600"/>
              </a:spcAft>
            </a:pPr>
            <a:endParaRPr lang="en-US" sz="2000" dirty="0"/>
          </a:p>
          <a:p>
            <a:pPr marL="0">
              <a:spcBef>
                <a:spcPts val="0"/>
              </a:spcBef>
              <a:spcAft>
                <a:spcPts val="600"/>
              </a:spcAft>
            </a:pPr>
            <a:endParaRPr lang="en-US" sz="2000" dirty="0"/>
          </a:p>
          <a:p>
            <a:pPr marL="0">
              <a:spcBef>
                <a:spcPts val="0"/>
              </a:spcBef>
              <a:spcAft>
                <a:spcPts val="600"/>
              </a:spcAft>
            </a:pPr>
            <a:endParaRPr lang="en-US" sz="2000" dirty="0"/>
          </a:p>
          <a:p>
            <a:pPr marL="0">
              <a:spcBef>
                <a:spcPts val="0"/>
              </a:spcBef>
              <a:spcAft>
                <a:spcPts val="600"/>
              </a:spcAft>
            </a:pPr>
            <a:endParaRPr lang="en-US" sz="200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xmlns="" id="{2E80C965-DB6D-4F81-9E9E-B027384D0B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Isosceles Triangle 39">
            <a:extLst>
              <a:ext uri="{FF2B5EF4-FFF2-40B4-BE49-F238E27FC236}">
                <a16:creationId xmlns:a16="http://schemas.microsoft.com/office/drawing/2014/main" xmlns="" id="{A580F890-B085-4E95-96AA-55AEBEC5CE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xmlns="" id="{D3F51FEB-38FB-4F6C-9F7B-2F2AFAB654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xmlns="" id="{1E547BA6-BAE0-43BB-A7CA-60F69CE252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381175C-E588-4ED4-8218-6F5EFCF64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82351" y="6356350"/>
            <a:ext cx="793661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CSB4302 - Theory of Computation</a:t>
            </a:r>
            <a:endParaRPr lang="en-US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 descr="A drawing of a face&#10;&#10;Description automatically generated">
            <a:extLst>
              <a:ext uri="{FF2B5EF4-FFF2-40B4-BE49-F238E27FC236}">
                <a16:creationId xmlns:a16="http://schemas.microsoft.com/office/drawing/2014/main" xmlns="" id="{F0BF0B0A-7CD3-413F-9A65-2020079C9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84614" y="6471070"/>
            <a:ext cx="1462088" cy="358211"/>
          </a:xfrm>
          <a:prstGeom prst="rect">
            <a:avLst/>
          </a:prstGeom>
        </p:spPr>
      </p:pic>
      <p:pic>
        <p:nvPicPr>
          <p:cNvPr id="12289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51708" y="2069025"/>
            <a:ext cx="5532895" cy="2837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572955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0A39FED5B493047A4A44D29CC209A4D" ma:contentTypeVersion="4" ma:contentTypeDescription="Create a new document." ma:contentTypeScope="" ma:versionID="e4226928cca37ca47d1e7b8ac61ace3b">
  <xsd:schema xmlns:xsd="http://www.w3.org/2001/XMLSchema" xmlns:xs="http://www.w3.org/2001/XMLSchema" xmlns:p="http://schemas.microsoft.com/office/2006/metadata/properties" xmlns:ns2="9a5db21a-d35a-46ce-8c5f-f5d5fc28f889" targetNamespace="http://schemas.microsoft.com/office/2006/metadata/properties" ma:root="true" ma:fieldsID="30653f601bd9c613437e44372399fb77" ns2:_="">
    <xsd:import namespace="9a5db21a-d35a-46ce-8c5f-f5d5fc28f88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a5db21a-d35a-46ce-8c5f-f5d5fc28f88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F6C130C-D229-4723-B72E-F6FFA0192489}"/>
</file>

<file path=customXml/itemProps2.xml><?xml version="1.0" encoding="utf-8"?>
<ds:datastoreItem xmlns:ds="http://schemas.openxmlformats.org/officeDocument/2006/customXml" ds:itemID="{CEA17C19-DBD4-4EC4-9BA4-1A48538D0DF1}"/>
</file>

<file path=customXml/itemProps3.xml><?xml version="1.0" encoding="utf-8"?>
<ds:datastoreItem xmlns:ds="http://schemas.openxmlformats.org/officeDocument/2006/customXml" ds:itemID="{320C76E6-D0B5-4F22-B0E2-A55417C2AC27}"/>
</file>

<file path=docProps/app.xml><?xml version="1.0" encoding="utf-8"?>
<Properties xmlns="http://schemas.openxmlformats.org/officeDocument/2006/extended-properties" xmlns:vt="http://schemas.openxmlformats.org/officeDocument/2006/docPropsVTypes">
  <TotalTime>677</TotalTime>
  <Words>1007</Words>
  <Application>Microsoft Office PowerPoint</Application>
  <PresentationFormat>Custom</PresentationFormat>
  <Paragraphs>179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Slide 1</vt:lpstr>
      <vt:lpstr>Theory of Computation    </vt:lpstr>
      <vt:lpstr>Type of Theorem Proving   </vt:lpstr>
      <vt:lpstr>Deductive Proofs </vt:lpstr>
      <vt:lpstr>Deductive Proof continued </vt:lpstr>
      <vt:lpstr> Deductive Proofs</vt:lpstr>
      <vt:lpstr>Reduction to definitions  </vt:lpstr>
      <vt:lpstr> Reduction to definitions  If ‘S’ is a finite subset of some infinite set ‘U’ and ‘T’ is a complement of ‘S’ with respect to ‘U’ then ‘T’ is infinite  </vt:lpstr>
      <vt:lpstr>Topic 1  Different ways of expressing “If H then C” {H-&gt; hypothesis and C-&gt; conclusion}</vt:lpstr>
      <vt:lpstr>if and only if statements</vt:lpstr>
      <vt:lpstr> Proving the Theorem :  For any real number ‘x’,  then floor(x)=ceiling(x) if and only if ‘x’ is an integer   </vt:lpstr>
      <vt:lpstr>Proving equivalency in Sets :In automata we will be often proving the equivalency of sets among languages.  We try to prove RՍ(S Ո T)= (RՍS) Ո (RՍT)   (Remember your set theoretical notations)</vt:lpstr>
      <vt:lpstr>Contrapositives  </vt:lpstr>
      <vt:lpstr>Thank You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THANGAKUMAR J</dc:creator>
  <cp:lastModifiedBy>ADMIN</cp:lastModifiedBy>
  <cp:revision>32</cp:revision>
  <dcterms:created xsi:type="dcterms:W3CDTF">2020-06-15T12:13:30Z</dcterms:created>
  <dcterms:modified xsi:type="dcterms:W3CDTF">2021-07-16T07:06:40Z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0x01010060A39FED5B493047A4A44D29CC209A4D</vt:lpwstr>
  </property>
</Properties>
</file>