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6" r:id="rId3"/>
    <p:sldId id="275" r:id="rId4"/>
    <p:sldId id="260" r:id="rId5"/>
    <p:sldId id="270" r:id="rId6"/>
    <p:sldId id="264" r:id="rId7"/>
    <p:sldId id="276" r:id="rId8"/>
    <p:sldId id="259" r:id="rId9"/>
    <p:sldId id="267" r:id="rId10"/>
    <p:sldId id="271" r:id="rId11"/>
    <p:sldId id="272" r:id="rId12"/>
    <p:sldId id="274" r:id="rId13"/>
    <p:sldId id="277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22-07-2021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22-07-2021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&amp; 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Ms.Vanathi</a:t>
            </a:r>
            <a:r>
              <a:rPr lang="en-US" sz="4400" b="1" smtClean="0">
                <a:latin typeface="+mj-lt"/>
                <a:ea typeface="+mj-ea"/>
                <a:cs typeface="+mj-cs"/>
              </a:rPr>
              <a:t>, AP(SS)</a:t>
            </a:r>
            <a:endParaRPr lang="en-US" sz="44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034865" cy="7166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Structural Induction of a Tree</a:t>
            </a:r>
            <a:br>
              <a:rPr lang="en-GB" sz="2800" dirty="0" smtClean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991892"/>
            <a:ext cx="10042613" cy="5185071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000" dirty="0" smtClean="0"/>
              <a:t>Here is a recursive definition of a tree.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Bases – a single node is tree and that node is the root of the tree.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Induction – if T1, T2, T3...</a:t>
            </a:r>
            <a:r>
              <a:rPr lang="en-GB" sz="2000" dirty="0" err="1" smtClean="0"/>
              <a:t>Tk</a:t>
            </a:r>
            <a:r>
              <a:rPr lang="en-GB" sz="2000" dirty="0" smtClean="0"/>
              <a:t> Are individual trees then we can build a new tree as follows</a:t>
            </a:r>
          </a:p>
          <a:p>
            <a:pPr marL="457200" lvl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 smtClean="0"/>
              <a:t>Begin with a new node N, which is the root of the tree.</a:t>
            </a:r>
          </a:p>
          <a:p>
            <a:pPr marL="457200" lvl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 smtClean="0"/>
              <a:t>Add copies of trees T1, T2, T3...</a:t>
            </a:r>
            <a:r>
              <a:rPr lang="en-GB" sz="1600" dirty="0" err="1" smtClean="0"/>
              <a:t>Tk</a:t>
            </a:r>
            <a:r>
              <a:rPr lang="en-GB" sz="1600" dirty="0" smtClean="0"/>
              <a:t> </a:t>
            </a:r>
          </a:p>
          <a:p>
            <a:pPr marL="457200" lvl="1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600" dirty="0" smtClean="0"/>
              <a:t>Add edges from root node N to T1, T2, T3...</a:t>
            </a:r>
            <a:r>
              <a:rPr lang="en-GB" sz="1600" dirty="0" err="1" smtClean="0"/>
              <a:t>Tk</a:t>
            </a:r>
            <a:endParaRPr lang="en-GB" sz="1600" dirty="0" smtClean="0"/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20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60" y="6357701"/>
            <a:ext cx="7721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xmlns="" id="{4A55397B-9D2A-4653-80EF-283A6407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07321"/>
            <a:ext cx="1462088" cy="358211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35100" y="3223648"/>
            <a:ext cx="4896945" cy="2326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52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050364" cy="662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500" b="1" dirty="0" smtClean="0"/>
              <a:t>Structural Induction</a:t>
            </a:r>
            <a:endParaRPr lang="en-US" sz="25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60" y="6357701"/>
            <a:ext cx="7721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xmlns="" id="{4A55397B-9D2A-4653-80EF-283A6407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07321"/>
            <a:ext cx="1462088" cy="35821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" y="1371600"/>
            <a:ext cx="1161288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52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3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Structural Induction</a:t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Theorem: Every tree has one more node than its edges  </a:t>
            </a:r>
            <a:r>
              <a:rPr lang="en-US" sz="2500" dirty="0"/>
              <a:t/>
            </a:r>
            <a:br>
              <a:rPr lang="en-US" sz="2500" dirty="0"/>
            </a:b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503336"/>
            <a:ext cx="10042613" cy="4673627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None/>
            </a:pPr>
            <a:r>
              <a:rPr lang="en-GB" sz="2000" dirty="0" smtClean="0"/>
              <a:t>Let T be tree built by induction by connecting the node ‘N’ (root node) with the Trees </a:t>
            </a: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T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, T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,T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,.. </a:t>
            </a:r>
            <a:r>
              <a:rPr lang="en-GB" sz="2000" dirty="0" err="1" smtClean="0"/>
              <a:t>T</a:t>
            </a:r>
            <a:r>
              <a:rPr lang="en-GB" sz="2000" baseline="-25000" dirty="0" err="1" smtClean="0"/>
              <a:t>k</a:t>
            </a: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We know every tree T</a:t>
            </a:r>
            <a:r>
              <a:rPr lang="en-GB" sz="2000" baseline="-25000" dirty="0" smtClean="0"/>
              <a:t>i </a:t>
            </a:r>
            <a:r>
              <a:rPr lang="en-GB" sz="2000" dirty="0" smtClean="0"/>
              <a:t> has </a:t>
            </a:r>
            <a:r>
              <a:rPr lang="en-GB" sz="2000" dirty="0" err="1" smtClean="0"/>
              <a:t>n</a:t>
            </a:r>
            <a:r>
              <a:rPr lang="en-GB" sz="2000" baseline="-25000" dirty="0" err="1" smtClean="0"/>
              <a:t>i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 nodes and </a:t>
            </a:r>
            <a:r>
              <a:rPr lang="en-GB" sz="2000" dirty="0" err="1" smtClean="0"/>
              <a:t>e</a:t>
            </a:r>
            <a:r>
              <a:rPr lang="en-GB" sz="2000" baseline="-25000" dirty="0" err="1" smtClean="0"/>
              <a:t>i</a:t>
            </a:r>
            <a:r>
              <a:rPr lang="en-GB" sz="2000" baseline="-25000" dirty="0" smtClean="0"/>
              <a:t> </a:t>
            </a:r>
            <a:r>
              <a:rPr lang="en-GB" sz="2000" dirty="0" smtClean="0"/>
              <a:t>edges </a:t>
            </a: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Here </a:t>
            </a:r>
            <a:r>
              <a:rPr lang="en-GB" sz="2000" dirty="0" err="1" smtClean="0"/>
              <a:t>n</a:t>
            </a:r>
            <a:r>
              <a:rPr lang="en-GB" sz="2000" baseline="-25000" dirty="0" err="1" smtClean="0"/>
              <a:t>i</a:t>
            </a:r>
            <a:r>
              <a:rPr lang="en-GB" sz="2000" dirty="0" smtClean="0"/>
              <a:t>= e</a:t>
            </a:r>
            <a:r>
              <a:rPr lang="en-GB" sz="2000" baseline="-25000" dirty="0" smtClean="0"/>
              <a:t>i</a:t>
            </a:r>
            <a:r>
              <a:rPr lang="en-GB" sz="2000" dirty="0" smtClean="0"/>
              <a:t>+1 </a:t>
            </a:r>
            <a:r>
              <a:rPr lang="en-GB" sz="2000" baseline="-25000" dirty="0" smtClean="0"/>
              <a:t> </a:t>
            </a: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Hence we will have number of edges as </a:t>
            </a: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K+e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+ </a:t>
            </a:r>
            <a:r>
              <a:rPr lang="en-GB" sz="2000" dirty="0" smtClean="0"/>
              <a:t>e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+ e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+... </a:t>
            </a:r>
            <a:r>
              <a:rPr lang="en-GB" sz="2000" dirty="0" err="1" smtClean="0"/>
              <a:t>e</a:t>
            </a:r>
            <a:r>
              <a:rPr lang="en-GB" sz="2000" baseline="-25000" dirty="0" err="1" smtClean="0"/>
              <a:t>k</a:t>
            </a: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 </a:t>
            </a: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Now the no of nodes in every tree is one more that the edges, Hence </a:t>
            </a:r>
            <a:endParaRPr lang="en-US" sz="2000" dirty="0" smtClean="0"/>
          </a:p>
          <a:p>
            <a:pPr>
              <a:buNone/>
            </a:pPr>
            <a:r>
              <a:rPr lang="en-GB" sz="2000" dirty="0" smtClean="0"/>
              <a:t>1+( e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+1)+ ( </a:t>
            </a:r>
            <a:r>
              <a:rPr lang="en-GB" sz="2000" dirty="0" smtClean="0"/>
              <a:t>e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+1</a:t>
            </a:r>
            <a:r>
              <a:rPr lang="en-GB" sz="2000" dirty="0" smtClean="0"/>
              <a:t>)+(</a:t>
            </a:r>
            <a:r>
              <a:rPr lang="en-GB" sz="2000" dirty="0" smtClean="0"/>
              <a:t>e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+1</a:t>
            </a:r>
            <a:r>
              <a:rPr lang="en-GB" sz="2000" dirty="0" smtClean="0"/>
              <a:t>)... ( e</a:t>
            </a:r>
            <a:r>
              <a:rPr lang="en-GB" sz="2000" baseline="-25000" dirty="0" smtClean="0"/>
              <a:t>k</a:t>
            </a:r>
            <a:r>
              <a:rPr lang="en-GB" sz="2000" dirty="0" smtClean="0"/>
              <a:t>+1)</a:t>
            </a:r>
            <a:endParaRPr lang="en-US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After simplification the above case will be </a:t>
            </a:r>
            <a:endParaRPr lang="en-US" sz="2000" dirty="0" smtClean="0"/>
          </a:p>
          <a:p>
            <a:pPr>
              <a:buNone/>
            </a:pPr>
            <a:r>
              <a:rPr lang="en-GB" sz="2000" b="1" dirty="0" smtClean="0"/>
              <a:t>K+1+e</a:t>
            </a:r>
            <a:r>
              <a:rPr lang="en-GB" sz="2000" b="1" baseline="-25000" dirty="0" smtClean="0"/>
              <a:t>1</a:t>
            </a:r>
            <a:r>
              <a:rPr lang="en-GB" sz="2000" b="1" dirty="0" smtClean="0"/>
              <a:t>+ </a:t>
            </a:r>
            <a:r>
              <a:rPr lang="en-GB" sz="2000" b="1" dirty="0" smtClean="0"/>
              <a:t>e</a:t>
            </a:r>
            <a:r>
              <a:rPr lang="en-GB" sz="2000" b="1" baseline="-25000" dirty="0" smtClean="0"/>
              <a:t>2</a:t>
            </a:r>
            <a:r>
              <a:rPr lang="en-GB" sz="2000" b="1" dirty="0" smtClean="0"/>
              <a:t>+ e</a:t>
            </a:r>
            <a:r>
              <a:rPr lang="en-GB" sz="2000" b="1" baseline="-25000" dirty="0" smtClean="0"/>
              <a:t>3</a:t>
            </a:r>
            <a:r>
              <a:rPr lang="en-GB" sz="2000" b="1" dirty="0" smtClean="0"/>
              <a:t>+... </a:t>
            </a:r>
            <a:r>
              <a:rPr lang="en-GB" sz="2000" b="1" dirty="0" err="1" smtClean="0"/>
              <a:t>e</a:t>
            </a:r>
            <a:r>
              <a:rPr lang="en-GB" sz="2000" b="1" baseline="-25000" dirty="0" err="1" smtClean="0"/>
              <a:t>k</a:t>
            </a:r>
            <a:r>
              <a:rPr lang="en-GB" sz="2000" b="1" baseline="-25000" dirty="0" smtClean="0"/>
              <a:t> --------------------</a:t>
            </a:r>
            <a:r>
              <a:rPr lang="en-GB" sz="2000" b="1" dirty="0" smtClean="0"/>
              <a:t> (K+1)+e</a:t>
            </a:r>
            <a:r>
              <a:rPr lang="en-GB" sz="2000" b="1" baseline="-25000" dirty="0" smtClean="0"/>
              <a:t>1</a:t>
            </a:r>
            <a:r>
              <a:rPr lang="en-GB" sz="2000" b="1" dirty="0" smtClean="0"/>
              <a:t>+ </a:t>
            </a:r>
            <a:r>
              <a:rPr lang="en-GB" sz="2000" b="1" dirty="0" smtClean="0"/>
              <a:t>e</a:t>
            </a:r>
            <a:r>
              <a:rPr lang="en-GB" sz="2000" b="1" baseline="-25000" dirty="0" smtClean="0"/>
              <a:t>2</a:t>
            </a:r>
            <a:r>
              <a:rPr lang="en-GB" sz="2000" b="1" dirty="0" smtClean="0"/>
              <a:t>+ e</a:t>
            </a:r>
            <a:r>
              <a:rPr lang="en-GB" sz="2000" b="1" baseline="-25000" dirty="0" smtClean="0"/>
              <a:t>3</a:t>
            </a:r>
            <a:r>
              <a:rPr lang="en-GB" sz="2000" b="1" dirty="0" smtClean="0"/>
              <a:t>+... </a:t>
            </a:r>
            <a:r>
              <a:rPr lang="en-GB" sz="2000" b="1" dirty="0" err="1" smtClean="0"/>
              <a:t>e</a:t>
            </a:r>
            <a:r>
              <a:rPr lang="en-GB" sz="2000" b="1" baseline="-25000" dirty="0" err="1" smtClean="0"/>
              <a:t>k</a:t>
            </a:r>
            <a:r>
              <a:rPr lang="en-GB" sz="2000" b="1" baseline="-25000" dirty="0" smtClean="0"/>
              <a:t> </a:t>
            </a:r>
            <a:endParaRPr lang="en-US" sz="2000" b="1" dirty="0" smtClean="0"/>
          </a:p>
          <a:p>
            <a:pPr>
              <a:buNone/>
            </a:pPr>
            <a:r>
              <a:rPr lang="en-GB" sz="2000" dirty="0" smtClean="0"/>
              <a:t> </a:t>
            </a:r>
            <a:endParaRPr lang="en-US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60" y="6357701"/>
            <a:ext cx="7721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xmlns="" id="{4A55397B-9D2A-4653-80EF-283A6407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07321"/>
            <a:ext cx="1462088" cy="358211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27382" y="2564969"/>
            <a:ext cx="3146364" cy="149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52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4617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Mutual Induction </a:t>
            </a: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813661"/>
            <a:ext cx="10042613" cy="244873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Sometimes single statement may not be sufficient to prove a statement, hence we have to rely on more that one statement   S</a:t>
            </a:r>
            <a:r>
              <a:rPr lang="en-GB" sz="2000" baseline="-25000" dirty="0" smtClean="0"/>
              <a:t>1</a:t>
            </a:r>
            <a:r>
              <a:rPr lang="en-GB" sz="2000" dirty="0" smtClean="0"/>
              <a:t>(N), S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(N) , S</a:t>
            </a:r>
            <a:r>
              <a:rPr lang="en-GB" sz="2000" baseline="-25000" dirty="0" smtClean="0"/>
              <a:t>3</a:t>
            </a:r>
            <a:r>
              <a:rPr lang="en-GB" sz="2000" dirty="0" smtClean="0"/>
              <a:t>(N)</a:t>
            </a: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This is similar to combining statements with a logical ‘and’. </a:t>
            </a:r>
            <a:endParaRPr lang="en-US" sz="2000" dirty="0" smtClean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60" y="6357701"/>
            <a:ext cx="7721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xmlns="" id="{4A55397B-9D2A-4653-80EF-283A6407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07321"/>
            <a:ext cx="1462088" cy="358211"/>
          </a:xfrm>
          <a:prstGeom prst="rect">
            <a:avLst/>
          </a:prstGeom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2428" y="2497542"/>
            <a:ext cx="4680246" cy="2328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 txBox="1">
            <a:spLocks/>
          </p:cNvSpPr>
          <p:nvPr/>
        </p:nvSpPr>
        <p:spPr>
          <a:xfrm>
            <a:off x="757122" y="4912963"/>
            <a:ext cx="10042613" cy="160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en-GB" sz="20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(N)-</a:t>
            </a:r>
            <a:r>
              <a:rPr kumimoji="0" lang="en-GB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automaton </a:t>
            </a:r>
            <a:r>
              <a:rPr lang="en-GB" sz="2000" dirty="0" smtClean="0"/>
              <a:t>will be in state off after ‘n’ pushes if and only if ‘n’ is even. </a:t>
            </a:r>
            <a:endParaRPr kumimoji="0" lang="en-GB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 smtClean="0"/>
              <a:t>S</a:t>
            </a:r>
            <a:r>
              <a:rPr lang="en-GB" sz="2000" baseline="-25000" dirty="0" smtClean="0"/>
              <a:t>2</a:t>
            </a:r>
            <a:r>
              <a:rPr lang="en-GB" sz="2000" dirty="0" smtClean="0"/>
              <a:t>(N)- The automaton will be in state on after ‘n’ pushes if and only if ‘n’ is odd. 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752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 smtClean="0"/>
              <a:t>Theorems and Observations	</a:t>
            </a:r>
            <a: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</a:t>
            </a: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F94AE8B9-2E3B-4A3F-AE29-79E43CB73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09607"/>
            <a:ext cx="10905066" cy="48673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dirty="0" smtClean="0"/>
              <a:t>Theorems</a:t>
            </a:r>
          </a:p>
          <a:p>
            <a:pPr lvl="1"/>
            <a:endParaRPr lang="en-GB" sz="1600" dirty="0" smtClean="0"/>
          </a:p>
          <a:p>
            <a:pPr lvl="1"/>
            <a:r>
              <a:rPr lang="en-GB" sz="1600" dirty="0" smtClean="0"/>
              <a:t>Theorems generally are statements that is true for infinite number of cases. </a:t>
            </a:r>
          </a:p>
          <a:p>
            <a:pPr lvl="1"/>
            <a:endParaRPr lang="en-GB" sz="1600" dirty="0" smtClean="0"/>
          </a:p>
          <a:p>
            <a:pPr lvl="1"/>
            <a:r>
              <a:rPr lang="en-GB" sz="1600" dirty="0" smtClean="0"/>
              <a:t>Strict mathematical convention will only dignify a statement as a theorem if it has infinite number of cases.  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r>
              <a:rPr lang="en-GB" sz="2000" dirty="0" smtClean="0"/>
              <a:t>Statements </a:t>
            </a:r>
          </a:p>
          <a:p>
            <a:pPr lvl="1"/>
            <a:endParaRPr lang="en-GB" sz="1600" dirty="0" smtClean="0"/>
          </a:p>
          <a:p>
            <a:pPr lvl="1"/>
            <a:r>
              <a:rPr lang="en-GB" sz="1600" dirty="0" smtClean="0"/>
              <a:t>A statement which applies to only a finite number of values for its parameters then it is called as observations</a:t>
            </a:r>
          </a:p>
          <a:p>
            <a:pPr lvl="1"/>
            <a:endParaRPr lang="en-GB" sz="1600" dirty="0" smtClean="0"/>
          </a:p>
          <a:p>
            <a:pPr>
              <a:buNone/>
            </a:pPr>
            <a:endParaRPr lang="en-US" sz="1600" dirty="0" smtClean="0"/>
          </a:p>
          <a:p>
            <a:pPr marL="12700" marR="30480" indent="39370">
              <a:lnSpc>
                <a:spcPct val="150000"/>
              </a:lnSpc>
              <a:spcBef>
                <a:spcPts val="65"/>
              </a:spcBef>
            </a:pPr>
            <a:endParaRPr lang="en-GB" sz="2000" spc="-5" dirty="0" smtClean="0">
              <a:latin typeface="+mj-lt"/>
              <a:cs typeface="Times New Roman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39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186" y="131736"/>
            <a:ext cx="10905066" cy="46494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b="1" dirty="0" smtClean="0"/>
              <a:t>Inductive  Proofs </a:t>
            </a:r>
            <a:br>
              <a:rPr lang="en-US" sz="2500" b="1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/>
              <a:t/>
            </a:r>
            <a:br>
              <a:rPr lang="en-US" sz="2500" dirty="0"/>
            </a:br>
            <a:r>
              <a:rPr lang="en-US" sz="2500" dirty="0"/>
              <a:t/>
            </a:r>
            <a:br>
              <a:rPr lang="en-US" sz="2500" dirty="0"/>
            </a:br>
            <a:endParaRPr lang="en-US" sz="2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211" y="1945038"/>
            <a:ext cx="10042613" cy="437052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smtClean="0"/>
              <a:t>Induction on Integers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1600" dirty="0" smtClean="0"/>
              <a:t>If  we are given a statement S(n) about an integer ‘n’ then the common approach is 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GB" sz="1600" dirty="0" smtClean="0"/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 dirty="0" smtClean="0"/>
              <a:t>Prove the basis </a:t>
            </a:r>
            <a:r>
              <a:rPr lang="en-GB" sz="1600" dirty="0" err="1" smtClean="0"/>
              <a:t>i.e</a:t>
            </a:r>
            <a:r>
              <a:rPr lang="en-GB" sz="1600" dirty="0" smtClean="0"/>
              <a:t> Prove the statement is true for S(</a:t>
            </a:r>
            <a:r>
              <a:rPr lang="en-GB" sz="1600" dirty="0" err="1" smtClean="0"/>
              <a:t>i</a:t>
            </a:r>
            <a:r>
              <a:rPr lang="en-GB" sz="1600" dirty="0" smtClean="0"/>
              <a:t>) for </a:t>
            </a:r>
            <a:r>
              <a:rPr lang="en-GB" sz="1600" dirty="0" err="1" smtClean="0"/>
              <a:t>i</a:t>
            </a:r>
            <a:r>
              <a:rPr lang="en-GB" sz="1600" dirty="0" smtClean="0"/>
              <a:t>=0 or </a:t>
            </a:r>
            <a:r>
              <a:rPr lang="en-GB" sz="1600" dirty="0" err="1" smtClean="0"/>
              <a:t>i</a:t>
            </a:r>
            <a:r>
              <a:rPr lang="en-GB" sz="1600" dirty="0" smtClean="0"/>
              <a:t>=1</a:t>
            </a:r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GB" sz="1600" dirty="0" smtClean="0"/>
          </a:p>
          <a:p>
            <a:pPr marL="571500" lvl="1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GB" sz="1600" dirty="0" smtClean="0"/>
              <a:t>Prove the inductive step : </a:t>
            </a:r>
          </a:p>
          <a:p>
            <a:pPr marL="1028700" lvl="2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AutoNum type="romanLcParenR"/>
            </a:pPr>
            <a:r>
              <a:rPr lang="en-GB" sz="1600" dirty="0" smtClean="0"/>
              <a:t>Assume a number n&gt;= </a:t>
            </a:r>
            <a:r>
              <a:rPr lang="en-GB" sz="1600" dirty="0" err="1" smtClean="0"/>
              <a:t>i</a:t>
            </a:r>
            <a:r>
              <a:rPr lang="en-GB" sz="1600" dirty="0" smtClean="0"/>
              <a:t> where </a:t>
            </a:r>
            <a:r>
              <a:rPr lang="en-GB" sz="1600" dirty="0" err="1" smtClean="0"/>
              <a:t>i</a:t>
            </a:r>
            <a:r>
              <a:rPr lang="en-GB" sz="1600" dirty="0" smtClean="0"/>
              <a:t> is the basis integer.</a:t>
            </a:r>
          </a:p>
          <a:p>
            <a:pPr marL="1028700" lvl="2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AutoNum type="romanLcParenR"/>
            </a:pPr>
            <a:r>
              <a:rPr lang="en-GB" sz="1600" dirty="0" smtClean="0"/>
              <a:t> Show that of S(n) then S(n+1)   </a:t>
            </a:r>
            <a:r>
              <a:rPr lang="en-GB" sz="1600" b="1" dirty="0" smtClean="0"/>
              <a:t>(</a:t>
            </a:r>
            <a:r>
              <a:rPr lang="en-GB" sz="1600" b="1" dirty="0" err="1" smtClean="0"/>
              <a:t>i.e</a:t>
            </a:r>
            <a:r>
              <a:rPr lang="en-GB" sz="1600" b="1" dirty="0" smtClean="0"/>
              <a:t> Show that the statement is true for </a:t>
            </a:r>
            <a:r>
              <a:rPr lang="en-GB" sz="1600" b="1" dirty="0" err="1" smtClean="0"/>
              <a:t>i</a:t>
            </a:r>
            <a:r>
              <a:rPr lang="en-GB" sz="1600" b="1" dirty="0" smtClean="0"/>
              <a:t>=n and for </a:t>
            </a:r>
            <a:r>
              <a:rPr lang="en-GB" sz="1600" b="1" dirty="0" err="1" smtClean="0"/>
              <a:t>i</a:t>
            </a:r>
            <a:r>
              <a:rPr lang="en-GB" sz="1600" b="1" dirty="0" smtClean="0"/>
              <a:t>=n+1)</a:t>
            </a:r>
          </a:p>
          <a:p>
            <a:pPr marL="1028700" lvl="2" indent="-3429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romanLcParenR"/>
            </a:pPr>
            <a:r>
              <a:rPr lang="en-GB" sz="1600" dirty="0" smtClean="0"/>
              <a:t> sometimes we will also use if S(n-1) then S(n) </a:t>
            </a:r>
            <a:r>
              <a:rPr lang="en-GB" sz="1600" b="1" dirty="0" smtClean="0"/>
              <a:t>(</a:t>
            </a:r>
            <a:r>
              <a:rPr lang="en-GB" sz="1600" b="1" dirty="0" err="1" smtClean="0"/>
              <a:t>i.e</a:t>
            </a:r>
            <a:r>
              <a:rPr lang="en-GB" sz="1600" b="1" dirty="0" smtClean="0"/>
              <a:t> Show that the statement is true for </a:t>
            </a:r>
            <a:r>
              <a:rPr lang="en-GB" sz="1600" b="1" dirty="0" err="1" smtClean="0"/>
              <a:t>i</a:t>
            </a:r>
            <a:r>
              <a:rPr lang="en-GB" sz="1600" b="1" dirty="0" smtClean="0"/>
              <a:t>=n-1 and for </a:t>
            </a:r>
            <a:r>
              <a:rPr lang="en-GB" sz="1600" b="1" dirty="0" err="1" smtClean="0"/>
              <a:t>i</a:t>
            </a:r>
            <a:r>
              <a:rPr lang="en-GB" sz="1600" b="1" dirty="0" smtClean="0"/>
              <a:t>=n)</a:t>
            </a:r>
          </a:p>
          <a:p>
            <a:pPr marL="1028700" lvl="2" indent="-342900">
              <a:spcBef>
                <a:spcPts val="0"/>
              </a:spcBef>
              <a:spcAft>
                <a:spcPts val="600"/>
              </a:spcAft>
              <a:buAutoNum type="romanLcParenR"/>
            </a:pPr>
            <a:endParaRPr lang="en-GB" sz="1200" dirty="0" smtClean="0"/>
          </a:p>
          <a:p>
            <a:pPr marL="457200" lvl="1">
              <a:spcBef>
                <a:spcPts val="0"/>
              </a:spcBef>
              <a:spcAft>
                <a:spcPts val="600"/>
              </a:spcAft>
            </a:pPr>
            <a:endParaRPr lang="en-US" sz="16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72560" y="6357701"/>
            <a:ext cx="772199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kern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1" name="Picture 20" descr="A drawing of a face&#10;&#10;Description automatically generated">
            <a:extLst>
              <a:ext uri="{FF2B5EF4-FFF2-40B4-BE49-F238E27FC236}">
                <a16:creationId xmlns:a16="http://schemas.microsoft.com/office/drawing/2014/main" xmlns="" id="{4A55397B-9D2A-4653-80EF-283A64076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07321"/>
            <a:ext cx="1462088" cy="358211"/>
          </a:xfrm>
          <a:prstGeom prst="rect">
            <a:avLst/>
          </a:prstGeom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9327" y="1019014"/>
            <a:ext cx="8763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7527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849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 smtClean="0"/>
              <a:t>Prove this by induction</a:t>
            </a: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07" y="6382847"/>
            <a:ext cx="88215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12978"/>
            <a:ext cx="1462088" cy="358211"/>
          </a:xfrm>
          <a:prstGeom prst="rect">
            <a:avLst/>
          </a:prstGeom>
        </p:spPr>
      </p:pic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0" y="708025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044" y="1036448"/>
            <a:ext cx="4037308" cy="1009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1100380" y="2185261"/>
            <a:ext cx="6307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1 : Prove the Basis here we pick the value of basis as ‘0’.</a:t>
            </a:r>
          </a:p>
          <a:p>
            <a:endParaRPr lang="en-GB" dirty="0" smtClean="0"/>
          </a:p>
          <a:p>
            <a:r>
              <a:rPr lang="en-GB" dirty="0" smtClean="0"/>
              <a:t>Substituting n with 0 in above equation will result in ‘0’  </a:t>
            </a:r>
          </a:p>
          <a:p>
            <a:r>
              <a:rPr lang="en-GB" dirty="0" smtClean="0"/>
              <a:t>    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0132" y="3732105"/>
            <a:ext cx="2054192" cy="599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52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--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9" y="228745"/>
            <a:ext cx="10657380" cy="84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Inductive Proof continued	</a:t>
            </a: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07" y="6382847"/>
            <a:ext cx="88215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12978"/>
            <a:ext cx="1462088" cy="358211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41399" y="1864963"/>
            <a:ext cx="54006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1239864" y="1193369"/>
            <a:ext cx="497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substitute n+1 in the place of ‘n’ 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00013" y="3190067"/>
            <a:ext cx="497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the result will be  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09605" y="3689459"/>
            <a:ext cx="4481109" cy="111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52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BFCB33-A58C-4581-AE43-9F1461757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08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Induction Proof ....</a:t>
            </a:r>
            <a:endParaRPr lang="en-US" sz="2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1E52F1-E8A8-4487-BB84-09860984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53363" y="6356350"/>
            <a:ext cx="9265605" cy="365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600"/>
              </a:spcAft>
            </a:pPr>
            <a:r>
              <a:rPr lang="en-GB" sz="14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sz="14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7" name="Picture 16" descr="A drawing of a face&#10;&#10;Description automatically generated">
            <a:extLst>
              <a:ext uri="{FF2B5EF4-FFF2-40B4-BE49-F238E27FC236}">
                <a16:creationId xmlns:a16="http://schemas.microsoft.com/office/drawing/2014/main" xmlns="" id="{3B5C76A8-1BA3-4339-A20B-AFA735DE9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1275" y="6363264"/>
            <a:ext cx="1462088" cy="358211"/>
          </a:xfrm>
          <a:prstGeom prst="rect">
            <a:avLst/>
          </a:prstGeom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4631" y="1576388"/>
            <a:ext cx="39433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960895" y="991892"/>
            <a:ext cx="635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But if we simplify the equation for n=n then we will get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136542" y="2810360"/>
            <a:ext cx="8906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Now we try to deduce S(n+1) in terms of S(n) and prove that the theorem is true for all values of n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1152" y="3597609"/>
            <a:ext cx="6264464" cy="94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1226949" y="4675323"/>
            <a:ext cx="890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Which is nothing but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38207" y="5258123"/>
            <a:ext cx="71628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3938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58491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Proof by induction </a:t>
            </a:r>
            <a:br>
              <a:rPr lang="en-US" sz="25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07" y="6382847"/>
            <a:ext cx="88215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12978"/>
            <a:ext cx="1462088" cy="358211"/>
          </a:xfrm>
          <a:prstGeom prst="rect">
            <a:avLst/>
          </a:prstGeom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9898" y="1044637"/>
            <a:ext cx="2526906" cy="543939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75654" y="1790054"/>
            <a:ext cx="670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Here the basis value of ‘x’ should be ‘4’ 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64757" y="2399897"/>
            <a:ext cx="64484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880820" y="2973091"/>
            <a:ext cx="670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we replace ‘x’ with ‘x+1’  we will get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43900" y="3525219"/>
            <a:ext cx="19240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41951" y="4751926"/>
            <a:ext cx="1895475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994474" y="4094135"/>
            <a:ext cx="6703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rewrite the LHS of the above equation as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2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6391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660400" indent="-660400"/>
            <a:r>
              <a:rPr lang="en-GB" sz="2800" dirty="0" smtClean="0"/>
              <a:t>Proof by induction </a:t>
            </a:r>
            <a:endParaRPr lang="en-US" sz="2800" dirty="0" smtClean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2351" y="6356350"/>
            <a:ext cx="793661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4614" y="6471070"/>
            <a:ext cx="1462088" cy="3582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29898" y="1193369"/>
            <a:ext cx="41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try to write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1665" y="1773346"/>
            <a:ext cx="23050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1051301" y="2453898"/>
            <a:ext cx="41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will use the transitivity to write  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1825" y="3060269"/>
            <a:ext cx="2619537" cy="390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3317" y="3596334"/>
            <a:ext cx="21907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23949" y="4786798"/>
            <a:ext cx="17145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958312" y="4383437"/>
            <a:ext cx="41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shall rewrite the above equation as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172705" y="5620718"/>
            <a:ext cx="9567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Since minimum value of ‘x’ is ‘4’ the LHS will be 4 and RHS will be 2.25. HENCE 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7295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8096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Structural Induction</a:t>
            </a:r>
            <a:endParaRPr lang="en-US" sz="2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507" y="6382847"/>
            <a:ext cx="882154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12978"/>
            <a:ext cx="1462088" cy="358211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991892"/>
            <a:ext cx="10042613" cy="5185071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In automata theory there are several recursively defined structures and hence we concentrate on structural Induction too.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Here Complex structures are </a:t>
            </a:r>
            <a:r>
              <a:rPr lang="en-GB" sz="2000" dirty="0" smtClean="0"/>
              <a:t>defines in </a:t>
            </a:r>
            <a:r>
              <a:rPr lang="en-GB" sz="2000" dirty="0" smtClean="0"/>
              <a:t>terms of </a:t>
            </a:r>
            <a:r>
              <a:rPr lang="en-GB" sz="2000" dirty="0" smtClean="0"/>
              <a:t>previously defined structures</a:t>
            </a:r>
            <a:r>
              <a:rPr lang="en-GB" sz="2000" dirty="0" smtClean="0"/>
              <a:t>. 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2000" dirty="0" smtClean="0"/>
              <a:t>Like numerical induction this too has basis case.</a:t>
            </a:r>
          </a:p>
          <a:p>
            <a:pPr marL="0">
              <a:lnSpc>
                <a:spcPct val="160000"/>
              </a:lnSpc>
              <a:spcBef>
                <a:spcPts val="0"/>
              </a:spcBef>
              <a:spcAft>
                <a:spcPts val="600"/>
              </a:spcAft>
            </a:pP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05252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0E0568-9CFF-4B1D-A5E5-3E3A2C669C66}"/>
</file>

<file path=customXml/itemProps2.xml><?xml version="1.0" encoding="utf-8"?>
<ds:datastoreItem xmlns:ds="http://schemas.openxmlformats.org/officeDocument/2006/customXml" ds:itemID="{61EBCD38-8CB6-4B03-96EE-74DD9D056921}"/>
</file>

<file path=customXml/itemProps3.xml><?xml version="1.0" encoding="utf-8"?>
<ds:datastoreItem xmlns:ds="http://schemas.openxmlformats.org/officeDocument/2006/customXml" ds:itemID="{F9EF4914-B3D5-4F12-BBC6-66088547FC07}"/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794</Words>
  <Application>Microsoft Office PowerPoint</Application>
  <PresentationFormat>Custom</PresentationFormat>
  <Paragraphs>108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Theorems and Observations    </vt:lpstr>
      <vt:lpstr>      Inductive  Proofs       </vt:lpstr>
      <vt:lpstr>Prove this by induction</vt:lpstr>
      <vt:lpstr>Inductive Proof continued </vt:lpstr>
      <vt:lpstr>Induction Proof ....</vt:lpstr>
      <vt:lpstr>Proof by induction  </vt:lpstr>
      <vt:lpstr>Proof by induction </vt:lpstr>
      <vt:lpstr>Structural Induction</vt:lpstr>
      <vt:lpstr> Structural Induction of a Tree  </vt:lpstr>
      <vt:lpstr>Structural Induction</vt:lpstr>
      <vt:lpstr> Structural Induction  Theorem: Every tree has one more node than its edges   </vt:lpstr>
      <vt:lpstr> Mutual Induction   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48</cp:revision>
  <dcterms:created xsi:type="dcterms:W3CDTF">2020-06-15T12:13:30Z</dcterms:created>
  <dcterms:modified xsi:type="dcterms:W3CDTF">2021-07-22T07:20:08Z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