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3" r:id="rId3"/>
    <p:sldId id="274" r:id="rId4"/>
    <p:sldId id="264" r:id="rId5"/>
    <p:sldId id="265" r:id="rId6"/>
    <p:sldId id="266" r:id="rId7"/>
    <p:sldId id="267" r:id="rId8"/>
    <p:sldId id="275" r:id="rId9"/>
    <p:sldId id="272" r:id="rId10"/>
    <p:sldId id="269" r:id="rId11"/>
    <p:sldId id="270" r:id="rId12"/>
    <p:sldId id="279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xmlns="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88" d="100"/>
          <a:sy n="88" d="100"/>
        </p:scale>
        <p:origin x="-466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27-07-2021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27-07-2021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27-07-2021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27-07-2021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27-07-2021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27-07-2021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27-07-2021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27-07-2021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27-07-2021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CSB4301 – Theory of Computation 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IVth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3600" b="1" dirty="0">
                <a:latin typeface="+mj-lt"/>
                <a:ea typeface="+mj-ea"/>
                <a:cs typeface="+mj-cs"/>
              </a:rPr>
              <a:t>Semester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xmlns="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M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r</a:t>
            </a:r>
            <a:r>
              <a:rPr lang="en-US" sz="4400" b="1" dirty="0">
                <a:latin typeface="+mj-lt"/>
                <a:ea typeface="+mj-ea"/>
                <a:cs typeface="+mj-cs"/>
              </a:rPr>
              <a:t>.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D.S.John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Deva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Prasanna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smtClean="0">
                <a:latin typeface="+mj-lt"/>
                <a:ea typeface="+mj-ea"/>
                <a:cs typeface="+mj-cs"/>
              </a:rPr>
              <a:t>AP(SG)</a:t>
            </a:r>
            <a:endParaRPr lang="en-US" sz="4400" b="1" dirty="0" smtClean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Types of Automaton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endParaRPr lang="en-IN" sz="2000" dirty="0" smtClean="0"/>
          </a:p>
          <a:p>
            <a:pPr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endParaRPr lang="en-IN" sz="2000" dirty="0" smtClean="0"/>
          </a:p>
          <a:p>
            <a:pPr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N" sz="2000" dirty="0" smtClean="0"/>
              <a:t>Deterministic Finite Automaton - DFA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endParaRPr lang="en-IN" sz="2000" dirty="0" smtClean="0"/>
          </a:p>
          <a:p>
            <a:pPr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en-IN" sz="2000" dirty="0" smtClean="0"/>
              <a:t>Non Deterministic Finite Automaton - NFA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endParaRPr lang="en-IN" sz="2000" dirty="0" smtClean="0"/>
          </a:p>
          <a:p>
            <a:pPr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en-IN" sz="2000" dirty="0" smtClean="0"/>
              <a:t>Non Deterministic Finite Automaton with </a:t>
            </a:r>
            <a:r>
              <a:rPr lang="az-Cyrl-AZ" sz="2000" dirty="0" smtClean="0"/>
              <a:t>Є</a:t>
            </a:r>
            <a:r>
              <a:rPr lang="en-IN" sz="2000" dirty="0" smtClean="0"/>
              <a:t> transitions – </a:t>
            </a:r>
            <a:r>
              <a:rPr lang="az-Cyrl-AZ" sz="2000" dirty="0" smtClean="0"/>
              <a:t>Є</a:t>
            </a:r>
            <a:r>
              <a:rPr lang="en-IN" sz="2000" dirty="0" smtClean="0"/>
              <a:t> NFA</a:t>
            </a:r>
          </a:p>
          <a:p>
            <a:pPr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endParaRPr lang="en-IN" sz="2000" dirty="0" smtClean="0"/>
          </a:p>
          <a:p>
            <a:pPr indent="-457200">
              <a:spcBef>
                <a:spcPts val="0"/>
              </a:spcBef>
              <a:spcAft>
                <a:spcPts val="600"/>
              </a:spcAft>
              <a:buAutoNum type="arabicPeriod"/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Any other ways to represent a language ??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3000" dirty="0" smtClean="0"/>
              <a:t>Yes </a:t>
            </a:r>
          </a:p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IN" sz="2000" dirty="0" smtClean="0"/>
              <a:t>It is Regular Expressions called as RE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600" dirty="0" smtClean="0"/>
              <a:t> -   A simple Mathematical technique for representing languages.</a:t>
            </a:r>
            <a:endParaRPr lang="en-US" sz="1600" dirty="0" smtClean="0"/>
          </a:p>
          <a:p>
            <a:pPr marL="45720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smtClean="0"/>
              <a:t> -	These are REs are fed as input to the automaton as a reference.</a:t>
            </a:r>
          </a:p>
          <a:p>
            <a:pPr marL="457200" lvl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IN" sz="1600" dirty="0" smtClean="0"/>
              <a:t> -   Based on REs  automatons will recognise any given input. </a:t>
            </a:r>
            <a:endParaRPr lang="en-US" sz="16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Components of a finit</a:t>
            </a:r>
            <a:r>
              <a:rPr lang="en-GB" sz="3600" b="1" dirty="0" smtClean="0"/>
              <a:t>e automata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Q: finite set of states  </a:t>
            </a:r>
          </a:p>
          <a:p>
            <a:r>
              <a:rPr lang="en-GB" dirty="0" smtClean="0"/>
              <a:t>∑: finite set of the input symbol  </a:t>
            </a:r>
          </a:p>
          <a:p>
            <a:r>
              <a:rPr lang="en-GB" dirty="0" smtClean="0"/>
              <a:t>q0: initial state   </a:t>
            </a:r>
          </a:p>
          <a:p>
            <a:r>
              <a:rPr lang="en-GB" dirty="0" smtClean="0"/>
              <a:t>F: </a:t>
            </a:r>
            <a:r>
              <a:rPr lang="en-GB" dirty="0" smtClean="0"/>
              <a:t>Set of </a:t>
            </a:r>
            <a:r>
              <a:rPr lang="en-GB" b="1" dirty="0" smtClean="0"/>
              <a:t>Final/Accepting</a:t>
            </a:r>
            <a:r>
              <a:rPr lang="en-GB" dirty="0" smtClean="0"/>
              <a:t> </a:t>
            </a:r>
            <a:r>
              <a:rPr lang="en-GB" dirty="0" smtClean="0"/>
              <a:t>states</a:t>
            </a:r>
            <a:r>
              <a:rPr lang="en-GB" dirty="0" smtClean="0"/>
              <a:t>  </a:t>
            </a:r>
          </a:p>
          <a:p>
            <a:r>
              <a:rPr lang="en-GB" dirty="0" smtClean="0"/>
              <a:t>δ: Transition function  </a:t>
            </a:r>
          </a:p>
          <a:p>
            <a:r>
              <a:rPr lang="en-GB" dirty="0" smtClean="0"/>
              <a:t>δ (q0,0)=q1</a:t>
            </a:r>
          </a:p>
          <a:p>
            <a:r>
              <a:rPr lang="en-GB" dirty="0" smtClean="0"/>
              <a:t>If we reach any one accepting state of the automata upon a series of input then we say the string is accepted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Finite Automata</a:t>
            </a: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12700" marR="15875">
              <a:lnSpc>
                <a:spcPct val="150000"/>
              </a:lnSpc>
              <a:spcBef>
                <a:spcPts val="195"/>
              </a:spcBef>
            </a:pPr>
            <a:endParaRPr lang="en-GB" sz="2000" spc="-5" dirty="0" smtClean="0">
              <a:latin typeface="Times New Roman"/>
              <a:cs typeface="Times New Roman"/>
            </a:endParaRPr>
          </a:p>
          <a:p>
            <a:pPr marL="12700" marR="15875">
              <a:lnSpc>
                <a:spcPct val="150000"/>
              </a:lnSpc>
              <a:spcBef>
                <a:spcPts val="195"/>
              </a:spcBef>
            </a:pPr>
            <a:r>
              <a:rPr lang="en-GB" sz="2000" spc="-5" dirty="0" smtClean="0">
                <a:latin typeface="Times New Roman"/>
                <a:cs typeface="Times New Roman"/>
              </a:rPr>
              <a:t>Automata: A algorithm or program that automatically recognizes if a particular string belongs to  the language or not, </a:t>
            </a:r>
            <a:r>
              <a:rPr lang="en-GB" sz="2000" spc="10" dirty="0" smtClean="0">
                <a:latin typeface="Times New Roman"/>
                <a:cs typeface="Times New Roman"/>
              </a:rPr>
              <a:t>by </a:t>
            </a:r>
            <a:r>
              <a:rPr lang="en-GB" sz="2000" spc="-5" dirty="0" smtClean="0">
                <a:latin typeface="Times New Roman"/>
                <a:cs typeface="Times New Roman"/>
              </a:rPr>
              <a:t>checking the grammar of </a:t>
            </a:r>
            <a:r>
              <a:rPr lang="en-GB" sz="2000" dirty="0" smtClean="0">
                <a:latin typeface="Times New Roman"/>
                <a:cs typeface="Times New Roman"/>
              </a:rPr>
              <a:t>the</a:t>
            </a:r>
            <a:r>
              <a:rPr lang="en-GB" sz="2000" spc="-20" dirty="0" smtClean="0">
                <a:latin typeface="Times New Roman"/>
                <a:cs typeface="Times New Roman"/>
              </a:rPr>
              <a:t> </a:t>
            </a:r>
            <a:r>
              <a:rPr lang="en-GB" sz="2000" spc="-5" dirty="0" smtClean="0">
                <a:latin typeface="Times New Roman"/>
                <a:cs typeface="Times New Roman"/>
              </a:rPr>
              <a:t>string.</a:t>
            </a:r>
            <a:endParaRPr lang="en-GB" sz="2000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20"/>
              </a:spcBef>
            </a:pPr>
            <a:endParaRPr lang="en-GB" sz="2000" dirty="0" smtClean="0">
              <a:latin typeface="Times New Roman"/>
              <a:cs typeface="Times New Roman"/>
            </a:endParaRPr>
          </a:p>
          <a:p>
            <a:pPr marL="12700" marR="158750">
              <a:lnSpc>
                <a:spcPct val="150000"/>
              </a:lnSpc>
              <a:spcBef>
                <a:spcPts val="5"/>
              </a:spcBef>
            </a:pPr>
            <a:r>
              <a:rPr lang="en-GB" sz="2000" spc="-5" dirty="0" smtClean="0">
                <a:latin typeface="Times New Roman"/>
                <a:cs typeface="Times New Roman"/>
              </a:rPr>
              <a:t>An automata is </a:t>
            </a:r>
            <a:r>
              <a:rPr lang="en-GB" sz="2000" dirty="0" smtClean="0">
                <a:latin typeface="Times New Roman"/>
                <a:cs typeface="Times New Roman"/>
              </a:rPr>
              <a:t>an </a:t>
            </a:r>
            <a:r>
              <a:rPr lang="en-GB" sz="2000" spc="-5" dirty="0" smtClean="0">
                <a:latin typeface="Times New Roman"/>
                <a:cs typeface="Times New Roman"/>
              </a:rPr>
              <a:t>abstract computing device (or machine). There </a:t>
            </a:r>
            <a:r>
              <a:rPr lang="en-GB" sz="2000" spc="-10" dirty="0" smtClean="0">
                <a:latin typeface="Times New Roman"/>
                <a:cs typeface="Times New Roman"/>
              </a:rPr>
              <a:t>are </a:t>
            </a:r>
            <a:r>
              <a:rPr lang="en-GB" sz="2000" spc="-5" dirty="0" smtClean="0">
                <a:latin typeface="Times New Roman"/>
                <a:cs typeface="Times New Roman"/>
              </a:rPr>
              <a:t>different </a:t>
            </a:r>
            <a:r>
              <a:rPr lang="en-GB" sz="2000" spc="-5" dirty="0" err="1" smtClean="0">
                <a:latin typeface="Times New Roman"/>
                <a:cs typeface="Times New Roman"/>
              </a:rPr>
              <a:t>varities</a:t>
            </a:r>
            <a:r>
              <a:rPr lang="en-GB" sz="2000" spc="-5" dirty="0" smtClean="0">
                <a:latin typeface="Times New Roman"/>
                <a:cs typeface="Times New Roman"/>
              </a:rPr>
              <a:t> </a:t>
            </a:r>
            <a:r>
              <a:rPr lang="en-GB" sz="2000" spc="-10" dirty="0" smtClean="0">
                <a:latin typeface="Times New Roman"/>
                <a:cs typeface="Times New Roman"/>
              </a:rPr>
              <a:t>of </a:t>
            </a:r>
            <a:r>
              <a:rPr lang="en-GB" sz="2000" spc="-5" dirty="0" smtClean="0">
                <a:latin typeface="Times New Roman"/>
                <a:cs typeface="Times New Roman"/>
              </a:rPr>
              <a:t>such    abstract machines (also called models </a:t>
            </a:r>
            <a:r>
              <a:rPr lang="en-GB" sz="2000" spc="-10" dirty="0" smtClean="0">
                <a:latin typeface="Times New Roman"/>
                <a:cs typeface="Times New Roman"/>
              </a:rPr>
              <a:t>of </a:t>
            </a:r>
            <a:r>
              <a:rPr lang="en-GB" sz="2000" spc="-5" dirty="0" smtClean="0">
                <a:latin typeface="Times New Roman"/>
                <a:cs typeface="Times New Roman"/>
              </a:rPr>
              <a:t>computation) which </a:t>
            </a:r>
            <a:r>
              <a:rPr lang="en-GB" sz="2000" dirty="0" smtClean="0">
                <a:latin typeface="Times New Roman"/>
                <a:cs typeface="Times New Roman"/>
              </a:rPr>
              <a:t>can be </a:t>
            </a:r>
            <a:r>
              <a:rPr lang="en-GB" sz="2000" spc="-5" dirty="0" smtClean="0">
                <a:latin typeface="Times New Roman"/>
                <a:cs typeface="Times New Roman"/>
              </a:rPr>
              <a:t>defined</a:t>
            </a:r>
            <a:r>
              <a:rPr lang="en-GB" sz="2000" spc="90" dirty="0" smtClean="0">
                <a:latin typeface="Times New Roman"/>
                <a:cs typeface="Times New Roman"/>
              </a:rPr>
              <a:t> </a:t>
            </a:r>
            <a:r>
              <a:rPr lang="en-GB" sz="2000" spc="-5" dirty="0" smtClean="0">
                <a:latin typeface="Times New Roman"/>
                <a:cs typeface="Times New Roman"/>
              </a:rPr>
              <a:t>mathematically</a:t>
            </a:r>
            <a:r>
              <a:rPr lang="en-GB" sz="2000" spc="-5" dirty="0" smtClean="0">
                <a:latin typeface="Arial"/>
                <a:cs typeface="Arial"/>
              </a:rPr>
              <a:t>.</a:t>
            </a:r>
            <a:endParaRPr lang="en-GB" sz="2000" dirty="0" smtClean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GB" sz="1800" dirty="0" smtClean="0">
              <a:latin typeface="Arial"/>
              <a:cs typeface="Arial"/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Requirements of Automaton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325105"/>
            <a:ext cx="10905066" cy="485185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12700">
              <a:lnSpc>
                <a:spcPct val="150000"/>
              </a:lnSpc>
              <a:buNone/>
            </a:pPr>
            <a:r>
              <a:rPr lang="en-GB" sz="2000" spc="-5" dirty="0" smtClean="0">
                <a:latin typeface="Times New Roman"/>
                <a:cs typeface="Times New Roman"/>
              </a:rPr>
              <a:t>Every Automaton meets the three basic</a:t>
            </a:r>
            <a:r>
              <a:rPr lang="en-GB" sz="2000" spc="-10" dirty="0" smtClean="0">
                <a:latin typeface="Times New Roman"/>
                <a:cs typeface="Times New Roman"/>
              </a:rPr>
              <a:t> </a:t>
            </a:r>
            <a:r>
              <a:rPr lang="en-GB" sz="2000" spc="-5" dirty="0" smtClean="0">
                <a:latin typeface="Times New Roman"/>
                <a:cs typeface="Times New Roman"/>
              </a:rPr>
              <a:t>requirements.</a:t>
            </a:r>
            <a:endParaRPr lang="en-GB" sz="2000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GB" sz="2400" dirty="0" smtClean="0">
              <a:latin typeface="Times New Roman"/>
              <a:cs typeface="Times New Roman"/>
            </a:endParaRPr>
          </a:p>
          <a:p>
            <a:pPr marL="469900" marR="5080" algn="just">
              <a:lnSpc>
                <a:spcPct val="150000"/>
              </a:lnSpc>
              <a:spcBef>
                <a:spcPts val="5"/>
              </a:spcBef>
              <a:buSzPct val="83333"/>
              <a:tabLst>
                <a:tab pos="469900" algn="l"/>
              </a:tabLst>
            </a:pPr>
            <a:r>
              <a:rPr lang="en-GB" sz="2000" spc="-5" dirty="0" smtClean="0">
                <a:latin typeface="Times New Roman"/>
                <a:cs typeface="Times New Roman"/>
              </a:rPr>
              <a:t>Every automaton consists </a:t>
            </a:r>
            <a:r>
              <a:rPr lang="en-GB" sz="2000" spc="-10" dirty="0" smtClean="0">
                <a:latin typeface="Times New Roman"/>
                <a:cs typeface="Times New Roman"/>
              </a:rPr>
              <a:t>of some </a:t>
            </a:r>
            <a:r>
              <a:rPr lang="en-GB" sz="2000" spc="-5" dirty="0" smtClean="0">
                <a:latin typeface="Times New Roman"/>
                <a:cs typeface="Times New Roman"/>
              </a:rPr>
              <a:t>essential features </a:t>
            </a:r>
            <a:r>
              <a:rPr lang="en-GB" sz="2000" dirty="0" smtClean="0">
                <a:latin typeface="Times New Roman"/>
                <a:cs typeface="Times New Roman"/>
              </a:rPr>
              <a:t>as </a:t>
            </a:r>
            <a:r>
              <a:rPr lang="en-GB" sz="2000" spc="-5" dirty="0" smtClean="0">
                <a:latin typeface="Times New Roman"/>
                <a:cs typeface="Times New Roman"/>
              </a:rPr>
              <a:t>in </a:t>
            </a:r>
            <a:r>
              <a:rPr lang="en-GB" sz="2000" dirty="0" smtClean="0">
                <a:latin typeface="Times New Roman"/>
                <a:cs typeface="Times New Roman"/>
              </a:rPr>
              <a:t>real </a:t>
            </a:r>
            <a:r>
              <a:rPr lang="en-GB" sz="2000" spc="-5" dirty="0" smtClean="0">
                <a:latin typeface="Times New Roman"/>
                <a:cs typeface="Times New Roman"/>
              </a:rPr>
              <a:t>computers. It </a:t>
            </a:r>
            <a:r>
              <a:rPr lang="en-GB" sz="2000" dirty="0" smtClean="0">
                <a:latin typeface="Times New Roman"/>
                <a:cs typeface="Times New Roman"/>
              </a:rPr>
              <a:t>has </a:t>
            </a:r>
            <a:r>
              <a:rPr lang="en-GB" sz="2000" spc="-5" dirty="0" smtClean="0">
                <a:latin typeface="Times New Roman"/>
                <a:cs typeface="Times New Roman"/>
              </a:rPr>
              <a:t>a </a:t>
            </a:r>
            <a:r>
              <a:rPr lang="en-GB" sz="2000" dirty="0" smtClean="0">
                <a:latin typeface="Times New Roman"/>
                <a:cs typeface="Times New Roman"/>
              </a:rPr>
              <a:t>mech</a:t>
            </a:r>
            <a:r>
              <a:rPr lang="en-GB" sz="2000" spc="-5" dirty="0" smtClean="0">
                <a:latin typeface="Times New Roman"/>
                <a:cs typeface="Times New Roman"/>
              </a:rPr>
              <a:t>anism </a:t>
            </a:r>
            <a:r>
              <a:rPr lang="en-GB" sz="2000" dirty="0" smtClean="0">
                <a:latin typeface="Times New Roman"/>
                <a:cs typeface="Times New Roman"/>
              </a:rPr>
              <a:t>for  </a:t>
            </a:r>
            <a:r>
              <a:rPr lang="en-GB" sz="2000" spc="-5" dirty="0" smtClean="0">
                <a:latin typeface="Times New Roman"/>
                <a:cs typeface="Times New Roman"/>
              </a:rPr>
              <a:t>reading </a:t>
            </a:r>
            <a:r>
              <a:rPr lang="en-GB" sz="2000" dirty="0" smtClean="0">
                <a:latin typeface="Times New Roman"/>
                <a:cs typeface="Times New Roman"/>
              </a:rPr>
              <a:t>input. </a:t>
            </a:r>
            <a:r>
              <a:rPr lang="en-GB" sz="2000" spc="-5" dirty="0" smtClean="0">
                <a:latin typeface="Times New Roman"/>
                <a:cs typeface="Times New Roman"/>
              </a:rPr>
              <a:t>The input is assumed </a:t>
            </a:r>
            <a:r>
              <a:rPr lang="en-GB" sz="2000" spc="-10" dirty="0" smtClean="0">
                <a:latin typeface="Times New Roman"/>
                <a:cs typeface="Times New Roman"/>
              </a:rPr>
              <a:t>to be </a:t>
            </a:r>
            <a:r>
              <a:rPr lang="en-GB" sz="2000" spc="-5" dirty="0" smtClean="0">
                <a:latin typeface="Times New Roman"/>
                <a:cs typeface="Times New Roman"/>
              </a:rPr>
              <a:t>a sequence </a:t>
            </a:r>
            <a:r>
              <a:rPr lang="en-GB" sz="2000" spc="-10" dirty="0" smtClean="0">
                <a:latin typeface="Times New Roman"/>
                <a:cs typeface="Times New Roman"/>
              </a:rPr>
              <a:t>of </a:t>
            </a:r>
            <a:r>
              <a:rPr lang="en-GB" sz="2000" spc="-5" dirty="0" smtClean="0">
                <a:latin typeface="Times New Roman"/>
                <a:cs typeface="Times New Roman"/>
              </a:rPr>
              <a:t>symbols over a </a:t>
            </a:r>
            <a:r>
              <a:rPr lang="en-GB" sz="2000" spc="-10" dirty="0" smtClean="0">
                <a:latin typeface="Times New Roman"/>
                <a:cs typeface="Times New Roman"/>
              </a:rPr>
              <a:t>given  </a:t>
            </a:r>
            <a:r>
              <a:rPr lang="en-GB" sz="2000" spc="-5" dirty="0" smtClean="0">
                <a:latin typeface="Times New Roman"/>
                <a:cs typeface="Times New Roman"/>
              </a:rPr>
              <a:t>alphabet and is placed on </a:t>
            </a:r>
            <a:r>
              <a:rPr lang="en-GB" sz="2000" spc="-10" dirty="0" smtClean="0">
                <a:latin typeface="Times New Roman"/>
                <a:cs typeface="Times New Roman"/>
              </a:rPr>
              <a:t>an </a:t>
            </a:r>
            <a:r>
              <a:rPr lang="en-GB" sz="2000" spc="-5" dirty="0" smtClean="0">
                <a:latin typeface="Times New Roman"/>
                <a:cs typeface="Times New Roman"/>
              </a:rPr>
              <a:t>input tape(or written on </a:t>
            </a:r>
            <a:r>
              <a:rPr lang="en-GB" sz="2000" dirty="0" smtClean="0">
                <a:latin typeface="Times New Roman"/>
                <a:cs typeface="Times New Roman"/>
              </a:rPr>
              <a:t>an input </a:t>
            </a:r>
            <a:r>
              <a:rPr lang="en-GB" sz="2000" spc="-5" dirty="0" smtClean="0">
                <a:latin typeface="Times New Roman"/>
                <a:cs typeface="Times New Roman"/>
              </a:rPr>
              <a:t>file). </a:t>
            </a:r>
          </a:p>
          <a:p>
            <a:pPr marL="469900" marR="5080" algn="just">
              <a:lnSpc>
                <a:spcPct val="150000"/>
              </a:lnSpc>
              <a:spcBef>
                <a:spcPts val="5"/>
              </a:spcBef>
              <a:buSzPct val="83333"/>
              <a:tabLst>
                <a:tab pos="469900" algn="l"/>
              </a:tabLst>
            </a:pPr>
            <a:endParaRPr lang="en-GB" sz="2000" spc="-5" dirty="0" smtClean="0">
              <a:latin typeface="Times New Roman"/>
              <a:cs typeface="Times New Roman"/>
            </a:endParaRPr>
          </a:p>
          <a:p>
            <a:pPr marL="469900" marR="5080" algn="just">
              <a:lnSpc>
                <a:spcPct val="150000"/>
              </a:lnSpc>
              <a:spcBef>
                <a:spcPts val="5"/>
              </a:spcBef>
              <a:buSzPct val="83333"/>
              <a:tabLst>
                <a:tab pos="469900" algn="l"/>
              </a:tabLst>
            </a:pPr>
            <a:r>
              <a:rPr lang="en-GB" sz="2000" dirty="0" smtClean="0">
                <a:latin typeface="Times New Roman"/>
                <a:cs typeface="Times New Roman"/>
              </a:rPr>
              <a:t>The </a:t>
            </a:r>
            <a:r>
              <a:rPr lang="en-GB" sz="2000" spc="-5" dirty="0" smtClean="0">
                <a:latin typeface="Times New Roman"/>
                <a:cs typeface="Times New Roman"/>
              </a:rPr>
              <a:t>simpler automata  can only read the input one symbol </a:t>
            </a:r>
            <a:r>
              <a:rPr lang="en-GB" sz="2000" dirty="0" smtClean="0">
                <a:latin typeface="Times New Roman"/>
                <a:cs typeface="Times New Roman"/>
              </a:rPr>
              <a:t>at </a:t>
            </a:r>
            <a:r>
              <a:rPr lang="en-GB" sz="2000" spc="-5" dirty="0" smtClean="0">
                <a:latin typeface="Times New Roman"/>
                <a:cs typeface="Times New Roman"/>
              </a:rPr>
              <a:t>a time from left </a:t>
            </a:r>
            <a:r>
              <a:rPr lang="en-GB" sz="2000" spc="-10" dirty="0" smtClean="0">
                <a:latin typeface="Times New Roman"/>
                <a:cs typeface="Times New Roman"/>
              </a:rPr>
              <a:t>to </a:t>
            </a:r>
            <a:r>
              <a:rPr lang="en-GB" sz="2000" spc="-5" dirty="0" smtClean="0">
                <a:latin typeface="Times New Roman"/>
                <a:cs typeface="Times New Roman"/>
              </a:rPr>
              <a:t>right </a:t>
            </a:r>
            <a:r>
              <a:rPr lang="en-GB" sz="2000" dirty="0" smtClean="0">
                <a:latin typeface="Times New Roman"/>
                <a:cs typeface="Times New Roman"/>
              </a:rPr>
              <a:t>but </a:t>
            </a:r>
            <a:r>
              <a:rPr lang="en-GB" sz="2000" spc="-5" dirty="0" smtClean="0">
                <a:latin typeface="Times New Roman"/>
                <a:cs typeface="Times New Roman"/>
              </a:rPr>
              <a:t>not change. Powerful  versions can both read </a:t>
            </a:r>
            <a:r>
              <a:rPr lang="en-GB" sz="2000" spc="-10" dirty="0" smtClean="0">
                <a:latin typeface="Times New Roman"/>
                <a:cs typeface="Times New Roman"/>
              </a:rPr>
              <a:t>(from </a:t>
            </a:r>
            <a:r>
              <a:rPr lang="en-GB" sz="2000" spc="-5" dirty="0" smtClean="0">
                <a:latin typeface="Times New Roman"/>
                <a:cs typeface="Times New Roman"/>
              </a:rPr>
              <a:t>left </a:t>
            </a:r>
            <a:r>
              <a:rPr lang="en-GB" sz="2000" spc="-10" dirty="0" smtClean="0">
                <a:latin typeface="Times New Roman"/>
                <a:cs typeface="Times New Roman"/>
              </a:rPr>
              <a:t>to </a:t>
            </a:r>
            <a:r>
              <a:rPr lang="en-GB" sz="2000" spc="-5" dirty="0" smtClean="0">
                <a:latin typeface="Times New Roman"/>
                <a:cs typeface="Times New Roman"/>
              </a:rPr>
              <a:t>right </a:t>
            </a:r>
            <a:r>
              <a:rPr lang="en-GB" sz="2000" dirty="0" smtClean="0">
                <a:latin typeface="Times New Roman"/>
                <a:cs typeface="Times New Roman"/>
              </a:rPr>
              <a:t>or </a:t>
            </a:r>
            <a:r>
              <a:rPr lang="en-GB" sz="2000" spc="-5" dirty="0" smtClean="0">
                <a:latin typeface="Times New Roman"/>
                <a:cs typeface="Times New Roman"/>
              </a:rPr>
              <a:t>right to left) </a:t>
            </a:r>
            <a:r>
              <a:rPr lang="en-GB" sz="2000" spc="-10" dirty="0" smtClean="0">
                <a:latin typeface="Times New Roman"/>
                <a:cs typeface="Times New Roman"/>
              </a:rPr>
              <a:t>and </a:t>
            </a:r>
            <a:r>
              <a:rPr lang="en-GB" sz="2000" spc="-5" dirty="0" smtClean="0">
                <a:latin typeface="Times New Roman"/>
                <a:cs typeface="Times New Roman"/>
              </a:rPr>
              <a:t>change the</a:t>
            </a:r>
            <a:r>
              <a:rPr lang="en-GB" sz="2000" spc="114" dirty="0" smtClean="0">
                <a:latin typeface="Times New Roman"/>
                <a:cs typeface="Times New Roman"/>
              </a:rPr>
              <a:t> </a:t>
            </a:r>
            <a:r>
              <a:rPr lang="en-GB" sz="2000" spc="-5" dirty="0" smtClean="0">
                <a:latin typeface="Times New Roman"/>
                <a:cs typeface="Times New Roman"/>
              </a:rPr>
              <a:t>input.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241300" marR="20955" algn="just">
              <a:lnSpc>
                <a:spcPct val="150000"/>
              </a:lnSpc>
              <a:spcBef>
                <a:spcPts val="195"/>
              </a:spcBef>
              <a:buSzPct val="83333"/>
              <a:tabLst>
                <a:tab pos="241300" algn="l"/>
              </a:tabLst>
            </a:pPr>
            <a:endParaRPr lang="en-US" sz="2000" spc="-5" dirty="0" smtClean="0">
              <a:latin typeface="Times New Roman"/>
              <a:cs typeface="Times New Roman"/>
            </a:endParaRPr>
          </a:p>
          <a:p>
            <a:pPr marL="241300" marR="20955" algn="just">
              <a:lnSpc>
                <a:spcPct val="150000"/>
              </a:lnSpc>
              <a:spcBef>
                <a:spcPts val="195"/>
              </a:spcBef>
              <a:buSzPct val="83333"/>
              <a:tabLst>
                <a:tab pos="241300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   </a:t>
            </a:r>
            <a:r>
              <a:rPr lang="en-GB" sz="2000" spc="-5" dirty="0" smtClean="0">
                <a:latin typeface="Times New Roman"/>
                <a:cs typeface="Times New Roman"/>
              </a:rPr>
              <a:t>The automaton </a:t>
            </a:r>
            <a:r>
              <a:rPr lang="en-GB" sz="2000" dirty="0" smtClean="0">
                <a:latin typeface="Times New Roman"/>
                <a:cs typeface="Times New Roman"/>
              </a:rPr>
              <a:t>can </a:t>
            </a:r>
            <a:r>
              <a:rPr lang="en-GB" sz="2000" spc="-5" dirty="0" smtClean="0">
                <a:latin typeface="Times New Roman"/>
                <a:cs typeface="Times New Roman"/>
              </a:rPr>
              <a:t>produce output </a:t>
            </a:r>
            <a:r>
              <a:rPr lang="en-GB" sz="2000" spc="-10" dirty="0" smtClean="0">
                <a:latin typeface="Times New Roman"/>
                <a:cs typeface="Times New Roman"/>
              </a:rPr>
              <a:t>of </a:t>
            </a:r>
            <a:r>
              <a:rPr lang="en-GB" sz="2000" spc="-5" dirty="0" smtClean="0">
                <a:latin typeface="Times New Roman"/>
                <a:cs typeface="Times New Roman"/>
              </a:rPr>
              <a:t>some form. </a:t>
            </a:r>
            <a:r>
              <a:rPr lang="en-GB" sz="2000" spc="-10" dirty="0" smtClean="0">
                <a:latin typeface="Times New Roman"/>
                <a:cs typeface="Times New Roman"/>
              </a:rPr>
              <a:t>If </a:t>
            </a:r>
            <a:r>
              <a:rPr lang="en-GB" sz="2000" spc="-5" dirty="0" smtClean="0">
                <a:latin typeface="Times New Roman"/>
                <a:cs typeface="Times New Roman"/>
              </a:rPr>
              <a:t>the output in response to </a:t>
            </a:r>
            <a:r>
              <a:rPr lang="en-GB" sz="2000" dirty="0" smtClean="0">
                <a:latin typeface="Times New Roman"/>
                <a:cs typeface="Times New Roman"/>
              </a:rPr>
              <a:t>an input  </a:t>
            </a:r>
            <a:r>
              <a:rPr lang="en-GB" sz="2000" spc="-5" dirty="0" smtClean="0">
                <a:latin typeface="Times New Roman"/>
                <a:cs typeface="Times New Roman"/>
              </a:rPr>
              <a:t>string is binary (say, </a:t>
            </a:r>
            <a:r>
              <a:rPr lang="en-GB" sz="2000" dirty="0" smtClean="0">
                <a:latin typeface="Times New Roman"/>
                <a:cs typeface="Times New Roman"/>
              </a:rPr>
              <a:t>accept or </a:t>
            </a:r>
            <a:r>
              <a:rPr lang="en-GB" sz="2000" spc="-5" dirty="0" smtClean="0">
                <a:latin typeface="Times New Roman"/>
                <a:cs typeface="Times New Roman"/>
              </a:rPr>
              <a:t>reject), </a:t>
            </a:r>
            <a:r>
              <a:rPr lang="en-GB" sz="2000" spc="-10" dirty="0" smtClean="0">
                <a:latin typeface="Times New Roman"/>
                <a:cs typeface="Times New Roman"/>
              </a:rPr>
              <a:t>then </a:t>
            </a:r>
            <a:r>
              <a:rPr lang="en-GB" sz="2000" spc="-5" dirty="0" smtClean="0">
                <a:latin typeface="Times New Roman"/>
                <a:cs typeface="Times New Roman"/>
              </a:rPr>
              <a:t>it is called </a:t>
            </a:r>
            <a:r>
              <a:rPr lang="en-GB" sz="2000" spc="-10" dirty="0" smtClean="0">
                <a:latin typeface="Times New Roman"/>
                <a:cs typeface="Times New Roman"/>
              </a:rPr>
              <a:t>an </a:t>
            </a:r>
            <a:r>
              <a:rPr lang="en-GB" sz="2000" spc="-5" dirty="0" smtClean="0">
                <a:latin typeface="Times New Roman"/>
                <a:cs typeface="Times New Roman"/>
              </a:rPr>
              <a:t>accepter. </a:t>
            </a:r>
            <a:r>
              <a:rPr lang="en-GB" sz="2000" spc="-10" dirty="0" smtClean="0">
                <a:latin typeface="Times New Roman"/>
                <a:cs typeface="Times New Roman"/>
              </a:rPr>
              <a:t>If </a:t>
            </a:r>
            <a:r>
              <a:rPr lang="en-GB" sz="2000" spc="-5" dirty="0" smtClean="0">
                <a:latin typeface="Times New Roman"/>
                <a:cs typeface="Times New Roman"/>
              </a:rPr>
              <a:t>it produces </a:t>
            </a:r>
            <a:r>
              <a:rPr lang="en-GB" sz="2000" spc="-10" dirty="0" smtClean="0">
                <a:latin typeface="Times New Roman"/>
                <a:cs typeface="Times New Roman"/>
              </a:rPr>
              <a:t>an </a:t>
            </a:r>
            <a:r>
              <a:rPr lang="en-GB" sz="2000" dirty="0" smtClean="0">
                <a:latin typeface="Times New Roman"/>
                <a:cs typeface="Times New Roman"/>
              </a:rPr>
              <a:t>out-  </a:t>
            </a:r>
            <a:r>
              <a:rPr lang="en-GB" sz="2000" spc="-5" dirty="0" smtClean="0">
                <a:latin typeface="Times New Roman"/>
                <a:cs typeface="Times New Roman"/>
              </a:rPr>
              <a:t>put sequence in response to </a:t>
            </a:r>
            <a:r>
              <a:rPr lang="en-GB" sz="2000" dirty="0" smtClean="0">
                <a:latin typeface="Times New Roman"/>
                <a:cs typeface="Times New Roman"/>
              </a:rPr>
              <a:t>an </a:t>
            </a:r>
            <a:r>
              <a:rPr lang="en-GB" sz="2000" spc="-5" dirty="0" smtClean="0">
                <a:latin typeface="Times New Roman"/>
                <a:cs typeface="Times New Roman"/>
              </a:rPr>
              <a:t>input sequence, </a:t>
            </a:r>
            <a:r>
              <a:rPr lang="en-GB" sz="2000" spc="-10" dirty="0" smtClean="0">
                <a:latin typeface="Times New Roman"/>
                <a:cs typeface="Times New Roman"/>
              </a:rPr>
              <a:t>then </a:t>
            </a:r>
            <a:r>
              <a:rPr lang="en-GB" sz="2000" spc="-5" dirty="0" smtClean="0">
                <a:latin typeface="Times New Roman"/>
                <a:cs typeface="Times New Roman"/>
              </a:rPr>
              <a:t>it is called a transducer(or automaton  </a:t>
            </a:r>
            <a:r>
              <a:rPr lang="en-GB" sz="2000" spc="-10" dirty="0" smtClean="0">
                <a:latin typeface="Times New Roman"/>
                <a:cs typeface="Times New Roman"/>
              </a:rPr>
              <a:t>with</a:t>
            </a:r>
            <a:r>
              <a:rPr lang="en-GB" sz="2000" dirty="0" smtClean="0">
                <a:latin typeface="Times New Roman"/>
                <a:cs typeface="Times New Roman"/>
              </a:rPr>
              <a:t> </a:t>
            </a:r>
            <a:r>
              <a:rPr lang="en-GB" sz="2000" spc="-5" dirty="0" smtClean="0">
                <a:latin typeface="Times New Roman"/>
                <a:cs typeface="Times New Roman"/>
              </a:rPr>
              <a:t>output).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Basic Requirements of Automaton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241300" marR="5080" algn="just">
              <a:lnSpc>
                <a:spcPct val="150000"/>
              </a:lnSpc>
              <a:buSzPct val="83333"/>
              <a:tabLst>
                <a:tab pos="241300" algn="l"/>
              </a:tabLst>
            </a:pPr>
            <a:r>
              <a:rPr lang="en-GB" sz="2000" spc="-5" dirty="0" smtClean="0">
                <a:latin typeface="Times New Roman"/>
                <a:cs typeface="Times New Roman"/>
              </a:rPr>
              <a:t>The automaton may have a temporary storage, consisting </a:t>
            </a:r>
            <a:r>
              <a:rPr lang="en-GB" sz="2000" spc="-10" dirty="0" smtClean="0">
                <a:latin typeface="Times New Roman"/>
                <a:cs typeface="Times New Roman"/>
              </a:rPr>
              <a:t>of </a:t>
            </a:r>
            <a:r>
              <a:rPr lang="en-GB" sz="2000" dirty="0" smtClean="0">
                <a:latin typeface="Times New Roman"/>
                <a:cs typeface="Times New Roman"/>
              </a:rPr>
              <a:t>an </a:t>
            </a:r>
            <a:r>
              <a:rPr lang="en-GB" sz="2000" spc="-5" dirty="0" smtClean="0">
                <a:latin typeface="Times New Roman"/>
                <a:cs typeface="Times New Roman"/>
              </a:rPr>
              <a:t>unlimited </a:t>
            </a:r>
            <a:r>
              <a:rPr lang="en-GB" sz="2000" dirty="0" smtClean="0">
                <a:latin typeface="Times New Roman"/>
                <a:cs typeface="Times New Roman"/>
              </a:rPr>
              <a:t>number </a:t>
            </a:r>
            <a:r>
              <a:rPr lang="en-GB" sz="2000" spc="-10" dirty="0" smtClean="0">
                <a:latin typeface="Times New Roman"/>
                <a:cs typeface="Times New Roman"/>
              </a:rPr>
              <a:t>of  </a:t>
            </a:r>
            <a:r>
              <a:rPr lang="en-GB" sz="2000" spc="-5" dirty="0" smtClean="0">
                <a:latin typeface="Times New Roman"/>
                <a:cs typeface="Times New Roman"/>
              </a:rPr>
              <a:t>cells, </a:t>
            </a:r>
            <a:r>
              <a:rPr lang="en-GB" sz="2000" dirty="0" smtClean="0">
                <a:latin typeface="Times New Roman"/>
                <a:cs typeface="Times New Roman"/>
              </a:rPr>
              <a:t>each </a:t>
            </a:r>
            <a:r>
              <a:rPr lang="en-GB" sz="2000" spc="-5" dirty="0" smtClean="0">
                <a:latin typeface="Times New Roman"/>
                <a:cs typeface="Times New Roman"/>
              </a:rPr>
              <a:t>capable </a:t>
            </a:r>
            <a:r>
              <a:rPr lang="en-GB" sz="2000" spc="-10" dirty="0" smtClean="0">
                <a:latin typeface="Times New Roman"/>
                <a:cs typeface="Times New Roman"/>
              </a:rPr>
              <a:t>of </a:t>
            </a:r>
            <a:r>
              <a:rPr lang="en-GB" sz="2000" spc="-5" dirty="0" smtClean="0">
                <a:latin typeface="Times New Roman"/>
                <a:cs typeface="Times New Roman"/>
              </a:rPr>
              <a:t>holding a symbol from </a:t>
            </a:r>
            <a:r>
              <a:rPr lang="en-GB" sz="2000" dirty="0" smtClean="0">
                <a:latin typeface="Times New Roman"/>
                <a:cs typeface="Times New Roman"/>
              </a:rPr>
              <a:t>an </a:t>
            </a:r>
            <a:r>
              <a:rPr lang="en-GB" sz="2000" spc="-5" dirty="0" smtClean="0">
                <a:latin typeface="Times New Roman"/>
                <a:cs typeface="Times New Roman"/>
              </a:rPr>
              <a:t>alphabet ( which </a:t>
            </a:r>
            <a:r>
              <a:rPr lang="en-GB" sz="2000" dirty="0" smtClean="0">
                <a:latin typeface="Times New Roman"/>
                <a:cs typeface="Times New Roman"/>
              </a:rPr>
              <a:t>may </a:t>
            </a:r>
            <a:r>
              <a:rPr lang="en-GB" sz="2000" spc="-5" dirty="0" smtClean="0">
                <a:latin typeface="Times New Roman"/>
                <a:cs typeface="Times New Roman"/>
              </a:rPr>
              <a:t>be different from  </a:t>
            </a:r>
            <a:r>
              <a:rPr lang="en-GB" sz="2000" spc="-10" dirty="0" smtClean="0">
                <a:latin typeface="Times New Roman"/>
                <a:cs typeface="Times New Roman"/>
              </a:rPr>
              <a:t>the </a:t>
            </a:r>
            <a:r>
              <a:rPr lang="en-GB" sz="2000" spc="-5" dirty="0" smtClean="0">
                <a:latin typeface="Times New Roman"/>
                <a:cs typeface="Times New Roman"/>
              </a:rPr>
              <a:t>input alphabet).</a:t>
            </a:r>
          </a:p>
          <a:p>
            <a:pPr marL="241300" marR="5080" algn="just">
              <a:lnSpc>
                <a:spcPct val="150000"/>
              </a:lnSpc>
              <a:buSzPct val="83333"/>
              <a:tabLst>
                <a:tab pos="241300" algn="l"/>
              </a:tabLst>
            </a:pPr>
            <a:endParaRPr lang="en-GB" sz="2000" spc="-5" dirty="0" smtClean="0">
              <a:latin typeface="Times New Roman"/>
              <a:cs typeface="Times New Roman"/>
            </a:endParaRPr>
          </a:p>
          <a:p>
            <a:pPr marL="241300" marR="5080" algn="just">
              <a:lnSpc>
                <a:spcPct val="150000"/>
              </a:lnSpc>
              <a:buSzPct val="83333"/>
              <a:tabLst>
                <a:tab pos="241300" algn="l"/>
              </a:tabLst>
            </a:pPr>
            <a:r>
              <a:rPr lang="en-GB" sz="2000" spc="-5" dirty="0" smtClean="0">
                <a:latin typeface="Times New Roman"/>
                <a:cs typeface="Times New Roman"/>
              </a:rPr>
              <a:t> </a:t>
            </a:r>
            <a:r>
              <a:rPr lang="en-GB" sz="2000" dirty="0" smtClean="0">
                <a:latin typeface="Times New Roman"/>
                <a:cs typeface="Times New Roman"/>
              </a:rPr>
              <a:t>The </a:t>
            </a:r>
            <a:r>
              <a:rPr lang="en-GB" sz="2000" spc="-5" dirty="0" smtClean="0">
                <a:latin typeface="Times New Roman"/>
                <a:cs typeface="Times New Roman"/>
              </a:rPr>
              <a:t>automaton </a:t>
            </a:r>
            <a:r>
              <a:rPr lang="en-GB" sz="2000" dirty="0" smtClean="0">
                <a:latin typeface="Times New Roman"/>
                <a:cs typeface="Times New Roman"/>
              </a:rPr>
              <a:t>can </a:t>
            </a:r>
            <a:r>
              <a:rPr lang="en-GB" sz="2000" spc="-5" dirty="0" smtClean="0">
                <a:latin typeface="Times New Roman"/>
                <a:cs typeface="Times New Roman"/>
              </a:rPr>
              <a:t>both read </a:t>
            </a:r>
            <a:r>
              <a:rPr lang="en-GB" sz="2000" dirty="0" smtClean="0">
                <a:latin typeface="Times New Roman"/>
                <a:cs typeface="Times New Roman"/>
              </a:rPr>
              <a:t>and </a:t>
            </a:r>
            <a:r>
              <a:rPr lang="en-GB" sz="2000" spc="-5" dirty="0" smtClean="0">
                <a:latin typeface="Times New Roman"/>
                <a:cs typeface="Times New Roman"/>
              </a:rPr>
              <a:t>change the contents </a:t>
            </a:r>
            <a:r>
              <a:rPr lang="en-GB" sz="2000" spc="-10" dirty="0" smtClean="0">
                <a:latin typeface="Times New Roman"/>
                <a:cs typeface="Times New Roman"/>
              </a:rPr>
              <a:t>of the storage  </a:t>
            </a:r>
            <a:r>
              <a:rPr lang="en-GB" sz="2000" spc="-5" dirty="0" smtClean="0">
                <a:latin typeface="Times New Roman"/>
                <a:cs typeface="Times New Roman"/>
              </a:rPr>
              <a:t>cells in the temporary </a:t>
            </a:r>
            <a:r>
              <a:rPr lang="en-GB" sz="2000" spc="-5" dirty="0" err="1" smtClean="0">
                <a:latin typeface="Times New Roman"/>
                <a:cs typeface="Times New Roman"/>
              </a:rPr>
              <a:t>storage.The</a:t>
            </a:r>
            <a:r>
              <a:rPr lang="en-GB" sz="2000" spc="-5" dirty="0" smtClean="0">
                <a:latin typeface="Times New Roman"/>
                <a:cs typeface="Times New Roman"/>
              </a:rPr>
              <a:t> accusing capability </a:t>
            </a:r>
            <a:r>
              <a:rPr lang="en-GB" sz="2000" dirty="0" smtClean="0">
                <a:latin typeface="Times New Roman"/>
                <a:cs typeface="Times New Roman"/>
              </a:rPr>
              <a:t>of </a:t>
            </a:r>
            <a:r>
              <a:rPr lang="en-GB" sz="2000" spc="-5" dirty="0" smtClean="0">
                <a:latin typeface="Times New Roman"/>
                <a:cs typeface="Times New Roman"/>
              </a:rPr>
              <a:t>this storage varies </a:t>
            </a:r>
            <a:r>
              <a:rPr lang="en-GB" sz="2000" dirty="0" smtClean="0">
                <a:latin typeface="Times New Roman"/>
                <a:cs typeface="Times New Roman"/>
              </a:rPr>
              <a:t>depending  </a:t>
            </a:r>
            <a:r>
              <a:rPr lang="en-GB" sz="2000" spc="-10" dirty="0" smtClean="0">
                <a:latin typeface="Times New Roman"/>
                <a:cs typeface="Times New Roman"/>
              </a:rPr>
              <a:t>on </a:t>
            </a:r>
            <a:r>
              <a:rPr lang="en-GB" sz="2000" spc="-5" dirty="0" smtClean="0">
                <a:latin typeface="Times New Roman"/>
                <a:cs typeface="Times New Roman"/>
              </a:rPr>
              <a:t>the </a:t>
            </a:r>
            <a:r>
              <a:rPr lang="en-GB" sz="2000" spc="-10" dirty="0" smtClean="0">
                <a:latin typeface="Times New Roman"/>
                <a:cs typeface="Times New Roman"/>
              </a:rPr>
              <a:t>type of the</a:t>
            </a:r>
            <a:r>
              <a:rPr lang="en-GB" sz="2000" spc="75" dirty="0" smtClean="0">
                <a:latin typeface="Times New Roman"/>
                <a:cs typeface="Times New Roman"/>
              </a:rPr>
              <a:t> </a:t>
            </a:r>
            <a:r>
              <a:rPr lang="en-GB" sz="2000" spc="-5" dirty="0" smtClean="0">
                <a:latin typeface="Times New Roman"/>
                <a:cs typeface="Times New Roman"/>
              </a:rPr>
              <a:t>storage.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240665" marR="138430" algn="just">
              <a:lnSpc>
                <a:spcPct val="150000"/>
              </a:lnSpc>
              <a:buSzPct val="83333"/>
              <a:tabLst>
                <a:tab pos="241300" algn="l"/>
              </a:tabLst>
            </a:pPr>
            <a:endParaRPr lang="en-GB" sz="2000" spc="-5" dirty="0" smtClean="0">
              <a:latin typeface="Times New Roman"/>
              <a:cs typeface="Times New Roman"/>
            </a:endParaRPr>
          </a:p>
          <a:p>
            <a:pPr marL="240665" marR="138430" algn="just">
              <a:lnSpc>
                <a:spcPct val="150000"/>
              </a:lnSpc>
              <a:buSzPct val="83333"/>
              <a:tabLst>
                <a:tab pos="241300" algn="l"/>
              </a:tabLst>
            </a:pPr>
            <a:r>
              <a:rPr lang="en-GB" sz="2000" spc="-5" dirty="0" smtClean="0">
                <a:latin typeface="Times New Roman"/>
                <a:cs typeface="Times New Roman"/>
              </a:rPr>
              <a:t>The </a:t>
            </a:r>
            <a:r>
              <a:rPr lang="en-GB" sz="2000" dirty="0" smtClean="0">
                <a:latin typeface="Times New Roman"/>
                <a:cs typeface="Times New Roman"/>
              </a:rPr>
              <a:t>most </a:t>
            </a:r>
            <a:r>
              <a:rPr lang="en-GB" sz="2000" spc="-5" dirty="0" smtClean="0">
                <a:latin typeface="Times New Roman"/>
                <a:cs typeface="Times New Roman"/>
              </a:rPr>
              <a:t>important feature </a:t>
            </a:r>
            <a:r>
              <a:rPr lang="en-GB" sz="2000" spc="-10" dirty="0" smtClean="0">
                <a:latin typeface="Times New Roman"/>
                <a:cs typeface="Times New Roman"/>
              </a:rPr>
              <a:t>of the </a:t>
            </a:r>
            <a:r>
              <a:rPr lang="en-GB" sz="2000" spc="-5" dirty="0" smtClean="0">
                <a:latin typeface="Times New Roman"/>
                <a:cs typeface="Times New Roman"/>
              </a:rPr>
              <a:t>automaton is its </a:t>
            </a:r>
            <a:r>
              <a:rPr lang="en-GB" sz="2000" dirty="0" smtClean="0">
                <a:latin typeface="Times New Roman"/>
                <a:cs typeface="Times New Roman"/>
              </a:rPr>
              <a:t>control </a:t>
            </a:r>
            <a:r>
              <a:rPr lang="en-GB" sz="2000" spc="-5" dirty="0" smtClean="0">
                <a:latin typeface="Times New Roman"/>
                <a:cs typeface="Times New Roman"/>
              </a:rPr>
              <a:t>unit, which </a:t>
            </a:r>
            <a:r>
              <a:rPr lang="en-GB" sz="2000" dirty="0" smtClean="0">
                <a:latin typeface="Times New Roman"/>
                <a:cs typeface="Times New Roman"/>
              </a:rPr>
              <a:t>can be </a:t>
            </a:r>
            <a:r>
              <a:rPr lang="en-GB" sz="2000" spc="-5" dirty="0" smtClean="0">
                <a:latin typeface="Times New Roman"/>
                <a:cs typeface="Times New Roman"/>
              </a:rPr>
              <a:t>in </a:t>
            </a:r>
            <a:r>
              <a:rPr lang="en-GB" sz="2000" dirty="0" smtClean="0">
                <a:latin typeface="Times New Roman"/>
                <a:cs typeface="Times New Roman"/>
              </a:rPr>
              <a:t>any  </a:t>
            </a:r>
            <a:r>
              <a:rPr lang="en-GB" sz="2000" spc="-5" dirty="0" smtClean="0">
                <a:latin typeface="Times New Roman"/>
                <a:cs typeface="Times New Roman"/>
              </a:rPr>
              <a:t>one </a:t>
            </a:r>
            <a:r>
              <a:rPr lang="en-GB" sz="2000" spc="-10" dirty="0" smtClean="0">
                <a:latin typeface="Times New Roman"/>
                <a:cs typeface="Times New Roman"/>
              </a:rPr>
              <a:t>of </a:t>
            </a:r>
            <a:r>
              <a:rPr lang="en-GB" sz="2000" spc="-5" dirty="0" smtClean="0">
                <a:latin typeface="Times New Roman"/>
                <a:cs typeface="Times New Roman"/>
              </a:rPr>
              <a:t>a finite number </a:t>
            </a:r>
            <a:r>
              <a:rPr lang="en-GB" sz="2000" spc="-10" dirty="0" smtClean="0">
                <a:latin typeface="Times New Roman"/>
                <a:cs typeface="Times New Roman"/>
              </a:rPr>
              <a:t>of </a:t>
            </a:r>
            <a:r>
              <a:rPr lang="en-GB" sz="2000" spc="-5" dirty="0" smtClean="0">
                <a:latin typeface="Times New Roman"/>
                <a:cs typeface="Times New Roman"/>
              </a:rPr>
              <a:t>interval </a:t>
            </a:r>
            <a:r>
              <a:rPr lang="en-GB" sz="2000" dirty="0" smtClean="0">
                <a:latin typeface="Times New Roman"/>
                <a:cs typeface="Times New Roman"/>
              </a:rPr>
              <a:t>states at any </a:t>
            </a:r>
            <a:r>
              <a:rPr lang="en-GB" sz="2000" spc="-5" dirty="0" smtClean="0">
                <a:latin typeface="Times New Roman"/>
                <a:cs typeface="Times New Roman"/>
              </a:rPr>
              <a:t>point. It can </a:t>
            </a:r>
            <a:r>
              <a:rPr lang="en-GB" sz="2000" spc="-10" dirty="0" smtClean="0">
                <a:latin typeface="Times New Roman"/>
                <a:cs typeface="Times New Roman"/>
              </a:rPr>
              <a:t>change </a:t>
            </a:r>
            <a:r>
              <a:rPr lang="en-GB" sz="2000" spc="-5" dirty="0" smtClean="0">
                <a:latin typeface="Times New Roman"/>
                <a:cs typeface="Times New Roman"/>
              </a:rPr>
              <a:t>state </a:t>
            </a:r>
            <a:r>
              <a:rPr lang="en-GB" sz="2000" spc="-10" dirty="0" smtClean="0">
                <a:latin typeface="Times New Roman"/>
                <a:cs typeface="Times New Roman"/>
              </a:rPr>
              <a:t>in </a:t>
            </a:r>
            <a:r>
              <a:rPr lang="en-GB" sz="2000" dirty="0" smtClean="0">
                <a:latin typeface="Times New Roman"/>
                <a:cs typeface="Times New Roman"/>
              </a:rPr>
              <a:t>some de-  </a:t>
            </a:r>
            <a:r>
              <a:rPr lang="en-GB" sz="2000" spc="-5" dirty="0" smtClean="0">
                <a:latin typeface="Times New Roman"/>
                <a:cs typeface="Times New Roman"/>
              </a:rPr>
              <a:t>fined manner determined </a:t>
            </a:r>
            <a:r>
              <a:rPr lang="en-GB" sz="2000" dirty="0" smtClean="0">
                <a:latin typeface="Times New Roman"/>
                <a:cs typeface="Times New Roman"/>
              </a:rPr>
              <a:t>by </a:t>
            </a:r>
            <a:r>
              <a:rPr lang="en-GB" sz="2000" spc="-5" dirty="0" smtClean="0">
                <a:latin typeface="Times New Roman"/>
                <a:cs typeface="Times New Roman"/>
              </a:rPr>
              <a:t>a transition</a:t>
            </a:r>
            <a:r>
              <a:rPr lang="en-GB" sz="2000" dirty="0" smtClean="0">
                <a:latin typeface="Times New Roman"/>
                <a:cs typeface="Times New Roman"/>
              </a:rPr>
              <a:t> </a:t>
            </a:r>
            <a:r>
              <a:rPr lang="en-GB" sz="2000" spc="-5" dirty="0" smtClean="0">
                <a:latin typeface="Times New Roman"/>
                <a:cs typeface="Times New Roman"/>
              </a:rPr>
              <a:t>function.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Schematic Diagram of an Automata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object 3"/>
          <p:cNvSpPr/>
          <p:nvPr/>
        </p:nvSpPr>
        <p:spPr>
          <a:xfrm>
            <a:off x="2620012" y="1704815"/>
            <a:ext cx="6500741" cy="3280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How an automata recognizes a word 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object 4"/>
          <p:cNvSpPr/>
          <p:nvPr/>
        </p:nvSpPr>
        <p:spPr>
          <a:xfrm>
            <a:off x="2038333" y="2695724"/>
            <a:ext cx="7400135" cy="18995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Components of an </a:t>
            </a:r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Automata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  <a:buNone/>
            </a:pPr>
            <a:r>
              <a:rPr lang="en-GB" sz="2000" b="1" spc="-5" dirty="0" smtClean="0">
                <a:latin typeface="Times New Roman"/>
                <a:cs typeface="Times New Roman"/>
              </a:rPr>
              <a:t>Finite</a:t>
            </a:r>
            <a:r>
              <a:rPr lang="en-GB" sz="2000" b="1" spc="15" dirty="0" smtClean="0">
                <a:latin typeface="Times New Roman"/>
                <a:cs typeface="Times New Roman"/>
              </a:rPr>
              <a:t> </a:t>
            </a:r>
            <a:r>
              <a:rPr lang="en-GB" sz="2000" b="1" spc="-10" dirty="0" smtClean="0">
                <a:latin typeface="Times New Roman"/>
                <a:cs typeface="Times New Roman"/>
              </a:rPr>
              <a:t>Automata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12700" marR="548005">
              <a:lnSpc>
                <a:spcPct val="150000"/>
              </a:lnSpc>
            </a:pPr>
            <a:r>
              <a:rPr lang="en-GB" sz="2000" spc="-5" dirty="0" smtClean="0">
                <a:latin typeface="Times New Roman"/>
                <a:cs typeface="Times New Roman"/>
              </a:rPr>
              <a:t>Automata (singular : automaton) are a particularly simple, but useful, model </a:t>
            </a:r>
            <a:r>
              <a:rPr lang="en-GB" sz="2000" spc="-10" dirty="0" smtClean="0">
                <a:latin typeface="Times New Roman"/>
                <a:cs typeface="Times New Roman"/>
              </a:rPr>
              <a:t>of </a:t>
            </a:r>
            <a:r>
              <a:rPr lang="en-GB" sz="2000" dirty="0" err="1" smtClean="0">
                <a:latin typeface="Times New Roman"/>
                <a:cs typeface="Times New Roman"/>
              </a:rPr>
              <a:t>compu</a:t>
            </a:r>
            <a:r>
              <a:rPr lang="en-GB" sz="2000" dirty="0" smtClean="0">
                <a:latin typeface="Times New Roman"/>
                <a:cs typeface="Times New Roman"/>
              </a:rPr>
              <a:t>-  </a:t>
            </a:r>
            <a:r>
              <a:rPr lang="en-GB" sz="2000" spc="-5" dirty="0" err="1" smtClean="0">
                <a:latin typeface="Times New Roman"/>
                <a:cs typeface="Times New Roman"/>
              </a:rPr>
              <a:t>tation</a:t>
            </a:r>
            <a:r>
              <a:rPr lang="en-GB" sz="2000" spc="-5" dirty="0" smtClean="0">
                <a:latin typeface="Times New Roman"/>
                <a:cs typeface="Times New Roman"/>
              </a:rPr>
              <a:t>. </a:t>
            </a:r>
            <a:r>
              <a:rPr lang="en-GB" sz="2000" dirty="0" smtClean="0">
                <a:latin typeface="Times New Roman"/>
                <a:cs typeface="Times New Roman"/>
              </a:rPr>
              <a:t>They </a:t>
            </a:r>
            <a:r>
              <a:rPr lang="en-GB" sz="2000" spc="-5" dirty="0" smtClean="0">
                <a:latin typeface="Times New Roman"/>
                <a:cs typeface="Times New Roman"/>
              </a:rPr>
              <a:t>were initially proposed </a:t>
            </a:r>
            <a:r>
              <a:rPr lang="en-GB" sz="2000" dirty="0" smtClean="0">
                <a:latin typeface="Times New Roman"/>
                <a:cs typeface="Times New Roman"/>
              </a:rPr>
              <a:t>as </a:t>
            </a:r>
            <a:r>
              <a:rPr lang="en-GB" sz="2000" spc="-5" dirty="0" smtClean="0">
                <a:latin typeface="Times New Roman"/>
                <a:cs typeface="Times New Roman"/>
              </a:rPr>
              <a:t>a simple model </a:t>
            </a:r>
            <a:r>
              <a:rPr lang="en-GB" sz="2000" dirty="0" smtClean="0">
                <a:latin typeface="Times New Roman"/>
                <a:cs typeface="Times New Roman"/>
              </a:rPr>
              <a:t>for </a:t>
            </a:r>
            <a:r>
              <a:rPr lang="en-GB" sz="2000" spc="-10" dirty="0" smtClean="0">
                <a:latin typeface="Times New Roman"/>
                <a:cs typeface="Times New Roman"/>
              </a:rPr>
              <a:t>the </a:t>
            </a:r>
            <a:r>
              <a:rPr lang="en-GB" sz="2000" spc="-5" dirty="0" smtClean="0">
                <a:latin typeface="Times New Roman"/>
                <a:cs typeface="Times New Roman"/>
              </a:rPr>
              <a:t>behaviour </a:t>
            </a:r>
            <a:r>
              <a:rPr lang="en-GB" sz="2000" dirty="0" smtClean="0">
                <a:latin typeface="Times New Roman"/>
                <a:cs typeface="Times New Roman"/>
              </a:rPr>
              <a:t>of</a:t>
            </a:r>
            <a:r>
              <a:rPr lang="en-GB" sz="2000" spc="45" dirty="0" smtClean="0">
                <a:latin typeface="Times New Roman"/>
                <a:cs typeface="Times New Roman"/>
              </a:rPr>
              <a:t> </a:t>
            </a:r>
            <a:r>
              <a:rPr lang="en-GB" sz="2000" spc="-5" dirty="0" smtClean="0">
                <a:latin typeface="Times New Roman"/>
                <a:cs typeface="Times New Roman"/>
              </a:rPr>
              <a:t>neurons.</a:t>
            </a:r>
            <a:endParaRPr lang="en-GB" sz="2000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30"/>
              </a:spcBef>
            </a:pPr>
            <a:endParaRPr lang="en-GB" sz="1800" dirty="0" smtClean="0">
              <a:latin typeface="Times New Roman"/>
              <a:cs typeface="Times New Roman"/>
            </a:endParaRPr>
          </a:p>
          <a:p>
            <a:pPr marL="12700">
              <a:lnSpc>
                <a:spcPct val="150000"/>
              </a:lnSpc>
              <a:buNone/>
            </a:pPr>
            <a:r>
              <a:rPr lang="en-GB" sz="2000" b="1" spc="-5" dirty="0" smtClean="0">
                <a:latin typeface="Times New Roman"/>
                <a:cs typeface="Times New Roman"/>
              </a:rPr>
              <a:t>States, Transitions </a:t>
            </a:r>
            <a:r>
              <a:rPr lang="en-GB" sz="2000" b="1" spc="-10" dirty="0" smtClean="0">
                <a:latin typeface="Times New Roman"/>
                <a:cs typeface="Times New Roman"/>
              </a:rPr>
              <a:t>and </a:t>
            </a:r>
            <a:r>
              <a:rPr lang="en-GB" sz="2000" b="1" spc="-5" dirty="0" smtClean="0">
                <a:latin typeface="Times New Roman"/>
                <a:cs typeface="Times New Roman"/>
              </a:rPr>
              <a:t>Finite-State Transition System</a:t>
            </a:r>
            <a:r>
              <a:rPr lang="en-GB" sz="2000" b="1" spc="25" dirty="0" smtClean="0">
                <a:latin typeface="Times New Roman"/>
                <a:cs typeface="Times New Roman"/>
              </a:rPr>
              <a:t> </a:t>
            </a:r>
            <a:r>
              <a:rPr lang="en-GB" sz="2000" b="1" spc="-5" dirty="0" smtClean="0">
                <a:latin typeface="Times New Roman"/>
                <a:cs typeface="Times New Roman"/>
              </a:rPr>
              <a:t>: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12700" marR="418465">
              <a:lnSpc>
                <a:spcPct val="150000"/>
              </a:lnSpc>
            </a:pPr>
            <a:r>
              <a:rPr lang="en-GB" sz="2000" dirty="0" smtClean="0">
                <a:latin typeface="Times New Roman"/>
                <a:cs typeface="Times New Roman"/>
              </a:rPr>
              <a:t>Let us </a:t>
            </a:r>
            <a:r>
              <a:rPr lang="en-GB" sz="2000" spc="-5" dirty="0" smtClean="0">
                <a:latin typeface="Times New Roman"/>
                <a:cs typeface="Times New Roman"/>
              </a:rPr>
              <a:t>first </a:t>
            </a:r>
            <a:r>
              <a:rPr lang="en-GB" sz="2000" spc="-10" dirty="0" smtClean="0">
                <a:latin typeface="Times New Roman"/>
                <a:cs typeface="Times New Roman"/>
              </a:rPr>
              <a:t>give </a:t>
            </a:r>
            <a:r>
              <a:rPr lang="en-GB" sz="2000" dirty="0" smtClean="0">
                <a:latin typeface="Times New Roman"/>
                <a:cs typeface="Times New Roman"/>
              </a:rPr>
              <a:t>some </a:t>
            </a:r>
            <a:r>
              <a:rPr lang="en-GB" sz="2000" spc="-5" dirty="0" smtClean="0">
                <a:latin typeface="Times New Roman"/>
                <a:cs typeface="Times New Roman"/>
              </a:rPr>
              <a:t>intuitive idea about </a:t>
            </a:r>
            <a:r>
              <a:rPr lang="en-GB" sz="2000" i="1" spc="-5" dirty="0" smtClean="0">
                <a:latin typeface="Times New Roman"/>
                <a:cs typeface="Times New Roman"/>
              </a:rPr>
              <a:t>a state </a:t>
            </a:r>
            <a:r>
              <a:rPr lang="en-GB" sz="2000" i="1" spc="-10" dirty="0" smtClean="0">
                <a:latin typeface="Times New Roman"/>
                <a:cs typeface="Times New Roman"/>
              </a:rPr>
              <a:t>of </a:t>
            </a:r>
            <a:r>
              <a:rPr lang="en-GB" sz="2000" i="1" spc="-5" dirty="0" smtClean="0">
                <a:latin typeface="Times New Roman"/>
                <a:cs typeface="Times New Roman"/>
              </a:rPr>
              <a:t>a system </a:t>
            </a:r>
            <a:r>
              <a:rPr lang="en-GB" sz="2000" spc="-5" dirty="0" smtClean="0">
                <a:latin typeface="Times New Roman"/>
                <a:cs typeface="Times New Roman"/>
              </a:rPr>
              <a:t>and </a:t>
            </a:r>
            <a:r>
              <a:rPr lang="en-GB" sz="2000" i="1" spc="-10" dirty="0" smtClean="0">
                <a:latin typeface="Times New Roman"/>
                <a:cs typeface="Times New Roman"/>
              </a:rPr>
              <a:t>state </a:t>
            </a:r>
            <a:r>
              <a:rPr lang="en-GB" sz="2000" i="1" spc="-5" dirty="0" smtClean="0">
                <a:latin typeface="Times New Roman"/>
                <a:cs typeface="Times New Roman"/>
              </a:rPr>
              <a:t>transitions </a:t>
            </a:r>
            <a:r>
              <a:rPr lang="en-GB" sz="2000" spc="-5" dirty="0" smtClean="0">
                <a:latin typeface="Times New Roman"/>
                <a:cs typeface="Times New Roman"/>
              </a:rPr>
              <a:t>before  describing finite</a:t>
            </a:r>
            <a:r>
              <a:rPr lang="en-GB" sz="2000" spc="-30" dirty="0" smtClean="0">
                <a:latin typeface="Times New Roman"/>
                <a:cs typeface="Times New Roman"/>
              </a:rPr>
              <a:t> </a:t>
            </a:r>
            <a:r>
              <a:rPr lang="en-GB" sz="2000" dirty="0" smtClean="0">
                <a:latin typeface="Times New Roman"/>
                <a:cs typeface="Times New Roman"/>
              </a:rPr>
              <a:t>automata.</a:t>
            </a:r>
          </a:p>
          <a:p>
            <a:pPr>
              <a:lnSpc>
                <a:spcPct val="150000"/>
              </a:lnSpc>
              <a:spcBef>
                <a:spcPts val="25"/>
              </a:spcBef>
            </a:pPr>
            <a:endParaRPr lang="en-GB" sz="2000" dirty="0" smtClean="0">
              <a:latin typeface="Times New Roman"/>
              <a:cs typeface="Times New Roman"/>
            </a:endParaRPr>
          </a:p>
          <a:p>
            <a:pPr marL="12700" marR="125730">
              <a:lnSpc>
                <a:spcPct val="150000"/>
              </a:lnSpc>
            </a:pPr>
            <a:r>
              <a:rPr lang="en-GB" sz="2000" spc="-5" dirty="0" smtClean="0">
                <a:latin typeface="Times New Roman"/>
                <a:cs typeface="Times New Roman"/>
              </a:rPr>
              <a:t>Informally, </a:t>
            </a:r>
            <a:r>
              <a:rPr lang="en-GB" sz="2000" i="1" spc="-5" dirty="0" smtClean="0">
                <a:latin typeface="Times New Roman"/>
                <a:cs typeface="Times New Roman"/>
              </a:rPr>
              <a:t>a state </a:t>
            </a:r>
            <a:r>
              <a:rPr lang="en-GB" sz="2000" i="1" spc="-10" dirty="0" smtClean="0">
                <a:latin typeface="Times New Roman"/>
                <a:cs typeface="Times New Roman"/>
              </a:rPr>
              <a:t>of </a:t>
            </a:r>
            <a:r>
              <a:rPr lang="en-GB" sz="2000" i="1" spc="-5" dirty="0" smtClean="0">
                <a:latin typeface="Times New Roman"/>
                <a:cs typeface="Times New Roman"/>
              </a:rPr>
              <a:t>a system </a:t>
            </a:r>
            <a:r>
              <a:rPr lang="en-GB" sz="2000" spc="-5" dirty="0" smtClean="0">
                <a:latin typeface="Times New Roman"/>
                <a:cs typeface="Times New Roman"/>
              </a:rPr>
              <a:t>is </a:t>
            </a:r>
            <a:r>
              <a:rPr lang="en-GB" sz="2000" dirty="0" smtClean="0">
                <a:latin typeface="Times New Roman"/>
                <a:cs typeface="Times New Roman"/>
              </a:rPr>
              <a:t>an </a:t>
            </a:r>
            <a:r>
              <a:rPr lang="en-GB" sz="2000" spc="-5" dirty="0" smtClean="0">
                <a:latin typeface="Times New Roman"/>
                <a:cs typeface="Times New Roman"/>
              </a:rPr>
              <a:t>instantaneous description </a:t>
            </a:r>
            <a:r>
              <a:rPr lang="en-GB" sz="2000" spc="-10" dirty="0" smtClean="0">
                <a:latin typeface="Times New Roman"/>
                <a:cs typeface="Times New Roman"/>
              </a:rPr>
              <a:t>of that </a:t>
            </a:r>
            <a:r>
              <a:rPr lang="en-GB" sz="2000" spc="-5" dirty="0" smtClean="0">
                <a:latin typeface="Times New Roman"/>
                <a:cs typeface="Times New Roman"/>
              </a:rPr>
              <a:t>system which gives all  relevant information necessary to determine </a:t>
            </a:r>
            <a:r>
              <a:rPr lang="en-GB" sz="2000" dirty="0" smtClean="0">
                <a:latin typeface="Times New Roman"/>
                <a:cs typeface="Times New Roman"/>
              </a:rPr>
              <a:t>how </a:t>
            </a:r>
            <a:r>
              <a:rPr lang="en-GB" sz="2000" spc="-5" dirty="0" smtClean="0">
                <a:latin typeface="Times New Roman"/>
                <a:cs typeface="Times New Roman"/>
              </a:rPr>
              <a:t>the system can </a:t>
            </a:r>
            <a:r>
              <a:rPr lang="en-GB" sz="2000" spc="-10" dirty="0" smtClean="0">
                <a:latin typeface="Times New Roman"/>
                <a:cs typeface="Times New Roman"/>
              </a:rPr>
              <a:t>evolve </a:t>
            </a:r>
            <a:r>
              <a:rPr lang="en-GB" sz="2000" dirty="0" smtClean="0">
                <a:latin typeface="Times New Roman"/>
                <a:cs typeface="Times New Roman"/>
              </a:rPr>
              <a:t>from that </a:t>
            </a:r>
            <a:r>
              <a:rPr lang="en-GB" sz="2000" spc="-5" dirty="0" smtClean="0">
                <a:latin typeface="Times New Roman"/>
                <a:cs typeface="Times New Roman"/>
              </a:rPr>
              <a:t>point</a:t>
            </a:r>
            <a:r>
              <a:rPr lang="en-GB" sz="2000" spc="70" dirty="0" smtClean="0">
                <a:latin typeface="Times New Roman"/>
                <a:cs typeface="Times New Roman"/>
              </a:rPr>
              <a:t> </a:t>
            </a:r>
            <a:r>
              <a:rPr lang="en-GB" sz="2000" spc="-5" dirty="0" smtClean="0">
                <a:latin typeface="Times New Roman"/>
                <a:cs typeface="Times New Roman"/>
              </a:rPr>
              <a:t>on.</a:t>
            </a:r>
            <a:endParaRPr lang="en-GB" sz="2000" dirty="0" smtClean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  <a:spcBef>
                <a:spcPts val="10"/>
              </a:spcBef>
            </a:pPr>
            <a:endParaRPr lang="en-GB" sz="2000" dirty="0" smtClean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150000"/>
              </a:lnSpc>
            </a:pPr>
            <a:r>
              <a:rPr lang="en-GB" sz="2000" i="1" spc="-5" dirty="0" smtClean="0">
                <a:latin typeface="Times New Roman"/>
                <a:cs typeface="Times New Roman"/>
              </a:rPr>
              <a:t>Transitions </a:t>
            </a:r>
            <a:r>
              <a:rPr lang="en-GB" sz="2000" spc="-10" dirty="0" smtClean="0">
                <a:latin typeface="Times New Roman"/>
                <a:cs typeface="Times New Roman"/>
              </a:rPr>
              <a:t>are </a:t>
            </a:r>
            <a:r>
              <a:rPr lang="en-GB" sz="2000" spc="-5" dirty="0" smtClean="0">
                <a:latin typeface="Times New Roman"/>
                <a:cs typeface="Times New Roman"/>
              </a:rPr>
              <a:t>changes </a:t>
            </a:r>
            <a:r>
              <a:rPr lang="en-GB" sz="2000" spc="-10" dirty="0" smtClean="0">
                <a:latin typeface="Times New Roman"/>
                <a:cs typeface="Times New Roman"/>
              </a:rPr>
              <a:t>of </a:t>
            </a:r>
            <a:r>
              <a:rPr lang="en-GB" sz="2000" spc="-5" dirty="0" smtClean="0">
                <a:latin typeface="Times New Roman"/>
                <a:cs typeface="Times New Roman"/>
              </a:rPr>
              <a:t>states that can occur spontaneously </a:t>
            </a:r>
            <a:r>
              <a:rPr lang="en-GB" sz="2000" dirty="0" smtClean="0">
                <a:latin typeface="Times New Roman"/>
                <a:cs typeface="Times New Roman"/>
              </a:rPr>
              <a:t>or </a:t>
            </a:r>
            <a:r>
              <a:rPr lang="en-GB" sz="2000" spc="-5" dirty="0" smtClean="0">
                <a:latin typeface="Times New Roman"/>
                <a:cs typeface="Times New Roman"/>
              </a:rPr>
              <a:t>in response to inputs to the  states. Though transitions usually take time, </a:t>
            </a:r>
            <a:r>
              <a:rPr lang="en-GB" sz="2000" spc="-10" dirty="0" smtClean="0">
                <a:latin typeface="Times New Roman"/>
                <a:cs typeface="Times New Roman"/>
              </a:rPr>
              <a:t>we </a:t>
            </a:r>
            <a:r>
              <a:rPr lang="en-GB" sz="2000" spc="-5" dirty="0" smtClean="0">
                <a:latin typeface="Times New Roman"/>
                <a:cs typeface="Times New Roman"/>
              </a:rPr>
              <a:t>assume that state transitions are instantaneous  (which is </a:t>
            </a:r>
            <a:r>
              <a:rPr lang="en-GB" sz="2000" dirty="0" smtClean="0">
                <a:latin typeface="Times New Roman"/>
                <a:cs typeface="Times New Roman"/>
              </a:rPr>
              <a:t>an</a:t>
            </a:r>
            <a:r>
              <a:rPr lang="en-GB" sz="2000" spc="10" dirty="0" smtClean="0">
                <a:latin typeface="Times New Roman"/>
                <a:cs typeface="Times New Roman"/>
              </a:rPr>
              <a:t> </a:t>
            </a:r>
            <a:r>
              <a:rPr lang="en-GB" sz="2000" spc="-5" dirty="0" smtClean="0">
                <a:latin typeface="Times New Roman"/>
                <a:cs typeface="Times New Roman"/>
              </a:rPr>
              <a:t>abstraction).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finite Automaton?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7E3AF8-5034-46DC-ADBC-F682788B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 vert="horz" lIns="91440" tIns="45720" rIns="91440" bIns="45720" rtlCol="0">
            <a:normAutofit/>
          </a:bodyPr>
          <a:lstStyle/>
          <a:p>
            <a:pPr marL="12700" marR="15875" algn="just">
              <a:lnSpc>
                <a:spcPct val="150000"/>
              </a:lnSpc>
              <a:spcBef>
                <a:spcPts val="285"/>
              </a:spcBef>
            </a:pPr>
            <a:endParaRPr lang="en-GB" sz="2000" spc="-5" dirty="0" smtClean="0">
              <a:latin typeface="Times New Roman"/>
              <a:cs typeface="Times New Roman"/>
            </a:endParaRPr>
          </a:p>
          <a:p>
            <a:pPr marL="12700" marR="15875" algn="just">
              <a:lnSpc>
                <a:spcPct val="150000"/>
              </a:lnSpc>
              <a:spcBef>
                <a:spcPts val="285"/>
              </a:spcBef>
            </a:pPr>
            <a:r>
              <a:rPr lang="en-GB" sz="2000" spc="-5" dirty="0" smtClean="0">
                <a:latin typeface="Times New Roman"/>
                <a:cs typeface="Times New Roman"/>
              </a:rPr>
              <a:t>Some examples </a:t>
            </a:r>
            <a:r>
              <a:rPr lang="en-GB" sz="2000" spc="-10" dirty="0" smtClean="0">
                <a:latin typeface="Times New Roman"/>
                <a:cs typeface="Times New Roman"/>
              </a:rPr>
              <a:t>of state </a:t>
            </a:r>
            <a:r>
              <a:rPr lang="en-GB" sz="2000" spc="-5" dirty="0" smtClean="0">
                <a:latin typeface="Times New Roman"/>
                <a:cs typeface="Times New Roman"/>
              </a:rPr>
              <a:t>transition systems are: digital systems, vending machines, </a:t>
            </a:r>
            <a:r>
              <a:rPr lang="en-GB" sz="2000" dirty="0" smtClean="0">
                <a:latin typeface="Times New Roman"/>
                <a:cs typeface="Times New Roman"/>
              </a:rPr>
              <a:t>etc. </a:t>
            </a:r>
            <a:r>
              <a:rPr lang="en-GB" sz="2000" spc="-5" dirty="0" smtClean="0">
                <a:latin typeface="Times New Roman"/>
                <a:cs typeface="Times New Roman"/>
              </a:rPr>
              <a:t>A system  containing only a finite number </a:t>
            </a:r>
            <a:r>
              <a:rPr lang="en-GB" sz="2000" spc="-10" dirty="0" smtClean="0">
                <a:latin typeface="Times New Roman"/>
                <a:cs typeface="Times New Roman"/>
              </a:rPr>
              <a:t>of </a:t>
            </a:r>
            <a:r>
              <a:rPr lang="en-GB" sz="2000" spc="-5" dirty="0" smtClean="0">
                <a:latin typeface="Times New Roman"/>
                <a:cs typeface="Times New Roman"/>
              </a:rPr>
              <a:t>states and transitions among </a:t>
            </a:r>
            <a:r>
              <a:rPr lang="en-GB" sz="2000" spc="-10" dirty="0" smtClean="0">
                <a:latin typeface="Times New Roman"/>
                <a:cs typeface="Times New Roman"/>
              </a:rPr>
              <a:t>them </a:t>
            </a:r>
            <a:r>
              <a:rPr lang="en-GB" sz="2000" spc="-5" dirty="0" smtClean="0">
                <a:latin typeface="Times New Roman"/>
                <a:cs typeface="Times New Roman"/>
              </a:rPr>
              <a:t>is</a:t>
            </a:r>
            <a:r>
              <a:rPr lang="en-GB" sz="2000" spc="40" dirty="0" smtClean="0">
                <a:latin typeface="Times New Roman"/>
                <a:cs typeface="Times New Roman"/>
              </a:rPr>
              <a:t> </a:t>
            </a:r>
            <a:r>
              <a:rPr lang="en-GB" sz="2000" spc="-5" dirty="0" smtClean="0">
                <a:latin typeface="Times New Roman"/>
                <a:cs typeface="Times New Roman"/>
              </a:rPr>
              <a:t>called a </a:t>
            </a:r>
            <a:r>
              <a:rPr lang="en-GB" sz="2000" i="1" spc="-5" dirty="0" smtClean="0">
                <a:latin typeface="Times New Roman"/>
                <a:cs typeface="Times New Roman"/>
              </a:rPr>
              <a:t>finite-state transition</a:t>
            </a:r>
            <a:r>
              <a:rPr lang="en-GB" sz="2000" i="1" spc="25" dirty="0" smtClean="0">
                <a:latin typeface="Times New Roman"/>
                <a:cs typeface="Times New Roman"/>
              </a:rPr>
              <a:t> </a:t>
            </a:r>
            <a:r>
              <a:rPr lang="en-GB" sz="2000" i="1" dirty="0" smtClean="0">
                <a:latin typeface="Times New Roman"/>
                <a:cs typeface="Times New Roman"/>
              </a:rPr>
              <a:t>system</a:t>
            </a:r>
            <a:r>
              <a:rPr lang="en-GB" sz="2000" dirty="0" smtClean="0">
                <a:latin typeface="Times New Roman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Bef>
                <a:spcPts val="10"/>
              </a:spcBef>
            </a:pPr>
            <a:endParaRPr lang="en-GB" sz="2000" dirty="0" smtClean="0">
              <a:latin typeface="Times New Roman"/>
              <a:cs typeface="Times New Roman"/>
            </a:endParaRPr>
          </a:p>
          <a:p>
            <a:pPr marL="12700" algn="just">
              <a:lnSpc>
                <a:spcPct val="150000"/>
              </a:lnSpc>
            </a:pPr>
            <a:r>
              <a:rPr lang="en-GB" sz="2000" spc="-5" dirty="0" smtClean="0">
                <a:latin typeface="Times New Roman"/>
                <a:cs typeface="Times New Roman"/>
              </a:rPr>
              <a:t>Finite-state transition systems </a:t>
            </a:r>
            <a:r>
              <a:rPr lang="en-GB" sz="2000" dirty="0" smtClean="0">
                <a:latin typeface="Times New Roman"/>
                <a:cs typeface="Times New Roman"/>
              </a:rPr>
              <a:t>can </a:t>
            </a:r>
            <a:r>
              <a:rPr lang="en-GB" sz="2000" spc="-5" dirty="0" smtClean="0">
                <a:latin typeface="Times New Roman"/>
                <a:cs typeface="Times New Roman"/>
              </a:rPr>
              <a:t>be </a:t>
            </a:r>
            <a:r>
              <a:rPr lang="en-GB" sz="2000" spc="-5" dirty="0" err="1" smtClean="0">
                <a:latin typeface="Times New Roman"/>
                <a:cs typeface="Times New Roman"/>
              </a:rPr>
              <a:t>modeled</a:t>
            </a:r>
            <a:r>
              <a:rPr lang="en-GB" sz="2000" spc="-5" dirty="0" smtClean="0">
                <a:latin typeface="Times New Roman"/>
                <a:cs typeface="Times New Roman"/>
              </a:rPr>
              <a:t> abstractly </a:t>
            </a:r>
            <a:r>
              <a:rPr lang="en-GB" sz="2000" dirty="0" smtClean="0">
                <a:latin typeface="Times New Roman"/>
                <a:cs typeface="Times New Roman"/>
              </a:rPr>
              <a:t>by </a:t>
            </a:r>
            <a:r>
              <a:rPr lang="en-GB" sz="2000" spc="-5" dirty="0" smtClean="0">
                <a:latin typeface="Times New Roman"/>
                <a:cs typeface="Times New Roman"/>
              </a:rPr>
              <a:t>a mathematical model</a:t>
            </a:r>
            <a:r>
              <a:rPr lang="en-GB" sz="2000" spc="140" dirty="0" smtClean="0">
                <a:latin typeface="Times New Roman"/>
                <a:cs typeface="Times New Roman"/>
              </a:rPr>
              <a:t> </a:t>
            </a:r>
            <a:r>
              <a:rPr lang="en-GB" sz="2000" spc="-5" dirty="0" smtClean="0">
                <a:latin typeface="Times New Roman"/>
                <a:cs typeface="Times New Roman"/>
              </a:rPr>
              <a:t>called </a:t>
            </a:r>
            <a:r>
              <a:rPr lang="en-GB" sz="2000" i="1" spc="-5" dirty="0" smtClean="0">
                <a:latin typeface="Times New Roman"/>
                <a:cs typeface="Times New Roman"/>
              </a:rPr>
              <a:t>finite</a:t>
            </a:r>
            <a:r>
              <a:rPr lang="en-GB" sz="2000" i="1" dirty="0" smtClean="0">
                <a:latin typeface="Times New Roman"/>
                <a:cs typeface="Times New Roman"/>
              </a:rPr>
              <a:t> </a:t>
            </a:r>
            <a:r>
              <a:rPr lang="en-GB" sz="2000" i="1" spc="-5" dirty="0" smtClean="0">
                <a:latin typeface="Times New Roman"/>
                <a:cs typeface="Times New Roman"/>
              </a:rPr>
              <a:t>automaton</a:t>
            </a:r>
            <a:endParaRPr lang="en-GB" sz="2000" dirty="0" smtClean="0">
              <a:latin typeface="Times New Roman"/>
              <a:cs typeface="Times New Roman"/>
            </a:endParaRPr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  <a:p>
            <a:pPr marL="0">
              <a:spcBef>
                <a:spcPts val="0"/>
              </a:spcBef>
              <a:spcAft>
                <a:spcPts val="600"/>
              </a:spcAft>
            </a:pPr>
            <a:endParaRPr lang="en-US" sz="2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223169" y="1658319"/>
            <a:ext cx="6612221" cy="396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19BFFF-36DC-4570-8379-EA022F40F5C6}"/>
</file>

<file path=customXml/itemProps2.xml><?xml version="1.0" encoding="utf-8"?>
<ds:datastoreItem xmlns:ds="http://schemas.openxmlformats.org/officeDocument/2006/customXml" ds:itemID="{38FFE52D-19C2-430F-B1F7-F13DD951FFAD}"/>
</file>

<file path=customXml/itemProps3.xml><?xml version="1.0" encoding="utf-8"?>
<ds:datastoreItem xmlns:ds="http://schemas.openxmlformats.org/officeDocument/2006/customXml" ds:itemID="{C7AF9BE0-FFB8-4A77-B905-136EAF5E2289}"/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755</Words>
  <Application>Microsoft Office PowerPoint</Application>
  <PresentationFormat>Custom</PresentationFormat>
  <Paragraphs>102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Finite Automata </vt:lpstr>
      <vt:lpstr>Basic Requirements of Automaton</vt:lpstr>
      <vt:lpstr>Basic Requirements of Automaton </vt:lpstr>
      <vt:lpstr>Schematic Diagram of an Automata </vt:lpstr>
      <vt:lpstr>How an automata recognizes a word  </vt:lpstr>
      <vt:lpstr>Components of an Automata</vt:lpstr>
      <vt:lpstr>What is finite Automaton?</vt:lpstr>
      <vt:lpstr>Slide 9</vt:lpstr>
      <vt:lpstr>Types of Automaton</vt:lpstr>
      <vt:lpstr>Any other ways to represent a language ??</vt:lpstr>
      <vt:lpstr>Components of a finite automata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41</cp:revision>
  <dcterms:created xsi:type="dcterms:W3CDTF">2020-06-15T12:13:30Z</dcterms:created>
  <dcterms:modified xsi:type="dcterms:W3CDTF">2021-07-27T04:19:57Z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