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7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 THANGAKUMAR J" initials="DTJ" lastIdx="1" clrIdx="0">
    <p:extLst>
      <p:ext uri="{19B8F6BF-5375-455C-9EA6-DF929625EA0E}">
        <p15:presenceInfo xmlns:p15="http://schemas.microsoft.com/office/powerpoint/2012/main" xmlns="" userId="DR THANGAKUMAR 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 autoAdjust="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77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9C9F3A78-4BFE-4C17-BFC2-FEA27AD7A4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3DE6668-234E-4D55-9951-1B74AAEFAE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855DE-1565-47AB-8B39-78992C08112F}" type="datetimeFigureOut">
              <a:rPr lang="en-IN" smtClean="0"/>
              <a:pPr/>
              <a:t>06-08-2021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AA11243-96DF-4841-82A6-E6A48F9ED5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D8B6A2-C1DB-4CC5-A2C2-72D5F17C6E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D49E6-F9A9-4872-9285-2B59B4A8A56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124431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EEDE8-E329-4D50-9EF7-2D0FC66E5658}" type="datetimeFigureOut">
              <a:rPr lang="en-IN" smtClean="0"/>
              <a:pPr/>
              <a:t>06-08-2021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EC4D6-0FD4-41A5-8DD4-80759096037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390182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EC4D6-0FD4-41A5-8DD4-80759096037E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28930B-F6B2-4710-912C-F6D276D18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0BCBA1B-55AB-4888-A0EA-6BAFA806A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DCD0204-CEAC-4640-93BC-98E4EA0C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20A7-EF3C-43BD-AA55-56345DEEA5E3}" type="datetime1">
              <a:rPr lang="en-IN" smtClean="0"/>
              <a:pPr/>
              <a:t>06-08-2021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B3311DD-1C40-40E9-B47A-E231B263D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9120DA-4DC6-41C4-9D48-3F9D9792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94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0D1C38-E01B-46F4-9B00-79CBD6B5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5D25C72-C170-4C80-A7CE-5AEC0824B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66037A-6358-4B67-ABA6-97BE6C71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7CFE-2C09-4820-8B53-D3B00376CA65}" type="datetime1">
              <a:rPr lang="en-IN" smtClean="0"/>
              <a:pPr/>
              <a:t>06-08-2021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188AE9-2487-40A0-BC98-75DC0443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E17F5A-D710-45EB-9BA9-D094D28A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5331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39777D9-0D3A-465A-9BF7-1BA48E1A6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BD30F04-1AE8-41E1-BF24-88E93ABE1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EB8322-1663-4B11-9096-E7539872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5C45-562E-4F3B-8ADD-6B7C098716B0}" type="datetime1">
              <a:rPr lang="en-IN" smtClean="0"/>
              <a:pPr/>
              <a:t>06-08-2021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14D8BDE-9244-4852-B500-2AB8F0DC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BA97D3-0B94-4AAA-9DE6-20E161EB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7767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E48DBC-BC11-4378-98F3-3D708770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FFA553-0C62-439F-862B-194572796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F212165-AAA9-4C86-84A5-B0D92901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356F-D9FA-4BF7-9B03-9BE117C49311}" type="datetime1">
              <a:rPr lang="en-IN" smtClean="0"/>
              <a:pPr/>
              <a:t>06-08-2021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41CB5D3-5747-46A3-BABE-92E0F242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F7D12A2-DF32-4D73-A48D-D50A9134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2035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B4838B-743A-4A08-8AC3-E044CDFCD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76ABC4-9136-4E43-BC8D-6A4E892D3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16BB1E-B163-436B-8187-8864877D9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3B9D-7337-41FD-BA1F-6411094EDAFE}" type="datetime1">
              <a:rPr lang="en-IN" smtClean="0"/>
              <a:pPr/>
              <a:t>06-08-2021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EEB2E47-B18A-420A-A68C-3917FC86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EB540B5-689E-4E73-BC5D-279675D7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7695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34B69A-FC15-4D10-B856-1BB196B87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9E8E83-868E-4E47-BE58-294331C65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9E6ED80-1646-42A4-BF48-3E1B34D23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C7D1786-B3C3-4A46-B744-CB54D950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940C-45BD-47E7-AFE2-D37D94F28DB9}" type="datetime1">
              <a:rPr lang="en-IN" smtClean="0"/>
              <a:pPr/>
              <a:t>06-08-2021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3F7D358-400E-4C9A-A0EF-F1C431FA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97B7A76-D904-48E5-B8FB-12B3CA20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0028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70C618-3FAF-4542-B5C4-63881ABC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1636A16-8724-4637-B7CA-0E06D5FCF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F1F429B-C130-402C-94BA-6DB5E5F09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6170A65-508F-4530-9772-FA122704C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B381CC0-5921-4CB4-950B-66B8D0C60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6D25CDF-414B-4752-A07F-DFDA29431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BAC8-BA71-4A76-BBDB-C92A1C8586D3}" type="datetime1">
              <a:rPr lang="en-IN" smtClean="0"/>
              <a:pPr/>
              <a:t>06-08-2021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88D9921-8FEB-421B-949A-748701D16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EBC6D36-E8E3-4E11-AACD-6D07662A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194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5EA072-DCB1-49F8-8C10-C09BF88E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D8B4FDC-BEA0-41AF-B590-D21013D2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DBE4-8C46-41F8-A8D6-A312B4DF6A51}" type="datetime1">
              <a:rPr lang="en-IN" smtClean="0"/>
              <a:pPr/>
              <a:t>06-08-2021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985D7F1-FAC9-4379-B1F6-4529D510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7A2FA80-21DD-46A6-BA3D-3AA7748D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9015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FD9DB21-3289-48FD-89BC-F10B93C3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778FD-9EC0-4C70-BB12-9437A2F9AFA1}" type="datetime1">
              <a:rPr lang="en-IN" smtClean="0"/>
              <a:pPr/>
              <a:t>06-08-2021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342A39D-334B-4CDD-98C3-49DFE993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D36C21A-831C-4FEF-96AB-4DCDB243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6242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21080B-F798-42E9-BF75-E12B4896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FB721E-DCE2-497F-925E-DC3036061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FAB0222-38EB-49C4-8A37-B3CF4747D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29597D9-283C-4F97-A323-93AFDC82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71A1-76DD-4AAC-9161-D52C908C3F87}" type="datetime1">
              <a:rPr lang="en-IN" smtClean="0"/>
              <a:pPr/>
              <a:t>06-08-2021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9BCFF8F-ABAD-4A1A-B7DA-5EC2C5212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3A995E0-0463-4DE4-BEA2-8FFBEB4B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37385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9583BF-470B-4F91-8BE8-1A8CCA187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D7D1479-8EA5-459C-985D-D7704475C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B41C362-DD79-426F-A246-9E9ED2900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5291855-09E6-44C8-A445-3D770DE9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F56D-5B44-42D9-8BB8-4F3BB8F9CB3E}" type="datetime1">
              <a:rPr lang="en-IN" smtClean="0"/>
              <a:pPr/>
              <a:t>06-08-2021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132D0C3-A75C-406C-8F58-00A15F63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F7C4917-7974-43CF-80DC-882417A9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9124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10DE3EC-DD57-471D-87F8-788E3A0B6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5840A49-423D-4626-B22A-D09065F26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9353D1D-BDE3-46D5-9566-6B86FE81E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4C924-D9C9-43A7-9981-48889F95C93B}" type="datetime1">
              <a:rPr lang="en-IN" smtClean="0"/>
              <a:pPr/>
              <a:t>06-08-2021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A07D07-0343-43EF-9D64-970594113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42751E9-B8F7-43D3-BC70-5A2B9E975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1244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3">
            <a:extLst>
              <a:ext uri="{FF2B5EF4-FFF2-40B4-BE49-F238E27FC236}">
                <a16:creationId xmlns:a16="http://schemas.microsoft.com/office/drawing/2014/main" xmlns="" id="{D55CA618-78A6-47F6-B865-E9315164FB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9" name="Group 75">
            <a:extLst>
              <a:ext uri="{FF2B5EF4-FFF2-40B4-BE49-F238E27FC236}">
                <a16:creationId xmlns:a16="http://schemas.microsoft.com/office/drawing/2014/main" xmlns="" id="{B83D307E-DF68-43F8-97CE-0AAE950A71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xmlns="" id="{5546E3D2-37BF-4528-9851-2B2F628234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0" name="Rectangle 77">
              <a:extLst>
                <a:ext uri="{FF2B5EF4-FFF2-40B4-BE49-F238E27FC236}">
                  <a16:creationId xmlns:a16="http://schemas.microsoft.com/office/drawing/2014/main" xmlns="" id="{752A0C69-DC4E-4FC0-843C-BAA27B3A56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C68B822C-8E13-46B2-9A39-B56617C49EE1}"/>
              </a:ext>
            </a:extLst>
          </p:cNvPr>
          <p:cNvSpPr/>
          <p:nvPr/>
        </p:nvSpPr>
        <p:spPr>
          <a:xfrm>
            <a:off x="1057080" y="4179967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 smtClean="0">
                <a:latin typeface="+mj-lt"/>
                <a:ea typeface="+mj-ea"/>
                <a:cs typeface="+mj-cs"/>
              </a:rPr>
              <a:t>CSB4301 – Theory of Computation </a:t>
            </a:r>
            <a:endParaRPr lang="en-US" sz="4400" b="1" dirty="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+mj-lt"/>
                <a:ea typeface="+mj-ea"/>
                <a:cs typeface="+mj-cs"/>
              </a:rPr>
              <a:t>B.Tech – </a:t>
            </a:r>
            <a:r>
              <a:rPr lang="en-US" sz="3600" b="1" dirty="0" err="1" smtClean="0">
                <a:latin typeface="+mj-lt"/>
                <a:ea typeface="+mj-ea"/>
                <a:cs typeface="+mj-cs"/>
              </a:rPr>
              <a:t>IVth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>
                <a:latin typeface="+mj-lt"/>
                <a:ea typeface="+mj-ea"/>
                <a:cs typeface="+mj-cs"/>
              </a:rPr>
              <a:t>Semester</a:t>
            </a:r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xmlns="" id="{F66FE3D0-78E3-4BB5-8CF5-4D1761BC2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7717" y="1549792"/>
            <a:ext cx="5069590" cy="1242049"/>
          </a:xfrm>
          <a:prstGeom prst="rect">
            <a:avLst/>
          </a:prstGeom>
        </p:spPr>
      </p:pic>
      <p:pic>
        <p:nvPicPr>
          <p:cNvPr id="1026" name="Picture 2" descr="A group of people walking down the street&#10;&#10;Description automatically generated">
            <a:extLst>
              <a:ext uri="{FF2B5EF4-FFF2-40B4-BE49-F238E27FC236}">
                <a16:creationId xmlns:a16="http://schemas.microsoft.com/office/drawing/2014/main" xmlns="" id="{A97A7F0A-04BB-42FC-A57C-919A2FBAD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6531483" y="671201"/>
            <a:ext cx="4459824" cy="299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6919AD16-203D-4566-B9F0-BD78C757DBC5}"/>
              </a:ext>
            </a:extLst>
          </p:cNvPr>
          <p:cNvSpPr/>
          <p:nvPr/>
        </p:nvSpPr>
        <p:spPr>
          <a:xfrm>
            <a:off x="1057080" y="5825864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M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r</a:t>
            </a:r>
            <a:r>
              <a:rPr lang="en-US" sz="4400" b="1" dirty="0">
                <a:latin typeface="+mj-lt"/>
                <a:ea typeface="+mj-ea"/>
                <a:cs typeface="+mj-cs"/>
              </a:rPr>
              <a:t>. </a:t>
            </a:r>
            <a:r>
              <a:rPr lang="en-US" sz="4400" b="1" dirty="0" err="1" smtClean="0">
                <a:latin typeface="+mj-lt"/>
                <a:ea typeface="+mj-ea"/>
                <a:cs typeface="+mj-cs"/>
              </a:rPr>
              <a:t>D.S.John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4400" b="1" dirty="0" err="1" smtClean="0">
                <a:latin typeface="+mj-lt"/>
                <a:ea typeface="+mj-ea"/>
                <a:cs typeface="+mj-cs"/>
              </a:rPr>
              <a:t>Deva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4400" b="1" dirty="0" err="1" smtClean="0">
                <a:latin typeface="+mj-lt"/>
                <a:ea typeface="+mj-ea"/>
                <a:cs typeface="+mj-cs"/>
              </a:rPr>
              <a:t>Prasanna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 AP(SG) &amp;  </a:t>
            </a:r>
            <a:r>
              <a:rPr lang="en-US" sz="4400" b="1" dirty="0" err="1" smtClean="0">
                <a:latin typeface="+mj-lt"/>
                <a:ea typeface="+mj-ea"/>
                <a:cs typeface="+mj-cs"/>
              </a:rPr>
              <a:t>Ms.Vanathi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, AP,CSE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1" dirty="0" smtClean="0"/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 smtClean="0"/>
              <a:t>Department of Computer Science and Engineering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xmlns="" val="343388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NFA – Computations 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424350" y="1825625"/>
            <a:ext cx="7343299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NFA – Accepting Strings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NFA is said to accept a string ‘w’, then it means that NFA has started </a:t>
            </a:r>
            <a:r>
              <a:rPr lang="en-IN" dirty="0" smtClean="0"/>
              <a:t>transition </a:t>
            </a:r>
            <a:r>
              <a:rPr lang="en-IN" dirty="0" smtClean="0"/>
              <a:t>at starting </a:t>
            </a:r>
            <a:r>
              <a:rPr lang="en-IN" dirty="0" smtClean="0"/>
              <a:t>state q</a:t>
            </a:r>
            <a:r>
              <a:rPr lang="en-IN" baseline="-25000" dirty="0" smtClean="0"/>
              <a:t>0</a:t>
            </a:r>
            <a:r>
              <a:rPr lang="en-IN" dirty="0" smtClean="0"/>
              <a:t> </a:t>
            </a:r>
            <a:r>
              <a:rPr lang="en-IN" dirty="0" smtClean="0"/>
              <a:t>and after scanning all input symbols reaches any one of the accepting </a:t>
            </a:r>
            <a:r>
              <a:rPr lang="en-IN" dirty="0" smtClean="0"/>
              <a:t>states F={ ...}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Formal Representation of NFA (observe the ‘</a:t>
            </a:r>
            <a:r>
              <a:rPr lang="el-GR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δ</a:t>
            </a:r>
            <a:r>
              <a:rPr lang="en-GB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’ function)	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9383" y="1375507"/>
            <a:ext cx="8531817" cy="4918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a power set of ‘s’? 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Power set of any set ‘S’ will contain all the </a:t>
            </a:r>
            <a:r>
              <a:rPr lang="en-IN" smtClean="0"/>
              <a:t>subset </a:t>
            </a:r>
            <a:r>
              <a:rPr lang="en-IN" smtClean="0"/>
              <a:t>in </a:t>
            </a:r>
            <a:r>
              <a:rPr lang="en-IN" dirty="0" smtClean="0"/>
              <a:t>‘S’ including empty set.</a:t>
            </a:r>
          </a:p>
          <a:p>
            <a:endParaRPr lang="en-IN" dirty="0" smtClean="0"/>
          </a:p>
          <a:p>
            <a:r>
              <a:rPr lang="en-IN" dirty="0" smtClean="0"/>
              <a:t>For example</a:t>
            </a:r>
          </a:p>
          <a:p>
            <a:pPr>
              <a:buNone/>
            </a:pPr>
            <a:r>
              <a:rPr lang="en-IN" dirty="0" smtClean="0"/>
              <a:t>		P({1,2,3}) = {{},{1},{2},{3},{12},{13},{23},{1,2,3}}</a:t>
            </a:r>
          </a:p>
          <a:p>
            <a:pPr>
              <a:buNone/>
            </a:pP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Here in NFA the transition function ‘</a:t>
            </a:r>
            <a:r>
              <a:rPr lang="el-GR" b="1" dirty="0" smtClean="0"/>
              <a:t>δ</a:t>
            </a:r>
            <a:r>
              <a:rPr lang="en-IN" b="1" dirty="0" smtClean="0"/>
              <a:t>’ </a:t>
            </a:r>
            <a:r>
              <a:rPr lang="en-IN" dirty="0" smtClean="0"/>
              <a:t>will return a set of states instead of one state,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NFA Transitions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75002" y="1467450"/>
            <a:ext cx="5410200" cy="275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770536" y="1480086"/>
          <a:ext cx="4334358" cy="2836194"/>
        </p:xfrm>
        <a:graphic>
          <a:graphicData uri="http://schemas.openxmlformats.org/drawingml/2006/table">
            <a:tbl>
              <a:tblPr/>
              <a:tblGrid>
                <a:gridCol w="1444786"/>
                <a:gridCol w="1444786"/>
                <a:gridCol w="1444786"/>
              </a:tblGrid>
              <a:tr h="798209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Transition Table of the NFA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75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75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{q0,q1}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{q0,q2}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75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{q3}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{}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75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{}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{q3}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75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{}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{}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239864" y="4564251"/>
            <a:ext cx="98569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Note:</a:t>
            </a:r>
          </a:p>
          <a:p>
            <a:endParaRPr lang="en-IN" dirty="0" smtClean="0"/>
          </a:p>
          <a:p>
            <a:r>
              <a:rPr lang="en-IN" dirty="0" smtClean="0"/>
              <a:t>The NFA transitions has subset of states(combinations of states) as output instead of a single state, including the empty sets for undefined transitions.</a:t>
            </a:r>
          </a:p>
          <a:p>
            <a:r>
              <a:rPr lang="en-IN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pic>
        <p:nvPicPr>
          <p:cNvPr id="19457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996423" y="1825625"/>
            <a:ext cx="8199153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487837"/>
            <a:ext cx="10515600" cy="4689126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Non Deterministic Finite </a:t>
            </a:r>
            <a:r>
              <a:rPr lang="en-GB" sz="3600" b="1" dirty="0" smtClean="0"/>
              <a:t>Automata -NF</a:t>
            </a:r>
            <a:r>
              <a:rPr lang="en-GB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487837"/>
            <a:ext cx="10515600" cy="4689126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NFA is very same as DFA except the following differences.</a:t>
            </a:r>
          </a:p>
          <a:p>
            <a:pPr marL="914400" lvl="1" indent="-457200">
              <a:buAutoNum type="arabicPeriod"/>
            </a:pPr>
            <a:endParaRPr lang="en-IN" dirty="0" smtClean="0"/>
          </a:p>
          <a:p>
            <a:pPr marL="914400" lvl="1" indent="-457200">
              <a:buAutoNum type="arabicPeriod"/>
            </a:pPr>
            <a:r>
              <a:rPr lang="en-IN" dirty="0" smtClean="0"/>
              <a:t>NFA states can have more than one transition for any input symbol.</a:t>
            </a:r>
          </a:p>
          <a:p>
            <a:pPr marL="914400" lvl="1" indent="-457200">
              <a:buAutoNum type="arabicPeriod"/>
            </a:pPr>
            <a:endParaRPr lang="en-IN" dirty="0" smtClean="0"/>
          </a:p>
          <a:p>
            <a:pPr marL="914400" lvl="1" indent="-457200">
              <a:buAutoNum type="arabicPeriod"/>
            </a:pPr>
            <a:r>
              <a:rPr lang="en-IN" dirty="0" smtClean="0"/>
              <a:t>Transitions for every input symbol from every state of the automaton is not defined.</a:t>
            </a:r>
          </a:p>
          <a:p>
            <a:pPr marL="914400" lvl="1" indent="-457200">
              <a:buAutoNum type="arabicPeriod"/>
            </a:pPr>
            <a:endParaRPr lang="en-IN" dirty="0" smtClean="0"/>
          </a:p>
          <a:p>
            <a:pPr marL="914400" lvl="1" indent="-457200">
              <a:buAutoNum type="arabicPeriod"/>
            </a:pPr>
            <a:r>
              <a:rPr lang="en-IN" dirty="0" smtClean="0"/>
              <a:t>Any language that is recognized by a DFA can be recognized </a:t>
            </a:r>
            <a:r>
              <a:rPr lang="en-IN" dirty="0" smtClean="0"/>
              <a:t>by NFA too</a:t>
            </a:r>
            <a:r>
              <a:rPr lang="en-IN" dirty="0" smtClean="0"/>
              <a:t>.</a:t>
            </a:r>
          </a:p>
          <a:p>
            <a:pPr marL="914400" lvl="1" indent="-457200">
              <a:buAutoNum type="arabicPeriod"/>
            </a:pPr>
            <a:endParaRPr lang="en-IN" dirty="0" smtClean="0"/>
          </a:p>
          <a:p>
            <a:pPr marL="914400" lvl="1" indent="-457200">
              <a:buAutoNum type="arabicPeriod"/>
            </a:pPr>
            <a:r>
              <a:rPr lang="en-IN" dirty="0" smtClean="0"/>
              <a:t>NFA is easier to design than DFA.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sample NFA 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68924" y="1339461"/>
            <a:ext cx="5736310" cy="2170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1503336" y="3572359"/>
            <a:ext cx="8198603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 smtClean="0"/>
              <a:t>Note:</a:t>
            </a:r>
          </a:p>
          <a:p>
            <a:pPr>
              <a:lnSpc>
                <a:spcPct val="150000"/>
              </a:lnSpc>
            </a:pPr>
            <a:endParaRPr lang="en-IN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dirty="0" smtClean="0"/>
              <a:t>There are two transitions for the symbol ‘a’ from state q0.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dirty="0" smtClean="0"/>
              <a:t>There is no transition defined from the state q1.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dirty="0" smtClean="0"/>
              <a:t>The above two conditions cannot be seen in a DFA.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NFA - Sample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334906" y="1825625"/>
            <a:ext cx="7522187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Transitions on a NFA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725245" y="1825625"/>
            <a:ext cx="674151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NFA Transitions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850831" y="1825625"/>
            <a:ext cx="6490338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NFA Transition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783974" y="1825625"/>
            <a:ext cx="6624051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NFA Transition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868757" y="1825625"/>
            <a:ext cx="6454485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NFA Transition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55243" y="1672633"/>
            <a:ext cx="5836350" cy="3983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A39FED5B493047A4A44D29CC209A4D" ma:contentTypeVersion="4" ma:contentTypeDescription="Create a new document." ma:contentTypeScope="" ma:versionID="e4226928cca37ca47d1e7b8ac61ace3b">
  <xsd:schema xmlns:xsd="http://www.w3.org/2001/XMLSchema" xmlns:xs="http://www.w3.org/2001/XMLSchema" xmlns:p="http://schemas.microsoft.com/office/2006/metadata/properties" xmlns:ns2="9a5db21a-d35a-46ce-8c5f-f5d5fc28f889" targetNamespace="http://schemas.microsoft.com/office/2006/metadata/properties" ma:root="true" ma:fieldsID="30653f601bd9c613437e44372399fb77" ns2:_="">
    <xsd:import namespace="9a5db21a-d35a-46ce-8c5f-f5d5fc28f8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db21a-d35a-46ce-8c5f-f5d5fc28f8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EFBAD79-8C2C-4118-A96D-E573463BF73C}"/>
</file>

<file path=customXml/itemProps2.xml><?xml version="1.0" encoding="utf-8"?>
<ds:datastoreItem xmlns:ds="http://schemas.openxmlformats.org/officeDocument/2006/customXml" ds:itemID="{C4B2DCCE-59C9-4356-9356-92B28461CFE3}"/>
</file>

<file path=customXml/itemProps3.xml><?xml version="1.0" encoding="utf-8"?>
<ds:datastoreItem xmlns:ds="http://schemas.openxmlformats.org/officeDocument/2006/customXml" ds:itemID="{DFF84A1C-6C55-4590-AE95-B6DCB2E52177}"/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465</Words>
  <Application>Microsoft Office PowerPoint</Application>
  <PresentationFormat>Custom</PresentationFormat>
  <Paragraphs>76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Non Deterministic Finite Automata -NFA </vt:lpstr>
      <vt:lpstr>A sample NFA </vt:lpstr>
      <vt:lpstr>NFA - Sample</vt:lpstr>
      <vt:lpstr>Transitions on a NFA</vt:lpstr>
      <vt:lpstr>NFA Transitions</vt:lpstr>
      <vt:lpstr>NFA Transition</vt:lpstr>
      <vt:lpstr>NFA Transition</vt:lpstr>
      <vt:lpstr>NFA Transition</vt:lpstr>
      <vt:lpstr>NFA – Computations </vt:lpstr>
      <vt:lpstr>NFA – Accepting Strings</vt:lpstr>
      <vt:lpstr>Formal Representation of NFA (observe the ‘δ’ function) </vt:lpstr>
      <vt:lpstr>What is a power set of ‘s’? </vt:lpstr>
      <vt:lpstr>NFA Transitions</vt:lpstr>
      <vt:lpstr>Slide 15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THANGAKUMAR J</dc:creator>
  <cp:lastModifiedBy>ADMIN</cp:lastModifiedBy>
  <cp:revision>46</cp:revision>
  <dcterms:created xsi:type="dcterms:W3CDTF">2020-06-15T12:13:30Z</dcterms:created>
  <dcterms:modified xsi:type="dcterms:W3CDTF">2021-08-06T04:55:15Z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0x01010060A39FED5B493047A4A44D29CC209A4D</vt:lpwstr>
  </property>
</Properties>
</file>