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7" r:id="rId3"/>
    <p:sldId id="304" r:id="rId4"/>
    <p:sldId id="305" r:id="rId5"/>
    <p:sldId id="309" r:id="rId6"/>
    <p:sldId id="306" r:id="rId7"/>
    <p:sldId id="31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="" xmlns:p15="http://schemas.microsoft.com/office/powerpoint/2012/main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 autoAdjust="0"/>
  </p:normalViewPr>
  <p:slideViewPr>
    <p:cSldViewPr snapToGrid="0">
      <p:cViewPr varScale="1">
        <p:scale>
          <a:sx n="98" d="100"/>
          <a:sy n="98" d="100"/>
        </p:scale>
        <p:origin x="-82" y="-12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7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pPr/>
              <a:t>28-08-2020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pPr/>
              <a:t>28-08-2020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4D6-0FD4-41A5-8DD4-80759096037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20A7-EF3C-43BD-AA55-56345DEEA5E3}" type="datetime1">
              <a:rPr lang="en-IN" smtClean="0"/>
              <a:pPr/>
              <a:t>28-08-2020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7CFE-2C09-4820-8B53-D3B00376CA65}" type="datetime1">
              <a:rPr lang="en-IN" smtClean="0"/>
              <a:pPr/>
              <a:t>28-08-2020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C45-562E-4F3B-8ADD-6B7C098716B0}" type="datetime1">
              <a:rPr lang="en-IN" smtClean="0"/>
              <a:pPr/>
              <a:t>28-08-2020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56F-D9FA-4BF7-9B03-9BE117C49311}" type="datetime1">
              <a:rPr lang="en-IN" smtClean="0"/>
              <a:pPr/>
              <a:t>28-08-2020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3B9D-7337-41FD-BA1F-6411094EDAFE}" type="datetime1">
              <a:rPr lang="en-IN" smtClean="0"/>
              <a:pPr/>
              <a:t>28-08-2020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40C-45BD-47E7-AFE2-D37D94F28DB9}" type="datetime1">
              <a:rPr lang="en-IN" smtClean="0"/>
              <a:pPr/>
              <a:t>28-08-2020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AC8-BA71-4A76-BBDB-C92A1C8586D3}" type="datetime1">
              <a:rPr lang="en-IN" smtClean="0"/>
              <a:pPr/>
              <a:t>28-08-2020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BE4-8C46-41F8-A8D6-A312B4DF6A51}" type="datetime1">
              <a:rPr lang="en-IN" smtClean="0"/>
              <a:pPr/>
              <a:t>28-08-2020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78FD-9EC0-4C70-BB12-9437A2F9AFA1}" type="datetime1">
              <a:rPr lang="en-IN" smtClean="0"/>
              <a:pPr/>
              <a:t>28-08-2020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71A1-76DD-4AAC-9161-D52C908C3F87}" type="datetime1">
              <a:rPr lang="en-IN" smtClean="0"/>
              <a:pPr/>
              <a:t>28-08-2020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F56D-5B44-42D9-8BB8-4F3BB8F9CB3E}" type="datetime1">
              <a:rPr lang="en-IN" smtClean="0"/>
              <a:pPr/>
              <a:t>28-08-2020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C924-D9C9-43A7-9981-48889F95C93B}" type="datetime1">
              <a:rPr lang="en-IN" smtClean="0"/>
              <a:pPr/>
              <a:t>28-08-2020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="" xmlns:a16="http://schemas.microsoft.com/office/drawing/2014/main" id="{D55CA618-78A6-47F6-B865-E9315164F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="" xmlns:a16="http://schemas.microsoft.com/office/drawing/2014/main" id="{B83D307E-DF68-43F8-97CE-0AAE950A71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5546E3D2-37BF-4528-9851-2B2F628234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="" xmlns:a16="http://schemas.microsoft.com/office/drawing/2014/main" id="{752A0C69-DC4E-4FC0-843C-BAA27B3A56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CSB4301 – Theory of Computation </a:t>
            </a:r>
            <a:endParaRPr lang="en-US" sz="4400" b="1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B.Tech – </a:t>
            </a:r>
            <a:r>
              <a:rPr lang="en-US" sz="3600" b="1" dirty="0" err="1" smtClean="0">
                <a:latin typeface="+mj-lt"/>
                <a:ea typeface="+mj-ea"/>
                <a:cs typeface="+mj-cs"/>
              </a:rPr>
              <a:t>IVth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Semester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l-GR" sz="3600" dirty="0" smtClean="0"/>
              <a:t>ε</a:t>
            </a:r>
            <a:r>
              <a:rPr lang="el-GR" sz="1600" dirty="0" smtClean="0"/>
              <a:t> </a:t>
            </a:r>
            <a:r>
              <a:rPr lang="en-GB" sz="1600" dirty="0" smtClean="0"/>
              <a:t> </a:t>
            </a:r>
            <a:r>
              <a:rPr lang="en-GB" sz="3600" b="1" dirty="0" smtClean="0">
                <a:latin typeface="+mj-lt"/>
                <a:ea typeface="+mj-ea"/>
                <a:cs typeface="+mj-cs"/>
              </a:rPr>
              <a:t>NFA to DFA Conversion</a:t>
            </a:r>
            <a:endParaRPr lang="en-US" sz="36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="" xmlns:a16="http://schemas.microsoft.com/office/drawing/2014/main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="" xmlns:a16="http://schemas.microsoft.com/office/drawing/2014/main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M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r</a:t>
            </a:r>
            <a:r>
              <a:rPr lang="en-US" sz="4400" b="1" dirty="0">
                <a:latin typeface="+mj-lt"/>
                <a:ea typeface="+mj-ea"/>
                <a:cs typeface="+mj-cs"/>
              </a:rPr>
              <a:t>.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D.S.John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Deva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Prasanna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AP(SG) &amp; 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Ms.Vanathi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, AP,CSE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dirty="0" smtClean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/>
              <a:t>Department of Computer Science and Engineering</a:t>
            </a:r>
            <a:endParaRPr lang="en-US" sz="4400" b="1" dirty="0"/>
          </a:p>
        </p:txBody>
      </p:sp>
    </p:spTree>
    <p:extLst>
      <p:ext uri="{BB962C8B-B14F-4D97-AF65-F5344CB8AC3E}">
        <p14:creationId xmlns="" xmlns:p14="http://schemas.microsoft.com/office/powerpoint/2010/main" val="34338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Converting </a:t>
            </a:r>
            <a:r>
              <a:rPr lang="en-GB" sz="3600" b="1" dirty="0" smtClean="0"/>
              <a:t>a</a:t>
            </a:r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l-GR" sz="3600" dirty="0" smtClean="0"/>
              <a:t>ε </a:t>
            </a:r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NFA into DFA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We have seen for any given language there exists a DFA, a NFA as well as a </a:t>
            </a:r>
            <a:r>
              <a:rPr lang="el-GR" dirty="0" smtClean="0"/>
              <a:t>ε</a:t>
            </a:r>
            <a:r>
              <a:rPr lang="en-IN" dirty="0" smtClean="0"/>
              <a:t> </a:t>
            </a:r>
            <a:r>
              <a:rPr lang="en-GB" dirty="0" smtClean="0"/>
              <a:t>NFA.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In this session we are going to convert </a:t>
            </a:r>
            <a:r>
              <a:rPr lang="en-IN" dirty="0" smtClean="0"/>
              <a:t> </a:t>
            </a:r>
            <a:r>
              <a:rPr lang="en-GB" dirty="0" smtClean="0"/>
              <a:t>NFA to DFA.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The DFA derived from the</a:t>
            </a:r>
            <a:r>
              <a:rPr lang="en-IN" dirty="0" smtClean="0"/>
              <a:t> </a:t>
            </a:r>
            <a:r>
              <a:rPr lang="en-GB" dirty="0" smtClean="0"/>
              <a:t>NFA will accept the same Language as the NFA (</a:t>
            </a:r>
            <a:r>
              <a:rPr lang="en-GB" dirty="0" err="1" smtClean="0"/>
              <a:t>i.e</a:t>
            </a:r>
            <a:r>
              <a:rPr lang="en-GB" dirty="0" smtClean="0"/>
              <a:t> same set of Strings).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In this case we say NFA and DFA are equivalent.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dirty="0" smtClean="0"/>
              <a:t>Subset Construction Method	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Consider </a:t>
            </a:r>
          </a:p>
          <a:p>
            <a:r>
              <a:rPr lang="en-GB" dirty="0" smtClean="0"/>
              <a:t>E=(Q</a:t>
            </a:r>
            <a:r>
              <a:rPr lang="en-GB" baseline="-25000" dirty="0" smtClean="0"/>
              <a:t>E</a:t>
            </a:r>
            <a:r>
              <a:rPr lang="en-GB" dirty="0" smtClean="0"/>
              <a:t>,∑,δ,q0, F</a:t>
            </a:r>
            <a:r>
              <a:rPr lang="en-GB" baseline="-25000" dirty="0" smtClean="0"/>
              <a:t>E</a:t>
            </a:r>
            <a:r>
              <a:rPr lang="en-GB" dirty="0" smtClean="0"/>
              <a:t>) is a NFA which accepts the language L(N)</a:t>
            </a:r>
            <a:endParaRPr lang="en-US" dirty="0" smtClean="0"/>
          </a:p>
          <a:p>
            <a:r>
              <a:rPr lang="en-GB" dirty="0" smtClean="0"/>
              <a:t>D=(</a:t>
            </a:r>
            <a:r>
              <a:rPr lang="en-GB" dirty="0" err="1" smtClean="0"/>
              <a:t>Q</a:t>
            </a:r>
            <a:r>
              <a:rPr lang="en-GB" baseline="-25000" dirty="0" err="1" smtClean="0"/>
              <a:t>D</a:t>
            </a:r>
            <a:r>
              <a:rPr lang="en-GB" dirty="0" err="1" smtClean="0"/>
              <a:t>,∑,δ</a:t>
            </a:r>
            <a:r>
              <a:rPr lang="en-GB" dirty="0" smtClean="0"/>
              <a:t>,{q0}, F</a:t>
            </a:r>
            <a:r>
              <a:rPr lang="en-GB" baseline="-25000" dirty="0" smtClean="0"/>
              <a:t>D</a:t>
            </a:r>
            <a:r>
              <a:rPr lang="en-GB" dirty="0" smtClean="0"/>
              <a:t>) is a DFA which accepts the language L(D)</a:t>
            </a:r>
          </a:p>
          <a:p>
            <a:r>
              <a:rPr lang="en-GB" dirty="0" smtClean="0"/>
              <a:t>The conversion attempts to derive DFA from NFA so that L(N)=L(D).</a:t>
            </a:r>
          </a:p>
          <a:p>
            <a:r>
              <a:rPr lang="en-GB" dirty="0" smtClean="0"/>
              <a:t>Input alphabet of both the automata is same.</a:t>
            </a:r>
            <a:endParaRPr lang="en-US" dirty="0" smtClean="0"/>
          </a:p>
          <a:p>
            <a:r>
              <a:rPr lang="en-GB" dirty="0" smtClean="0"/>
              <a:t>The start state of DFA is the set of states obtained by </a:t>
            </a:r>
            <a:r>
              <a:rPr lang="en-GB" dirty="0" err="1" smtClean="0"/>
              <a:t>finidng</a:t>
            </a:r>
            <a:r>
              <a:rPr lang="en-GB" dirty="0" smtClean="0"/>
              <a:t> </a:t>
            </a:r>
            <a:r>
              <a:rPr lang="en-GB" dirty="0" err="1" smtClean="0"/>
              <a:t>eclose</a:t>
            </a:r>
            <a:r>
              <a:rPr lang="en-GB" dirty="0" smtClean="0"/>
              <a:t>(q0).</a:t>
            </a:r>
          </a:p>
          <a:p>
            <a:r>
              <a:rPr lang="en-GB" dirty="0" smtClean="0"/>
              <a:t>Not all the states are reachable from the starting; and these states can  be removed from the automata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dirty="0" smtClean="0"/>
              <a:t>Subset Construction Method e NFA to DFA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556502"/>
          </a:xfrm>
        </p:spPr>
        <p:txBody>
          <a:bodyPr>
            <a:normAutofit/>
          </a:bodyPr>
          <a:lstStyle/>
          <a:p>
            <a:r>
              <a:rPr lang="en-GB" dirty="0" smtClean="0"/>
              <a:t>The other components are constructed as follows</a:t>
            </a:r>
            <a:endParaRPr lang="en-US" dirty="0" smtClean="0"/>
          </a:p>
          <a:p>
            <a:r>
              <a:rPr lang="en-GB" dirty="0" smtClean="0"/>
              <a:t>Q</a:t>
            </a:r>
            <a:r>
              <a:rPr lang="en-GB" baseline="-25000" dirty="0" smtClean="0"/>
              <a:t>D </a:t>
            </a:r>
            <a:r>
              <a:rPr lang="en-GB" dirty="0" smtClean="0"/>
              <a:t> is the subset of Q</a:t>
            </a:r>
            <a:r>
              <a:rPr lang="en-GB" baseline="-25000" dirty="0" smtClean="0"/>
              <a:t>E</a:t>
            </a:r>
            <a:r>
              <a:rPr lang="en-GB" dirty="0" smtClean="0"/>
              <a:t> </a:t>
            </a:r>
            <a:r>
              <a:rPr lang="en-GB" dirty="0" err="1" smtClean="0"/>
              <a:t>i.e</a:t>
            </a:r>
            <a:r>
              <a:rPr lang="en-GB" dirty="0" smtClean="0"/>
              <a:t> Q</a:t>
            </a:r>
            <a:r>
              <a:rPr lang="en-GB" baseline="-25000" dirty="0" smtClean="0"/>
              <a:t>D </a:t>
            </a:r>
            <a:r>
              <a:rPr lang="en-GB" dirty="0" smtClean="0"/>
              <a:t>, here the accessible states of D are nothing but the </a:t>
            </a:r>
            <a:r>
              <a:rPr lang="en-GB" dirty="0" err="1" smtClean="0"/>
              <a:t>eclosed</a:t>
            </a:r>
            <a:r>
              <a:rPr lang="en-GB" dirty="0" smtClean="0"/>
              <a:t> subsets of, that is S </a:t>
            </a:r>
            <a:r>
              <a:rPr lang="en-GB" u="sng" dirty="0" smtClean="0"/>
              <a:t>C</a:t>
            </a:r>
            <a:r>
              <a:rPr lang="en-GB" dirty="0" smtClean="0"/>
              <a:t> Q</a:t>
            </a:r>
            <a:r>
              <a:rPr lang="en-GB" baseline="-25000" dirty="0" smtClean="0"/>
              <a:t>E </a:t>
            </a:r>
            <a:r>
              <a:rPr lang="en-GB" dirty="0" smtClean="0"/>
              <a:t>such that S is </a:t>
            </a:r>
            <a:r>
              <a:rPr lang="en-GB" dirty="0" err="1" smtClean="0"/>
              <a:t>eclose</a:t>
            </a:r>
            <a:r>
              <a:rPr lang="en-GB" dirty="0" smtClean="0"/>
              <a:t>(s).</a:t>
            </a:r>
          </a:p>
          <a:p>
            <a:r>
              <a:rPr lang="en-GB" dirty="0" err="1" smtClean="0"/>
              <a:t>q</a:t>
            </a:r>
            <a:r>
              <a:rPr lang="en-GB" baseline="-25000" dirty="0" err="1" smtClean="0"/>
              <a:t>D</a:t>
            </a:r>
            <a:r>
              <a:rPr lang="en-GB" baseline="-25000" dirty="0" smtClean="0"/>
              <a:t> </a:t>
            </a:r>
            <a:r>
              <a:rPr lang="en-GB" dirty="0" smtClean="0"/>
              <a:t>= </a:t>
            </a:r>
            <a:r>
              <a:rPr lang="en-GB" dirty="0" err="1" smtClean="0"/>
              <a:t>eclose</a:t>
            </a:r>
            <a:r>
              <a:rPr lang="en-GB" dirty="0" smtClean="0"/>
              <a:t>(q0) the starting state of D is the epsilon closure of the starting state of E NFA.</a:t>
            </a:r>
          </a:p>
          <a:p>
            <a:r>
              <a:rPr lang="en-GB" dirty="0" smtClean="0"/>
              <a:t>F</a:t>
            </a:r>
            <a:r>
              <a:rPr lang="en-GB" baseline="-25000" dirty="0" smtClean="0"/>
              <a:t>D </a:t>
            </a:r>
            <a:r>
              <a:rPr lang="en-GB" dirty="0" smtClean="0"/>
              <a:t> is a subset of Q</a:t>
            </a:r>
            <a:r>
              <a:rPr lang="en-GB" baseline="-25000" dirty="0" smtClean="0"/>
              <a:t>E </a:t>
            </a:r>
            <a:r>
              <a:rPr lang="en-GB" dirty="0" smtClean="0"/>
              <a:t>which contains at least one state from E.</a:t>
            </a:r>
            <a:endParaRPr lang="en-US" dirty="0" smtClean="0"/>
          </a:p>
          <a:p>
            <a:r>
              <a:rPr lang="en-GB" dirty="0" smtClean="0"/>
              <a:t>Mathematically F</a:t>
            </a:r>
            <a:r>
              <a:rPr lang="en-GB" baseline="-25000" dirty="0" smtClean="0"/>
              <a:t>D </a:t>
            </a:r>
            <a:r>
              <a:rPr lang="en-GB" dirty="0" smtClean="0"/>
              <a:t>is a subset S of Q</a:t>
            </a:r>
            <a:r>
              <a:rPr lang="en-GB" baseline="-25000" dirty="0" smtClean="0"/>
              <a:t>E</a:t>
            </a:r>
            <a:r>
              <a:rPr lang="en-GB" dirty="0" smtClean="0"/>
              <a:t> such that S Ո F</a:t>
            </a:r>
            <a:r>
              <a:rPr lang="en-GB" baseline="-25000" dirty="0" smtClean="0"/>
              <a:t>E</a:t>
            </a:r>
            <a:r>
              <a:rPr lang="en-GB" dirty="0" smtClean="0"/>
              <a:t> ≠ φ  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r>
              <a:rPr lang="en-US" dirty="0" err="1" smtClean="0"/>
              <a:t>δ</a:t>
            </a:r>
            <a:r>
              <a:rPr lang="en-US" baseline="-25000" dirty="0" err="1" smtClean="0"/>
              <a:t>D</a:t>
            </a:r>
            <a:r>
              <a:rPr lang="en-US" dirty="0" smtClean="0"/>
              <a:t>(</a:t>
            </a:r>
            <a:r>
              <a:rPr lang="en-US" dirty="0" err="1" smtClean="0"/>
              <a:t>S,a</a:t>
            </a:r>
            <a:r>
              <a:rPr lang="en-US" dirty="0" smtClean="0"/>
              <a:t>) is computer for all ‘a’ in ∑ and set ‘S’ in Q</a:t>
            </a:r>
            <a:r>
              <a:rPr lang="en-US" baseline="-25000" dirty="0" smtClean="0"/>
              <a:t>D </a:t>
            </a:r>
            <a:r>
              <a:rPr lang="en-US" dirty="0" smtClean="0"/>
              <a:t> as follows</a:t>
            </a:r>
          </a:p>
          <a:p>
            <a:r>
              <a:rPr lang="en-US" dirty="0" smtClean="0"/>
              <a:t>Let S={p1,p2,..</a:t>
            </a:r>
            <a:r>
              <a:rPr lang="en-US" dirty="0" err="1" smtClean="0"/>
              <a:t>pk</a:t>
            </a:r>
            <a:r>
              <a:rPr lang="en-US" dirty="0" smtClean="0"/>
              <a:t>} </a:t>
            </a:r>
          </a:p>
          <a:p>
            <a:r>
              <a:rPr lang="en-GB" dirty="0" smtClean="0"/>
              <a:t>Compute</a:t>
            </a:r>
            <a:endParaRPr lang="en-US" dirty="0" smtClean="0"/>
          </a:p>
          <a:p>
            <a:endParaRPr lang="en-GB" dirty="0" smtClean="0"/>
          </a:p>
          <a:p>
            <a:r>
              <a:rPr lang="en-GB" dirty="0" smtClean="0"/>
              <a:t>Let the result of above equation be </a:t>
            </a:r>
            <a:r>
              <a:rPr lang="en-US" dirty="0" smtClean="0"/>
              <a:t>{r1,r2,..</a:t>
            </a:r>
            <a:r>
              <a:rPr lang="en-US" dirty="0" err="1" smtClean="0"/>
              <a:t>rm</a:t>
            </a:r>
            <a:r>
              <a:rPr lang="en-US" dirty="0" smtClean="0"/>
              <a:t>}</a:t>
            </a:r>
          </a:p>
          <a:p>
            <a:r>
              <a:rPr lang="en-US" dirty="0" smtClean="0"/>
              <a:t>Then </a:t>
            </a:r>
            <a:r>
              <a:rPr lang="en-US" dirty="0" err="1" smtClean="0"/>
              <a:t>δ</a:t>
            </a:r>
            <a:r>
              <a:rPr lang="en-US" baseline="-25000" dirty="0" err="1" smtClean="0"/>
              <a:t>D</a:t>
            </a:r>
            <a:r>
              <a:rPr lang="en-US" dirty="0" smtClean="0"/>
              <a:t>(</a:t>
            </a:r>
            <a:r>
              <a:rPr lang="en-US" dirty="0" err="1" smtClean="0"/>
              <a:t>S,a</a:t>
            </a:r>
            <a:r>
              <a:rPr lang="en-US" dirty="0" smtClean="0"/>
              <a:t>)=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12203" y="2477536"/>
            <a:ext cx="1379349" cy="661894"/>
          </a:xfrm>
          <a:prstGeom prst="rect">
            <a:avLst/>
          </a:prstGeom>
          <a:noFill/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08888" y="4012270"/>
            <a:ext cx="1592506" cy="6682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dirty="0" smtClean="0"/>
              <a:t>E-NFA which is to be converted into a DFA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9366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4" descr="E NFA DF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10" y="1432560"/>
            <a:ext cx="9822180" cy="39928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39FED5B493047A4A44D29CC209A4D" ma:contentTypeVersion="4" ma:contentTypeDescription="Create a new document." ma:contentTypeScope="" ma:versionID="e4226928cca37ca47d1e7b8ac61ace3b">
  <xsd:schema xmlns:xsd="http://www.w3.org/2001/XMLSchema" xmlns:xs="http://www.w3.org/2001/XMLSchema" xmlns:p="http://schemas.microsoft.com/office/2006/metadata/properties" xmlns:ns2="9a5db21a-d35a-46ce-8c5f-f5d5fc28f889" targetNamespace="http://schemas.microsoft.com/office/2006/metadata/properties" ma:root="true" ma:fieldsID="30653f601bd9c613437e44372399fb77" ns2:_="">
    <xsd:import namespace="9a5db21a-d35a-46ce-8c5f-f5d5fc28f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b21a-d35a-46ce-8c5f-f5d5fc28f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D17D9F-EB32-4A5C-B5BC-29795ABA9F84}"/>
</file>

<file path=customXml/itemProps2.xml><?xml version="1.0" encoding="utf-8"?>
<ds:datastoreItem xmlns:ds="http://schemas.openxmlformats.org/officeDocument/2006/customXml" ds:itemID="{796E8CDF-8D16-45CA-B6E7-4D05E624CBE6}"/>
</file>

<file path=customXml/itemProps3.xml><?xml version="1.0" encoding="utf-8"?>
<ds:datastoreItem xmlns:ds="http://schemas.openxmlformats.org/officeDocument/2006/customXml" ds:itemID="{6B2E5B6D-74CF-40D1-B0F2-7180D219C22E}"/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424</Words>
  <Application>Microsoft Office PowerPoint</Application>
  <PresentationFormat>Custom</PresentationFormat>
  <Paragraphs>41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Converting a ε NFA into DFA</vt:lpstr>
      <vt:lpstr>Subset Construction Method </vt:lpstr>
      <vt:lpstr>Subset Construction Method e NFA to DFA</vt:lpstr>
      <vt:lpstr>Slide 5</vt:lpstr>
      <vt:lpstr>E-NFA which is to be converted into a DFA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ADMIN</cp:lastModifiedBy>
  <cp:revision>51</cp:revision>
  <dcterms:created xsi:type="dcterms:W3CDTF">2020-06-15T12:13:30Z</dcterms:created>
  <dcterms:modified xsi:type="dcterms:W3CDTF">2020-08-28T04:46:40Z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0x01010060A39FED5B493047A4A44D29CC209A4D</vt:lpwstr>
  </property>
</Properties>
</file>