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7" r:id="rId3"/>
    <p:sldId id="304" r:id="rId4"/>
    <p:sldId id="305" r:id="rId5"/>
    <p:sldId id="306" r:id="rId6"/>
    <p:sldId id="307" r:id="rId7"/>
    <p:sldId id="3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17-08-2021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17-08-2021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17-08-2021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17-08-2021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17-08-2021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17-08-2021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17-08-2021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17-08-2021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CSB4301 – Theory of Computation 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IVth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3600" b="1" dirty="0" smtClean="0">
                <a:latin typeface="+mj-lt"/>
                <a:ea typeface="+mj-ea"/>
                <a:cs typeface="+mj-cs"/>
              </a:rPr>
              <a:t>NFA to </a:t>
            </a:r>
            <a:r>
              <a:rPr lang="en-GB" sz="3600" b="1" smtClean="0">
                <a:latin typeface="+mj-lt"/>
                <a:ea typeface="+mj-ea"/>
                <a:cs typeface="+mj-cs"/>
              </a:rPr>
              <a:t>DFA Conversion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M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r</a:t>
            </a:r>
            <a:r>
              <a:rPr lang="en-US" sz="4400" b="1" dirty="0">
                <a:latin typeface="+mj-lt"/>
                <a:ea typeface="+mj-ea"/>
                <a:cs typeface="+mj-cs"/>
              </a:rPr>
              <a:t>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D.S.John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Deva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Prasanna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AP(SG) &amp; 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Ms.Vanathi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, AP,CSE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Converting </a:t>
            </a:r>
            <a:r>
              <a:rPr lang="en-GB" sz="3600" b="1" dirty="0" smtClean="0"/>
              <a:t>a</a:t>
            </a:r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NFA into DFA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We have seen for any given language there exists a DFA, a NFA as well as a </a:t>
            </a:r>
            <a:r>
              <a:rPr lang="el-GR" dirty="0" smtClean="0"/>
              <a:t>ε</a:t>
            </a:r>
            <a:r>
              <a:rPr lang="en-IN" dirty="0" smtClean="0"/>
              <a:t> </a:t>
            </a:r>
            <a:r>
              <a:rPr lang="en-GB" dirty="0" smtClean="0"/>
              <a:t>NFA.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In this session we are going to convert </a:t>
            </a:r>
            <a:r>
              <a:rPr lang="en-IN" dirty="0" smtClean="0"/>
              <a:t> </a:t>
            </a:r>
            <a:r>
              <a:rPr lang="en-GB" dirty="0" smtClean="0"/>
              <a:t>NFA to DFA.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 DFA derived from the</a:t>
            </a:r>
            <a:r>
              <a:rPr lang="en-IN" dirty="0" smtClean="0"/>
              <a:t> </a:t>
            </a:r>
            <a:r>
              <a:rPr lang="en-GB" dirty="0" smtClean="0"/>
              <a:t>NFA will accept the same Language as the NFA (</a:t>
            </a:r>
            <a:r>
              <a:rPr lang="en-GB" dirty="0" err="1" smtClean="0"/>
              <a:t>i.e</a:t>
            </a:r>
            <a:r>
              <a:rPr lang="en-GB" dirty="0" smtClean="0"/>
              <a:t> same set of Strings).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In this case we say NFA and DFA are equivalent.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Subset Construction Method	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Consider </a:t>
            </a:r>
          </a:p>
          <a:p>
            <a:r>
              <a:rPr lang="en-GB" dirty="0" smtClean="0"/>
              <a:t>N=(Q</a:t>
            </a:r>
            <a:r>
              <a:rPr lang="en-GB" baseline="-25000" dirty="0" smtClean="0"/>
              <a:t>N</a:t>
            </a:r>
            <a:r>
              <a:rPr lang="en-GB" dirty="0" smtClean="0"/>
              <a:t>,∑,δ,q</a:t>
            </a:r>
            <a:r>
              <a:rPr lang="en-GB" baseline="-25000" dirty="0" smtClean="0"/>
              <a:t>0</a:t>
            </a:r>
            <a:r>
              <a:rPr lang="en-GB" dirty="0" smtClean="0"/>
              <a:t>, F</a:t>
            </a:r>
            <a:r>
              <a:rPr lang="en-GB" baseline="-25000" dirty="0" smtClean="0"/>
              <a:t>N</a:t>
            </a:r>
            <a:r>
              <a:rPr lang="en-GB" dirty="0" smtClean="0"/>
              <a:t>) is a NFA which accepts the language L(N)</a:t>
            </a:r>
            <a:endParaRPr lang="en-US" dirty="0" smtClean="0"/>
          </a:p>
          <a:p>
            <a:r>
              <a:rPr lang="en-GB" dirty="0" smtClean="0"/>
              <a:t>D=(</a:t>
            </a:r>
            <a:r>
              <a:rPr lang="en-GB" dirty="0" err="1" smtClean="0"/>
              <a:t>Q</a:t>
            </a:r>
            <a:r>
              <a:rPr lang="en-GB" baseline="-25000" dirty="0" err="1" smtClean="0"/>
              <a:t>D</a:t>
            </a:r>
            <a:r>
              <a:rPr lang="en-GB" dirty="0" err="1" smtClean="0"/>
              <a:t>,∑,δ</a:t>
            </a:r>
            <a:r>
              <a:rPr lang="en-GB" dirty="0" smtClean="0"/>
              <a:t>,{q</a:t>
            </a:r>
            <a:r>
              <a:rPr lang="en-GB" baseline="-25000" dirty="0" smtClean="0"/>
              <a:t>0</a:t>
            </a:r>
            <a:r>
              <a:rPr lang="en-GB" dirty="0" smtClean="0"/>
              <a:t>}, F</a:t>
            </a:r>
            <a:r>
              <a:rPr lang="en-GB" baseline="-25000" dirty="0" smtClean="0"/>
              <a:t>D</a:t>
            </a:r>
            <a:r>
              <a:rPr lang="en-GB" dirty="0" smtClean="0"/>
              <a:t>) is a DFA which accepts the language L(D)</a:t>
            </a:r>
          </a:p>
          <a:p>
            <a:r>
              <a:rPr lang="en-GB" dirty="0" smtClean="0"/>
              <a:t>The conversion attempts to derive DFA from NFA so that L(N)=L(D).</a:t>
            </a:r>
          </a:p>
          <a:p>
            <a:r>
              <a:rPr lang="en-GB" dirty="0" smtClean="0"/>
              <a:t>Input alphabet of both the automata is same.</a:t>
            </a:r>
            <a:endParaRPr lang="en-US" dirty="0" smtClean="0"/>
          </a:p>
          <a:p>
            <a:r>
              <a:rPr lang="en-GB" dirty="0" smtClean="0"/>
              <a:t>The start state of DFA is the set which contains only the start state of NFA.</a:t>
            </a:r>
          </a:p>
          <a:p>
            <a:r>
              <a:rPr lang="en-GB" dirty="0" smtClean="0"/>
              <a:t>Not all the states are reachable from the starting state </a:t>
            </a:r>
            <a:r>
              <a:rPr lang="en-GB" dirty="0" smtClean="0"/>
              <a:t>and </a:t>
            </a:r>
            <a:r>
              <a:rPr lang="en-GB" dirty="0" smtClean="0"/>
              <a:t>can be removed from the automata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Subset Construction Method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556502"/>
          </a:xfrm>
        </p:spPr>
        <p:txBody>
          <a:bodyPr>
            <a:normAutofit/>
          </a:bodyPr>
          <a:lstStyle/>
          <a:p>
            <a:r>
              <a:rPr lang="en-GB" dirty="0" smtClean="0"/>
              <a:t>The other components are constructed as follows</a:t>
            </a:r>
            <a:endParaRPr lang="en-US" dirty="0" smtClean="0"/>
          </a:p>
          <a:p>
            <a:r>
              <a:rPr lang="en-GB" dirty="0" smtClean="0"/>
              <a:t>Q</a:t>
            </a:r>
            <a:r>
              <a:rPr lang="en-GB" baseline="-25000" dirty="0" smtClean="0"/>
              <a:t>D </a:t>
            </a:r>
            <a:r>
              <a:rPr lang="en-GB" dirty="0" smtClean="0"/>
              <a:t> is the subset of Q</a:t>
            </a:r>
            <a:r>
              <a:rPr lang="en-GB" baseline="-25000" dirty="0" smtClean="0"/>
              <a:t>N</a:t>
            </a:r>
            <a:r>
              <a:rPr lang="en-GB" dirty="0" smtClean="0"/>
              <a:t> </a:t>
            </a:r>
            <a:r>
              <a:rPr lang="en-GB" dirty="0" err="1" smtClean="0"/>
              <a:t>i.e</a:t>
            </a:r>
            <a:r>
              <a:rPr lang="en-GB" dirty="0" smtClean="0"/>
              <a:t> Q</a:t>
            </a:r>
            <a:r>
              <a:rPr lang="en-GB" baseline="-25000" dirty="0" smtClean="0"/>
              <a:t>D </a:t>
            </a:r>
            <a:r>
              <a:rPr lang="en-GB" dirty="0" smtClean="0"/>
              <a:t> is the power set of Q</a:t>
            </a:r>
            <a:r>
              <a:rPr lang="en-GB" baseline="-25000" dirty="0" smtClean="0"/>
              <a:t>N. </a:t>
            </a:r>
            <a:r>
              <a:rPr lang="en-GB" b="1" dirty="0" smtClean="0"/>
              <a:t>If </a:t>
            </a:r>
            <a:r>
              <a:rPr lang="en-GB" dirty="0" smtClean="0"/>
              <a:t>Q</a:t>
            </a:r>
            <a:r>
              <a:rPr lang="en-GB" baseline="-25000" dirty="0" smtClean="0"/>
              <a:t>N</a:t>
            </a:r>
            <a:r>
              <a:rPr lang="en-GB" dirty="0" smtClean="0"/>
              <a:t> has n states then Q</a:t>
            </a:r>
            <a:r>
              <a:rPr lang="en-GB" baseline="-25000" dirty="0" smtClean="0"/>
              <a:t>D</a:t>
            </a:r>
            <a:r>
              <a:rPr lang="en-GB" dirty="0" smtClean="0"/>
              <a:t> will have 2</a:t>
            </a:r>
            <a:r>
              <a:rPr lang="en-GB" baseline="30000" dirty="0" smtClean="0"/>
              <a:t>n </a:t>
            </a:r>
            <a:r>
              <a:rPr lang="en-GB" dirty="0" smtClean="0"/>
              <a:t>states.</a:t>
            </a:r>
            <a:endParaRPr lang="en-US" dirty="0" smtClean="0"/>
          </a:p>
          <a:p>
            <a:r>
              <a:rPr lang="en-GB" dirty="0" smtClean="0"/>
              <a:t>F</a:t>
            </a:r>
            <a:r>
              <a:rPr lang="en-GB" baseline="-25000" dirty="0" smtClean="0"/>
              <a:t>D </a:t>
            </a:r>
            <a:r>
              <a:rPr lang="en-GB" dirty="0" smtClean="0"/>
              <a:t> is a subset of Q</a:t>
            </a:r>
            <a:r>
              <a:rPr lang="en-GB" baseline="-25000" dirty="0" smtClean="0"/>
              <a:t>N </a:t>
            </a:r>
            <a:r>
              <a:rPr lang="en-GB" dirty="0" smtClean="0"/>
              <a:t>which contains at least one state from F</a:t>
            </a:r>
            <a:r>
              <a:rPr lang="en-GB" baseline="-25000" dirty="0" smtClean="0"/>
              <a:t>N</a:t>
            </a:r>
            <a:r>
              <a:rPr lang="en-GB" dirty="0" smtClean="0"/>
              <a:t>.</a:t>
            </a:r>
            <a:endParaRPr lang="en-US" dirty="0" smtClean="0"/>
          </a:p>
          <a:p>
            <a:r>
              <a:rPr lang="en-GB" dirty="0" smtClean="0"/>
              <a:t>Mathematically F</a:t>
            </a:r>
            <a:r>
              <a:rPr lang="en-GB" baseline="-25000" dirty="0" smtClean="0"/>
              <a:t>D </a:t>
            </a:r>
            <a:r>
              <a:rPr lang="en-GB" dirty="0" smtClean="0"/>
              <a:t>is a subset S of Q</a:t>
            </a:r>
            <a:r>
              <a:rPr lang="en-GB" baseline="-25000" dirty="0" smtClean="0"/>
              <a:t>N</a:t>
            </a:r>
            <a:r>
              <a:rPr lang="en-GB" dirty="0" smtClean="0"/>
              <a:t> such that S Ո F</a:t>
            </a:r>
            <a:r>
              <a:rPr lang="en-GB" baseline="-25000" dirty="0" smtClean="0"/>
              <a:t>N</a:t>
            </a:r>
            <a:r>
              <a:rPr lang="en-GB" dirty="0" smtClean="0"/>
              <a:t> ≠ φ  </a:t>
            </a:r>
            <a:endParaRPr lang="en-US" dirty="0" smtClean="0"/>
          </a:p>
          <a:p>
            <a:r>
              <a:rPr lang="en-GB" dirty="0" smtClean="0"/>
              <a:t>For each set S </a:t>
            </a:r>
            <a:r>
              <a:rPr lang="en-GB" u="sng" dirty="0" smtClean="0"/>
              <a:t>C</a:t>
            </a:r>
            <a:r>
              <a:rPr lang="en-GB" dirty="0" smtClean="0"/>
              <a:t> Q</a:t>
            </a:r>
            <a:r>
              <a:rPr lang="en-GB" baseline="-25000" dirty="0" smtClean="0"/>
              <a:t>N </a:t>
            </a:r>
            <a:r>
              <a:rPr lang="en-GB" dirty="0" smtClean="0"/>
              <a:t>for each input symbol ‘a’ in ∑.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9235" y="4610746"/>
            <a:ext cx="2688956" cy="11907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Sample NFA which is to be converted into a DFA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4" name="Content Placeholder 13" descr="NFA TO DFA Sampl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7336" y="1393621"/>
            <a:ext cx="10431464" cy="4689475"/>
          </a:xfrm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9366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power set </a:t>
            </a:r>
            <a:r>
              <a:rPr lang="en-GB" sz="3600" b="1" dirty="0" smtClean="0"/>
              <a:t>of the NFA is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r>
              <a:rPr lang="en-GB" dirty="0" err="1" smtClean="0"/>
              <a:t>Q</a:t>
            </a:r>
            <a:r>
              <a:rPr lang="en-GB" baseline="-25000" dirty="0" err="1" smtClean="0"/>
              <a:t>n</a:t>
            </a:r>
            <a:r>
              <a:rPr lang="en-GB" dirty="0" smtClean="0"/>
              <a:t> ={q0,q1,q2}</a:t>
            </a:r>
          </a:p>
          <a:p>
            <a:pPr>
              <a:buNone/>
            </a:pPr>
            <a:r>
              <a:rPr lang="en-GB" dirty="0" smtClean="0"/>
              <a:t>The power set is </a:t>
            </a:r>
          </a:p>
          <a:p>
            <a:pPr>
              <a:buNone/>
            </a:pPr>
            <a:r>
              <a:rPr lang="en-GB" dirty="0" smtClean="0"/>
              <a:t>{}, {q0},{q1},{q2},{q0,q1}, {q1,q2}, {q0,q2}, {q0,q1,q2}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Find the transition for all of these states for the input alphabet of the </a:t>
            </a:r>
          </a:p>
          <a:p>
            <a:pPr>
              <a:buNone/>
            </a:pPr>
            <a:r>
              <a:rPr lang="en-GB" dirty="0" smtClean="0"/>
              <a:t>NFA.</a:t>
            </a:r>
          </a:p>
          <a:p>
            <a:pPr>
              <a:buNone/>
            </a:pPr>
            <a:r>
              <a:rPr lang="en-GB" dirty="0" smtClean="0"/>
              <a:t>Delete all the unreachable states.</a:t>
            </a:r>
          </a:p>
          <a:p>
            <a:pPr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B21CDF-6669-4701-B5BC-D434CB89A0EE}"/>
</file>

<file path=customXml/itemProps2.xml><?xml version="1.0" encoding="utf-8"?>
<ds:datastoreItem xmlns:ds="http://schemas.openxmlformats.org/officeDocument/2006/customXml" ds:itemID="{CF7CB513-E826-48C1-A3D0-15E090E45CDD}"/>
</file>

<file path=customXml/itemProps3.xml><?xml version="1.0" encoding="utf-8"?>
<ds:datastoreItem xmlns:ds="http://schemas.openxmlformats.org/officeDocument/2006/customXml" ds:itemID="{7872FEF2-F3A5-483B-80DC-1C02703CD678}"/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419</Words>
  <Application>Microsoft Office PowerPoint</Application>
  <PresentationFormat>Custom</PresentationFormat>
  <Paragraphs>42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Converting a NFA into DFA</vt:lpstr>
      <vt:lpstr>Subset Construction Method </vt:lpstr>
      <vt:lpstr>Subset Construction Method</vt:lpstr>
      <vt:lpstr>Sample NFA which is to be converted into a DFA</vt:lpstr>
      <vt:lpstr>The power set of the NFA is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53</cp:revision>
  <dcterms:created xsi:type="dcterms:W3CDTF">2020-06-15T12:13:30Z</dcterms:created>
  <dcterms:modified xsi:type="dcterms:W3CDTF">2021-08-17T04:37:00Z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