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8" r:id="rId3"/>
    <p:sldId id="307" r:id="rId4"/>
    <p:sldId id="308" r:id="rId5"/>
    <p:sldId id="299" r:id="rId6"/>
    <p:sldId id="300" r:id="rId7"/>
    <p:sldId id="309" r:id="rId8"/>
    <p:sldId id="310" r:id="rId9"/>
    <p:sldId id="301" r:id="rId10"/>
    <p:sldId id="302" r:id="rId11"/>
    <p:sldId id="303" r:id="rId12"/>
    <p:sldId id="304" r:id="rId13"/>
    <p:sldId id="305" r:id="rId14"/>
    <p:sldId id="311" r:id="rId15"/>
    <p:sldId id="312" r:id="rId16"/>
    <p:sldId id="3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=""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jpeg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.jpe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jpeg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CSB4301 – Theory of Computation 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Converting DFAs into Regular Expressions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M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r</a:t>
            </a:r>
            <a:r>
              <a:rPr lang="en-US" sz="4400" b="1" dirty="0">
                <a:latin typeface="+mj-lt"/>
                <a:ea typeface="+mj-ea"/>
                <a:cs typeface="+mj-cs"/>
              </a:rPr>
              <a:t>.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D.S.John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Deva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Prasanna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AP(SG)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9159211" cy="8173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DFA considered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graphicFrame>
        <p:nvGraphicFramePr>
          <p:cNvPr id="13" name="Content Placeholder 12"/>
          <p:cNvGraphicFramePr>
            <a:graphicFrameLocks noChangeAspect="1"/>
          </p:cNvGraphicFramePr>
          <p:nvPr>
            <p:ph idx="1"/>
          </p:nvPr>
        </p:nvGraphicFramePr>
        <p:xfrm>
          <a:off x="1573885" y="1433244"/>
          <a:ext cx="3370263" cy="4689475"/>
        </p:xfrm>
        <a:graphic>
          <a:graphicData uri="http://schemas.openxmlformats.org/presentationml/2006/ole">
            <p:oleObj spid="_x0000_s5122" name="Equation" r:id="rId4" imgW="876240" imgH="1218960" progId="Equation.3">
              <p:embed/>
            </p:oleObj>
          </a:graphicData>
        </a:graphic>
      </p:graphicFrame>
      <p:pic>
        <p:nvPicPr>
          <p:cNvPr id="14" name="Picture 13" descr="DFA to RE theorem Sample DF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221" y="1763385"/>
            <a:ext cx="5044440" cy="23393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substitution of k value as 1 will yield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graphicFrame>
        <p:nvGraphicFramePr>
          <p:cNvPr id="13" name="Content Placeholder 12"/>
          <p:cNvGraphicFramePr>
            <a:graphicFrameLocks noChangeAspect="1"/>
          </p:cNvGraphicFramePr>
          <p:nvPr>
            <p:ph idx="1"/>
          </p:nvPr>
        </p:nvGraphicFramePr>
        <p:xfrm>
          <a:off x="1394552" y="1676886"/>
          <a:ext cx="5057827" cy="911331"/>
        </p:xfrm>
        <a:graphic>
          <a:graphicData uri="http://schemas.openxmlformats.org/presentationml/2006/ole">
            <p:oleObj spid="_x0000_s6146" name="Equation" r:id="rId4" imgW="1409400" imgH="25380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27682" y="2681123"/>
          <a:ext cx="9288490" cy="697589"/>
        </p:xfrm>
        <a:graphic>
          <a:graphicData uri="http://schemas.openxmlformats.org/presentationml/2006/ole">
            <p:oleObj spid="_x0000_s6147" name="Equation" r:id="rId5" imgW="3047760" imgH="228600" progId="Equation.3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814513" y="3611563"/>
          <a:ext cx="8389937" cy="1695450"/>
        </p:xfrm>
        <a:graphic>
          <a:graphicData uri="http://schemas.openxmlformats.org/presentationml/2006/ole">
            <p:oleObj spid="_x0000_s6149" name="Equation" r:id="rId6" imgW="3644640" imgH="7365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Contd</a:t>
            </a:r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We have to find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518834" y="2159193"/>
          <a:ext cx="4804474" cy="3683668"/>
        </p:xfrm>
        <a:graphic>
          <a:graphicData uri="http://schemas.openxmlformats.org/presentationml/2006/ole">
            <p:oleObj spid="_x0000_s7170" name="Equation" r:id="rId4" imgW="888840" imgH="9903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3" name="Content Placeholder 12" descr="DFA to RE Last Resul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8048" y="2371241"/>
            <a:ext cx="8651559" cy="2474532"/>
          </a:xfr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39485" y="612184"/>
          <a:ext cx="11863951" cy="5287318"/>
        </p:xfrm>
        <a:graphic>
          <a:graphicData uri="http://schemas.openxmlformats.org/presentationml/2006/ole">
            <p:oleObj spid="_x0000_s27650" name="Equation" r:id="rId4" imgW="3644640" imgH="14475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49452" y="686605"/>
          <a:ext cx="10841063" cy="5507445"/>
        </p:xfrm>
        <a:graphic>
          <a:graphicData uri="http://schemas.openxmlformats.org/presentationml/2006/ole">
            <p:oleObj spid="_x0000_s28674" name="Equation" r:id="rId4" imgW="3619440" imgH="23619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DFA to RE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r>
              <a:rPr lang="en-US" dirty="0" smtClean="0"/>
              <a:t>Every DFA will have an equivalent RE</a:t>
            </a:r>
          </a:p>
          <a:p>
            <a:r>
              <a:rPr lang="en-US" dirty="0" smtClean="0"/>
              <a:t>Strings of RE are the series of input symbols in the automata when we traverse from one state to another through one or more intermediate states.</a:t>
            </a:r>
          </a:p>
          <a:p>
            <a:r>
              <a:rPr lang="en-US" dirty="0" smtClean="0"/>
              <a:t>In this DFA the arc(transition) between from q0 to q1 reads an input ‘a’.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Hence we can say this DFA and the RE ‘a’ are equivalent.</a:t>
            </a:r>
            <a:endParaRPr lang="en-US" dirty="0"/>
          </a:p>
        </p:txBody>
      </p:sp>
      <p:pic>
        <p:nvPicPr>
          <p:cNvPr id="13" name="Picture 12" descr="one state DF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204" y="3885877"/>
            <a:ext cx="4899660" cy="133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DFA to RE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r>
              <a:rPr lang="en-US" dirty="0" smtClean="0"/>
              <a:t>In the following DFA , the arcs between q0 and q2 includes q0 to q1 and q1 to q2.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DFA will represent the string </a:t>
            </a:r>
            <a:r>
              <a:rPr lang="en-US" dirty="0" err="1" smtClean="0"/>
              <a:t>ab</a:t>
            </a:r>
            <a:r>
              <a:rPr lang="en-US" dirty="0" smtClean="0"/>
              <a:t> (a concatenated with b)</a:t>
            </a:r>
          </a:p>
          <a:p>
            <a:r>
              <a:rPr lang="en-US" dirty="0" smtClean="0"/>
              <a:t>Observe the string is obtained by reading the arcs between the states.</a:t>
            </a:r>
          </a:p>
        </p:txBody>
      </p:sp>
      <p:pic>
        <p:nvPicPr>
          <p:cNvPr id="14" name="Picture 13" descr="Two state DFA to 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008" y="2735580"/>
            <a:ext cx="6113500" cy="13421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DFA to RE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r>
              <a:rPr lang="en-US" dirty="0" smtClean="0"/>
              <a:t>The following DFA has two paths(two inputs) between q0 and q1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DFA will represent the string </a:t>
            </a:r>
            <a:r>
              <a:rPr lang="en-US" dirty="0" err="1" smtClean="0"/>
              <a:t>a+b</a:t>
            </a:r>
            <a:r>
              <a:rPr lang="en-US" dirty="0" smtClean="0"/>
              <a:t> (a or b).</a:t>
            </a:r>
          </a:p>
          <a:p>
            <a:r>
              <a:rPr lang="en-US" dirty="0" smtClean="0"/>
              <a:t>These kind of simple arcs can be extended to accommodate complex DFAs and convert them to RE.</a:t>
            </a:r>
          </a:p>
        </p:txBody>
      </p:sp>
      <p:pic>
        <p:nvPicPr>
          <p:cNvPr id="13" name="Picture 12" descr="Two state DFA to a or b 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40" y="2758440"/>
            <a:ext cx="4236720" cy="13411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Theorem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r>
              <a:rPr lang="en-US" dirty="0" smtClean="0"/>
              <a:t>If L=L(A) for some DFA A , then there is a RE R such that L=L(R).</a:t>
            </a:r>
          </a:p>
          <a:p>
            <a:r>
              <a:rPr lang="en-US" dirty="0" smtClean="0"/>
              <a:t>We are just trying to prove L(A) and L(R) are same or equivalent.</a:t>
            </a:r>
          </a:p>
          <a:p>
            <a:r>
              <a:rPr lang="en-US" dirty="0" smtClean="0"/>
              <a:t>Suppose A has ‘n’ states {1,2,..n} for some integer n.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The above notation represents the RE obtained by reading the input symbols in arcs running between states ‘</a:t>
            </a:r>
            <a:r>
              <a:rPr lang="en-US" dirty="0" err="1" smtClean="0"/>
              <a:t>i</a:t>
            </a:r>
            <a:r>
              <a:rPr lang="en-US" dirty="0" smtClean="0"/>
              <a:t>’ and ‘j’.</a:t>
            </a:r>
          </a:p>
          <a:p>
            <a:r>
              <a:rPr lang="en-US" dirty="0" smtClean="0"/>
              <a:t>Here K is the maximum number of the states which are intermediate in the path between ‘</a:t>
            </a:r>
            <a:r>
              <a:rPr lang="en-US" dirty="0" err="1" smtClean="0"/>
              <a:t>i</a:t>
            </a:r>
            <a:r>
              <a:rPr lang="en-US" dirty="0" smtClean="0"/>
              <a:t>’ and ‘j’.</a:t>
            </a:r>
          </a:p>
          <a:p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387851" y="3069876"/>
          <a:ext cx="468218" cy="936436"/>
        </p:xfrm>
        <a:graphic>
          <a:graphicData uri="http://schemas.openxmlformats.org/presentationml/2006/ole">
            <p:oleObj spid="_x0000_s1026" name="Equation" r:id="rId4" imgW="241200" imgH="482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 us see more about this ‘K’ value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348353"/>
            <a:ext cx="10515600" cy="4828610"/>
          </a:xfrm>
        </p:spPr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i</a:t>
            </a:r>
            <a:r>
              <a:rPr lang="en-US" dirty="0" smtClean="0"/>
              <a:t>’ and ‘j’ can be more or less than this ‘k’.</a:t>
            </a:r>
          </a:p>
          <a:p>
            <a:r>
              <a:rPr lang="en-US" dirty="0" smtClean="0"/>
              <a:t>The path can pass through the node ‘k’ but cannot pass through a state which is greater than ‘k’.</a:t>
            </a:r>
          </a:p>
          <a:p>
            <a:r>
              <a:rPr lang="en-US" dirty="0" smtClean="0"/>
              <a:t>The below picture represents the k value diagrammatically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5" name="Picture 14" descr="DFA to RE K valu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909" y="3618144"/>
            <a:ext cx="4122420" cy="26593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7011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are trying to prove the theorem using induction on this ‘k’</a:t>
            </a:r>
            <a:endParaRPr 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883403"/>
            <a:ext cx="10515600" cy="5293560"/>
          </a:xfrm>
        </p:spPr>
        <p:txBody>
          <a:bodyPr/>
          <a:lstStyle/>
          <a:p>
            <a:r>
              <a:rPr lang="en-US" dirty="0" smtClean="0"/>
              <a:t>Basis case: K=0 </a:t>
            </a:r>
          </a:p>
          <a:p>
            <a:r>
              <a:rPr lang="en-US" dirty="0" smtClean="0"/>
              <a:t>This means there is no intermediate state between node ‘</a:t>
            </a:r>
            <a:r>
              <a:rPr lang="en-US" dirty="0" err="1" smtClean="0"/>
              <a:t>i</a:t>
            </a:r>
            <a:r>
              <a:rPr lang="en-US" dirty="0" smtClean="0"/>
              <a:t>’ and ‘j’.</a:t>
            </a:r>
          </a:p>
          <a:p>
            <a:r>
              <a:rPr lang="en-US" dirty="0" smtClean="0"/>
              <a:t>There are only two kinds of paths which meets this situation.</a:t>
            </a:r>
          </a:p>
          <a:p>
            <a:pPr lvl="1"/>
            <a:r>
              <a:rPr lang="en-US" dirty="0" smtClean="0"/>
              <a:t>A path from node </a:t>
            </a:r>
            <a:r>
              <a:rPr lang="en-US" dirty="0" err="1" smtClean="0"/>
              <a:t>i</a:t>
            </a:r>
            <a:r>
              <a:rPr lang="en-US" dirty="0" smtClean="0"/>
              <a:t> to j.</a:t>
            </a:r>
          </a:p>
          <a:p>
            <a:pPr lvl="1"/>
            <a:r>
              <a:rPr lang="en-US" dirty="0" smtClean="0"/>
              <a:t>A path with only one node ‘</a:t>
            </a:r>
            <a:r>
              <a:rPr lang="en-US" dirty="0" err="1" smtClean="0"/>
              <a:t>i</a:t>
            </a:r>
            <a:r>
              <a:rPr lang="en-US" dirty="0" smtClean="0"/>
              <a:t>’.</a:t>
            </a:r>
          </a:p>
          <a:p>
            <a:r>
              <a:rPr lang="en-US" dirty="0" smtClean="0"/>
              <a:t>Finding </a:t>
            </a:r>
          </a:p>
          <a:p>
            <a:r>
              <a:rPr lang="en-US" dirty="0" smtClean="0"/>
              <a:t>Now we should read the symbol in the arc between the state.</a:t>
            </a:r>
          </a:p>
          <a:p>
            <a:pPr lvl="1"/>
            <a:r>
              <a:rPr lang="en-US" dirty="0" smtClean="0"/>
              <a:t>If there is no such symbol then the        is </a:t>
            </a:r>
            <a:r>
              <a:rPr lang="el-GR" dirty="0" smtClean="0"/>
              <a:t>φ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there is only one symbol then          is ‘a’.</a:t>
            </a:r>
          </a:p>
          <a:p>
            <a:pPr lvl="1"/>
            <a:r>
              <a:rPr lang="en-US" dirty="0" smtClean="0"/>
              <a:t>If there are more than one symbol(multiple input) between </a:t>
            </a:r>
            <a:r>
              <a:rPr lang="en-US" dirty="0" err="1" smtClean="0"/>
              <a:t>i</a:t>
            </a:r>
            <a:r>
              <a:rPr lang="en-US" dirty="0" smtClean="0"/>
              <a:t> and j like a1, a2..an  then        is  a1+a2+..an</a:t>
            </a:r>
          </a:p>
          <a:p>
            <a:pPr lvl="1">
              <a:buNone/>
            </a:pPr>
            <a:r>
              <a:rPr lang="en-US" dirty="0" smtClean="0"/>
              <a:t>                  </a:t>
            </a:r>
          </a:p>
          <a:p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533612" y="953146"/>
          <a:ext cx="488197" cy="348711"/>
        </p:xfrm>
        <a:graphic>
          <a:graphicData uri="http://schemas.openxmlformats.org/presentationml/2006/ole">
            <p:oleObj spid="_x0000_s2050" name="Equation" r:id="rId4" imgW="203040" imgH="2538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362334" y="3223325"/>
          <a:ext cx="489354" cy="525886"/>
        </p:xfrm>
        <a:graphic>
          <a:graphicData uri="http://schemas.openxmlformats.org/presentationml/2006/ole">
            <p:oleObj spid="_x0000_s2052" name="Equation" r:id="rId5" imgW="203040" imgH="253800" progId="Equation.3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5941985" y="4128657"/>
          <a:ext cx="390905" cy="420096"/>
        </p:xfrm>
        <a:graphic>
          <a:graphicData uri="http://schemas.openxmlformats.org/presentationml/2006/ole">
            <p:oleObj spid="_x0000_s2054" name="Equation" r:id="rId6" imgW="203040" imgH="253800" progId="Equation.3">
              <p:embed/>
            </p:oleObj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5655266" y="4593606"/>
          <a:ext cx="358076" cy="384815"/>
        </p:xfrm>
        <a:graphic>
          <a:graphicData uri="http://schemas.openxmlformats.org/presentationml/2006/ole">
            <p:oleObj spid="_x0000_s2055" name="Equation" r:id="rId7" imgW="203040" imgH="253800" progId="Equation.3">
              <p:embed/>
            </p:oleObj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3205487" y="5391124"/>
          <a:ext cx="390525" cy="419100"/>
        </p:xfrm>
        <a:graphic>
          <a:graphicData uri="http://schemas.openxmlformats.org/presentationml/2006/ole">
            <p:oleObj spid="_x0000_s2057" name="Equation" r:id="rId8" imgW="203040" imgH="2538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15" y="282989"/>
            <a:ext cx="10905066" cy="5616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dirty="0" smtClean="0"/>
              <a:t>If </a:t>
            </a:r>
            <a:r>
              <a:rPr lang="en-US" sz="3200" dirty="0" err="1" smtClean="0"/>
              <a:t>i</a:t>
            </a:r>
            <a:r>
              <a:rPr lang="en-US" sz="3200" dirty="0" smtClean="0"/>
              <a:t>=j then the state has a self loop. ()</a:t>
            </a:r>
            <a:br>
              <a:rPr lang="en-US" sz="3200" dirty="0" smtClean="0"/>
            </a:br>
            <a:endParaRPr 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790414"/>
            <a:ext cx="10515600" cy="5386549"/>
          </a:xfrm>
        </p:spPr>
        <p:txBody>
          <a:bodyPr/>
          <a:lstStyle/>
          <a:p>
            <a:r>
              <a:rPr lang="en-US" dirty="0" smtClean="0"/>
              <a:t>If the path goes from ‘I’ to ‘j’ without passing through any state labeled more than ‘k’. In this case we have two possibilities.</a:t>
            </a:r>
          </a:p>
          <a:p>
            <a:pPr lvl="1"/>
            <a:r>
              <a:rPr lang="en-US" dirty="0" smtClean="0"/>
              <a:t>The path  does not goes through the state k </a:t>
            </a:r>
          </a:p>
          <a:p>
            <a:pPr lvl="1"/>
            <a:r>
              <a:rPr lang="en-US" dirty="0" smtClean="0"/>
              <a:t>The path goes through ‘k’ at least once. In this case the break the path into three </a:t>
            </a:r>
          </a:p>
          <a:p>
            <a:pPr lvl="2"/>
            <a:r>
              <a:rPr lang="en-US" dirty="0" smtClean="0"/>
              <a:t>‘I’ to ‘k’ with out passing through ‘k’</a:t>
            </a:r>
          </a:p>
          <a:p>
            <a:pPr lvl="2"/>
            <a:r>
              <a:rPr lang="en-US" dirty="0" smtClean="0"/>
              <a:t>‘k’ to ‘j’</a:t>
            </a:r>
          </a:p>
          <a:p>
            <a:pPr lvl="2"/>
            <a:r>
              <a:rPr lang="en-US" dirty="0" smtClean="0"/>
              <a:t>There is a possibility of path has a loop in ‘k’, hence we say the path passes through ‘k’</a:t>
            </a:r>
          </a:p>
          <a:p>
            <a:r>
              <a:rPr lang="en-US" dirty="0" smtClean="0"/>
              <a:t>The resultant RE of all these paths is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7026275" y="1641475"/>
          <a:ext cx="561975" cy="419100"/>
        </p:xfrm>
        <a:graphic>
          <a:graphicData uri="http://schemas.openxmlformats.org/presentationml/2006/ole">
            <p:oleObj spid="_x0000_s3079" name="Equation" r:id="rId4" imgW="291960" imgH="253800" progId="Equation.3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484938" y="3940175"/>
          <a:ext cx="4365625" cy="787400"/>
        </p:xfrm>
        <a:graphic>
          <a:graphicData uri="http://schemas.openxmlformats.org/presentationml/2006/ole">
            <p:oleObj spid="_x0000_s3080" name="Equation" r:id="rId5" imgW="1409400" imgH="253800" progId="Equation.3">
              <p:embed/>
            </p:oleObj>
          </a:graphicData>
        </a:graphic>
      </p:graphicFrame>
      <p:pic>
        <p:nvPicPr>
          <p:cNvPr id="20" name="Picture 19" descr="DFA to RE expression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2597" y="4720456"/>
            <a:ext cx="6268096" cy="15616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overall RE is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graphicFrame>
        <p:nvGraphicFramePr>
          <p:cNvPr id="13" name="Content Placeholder 12"/>
          <p:cNvGraphicFramePr>
            <a:graphicFrameLocks noChangeAspect="1"/>
          </p:cNvGraphicFramePr>
          <p:nvPr>
            <p:ph idx="1"/>
          </p:nvPr>
        </p:nvGraphicFramePr>
        <p:xfrm>
          <a:off x="1569957" y="1564629"/>
          <a:ext cx="6032500" cy="758825"/>
        </p:xfrm>
        <a:graphic>
          <a:graphicData uri="http://schemas.openxmlformats.org/presentationml/2006/ole">
            <p:oleObj spid="_x0000_s4098" name="Equation" r:id="rId4" imgW="2019240" imgH="2538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0930" y="3022168"/>
            <a:ext cx="1111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above formula will be used for deducing the RE from DFA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F96494-11BA-42DC-8202-447214E28F7E}"/>
</file>

<file path=customXml/itemProps2.xml><?xml version="1.0" encoding="utf-8"?>
<ds:datastoreItem xmlns:ds="http://schemas.openxmlformats.org/officeDocument/2006/customXml" ds:itemID="{489592A2-3DBF-4F49-BB7D-9840171ED347}"/>
</file>

<file path=customXml/itemProps3.xml><?xml version="1.0" encoding="utf-8"?>
<ds:datastoreItem xmlns:ds="http://schemas.openxmlformats.org/officeDocument/2006/customXml" ds:itemID="{0929E482-DD7C-496D-865C-3D96C771F912}"/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797</Words>
  <Application>Microsoft Office PowerPoint</Application>
  <PresentationFormat>Custom</PresentationFormat>
  <Paragraphs>84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Equation</vt:lpstr>
      <vt:lpstr>Microsoft Equation 3.0</vt:lpstr>
      <vt:lpstr>Slide 1</vt:lpstr>
      <vt:lpstr>DFA to RE</vt:lpstr>
      <vt:lpstr>DFA to RE</vt:lpstr>
      <vt:lpstr>DFA to RE</vt:lpstr>
      <vt:lpstr>Theorem</vt:lpstr>
      <vt:lpstr>Let us see more about this ‘K’ value</vt:lpstr>
      <vt:lpstr>We are trying to prove the theorem using induction on this ‘k’</vt:lpstr>
      <vt:lpstr>If i=j then the state has a self loop. () </vt:lpstr>
      <vt:lpstr>The overall RE is </vt:lpstr>
      <vt:lpstr>The DFA considered </vt:lpstr>
      <vt:lpstr>The substitution of k value as 1 will yield</vt:lpstr>
      <vt:lpstr>Contd…</vt:lpstr>
      <vt:lpstr>Slide 13</vt:lpstr>
      <vt:lpstr>Slide 14</vt:lpstr>
      <vt:lpstr>Slide 15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60</cp:revision>
  <dcterms:created xsi:type="dcterms:W3CDTF">2020-06-15T12:13:30Z</dcterms:created>
  <dcterms:modified xsi:type="dcterms:W3CDTF">2020-09-10T09:04:33Z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