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0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xmlns="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-82" y="-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23-09-2020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23-09-2020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23-09-2020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23-09-2020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23-09-2020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23-09-2020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xmlns="" id="{D55CA618-78A6-47F6-B865-E9315164F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xmlns="" id="{B83D307E-DF68-43F8-97CE-0AAE950A71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546E3D2-37BF-4528-9851-2B2F628234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xmlns="" id="{752A0C69-DC4E-4FC0-843C-BAA27B3A5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CSB4301 – Theory of Computation 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Pumping Lemma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xmlns="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xmlns="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919AD16-203D-4566-B9F0-BD78C757DBC5}"/>
              </a:ext>
            </a:extLst>
          </p:cNvPr>
          <p:cNvSpPr/>
          <p:nvPr/>
        </p:nvSpPr>
        <p:spPr>
          <a:xfrm>
            <a:off x="1041581" y="5502046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xmlns="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Inverse Homomorphism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A string homomorphism applied in reverse is called inverse homomorphism .</a:t>
            </a:r>
          </a:p>
          <a:p>
            <a:r>
              <a:rPr lang="en-US" sz="2000" dirty="0" smtClean="0"/>
              <a:t>This way also regular languages are preserved.</a:t>
            </a:r>
          </a:p>
          <a:p>
            <a:r>
              <a:rPr lang="en-US" sz="2000" dirty="0" smtClean="0"/>
              <a:t>Denoted by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583696" y="2390962"/>
          <a:ext cx="934419" cy="311473"/>
        </p:xfrm>
        <a:graphic>
          <a:graphicData uri="http://schemas.openxmlformats.org/presentationml/2006/ole">
            <p:oleObj spid="_x0000_s25602" name="Equation" r:id="rId4" imgW="685800" imgH="228600" progId="Equation.3">
              <p:embed/>
            </p:oleObj>
          </a:graphicData>
        </a:graphic>
      </p:graphicFrame>
      <p:pic>
        <p:nvPicPr>
          <p:cNvPr id="14" name="Picture 13" descr="homomorphis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1808" y="2564970"/>
            <a:ext cx="3110900" cy="35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Finding the equivalency of states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5" name="Content Placeholder 14" descr="minimizing DFA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2184" y="2029682"/>
            <a:ext cx="6386114" cy="3574090"/>
          </a:xfrm>
        </p:spPr>
      </p:pic>
      <p:sp>
        <p:nvSpPr>
          <p:cNvPr id="16" name="TextBox 15"/>
          <p:cNvSpPr txBox="1"/>
          <p:nvPr/>
        </p:nvSpPr>
        <p:spPr>
          <a:xfrm>
            <a:off x="7873139" y="2115519"/>
            <a:ext cx="3626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In any given DFA two states can be equivalent if they behave identically in all situations.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Any two equivalent states can be merged together form a minimized </a:t>
            </a:r>
            <a:r>
              <a:rPr lang="en-US" sz="2400" dirty="0" smtClean="0"/>
              <a:t>DFA.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Finding the </a:t>
            </a:r>
            <a:r>
              <a:rPr lang="en-IN" sz="3600" b="1" dirty="0" smtClean="0"/>
              <a:t>equivalency </a:t>
            </a:r>
            <a:r>
              <a:rPr lang="en-IN" sz="3600" b="1" dirty="0" smtClean="0"/>
              <a:t>of states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example if two states are accepting the  they can be termed equivalent.</a:t>
            </a:r>
          </a:p>
          <a:p>
            <a:r>
              <a:rPr lang="en-US" dirty="0" smtClean="0"/>
              <a:t>In a pair of states considered , if one state is accepting other is not then we say those two states are not equivalent (Distinguishable).</a:t>
            </a:r>
          </a:p>
          <a:p>
            <a:r>
              <a:rPr lang="en-US" dirty="0" smtClean="0"/>
              <a:t>Two states p and q are said to be equivalent  if </a:t>
            </a:r>
            <a:r>
              <a:rPr lang="el-GR" dirty="0" smtClean="0"/>
              <a:t>δ</a:t>
            </a:r>
            <a:r>
              <a:rPr lang="en-US" dirty="0" smtClean="0"/>
              <a:t>*(</a:t>
            </a:r>
            <a:r>
              <a:rPr lang="en-US" dirty="0" err="1" smtClean="0"/>
              <a:t>p,w</a:t>
            </a:r>
            <a:r>
              <a:rPr lang="en-US" dirty="0" smtClean="0"/>
              <a:t>) and </a:t>
            </a:r>
            <a:r>
              <a:rPr lang="el-GR" dirty="0" smtClean="0"/>
              <a:t>δ</a:t>
            </a:r>
            <a:r>
              <a:rPr lang="en-US" dirty="0" smtClean="0"/>
              <a:t>*(</a:t>
            </a:r>
            <a:r>
              <a:rPr lang="en-US" dirty="0" err="1" smtClean="0"/>
              <a:t>q,w</a:t>
            </a:r>
            <a:r>
              <a:rPr lang="en-US" dirty="0" smtClean="0"/>
              <a:t>) are same for all strings ‘w’.</a:t>
            </a:r>
          </a:p>
          <a:p>
            <a:r>
              <a:rPr lang="en-US" dirty="0" smtClean="0"/>
              <a:t>Conversely two states are said to be distinguishable if </a:t>
            </a:r>
            <a:r>
              <a:rPr lang="el-GR" dirty="0" smtClean="0"/>
              <a:t>δ</a:t>
            </a:r>
            <a:r>
              <a:rPr lang="en-US" dirty="0" smtClean="0"/>
              <a:t>*(</a:t>
            </a:r>
            <a:r>
              <a:rPr lang="en-US" dirty="0" err="1" smtClean="0"/>
              <a:t>p,w</a:t>
            </a:r>
            <a:r>
              <a:rPr lang="en-US" dirty="0" smtClean="0"/>
              <a:t>) and </a:t>
            </a:r>
            <a:r>
              <a:rPr lang="el-GR" dirty="0" smtClean="0"/>
              <a:t>δ</a:t>
            </a:r>
            <a:r>
              <a:rPr lang="en-US" dirty="0" smtClean="0"/>
              <a:t>*(</a:t>
            </a:r>
            <a:r>
              <a:rPr lang="en-US" dirty="0" err="1" smtClean="0"/>
              <a:t>q,w</a:t>
            </a:r>
            <a:r>
              <a:rPr lang="en-US" dirty="0" smtClean="0"/>
              <a:t>) leads to either accepting or non accepting state.</a:t>
            </a:r>
          </a:p>
          <a:p>
            <a:r>
              <a:rPr lang="en-US" dirty="0" smtClean="0"/>
              <a:t>Consider the states A and G in the DFA – Not Equivalent  </a:t>
            </a:r>
          </a:p>
          <a:p>
            <a:r>
              <a:rPr lang="en-US" dirty="0" smtClean="0"/>
              <a:t>Consider the states A and E in the DFA – Equivalent.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Finding the </a:t>
            </a:r>
            <a:r>
              <a:rPr lang="en-IN" sz="3600" b="1" dirty="0" err="1" smtClean="0"/>
              <a:t>equiavalency</a:t>
            </a:r>
            <a:r>
              <a:rPr lang="en-IN" sz="3600" b="1" dirty="0" smtClean="0"/>
              <a:t> of states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fail to prove the equivalency of states then those states are said to be distinguishable.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Finding the equivalency of states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3" name="Picture 12" descr="table filling algorith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146" y="1840092"/>
            <a:ext cx="4887760" cy="38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Properties of Regular Languages RL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r>
              <a:rPr lang="en-US" dirty="0" smtClean="0"/>
              <a:t>Regular Languages are set of Languages which are </a:t>
            </a:r>
            <a:r>
              <a:rPr lang="en-US" dirty="0" err="1" smtClean="0"/>
              <a:t>accpeted</a:t>
            </a:r>
            <a:r>
              <a:rPr lang="en-US" dirty="0" smtClean="0"/>
              <a:t> by NFA, E NFA , DFA and Regular Expression.</a:t>
            </a:r>
          </a:p>
          <a:p>
            <a:endParaRPr lang="en-US" dirty="0" smtClean="0"/>
          </a:p>
          <a:p>
            <a:r>
              <a:rPr lang="en-US" dirty="0" smtClean="0"/>
              <a:t>Closure in an important property of RL ,where some operations among RLs will also result in RLs.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Example: Intersection of two Regular Languages are also Regular Language.</a:t>
            </a:r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Proving Languages Not to be Regular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r>
              <a:rPr lang="en-US" dirty="0" smtClean="0"/>
              <a:t>Not all languages are Regular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The following language is not regular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={01,0011,000111,00001111,…..}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We will prove this by a concept called as pumping lemma.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588652" y="2712202"/>
          <a:ext cx="2696269" cy="657627"/>
        </p:xfrm>
        <a:graphic>
          <a:graphicData uri="http://schemas.openxmlformats.org/presentationml/2006/ole">
            <p:oleObj spid="_x0000_s22530" name="Equation" r:id="rId4" imgW="1041120" imgH="253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Pumping Lemma of Regular Languages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 L be a Regular language then there exists a constant ‘n’(which depends on L) such that for ever string ‘w’ in L |w| &gt;=n. n is the no of states in DFA which accepts the L.</a:t>
            </a:r>
          </a:p>
          <a:p>
            <a:r>
              <a:rPr lang="en-US" dirty="0" smtClean="0"/>
              <a:t>We have to split w=xyz Such that</a:t>
            </a:r>
          </a:p>
          <a:p>
            <a:pPr>
              <a:buNone/>
            </a:pPr>
            <a:r>
              <a:rPr lang="en-US" dirty="0" smtClean="0"/>
              <a:t>For all </a:t>
            </a:r>
          </a:p>
          <a:p>
            <a:pPr>
              <a:buNone/>
            </a:pPr>
            <a:r>
              <a:rPr lang="en-US" dirty="0" smtClean="0"/>
              <a:t>1.</a:t>
            </a:r>
          </a:p>
          <a:p>
            <a:pPr>
              <a:buNone/>
            </a:pPr>
            <a:r>
              <a:rPr lang="en-US" dirty="0" smtClean="0"/>
              <a:t>2.</a:t>
            </a:r>
          </a:p>
          <a:p>
            <a:pPr>
              <a:buNone/>
            </a:pPr>
            <a:r>
              <a:rPr lang="en-US" dirty="0" smtClean="0"/>
              <a:t>3. For all k &gt;0 X </a:t>
            </a:r>
            <a:r>
              <a:rPr lang="en-US" dirty="0" err="1" smtClean="0"/>
              <a:t>Y</a:t>
            </a:r>
            <a:r>
              <a:rPr lang="en-US" baseline="30000" dirty="0" err="1" smtClean="0"/>
              <a:t>k</a:t>
            </a:r>
            <a:r>
              <a:rPr lang="en-US" dirty="0" smtClean="0"/>
              <a:t> Z is also in L.</a:t>
            </a:r>
          </a:p>
          <a:p>
            <a:pPr>
              <a:buNone/>
            </a:pPr>
            <a:r>
              <a:rPr lang="en-US" dirty="0" smtClean="0"/>
              <a:t>This means we can always find a y not too far from the beginning (rule 2) of w can be pumped (repeating n number of times) or removed (k=0) keeps the resulting string still in the language.</a:t>
            </a:r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263111" y="3572358"/>
          <a:ext cx="1278611" cy="864503"/>
        </p:xfrm>
        <a:graphic>
          <a:graphicData uri="http://schemas.openxmlformats.org/presentationml/2006/ole">
            <p:oleObj spid="_x0000_s23555" name="Equation" r:id="rId4" imgW="495000" imgH="4060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Pumping Lemma of Regular Languages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L=L(A) for some DFA A. Suppose a has ‘n’ states.</a:t>
            </a:r>
            <a:endParaRPr lang="en-US" sz="2400" dirty="0" smtClean="0"/>
          </a:p>
          <a:p>
            <a:r>
              <a:rPr lang="en-US" dirty="0" smtClean="0"/>
              <a:t>Now consider a string of length ‘n’ or more </a:t>
            </a:r>
            <a:endParaRPr lang="en-US" sz="2400" dirty="0" smtClean="0"/>
          </a:p>
          <a:p>
            <a:r>
              <a:rPr lang="en-US" dirty="0" smtClean="0"/>
              <a:t>W=a</a:t>
            </a:r>
            <a:r>
              <a:rPr lang="en-US" baseline="-25000" dirty="0" smtClean="0"/>
              <a:t>1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 a</a:t>
            </a:r>
            <a:r>
              <a:rPr lang="en-US" baseline="-25000" dirty="0" smtClean="0"/>
              <a:t>3</a:t>
            </a:r>
            <a:r>
              <a:rPr lang="en-US" dirty="0" smtClean="0"/>
              <a:t>..a</a:t>
            </a:r>
            <a:r>
              <a:rPr lang="en-US" baseline="-25000" dirty="0" smtClean="0"/>
              <a:t>m</a:t>
            </a:r>
            <a:r>
              <a:rPr lang="en-US" dirty="0" smtClean="0"/>
              <a:t> where m&gt;=n 	</a:t>
            </a:r>
            <a:endParaRPr lang="en-US" sz="2400" dirty="0" smtClean="0"/>
          </a:p>
          <a:p>
            <a:r>
              <a:rPr lang="en-US" dirty="0" smtClean="0"/>
              <a:t>We find the transition </a:t>
            </a:r>
            <a:endParaRPr lang="en-US" sz="2400" dirty="0" smtClean="0"/>
          </a:p>
          <a:p>
            <a:r>
              <a:rPr lang="en-US" dirty="0" smtClean="0"/>
              <a:t>δ(q0, a</a:t>
            </a:r>
            <a:r>
              <a:rPr lang="en-US" baseline="-25000" dirty="0" smtClean="0"/>
              <a:t>1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 a</a:t>
            </a:r>
            <a:r>
              <a:rPr lang="en-US" baseline="-25000" dirty="0" smtClean="0"/>
              <a:t>3</a:t>
            </a:r>
            <a:r>
              <a:rPr lang="en-US" dirty="0" smtClean="0"/>
              <a:t>..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)=p</a:t>
            </a:r>
            <a:r>
              <a:rPr lang="en-US" baseline="-25000" dirty="0" smtClean="0"/>
              <a:t>i </a:t>
            </a:r>
            <a:r>
              <a:rPr lang="en-US" dirty="0" smtClean="0"/>
              <a:t> for </a:t>
            </a:r>
            <a:r>
              <a:rPr lang="en-US" dirty="0" err="1" smtClean="0"/>
              <a:t>i</a:t>
            </a:r>
            <a:r>
              <a:rPr lang="en-US" dirty="0" smtClean="0"/>
              <a:t>=0,1,2,..n</a:t>
            </a:r>
            <a:endParaRPr lang="en-US" sz="2400" dirty="0" smtClean="0"/>
          </a:p>
          <a:p>
            <a:r>
              <a:rPr lang="en-US" dirty="0" smtClean="0"/>
              <a:t>That is P</a:t>
            </a:r>
            <a:r>
              <a:rPr lang="en-US" baseline="-25000" dirty="0" smtClean="0"/>
              <a:t>i </a:t>
            </a:r>
            <a:r>
              <a:rPr lang="en-US" dirty="0" smtClean="0"/>
              <a:t>is the state A is in after reading the first ‘</a:t>
            </a:r>
            <a:r>
              <a:rPr lang="en-US" dirty="0" err="1" smtClean="0"/>
              <a:t>i</a:t>
            </a:r>
            <a:r>
              <a:rPr lang="en-US" dirty="0" smtClean="0"/>
              <a:t>’ symbols  of w.</a:t>
            </a:r>
            <a:endParaRPr lang="en-US" sz="2400" dirty="0" smtClean="0"/>
          </a:p>
          <a:p>
            <a:r>
              <a:rPr lang="en-US" dirty="0" smtClean="0"/>
              <a:t>By the pigeon hole principle is not possible for n+1 different p</a:t>
            </a:r>
            <a:r>
              <a:rPr lang="en-US" baseline="-25000" dirty="0" smtClean="0"/>
              <a:t>i’ </a:t>
            </a:r>
            <a:r>
              <a:rPr lang="en-US" dirty="0" smtClean="0"/>
              <a:t>s for </a:t>
            </a:r>
            <a:r>
              <a:rPr lang="en-US" dirty="0" err="1" smtClean="0"/>
              <a:t>i</a:t>
            </a:r>
            <a:r>
              <a:rPr lang="en-US" dirty="0" smtClean="0"/>
              <a:t>=0,1,..n to be distinct.</a:t>
            </a:r>
            <a:endParaRPr lang="en-US" sz="2400" dirty="0" smtClean="0"/>
          </a:p>
          <a:p>
            <a:r>
              <a:rPr lang="en-US" dirty="0" smtClean="0"/>
              <a:t>Since there are only ‘n’ different states. Thus we can find two different integers  </a:t>
            </a:r>
            <a:r>
              <a:rPr lang="en-US" dirty="0" err="1" smtClean="0"/>
              <a:t>i</a:t>
            </a:r>
            <a:r>
              <a:rPr lang="en-US" dirty="0" smtClean="0"/>
              <a:t> and j such that 0 ≤ I ≤ j ≤ n such that p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Pumping Lemma of Regular Languages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break w=xyz</a:t>
            </a:r>
            <a:endParaRPr lang="en-US" sz="2400" dirty="0" smtClean="0"/>
          </a:p>
          <a:p>
            <a:r>
              <a:rPr lang="en-US" dirty="0" smtClean="0"/>
              <a:t>x=a</a:t>
            </a:r>
            <a:r>
              <a:rPr lang="en-US" baseline="-25000" dirty="0" smtClean="0"/>
              <a:t>1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baseline="-25000" dirty="0" smtClean="0"/>
              <a:t>…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endParaRPr lang="en-US" sz="2400" dirty="0" smtClean="0"/>
          </a:p>
          <a:p>
            <a:r>
              <a:rPr lang="en-US" dirty="0" smtClean="0"/>
              <a:t>y= a</a:t>
            </a:r>
            <a:r>
              <a:rPr lang="en-US" baseline="-25000" dirty="0" smtClean="0"/>
              <a:t>i+1</a:t>
            </a:r>
            <a:r>
              <a:rPr lang="en-US" dirty="0" smtClean="0"/>
              <a:t> a</a:t>
            </a:r>
            <a:r>
              <a:rPr lang="en-US" baseline="-25000" dirty="0" smtClean="0"/>
              <a:t>i+2</a:t>
            </a:r>
            <a:r>
              <a:rPr lang="en-US" dirty="0" smtClean="0"/>
              <a:t> …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endParaRPr lang="en-US" sz="2400" dirty="0" smtClean="0"/>
          </a:p>
          <a:p>
            <a:r>
              <a:rPr lang="en-US" dirty="0" smtClean="0"/>
              <a:t>z= a</a:t>
            </a:r>
            <a:r>
              <a:rPr lang="en-US" baseline="-25000" dirty="0" smtClean="0"/>
              <a:t>j+1</a:t>
            </a:r>
            <a:r>
              <a:rPr lang="en-US" dirty="0" smtClean="0"/>
              <a:t> a</a:t>
            </a:r>
            <a:r>
              <a:rPr lang="en-US" baseline="-25000" dirty="0" smtClean="0"/>
              <a:t>j+2</a:t>
            </a:r>
            <a:r>
              <a:rPr lang="en-US" dirty="0" smtClean="0"/>
              <a:t> …. A</a:t>
            </a:r>
            <a:r>
              <a:rPr lang="en-US" baseline="-25000" dirty="0" smtClean="0"/>
              <a:t>m</a:t>
            </a:r>
          </a:p>
          <a:p>
            <a:endParaRPr lang="en-US" sz="2400" baseline="-25000" dirty="0" smtClean="0"/>
          </a:p>
          <a:p>
            <a:r>
              <a:rPr lang="en-US" sz="2400" dirty="0" smtClean="0"/>
              <a:t>note here  x and z can be empty but  y cannot be empty as stated before.</a:t>
            </a:r>
          </a:p>
          <a:p>
            <a:r>
              <a:rPr lang="en-US" sz="2400" dirty="0" smtClean="0"/>
              <a:t>Hence the point to understand is neither REs or FA s (DFA,E NFA, NFA) cannot be used for controlled string like equal number of 0’s and 1’s.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5" name="Picture 14" descr="pumping lemm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544" y="1518691"/>
            <a:ext cx="6469941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Closure properties of Regular Languages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Union of two regular languages is regular.</a:t>
            </a:r>
          </a:p>
          <a:p>
            <a:r>
              <a:rPr lang="en-US" sz="2400" dirty="0" smtClean="0"/>
              <a:t>The intersection of two regular languages is regular.</a:t>
            </a:r>
          </a:p>
          <a:p>
            <a:r>
              <a:rPr lang="en-US" sz="2400" dirty="0" smtClean="0"/>
              <a:t>The Complement of two regular languages is regular.</a:t>
            </a:r>
          </a:p>
          <a:p>
            <a:r>
              <a:rPr lang="en-US" sz="2400" dirty="0" smtClean="0"/>
              <a:t>The difference of two regular languages is regular.</a:t>
            </a:r>
          </a:p>
          <a:p>
            <a:r>
              <a:rPr lang="en-US" sz="2400" dirty="0" smtClean="0"/>
              <a:t>The reversal of a regular language is regular.</a:t>
            </a:r>
          </a:p>
          <a:p>
            <a:r>
              <a:rPr lang="en-US" sz="2400" dirty="0" smtClean="0"/>
              <a:t>The closure (*) of a regular language is regular.</a:t>
            </a:r>
          </a:p>
          <a:p>
            <a:r>
              <a:rPr lang="en-US" sz="2400" dirty="0" smtClean="0"/>
              <a:t>The concatenation of two regular languages is regular.</a:t>
            </a:r>
          </a:p>
          <a:p>
            <a:r>
              <a:rPr lang="en-US" sz="2400" dirty="0" smtClean="0"/>
              <a:t>The homomorphism of a regular language is regular.</a:t>
            </a:r>
          </a:p>
          <a:p>
            <a:r>
              <a:rPr lang="en-US" sz="2400" dirty="0" smtClean="0"/>
              <a:t>The inverse homomorphism of a regular language is regular.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Complement of Regular Languages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Set of all strings that does not belong to that language is the complement of the language.</a:t>
            </a:r>
          </a:p>
          <a:p>
            <a:r>
              <a:rPr lang="en-US" sz="2400" dirty="0" smtClean="0"/>
              <a:t>To obtain this complement is very simple</a:t>
            </a:r>
          </a:p>
          <a:p>
            <a:r>
              <a:rPr lang="en-US" sz="2400" dirty="0" smtClean="0"/>
              <a:t>Convert the given language as RE</a:t>
            </a:r>
          </a:p>
          <a:p>
            <a:r>
              <a:rPr lang="en-US" sz="2400" dirty="0" smtClean="0"/>
              <a:t>Then convert the RE into E NFA</a:t>
            </a:r>
          </a:p>
          <a:p>
            <a:r>
              <a:rPr lang="en-US" sz="2400" dirty="0" smtClean="0"/>
              <a:t>Convert the E NFA to DFA.</a:t>
            </a:r>
          </a:p>
          <a:p>
            <a:r>
              <a:rPr lang="en-US" sz="2400" dirty="0" smtClean="0"/>
              <a:t>In the DFA convert all accepting states as not accepting states and vice versa. </a:t>
            </a:r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Homomorphism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A string homomorphism is a function on strings that works by  substituting a particular string for each symbol.</a:t>
            </a:r>
          </a:p>
          <a:p>
            <a:r>
              <a:rPr lang="en-US" sz="2400" dirty="0" smtClean="0"/>
              <a:t>Example </a:t>
            </a:r>
          </a:p>
          <a:p>
            <a:pPr lvl="1"/>
            <a:r>
              <a:rPr lang="en-US" sz="1600" dirty="0" smtClean="0"/>
              <a:t>h(0)=</a:t>
            </a:r>
            <a:r>
              <a:rPr lang="en-US" sz="1600" dirty="0" err="1" smtClean="0"/>
              <a:t>ab</a:t>
            </a:r>
            <a:endParaRPr lang="en-US" sz="1600" dirty="0" smtClean="0"/>
          </a:p>
          <a:p>
            <a:pPr lvl="1"/>
            <a:r>
              <a:rPr lang="en-US" sz="1600" dirty="0" smtClean="0"/>
              <a:t>h(1)=</a:t>
            </a:r>
            <a:r>
              <a:rPr lang="el-GR" sz="1600" dirty="0" smtClean="0"/>
              <a:t>ε</a:t>
            </a:r>
            <a:endParaRPr lang="en-US" sz="1600" dirty="0" smtClean="0"/>
          </a:p>
          <a:p>
            <a:r>
              <a:rPr lang="en-US" sz="2000" dirty="0" smtClean="0"/>
              <a:t>Then consider the string w=0011</a:t>
            </a:r>
          </a:p>
          <a:p>
            <a:pPr>
              <a:buNone/>
            </a:pPr>
            <a:r>
              <a:rPr lang="en-US" sz="2000" dirty="0" smtClean="0"/>
              <a:t>Find h(0) h(0) h(1) h(1)=(</a:t>
            </a:r>
            <a:r>
              <a:rPr lang="en-US" sz="2000" dirty="0" err="1" smtClean="0"/>
              <a:t>ab</a:t>
            </a:r>
            <a:r>
              <a:rPr lang="en-US" sz="2000" dirty="0" smtClean="0"/>
              <a:t>)(</a:t>
            </a:r>
            <a:r>
              <a:rPr lang="en-US" sz="2000" dirty="0" err="1" smtClean="0"/>
              <a:t>ab</a:t>
            </a:r>
            <a:r>
              <a:rPr lang="en-US" sz="2000" dirty="0" smtClean="0"/>
              <a:t>)(</a:t>
            </a:r>
            <a:r>
              <a:rPr lang="el-GR" sz="2000" dirty="0" smtClean="0"/>
              <a:t>ε</a:t>
            </a:r>
            <a:r>
              <a:rPr lang="en-US" sz="2000" dirty="0" smtClean="0"/>
              <a:t>)(</a:t>
            </a:r>
            <a:r>
              <a:rPr lang="el-GR" sz="2000" dirty="0" smtClean="0"/>
              <a:t>ε</a:t>
            </a:r>
            <a:r>
              <a:rPr lang="en-US" sz="2000" dirty="0" smtClean="0"/>
              <a:t>)=</a:t>
            </a:r>
            <a:r>
              <a:rPr lang="en-US" sz="2000" dirty="0" err="1" smtClean="0"/>
              <a:t>abab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This way also regular languages are preserved.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987F23-6424-4A8D-9BC0-E81DB0ACC855}"/>
</file>

<file path=customXml/itemProps2.xml><?xml version="1.0" encoding="utf-8"?>
<ds:datastoreItem xmlns:ds="http://schemas.openxmlformats.org/officeDocument/2006/customXml" ds:itemID="{E66B2A1C-95DE-403C-9FA9-C37963033214}"/>
</file>

<file path=customXml/itemProps3.xml><?xml version="1.0" encoding="utf-8"?>
<ds:datastoreItem xmlns:ds="http://schemas.openxmlformats.org/officeDocument/2006/customXml" ds:itemID="{0CFF6982-98D0-451B-8DD6-3397152AB7AC}"/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913</Words>
  <Application>Microsoft Office PowerPoint</Application>
  <PresentationFormat>Custom</PresentationFormat>
  <Paragraphs>253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Slide 1</vt:lpstr>
      <vt:lpstr>Properties of Regular Languages RL</vt:lpstr>
      <vt:lpstr>Proving Languages Not to be Regular</vt:lpstr>
      <vt:lpstr>Pumping Lemma of Regular Languages</vt:lpstr>
      <vt:lpstr>Pumping Lemma of Regular Languages</vt:lpstr>
      <vt:lpstr>Pumping Lemma of Regular Languages</vt:lpstr>
      <vt:lpstr>Closure properties of Regular Languages</vt:lpstr>
      <vt:lpstr>Complement of Regular Languages</vt:lpstr>
      <vt:lpstr>Homomorphism</vt:lpstr>
      <vt:lpstr>Inverse Homomorphism </vt:lpstr>
      <vt:lpstr>Finding the equivalency of states</vt:lpstr>
      <vt:lpstr>Finding the equivalency of states</vt:lpstr>
      <vt:lpstr>Finding the equiavalency of states</vt:lpstr>
      <vt:lpstr>Finding the equivalency of states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62</cp:revision>
  <dcterms:created xsi:type="dcterms:W3CDTF">2020-06-15T12:13:30Z</dcterms:created>
  <dcterms:modified xsi:type="dcterms:W3CDTF">2020-09-23T09:11:48Z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