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9" r:id="rId3"/>
    <p:sldId id="300" r:id="rId4"/>
    <p:sldId id="302" r:id="rId5"/>
    <p:sldId id="301" r:id="rId6"/>
    <p:sldId id="303" r:id="rId7"/>
    <p:sldId id="304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6" r:id="rId18"/>
    <p:sldId id="325" r:id="rId19"/>
    <p:sldId id="326" r:id="rId20"/>
    <p:sldId id="327" r:id="rId21"/>
    <p:sldId id="317" r:id="rId22"/>
    <p:sldId id="318" r:id="rId23"/>
    <p:sldId id="319" r:id="rId24"/>
    <p:sldId id="320" r:id="rId25"/>
    <p:sldId id="321" r:id="rId26"/>
    <p:sldId id="322" r:id="rId27"/>
    <p:sldId id="324" r:id="rId28"/>
    <p:sldId id="32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22-09-2020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22-09-2020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22-09-2020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Ist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Programming Language Concepts </a:t>
            </a:r>
            <a:endParaRPr lang="en-US" sz="3600" b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Grammatical Structur</a:t>
            </a:r>
            <a:r>
              <a:rPr lang="en-IN" sz="3600" b="1" dirty="0" smtClean="0"/>
              <a:t>e of a Programming Language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Any natural language (English) is used for communication between two humans.</a:t>
            </a:r>
          </a:p>
          <a:p>
            <a:r>
              <a:rPr lang="en-US" dirty="0" smtClean="0"/>
              <a:t>Any natural language will have a legal set of symbols called </a:t>
            </a:r>
            <a:r>
              <a:rPr lang="en-US" dirty="0" smtClean="0"/>
              <a:t>alphabets, words </a:t>
            </a:r>
            <a:r>
              <a:rPr lang="en-US" dirty="0" smtClean="0"/>
              <a:t>and grammatical rules.</a:t>
            </a:r>
          </a:p>
          <a:p>
            <a:r>
              <a:rPr lang="en-US" dirty="0" smtClean="0"/>
              <a:t>Every programming Language also has legal set of </a:t>
            </a:r>
            <a:r>
              <a:rPr lang="en-US" dirty="0" smtClean="0"/>
              <a:t>symbols, words </a:t>
            </a:r>
            <a:r>
              <a:rPr lang="en-US" dirty="0" smtClean="0"/>
              <a:t>and grammatical rules.</a:t>
            </a:r>
          </a:p>
          <a:p>
            <a:r>
              <a:rPr lang="en-US" dirty="0" smtClean="0"/>
              <a:t>The Grammatical rule of a programming language is called as </a:t>
            </a:r>
            <a:r>
              <a:rPr lang="en-US" b="1" dirty="0" smtClean="0"/>
              <a:t>Syntax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Each programming </a:t>
            </a:r>
            <a:r>
              <a:rPr lang="en-US" dirty="0" smtClean="0"/>
              <a:t>l</a:t>
            </a:r>
            <a:r>
              <a:rPr lang="en-US" dirty="0" smtClean="0"/>
              <a:t>anguage has different set of </a:t>
            </a:r>
            <a:r>
              <a:rPr lang="en-US" b="1" dirty="0" smtClean="0"/>
              <a:t>syntax.</a:t>
            </a: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latin typeface="+mj-lt"/>
                <a:ea typeface="+mj-ea"/>
                <a:cs typeface="+mj-cs"/>
              </a:rPr>
              <a:t>Let us try converting the program to add two numbers into a sequence of dummy instructions - Algorithm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Start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Enter first number to add.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Enter second number to add.         These two are input statements.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 the two numbers.          This is the processing statement.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Display the result in the monitor.       This is the output statement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Stop.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The above instructions are dummy and does not belong to any  programming language.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  These kind of programs are called as algorithms.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The algorithm can be converted into a program using any programming language. 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13" name="Right Brace 12"/>
          <p:cNvSpPr/>
          <p:nvPr/>
        </p:nvSpPr>
        <p:spPr>
          <a:xfrm>
            <a:off x="5160935" y="2038027"/>
            <a:ext cx="418455" cy="8369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4280115" y="2952427"/>
            <a:ext cx="364210" cy="2505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5571641" y="3360549"/>
            <a:ext cx="364210" cy="2505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Semantics of programming Language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69196" y="1518834"/>
            <a:ext cx="10515600" cy="468912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Semantics is synonymous to </a:t>
            </a:r>
            <a:r>
              <a:rPr lang="en-US" b="1" dirty="0" smtClean="0"/>
              <a:t>Meaning or Logic</a:t>
            </a:r>
          </a:p>
          <a:p>
            <a:r>
              <a:rPr lang="en-US" dirty="0" smtClean="0"/>
              <a:t>Sometimes programmers write a statement which is correct in syntax but has no meaning.</a:t>
            </a:r>
          </a:p>
          <a:p>
            <a:r>
              <a:rPr lang="en-US" dirty="0" smtClean="0"/>
              <a:t>Theses kind of sentence said to have semantic error (hold no meaning)</a:t>
            </a:r>
          </a:p>
          <a:p>
            <a:r>
              <a:rPr lang="en-US" dirty="0" smtClean="0"/>
              <a:t>Meaning ???</a:t>
            </a:r>
          </a:p>
          <a:p>
            <a:pPr lvl="1"/>
            <a:r>
              <a:rPr lang="en-US" dirty="0" smtClean="0"/>
              <a:t>Let us consider the mathematical operator “+”</a:t>
            </a:r>
          </a:p>
          <a:p>
            <a:pPr lvl="1"/>
            <a:r>
              <a:rPr lang="en-US" dirty="0" smtClean="0"/>
              <a:t>In C language </a:t>
            </a:r>
            <a:r>
              <a:rPr lang="en-US" dirty="0" smtClean="0">
                <a:solidFill>
                  <a:srgbClr val="FF0000"/>
                </a:solidFill>
              </a:rPr>
              <a:t>10+20 =30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Hindustan + University is error</a:t>
            </a:r>
          </a:p>
          <a:p>
            <a:pPr lvl="1"/>
            <a:r>
              <a:rPr lang="en-US" dirty="0" smtClean="0"/>
              <a:t>In Python Language </a:t>
            </a:r>
            <a:r>
              <a:rPr lang="en-US" dirty="0" smtClean="0">
                <a:solidFill>
                  <a:srgbClr val="FF0000"/>
                </a:solidFill>
              </a:rPr>
              <a:t>10+20 =30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Hindustan + University is </a:t>
            </a:r>
            <a:r>
              <a:rPr lang="en-US" dirty="0" smtClean="0">
                <a:solidFill>
                  <a:srgbClr val="FF0000"/>
                </a:solidFill>
              </a:rPr>
              <a:t>Hindustan University.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programmer should understand these programming language specific nitty-gritty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Structure of a programming Language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480087" y="1859796"/>
            <a:ext cx="8609309" cy="12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of statements to include library function – Library functions are inbuilt functions  and ready to use functions .</a:t>
            </a:r>
          </a:p>
          <a:p>
            <a:pPr algn="ctr"/>
            <a:r>
              <a:rPr lang="en-US" dirty="0" smtClean="0"/>
              <a:t>Example: </a:t>
            </a:r>
            <a:r>
              <a:rPr lang="en-US" dirty="0" err="1" smtClean="0"/>
              <a:t>printf</a:t>
            </a:r>
            <a:r>
              <a:rPr lang="en-US" dirty="0" smtClean="0"/>
              <a:t>() function in C language is used for displaying anything in the monitor.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77504" y="3221064"/>
            <a:ext cx="8596393" cy="12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of instructions to perform a particular task ex: adding two numbers.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90421" y="4597830"/>
            <a:ext cx="8598976" cy="12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of instructions to display the output.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Structure of a programming Language of a sim</a:t>
            </a:r>
            <a:r>
              <a:rPr lang="en-IN" sz="3600" b="1" dirty="0" smtClean="0"/>
              <a:t>ple calculator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480087" y="1859796"/>
            <a:ext cx="8609309" cy="12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of statements to include library function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77505" y="3221064"/>
            <a:ext cx="1521418" cy="12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to adding two numbers.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90421" y="4597830"/>
            <a:ext cx="8598976" cy="12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functions which executes all the above functions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89335" y="3231396"/>
            <a:ext cx="1521418" cy="12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</a:t>
            </a:r>
            <a:r>
              <a:rPr lang="en-US" dirty="0" smtClean="0"/>
              <a:t>to </a:t>
            </a:r>
            <a:r>
              <a:rPr lang="en-US" dirty="0" smtClean="0"/>
              <a:t>Subtracting two numbers.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34747" y="3244313"/>
            <a:ext cx="1521418" cy="12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</a:t>
            </a:r>
            <a:r>
              <a:rPr lang="en-US" dirty="0" smtClean="0"/>
              <a:t>to </a:t>
            </a:r>
            <a:r>
              <a:rPr lang="en-US" dirty="0" smtClean="0"/>
              <a:t>Multiplying two numbers.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518902" y="3241729"/>
            <a:ext cx="1521418" cy="12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</a:t>
            </a:r>
            <a:r>
              <a:rPr lang="en-US" dirty="0" smtClean="0"/>
              <a:t>to </a:t>
            </a:r>
            <a:r>
              <a:rPr lang="en-US" dirty="0" smtClean="0"/>
              <a:t>Dividing two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Compiling a program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69196" y="1518834"/>
            <a:ext cx="10515600" cy="468912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600" dirty="0" smtClean="0"/>
              <a:t>#include&lt;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 </a:t>
            </a:r>
          </a:p>
          <a:p>
            <a:pPr>
              <a:buNone/>
            </a:pPr>
            <a:r>
              <a:rPr lang="en-US" sz="1600" dirty="0" err="1" smtClean="0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mai</a:t>
            </a:r>
            <a:r>
              <a:rPr lang="en-US" sz="1600" dirty="0" smtClean="0"/>
              <a:t>n 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err="1" smtClean="0"/>
              <a:t>p</a:t>
            </a:r>
            <a:r>
              <a:rPr lang="en-US" sz="1600" dirty="0" err="1" smtClean="0"/>
              <a:t>rintf</a:t>
            </a:r>
            <a:r>
              <a:rPr lang="en-US" sz="1600" dirty="0" smtClean="0"/>
              <a:t>(“welcome to the world of programming”);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above code is a sample C code –</a:t>
            </a:r>
            <a:r>
              <a:rPr lang="en-US" sz="2000" b="1" dirty="0" smtClean="0">
                <a:solidFill>
                  <a:srgbClr val="FF0000"/>
                </a:solidFill>
              </a:rPr>
              <a:t> “if you can read and </a:t>
            </a:r>
            <a:r>
              <a:rPr lang="en-US" sz="2000" b="1" dirty="0" err="1" smtClean="0">
                <a:solidFill>
                  <a:srgbClr val="FF0000"/>
                </a:solidFill>
              </a:rPr>
              <a:t>undrstand</a:t>
            </a:r>
            <a:r>
              <a:rPr lang="en-US" sz="2000" b="1" dirty="0" smtClean="0">
                <a:solidFill>
                  <a:srgbClr val="FF0000"/>
                </a:solidFill>
              </a:rPr>
              <a:t> this program, computer cannot read and understand this program because this program is still in human readable format”.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above program need to be converted/translators into a  machine readable format.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process of converting the human readable program (high level language) to a computer/machine readable format is called as compilations.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above process will be performed by a tool/software called compiler.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Every programming language will have its own compiler.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legitimacy of the words symbols and grammatical rule compliance will be checked by compilers.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Executing a Program- Run </a:t>
            </a:r>
            <a:r>
              <a:rPr lang="en-IN" sz="3600" b="1" dirty="0" smtClean="0"/>
              <a:t>Time Considerations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Once the program is compiled the program is ready to run/executed.</a:t>
            </a:r>
          </a:p>
          <a:p>
            <a:r>
              <a:rPr lang="en-US" dirty="0" smtClean="0"/>
              <a:t>Some programs which are successfully compiled will create errors during execution. These errors are called as runtime errors.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5" name="Picture 14" descr="Programming Meme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639" y="2758699"/>
            <a:ext cx="3062212" cy="3822980"/>
          </a:xfrm>
          <a:prstGeom prst="rect">
            <a:avLst/>
          </a:prstGeom>
        </p:spPr>
      </p:pic>
      <p:pic>
        <p:nvPicPr>
          <p:cNvPr id="16" name="Picture 15" descr="Programming Meme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980" y="3070149"/>
            <a:ext cx="3810000" cy="2918460"/>
          </a:xfrm>
          <a:prstGeom prst="rect">
            <a:avLst/>
          </a:prstGeom>
        </p:spPr>
      </p:pic>
      <p:pic>
        <p:nvPicPr>
          <p:cNvPr id="22532" name="Picture 4" descr="https://i.ytimg.com/vi/AM8YUxblqTc/hqdefaul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3514" y="3068664"/>
            <a:ext cx="3482562" cy="2611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Executing a Program- Run </a:t>
            </a:r>
            <a:r>
              <a:rPr lang="en-IN" sz="3600" b="1" dirty="0" smtClean="0"/>
              <a:t>Time Considerations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Some programming languages are </a:t>
            </a:r>
            <a:r>
              <a:rPr lang="en-US" dirty="0" smtClean="0"/>
              <a:t>O</a:t>
            </a:r>
            <a:r>
              <a:rPr lang="en-US" dirty="0" smtClean="0"/>
              <a:t>perating System(OS) specific.</a:t>
            </a:r>
          </a:p>
          <a:p>
            <a:pPr lvl="1"/>
            <a:r>
              <a:rPr lang="en-US" dirty="0" smtClean="0"/>
              <a:t> if we compile the program in windows OS then the program can be executed/used only in windows OS. Example : C language.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Some programming languages are Operating System(OS) </a:t>
            </a:r>
            <a:r>
              <a:rPr lang="en-US" dirty="0" smtClean="0"/>
              <a:t>independent.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we compile the program in windows OS then the program can be </a:t>
            </a:r>
            <a:r>
              <a:rPr lang="en-US" dirty="0" smtClean="0"/>
              <a:t>executed/used </a:t>
            </a:r>
            <a:r>
              <a:rPr lang="en-US" dirty="0" smtClean="0"/>
              <a:t>in </a:t>
            </a:r>
            <a:r>
              <a:rPr lang="en-US" dirty="0" smtClean="0"/>
              <a:t>any OS</a:t>
            </a:r>
            <a:r>
              <a:rPr lang="en-US" dirty="0" smtClean="0"/>
              <a:t>. Example : </a:t>
            </a:r>
            <a:r>
              <a:rPr lang="en-US" dirty="0" smtClean="0"/>
              <a:t>Java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Why are there so many </a:t>
            </a:r>
            <a:r>
              <a:rPr lang="en-US" sz="3600" b="1" dirty="0" smtClean="0"/>
              <a:t>programming languages</a:t>
            </a:r>
            <a:r>
              <a:rPr lang="en-US" sz="3600" b="1" dirty="0" smtClean="0"/>
              <a:t>?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Why does some people speak French?</a:t>
            </a:r>
          </a:p>
          <a:p>
            <a:r>
              <a:rPr lang="en-US" dirty="0" smtClean="0"/>
              <a:t>Programming </a:t>
            </a:r>
            <a:r>
              <a:rPr lang="en-US" dirty="0" smtClean="0"/>
              <a:t>languages have evolved over time as better ways have been </a:t>
            </a:r>
            <a:r>
              <a:rPr lang="en-US" dirty="0" smtClean="0"/>
              <a:t>developed to </a:t>
            </a:r>
            <a:r>
              <a:rPr lang="en-US" dirty="0" smtClean="0"/>
              <a:t>design them.</a:t>
            </a:r>
          </a:p>
          <a:p>
            <a:r>
              <a:rPr lang="en-US" dirty="0" smtClean="0"/>
              <a:t>First </a:t>
            </a:r>
            <a:r>
              <a:rPr lang="en-US" dirty="0" smtClean="0"/>
              <a:t>programming languages were developed in the 1950s</a:t>
            </a:r>
          </a:p>
          <a:p>
            <a:r>
              <a:rPr lang="en-US" dirty="0" smtClean="0"/>
              <a:t>Since </a:t>
            </a:r>
            <a:r>
              <a:rPr lang="en-US" dirty="0" smtClean="0"/>
              <a:t>then thousands of languages have been developed</a:t>
            </a:r>
          </a:p>
          <a:p>
            <a:r>
              <a:rPr lang="en-US" dirty="0" smtClean="0"/>
              <a:t>Different </a:t>
            </a:r>
            <a:r>
              <a:rPr lang="en-US" dirty="0" smtClean="0"/>
              <a:t>programming languages are designed for different types of programs.</a:t>
            </a:r>
          </a:p>
          <a:p>
            <a:pPr lvl="1"/>
            <a:r>
              <a:rPr lang="en-US" dirty="0" smtClean="0"/>
              <a:t>It </a:t>
            </a:r>
            <a:r>
              <a:rPr lang="en-US" dirty="0" smtClean="0"/>
              <a:t>could be due to </a:t>
            </a:r>
            <a:r>
              <a:rPr lang="en-US" dirty="0" smtClean="0"/>
              <a:t>evolution </a:t>
            </a:r>
          </a:p>
          <a:p>
            <a:pPr lvl="1"/>
            <a:r>
              <a:rPr lang="en-US" dirty="0" smtClean="0"/>
              <a:t>Or </a:t>
            </a:r>
            <a:r>
              <a:rPr lang="en-US" dirty="0" smtClean="0"/>
              <a:t>Special Purpose.</a:t>
            </a:r>
          </a:p>
          <a:p>
            <a:pPr lvl="1"/>
            <a:r>
              <a:rPr lang="en-US" dirty="0" smtClean="0"/>
              <a:t>Personal </a:t>
            </a:r>
            <a:r>
              <a:rPr lang="en-US" dirty="0" smtClean="0"/>
              <a:t>Preferences.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Different Types of Programming Domains?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Scientific applications</a:t>
            </a:r>
          </a:p>
          <a:p>
            <a:r>
              <a:rPr lang="en-US" dirty="0" smtClean="0"/>
              <a:t>Business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Artificial </a:t>
            </a:r>
            <a:r>
              <a:rPr lang="en-US" dirty="0" smtClean="0"/>
              <a:t>intelligence</a:t>
            </a:r>
          </a:p>
          <a:p>
            <a:r>
              <a:rPr lang="en-US" dirty="0" smtClean="0"/>
              <a:t>Systems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Scripting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Special-purpose </a:t>
            </a:r>
            <a:r>
              <a:rPr lang="en-US" dirty="0" smtClean="0"/>
              <a:t>languages</a:t>
            </a: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94484" y="1108129"/>
            <a:ext cx="9719957" cy="5532119"/>
            <a:chOff x="186853" y="1108131"/>
            <a:chExt cx="666155" cy="5532119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86853" y="1108131"/>
              <a:ext cx="323911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607627" y="2053525"/>
            <a:ext cx="4460319" cy="311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D.S.John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Deva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Prasanna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, AP(SG)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 smtClean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Department of Computer Science and Engineering</a:t>
            </a:r>
            <a:endParaRPr lang="en-US" sz="3600" b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32429" y="232438"/>
            <a:ext cx="3226336" cy="790452"/>
          </a:xfrm>
          <a:prstGeom prst="rect">
            <a:avLst/>
          </a:prstGeom>
        </p:spPr>
      </p:pic>
      <p:pic>
        <p:nvPicPr>
          <p:cNvPr id="10" name="Picture 9" descr="jdp-pi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087" y="1069011"/>
            <a:ext cx="4132743" cy="26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5" name="Picture 14" descr="types of programming langu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75" y="320751"/>
            <a:ext cx="10264140" cy="584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Myths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I belong to biology group in school, so I cannot learn programming.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Programming Meme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1929539"/>
            <a:ext cx="3400183" cy="47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Myths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My programs never gets compiled in first time.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4" name="Picture 13" descr="Programming Mem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43" y="1828800"/>
            <a:ext cx="3683693" cy="47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Myths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I hate programming it is like mathematics to me..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5" name="Picture 14" descr="Programming Mem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159" y="2229948"/>
            <a:ext cx="548640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Myths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Brisk effervescence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Programming Meme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085814"/>
            <a:ext cx="4086386" cy="40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Myths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Nobody need to understand the basics of programming languages, we just start developing that mobile app. 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Programming Meme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831" y="2309246"/>
            <a:ext cx="3191856" cy="389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Myths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Most of the programmers just download the codes and reuse them as per their requirement.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Programming Meme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907" y="2274700"/>
            <a:ext cx="5600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Myths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All stuff related to computer science is available in internet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4" name="Picture 13" descr="Programming Meme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180" y="2070574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Thank You .. Have a Great Day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Programming Language?</a:t>
            </a:r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A programming language is a </a:t>
            </a:r>
            <a:r>
              <a:rPr lang="en-US" dirty="0" smtClean="0"/>
              <a:t>formal language</a:t>
            </a:r>
            <a:r>
              <a:rPr lang="en-US" dirty="0" smtClean="0"/>
              <a:t> comprising a </a:t>
            </a:r>
            <a:r>
              <a:rPr lang="en-US" dirty="0" smtClean="0"/>
              <a:t>set of instructions</a:t>
            </a:r>
            <a:r>
              <a:rPr lang="en-US" dirty="0" smtClean="0"/>
              <a:t> that produce various kinds of output.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 smtClean="0"/>
              <a:t>languages are used in </a:t>
            </a:r>
            <a:r>
              <a:rPr lang="en-US" dirty="0" smtClean="0"/>
              <a:t>computer programming to implement algorithms.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smtClean="0"/>
              <a:t>programming languages consist of instructions for computers. There are programmable machines that use a set of specific instructions, rather than general programming languages. </a:t>
            </a:r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Now you got what a programming language is?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-programmers-reac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424" y="1692853"/>
            <a:ext cx="5613292" cy="3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Programming Language? </a:t>
            </a:r>
            <a:r>
              <a:rPr lang="en-IN" sz="36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(The Red Version)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A programming language is a </a:t>
            </a:r>
            <a:r>
              <a:rPr lang="en-US" dirty="0" smtClean="0">
                <a:solidFill>
                  <a:srgbClr val="FF0000"/>
                </a:solidFill>
              </a:rPr>
              <a:t>formal language</a:t>
            </a:r>
            <a:r>
              <a:rPr lang="en-US" dirty="0" smtClean="0"/>
              <a:t> comprising a </a:t>
            </a:r>
            <a:r>
              <a:rPr lang="en-US" dirty="0" smtClean="0"/>
              <a:t>set of </a:t>
            </a:r>
            <a:r>
              <a:rPr lang="en-US" dirty="0" smtClean="0">
                <a:solidFill>
                  <a:srgbClr val="FF0000"/>
                </a:solidFill>
              </a:rPr>
              <a:t>instructions</a:t>
            </a:r>
            <a:r>
              <a:rPr lang="en-US" dirty="0" smtClean="0"/>
              <a:t> that produce various kinds of </a:t>
            </a:r>
            <a:r>
              <a:rPr lang="en-US" dirty="0" smtClean="0">
                <a:solidFill>
                  <a:srgbClr val="FF0000"/>
                </a:solidFill>
              </a:rPr>
              <a:t>output.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 smtClean="0"/>
              <a:t>languages are used in </a:t>
            </a:r>
            <a:r>
              <a:rPr lang="en-US" dirty="0" smtClean="0">
                <a:solidFill>
                  <a:srgbClr val="FF0000"/>
                </a:solidFill>
              </a:rPr>
              <a:t>computer program</a:t>
            </a:r>
            <a:r>
              <a:rPr lang="en-US" dirty="0" smtClean="0"/>
              <a:t>ming to implement </a:t>
            </a:r>
            <a:r>
              <a:rPr lang="en-US" dirty="0" smtClean="0">
                <a:solidFill>
                  <a:srgbClr val="FF0000"/>
                </a:solidFill>
              </a:rPr>
              <a:t>algorithms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smtClean="0"/>
              <a:t>programming languages consist of</a:t>
            </a:r>
            <a:r>
              <a:rPr lang="en-US" dirty="0" smtClean="0">
                <a:solidFill>
                  <a:srgbClr val="FF0000"/>
                </a:solidFill>
              </a:rPr>
              <a:t> instructions</a:t>
            </a:r>
            <a:r>
              <a:rPr lang="en-US" dirty="0" smtClean="0"/>
              <a:t> for computers. There are programmable machines that use a set of specific instructions, rather than</a:t>
            </a:r>
            <a:r>
              <a:rPr lang="en-US" dirty="0" smtClean="0">
                <a:solidFill>
                  <a:srgbClr val="FF0000"/>
                </a:solidFill>
              </a:rPr>
              <a:t> general programming languages</a:t>
            </a:r>
            <a:r>
              <a:rPr lang="en-US" dirty="0" smtClean="0"/>
              <a:t>. </a:t>
            </a:r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685" y="100739"/>
            <a:ext cx="10757115" cy="610722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dirty="0" smtClean="0"/>
              <a:t>1 What </a:t>
            </a:r>
            <a:r>
              <a:rPr lang="en-IN" sz="2400" b="1" dirty="0" smtClean="0"/>
              <a:t>is a </a:t>
            </a:r>
            <a:r>
              <a:rPr lang="en-IN" sz="2400" b="1" dirty="0" smtClean="0"/>
              <a:t>programming </a:t>
            </a:r>
            <a:r>
              <a:rPr lang="en-IN" sz="2400" b="1" dirty="0" smtClean="0"/>
              <a:t>Language?	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smtClean="0"/>
              <a:t>language which is used to speak to a computer.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2 Why should I speak to a computer?</a:t>
            </a:r>
          </a:p>
          <a:p>
            <a:r>
              <a:rPr lang="en-US" sz="2400" dirty="0" smtClean="0"/>
              <a:t>because you are a programmer and the computer does complex processing with relative ease.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3 Will they here if we speak?</a:t>
            </a:r>
          </a:p>
          <a:p>
            <a:r>
              <a:rPr lang="en-US" sz="2400" dirty="0" smtClean="0"/>
              <a:t>Yes. They listen by the inputs provided by us(the programmers).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4 Will they respond back?</a:t>
            </a:r>
          </a:p>
          <a:p>
            <a:r>
              <a:rPr lang="en-US" sz="2400" dirty="0" smtClean="0"/>
              <a:t>Of course, they respond by giving the output.</a:t>
            </a:r>
            <a:r>
              <a:rPr lang="en-US" sz="2400" b="1" dirty="0" smtClean="0"/>
              <a:t> </a:t>
            </a:r>
          </a:p>
          <a:p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5. Why should I give input and get output from a computer?</a:t>
            </a:r>
          </a:p>
          <a:p>
            <a:r>
              <a:rPr lang="en-US" sz="2400" dirty="0" smtClean="0"/>
              <a:t>Read the answer to the question number 2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latin typeface="+mj-lt"/>
                <a:ea typeface="+mj-ea"/>
                <a:cs typeface="+mj-cs"/>
              </a:rPr>
              <a:t>The processing is any program…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4" name="Picture 13" descr="Input Process and outp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38" y="2165700"/>
            <a:ext cx="4527098" cy="1856110"/>
          </a:xfrm>
          <a:prstGeom prst="rect">
            <a:avLst/>
          </a:prstGeom>
        </p:spPr>
      </p:pic>
      <p:pic>
        <p:nvPicPr>
          <p:cNvPr id="16" name="Picture 15" descr="IO devices comput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225" y="1297751"/>
            <a:ext cx="3840480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latin typeface="+mj-lt"/>
                <a:ea typeface="+mj-ea"/>
                <a:cs typeface="+mj-cs"/>
              </a:rPr>
              <a:t>Let us consider the example of adding two numbers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05172" y="1627322"/>
            <a:ext cx="2688956" cy="118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Number1  = 10</a:t>
            </a:r>
          </a:p>
          <a:p>
            <a:pPr algn="ctr"/>
            <a:r>
              <a:rPr lang="en-US" dirty="0" smtClean="0"/>
              <a:t>Number 2 = 20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74949" y="1632487"/>
            <a:ext cx="2688956" cy="118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=Number1+</a:t>
            </a:r>
          </a:p>
          <a:p>
            <a:pPr algn="ctr"/>
            <a:r>
              <a:rPr lang="en-US" dirty="0" smtClean="0"/>
              <a:t>Number2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9228" y="1622157"/>
            <a:ext cx="2688956" cy="118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is 30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370882" y="2107769"/>
            <a:ext cx="922150" cy="271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956157" y="2151682"/>
            <a:ext cx="867905" cy="224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68644" y="3053166"/>
            <a:ext cx="97484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I give the input ??</a:t>
            </a:r>
          </a:p>
          <a:p>
            <a:r>
              <a:rPr lang="en-US" dirty="0" smtClean="0"/>
              <a:t>By specific set of devices called as input devices. Example </a:t>
            </a:r>
            <a:r>
              <a:rPr lang="en-US" dirty="0" smtClean="0"/>
              <a:t>:</a:t>
            </a:r>
            <a:r>
              <a:rPr lang="en-US" dirty="0" smtClean="0"/>
              <a:t>Keyboard.</a:t>
            </a:r>
          </a:p>
          <a:p>
            <a:endParaRPr lang="en-US" dirty="0" smtClean="0"/>
          </a:p>
          <a:p>
            <a:r>
              <a:rPr lang="en-US" dirty="0" smtClean="0"/>
              <a:t>How will I get output?</a:t>
            </a:r>
          </a:p>
          <a:p>
            <a:r>
              <a:rPr lang="en-US" dirty="0" smtClean="0"/>
              <a:t>Through </a:t>
            </a:r>
            <a:r>
              <a:rPr lang="en-US" dirty="0" smtClean="0"/>
              <a:t>specific set of devices called as </a:t>
            </a:r>
            <a:r>
              <a:rPr lang="en-US" dirty="0" smtClean="0"/>
              <a:t>output </a:t>
            </a:r>
            <a:r>
              <a:rPr lang="en-US" dirty="0" smtClean="0"/>
              <a:t>devices. Example </a:t>
            </a:r>
            <a:r>
              <a:rPr lang="en-US" dirty="0" smtClean="0"/>
              <a:t>:Monitor.</a:t>
            </a:r>
          </a:p>
          <a:p>
            <a:endParaRPr lang="en-US" dirty="0" smtClean="0"/>
          </a:p>
          <a:p>
            <a:r>
              <a:rPr lang="en-US" dirty="0" smtClean="0"/>
              <a:t>Though there may be several input devices the keyboard is defined as the standard input device and refereed to as </a:t>
            </a:r>
            <a:r>
              <a:rPr lang="en-US" b="1" dirty="0" smtClean="0"/>
              <a:t>“</a:t>
            </a:r>
            <a:r>
              <a:rPr lang="en-US" b="1" dirty="0" err="1" smtClean="0"/>
              <a:t>stdin</a:t>
            </a:r>
            <a:r>
              <a:rPr lang="en-US" b="1" dirty="0" smtClean="0"/>
              <a:t>”.</a:t>
            </a:r>
          </a:p>
          <a:p>
            <a:endParaRPr lang="en-US" dirty="0" smtClean="0"/>
          </a:p>
          <a:p>
            <a:r>
              <a:rPr lang="en-US" dirty="0" smtClean="0"/>
              <a:t>Though there </a:t>
            </a:r>
            <a:r>
              <a:rPr lang="en-US" dirty="0" smtClean="0"/>
              <a:t>are several output devices </a:t>
            </a:r>
            <a:r>
              <a:rPr lang="en-US" dirty="0" smtClean="0"/>
              <a:t>the </a:t>
            </a:r>
            <a:r>
              <a:rPr lang="en-US" dirty="0" smtClean="0"/>
              <a:t>monitor </a:t>
            </a:r>
            <a:r>
              <a:rPr lang="en-US" dirty="0" smtClean="0"/>
              <a:t>is defined as the standard </a:t>
            </a:r>
            <a:r>
              <a:rPr lang="en-US" dirty="0" smtClean="0"/>
              <a:t>output device and </a:t>
            </a:r>
            <a:r>
              <a:rPr lang="en-US" dirty="0" smtClean="0"/>
              <a:t>refereed to as </a:t>
            </a:r>
            <a:r>
              <a:rPr lang="en-US" b="1" dirty="0" smtClean="0"/>
              <a:t>“</a:t>
            </a:r>
            <a:r>
              <a:rPr lang="en-US" b="1" dirty="0" err="1" smtClean="0"/>
              <a:t>stdout</a:t>
            </a:r>
            <a:r>
              <a:rPr lang="en-US" b="1" dirty="0" smtClean="0"/>
              <a:t>”.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Programming Language and Program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programming language is tool for writing programs that can be executed by a computer.</a:t>
            </a:r>
          </a:p>
          <a:p>
            <a:endParaRPr lang="en-US" dirty="0" smtClean="0"/>
          </a:p>
          <a:p>
            <a:r>
              <a:rPr lang="en-US" dirty="0" smtClean="0"/>
              <a:t>The program is a sequence of instructions executed together to accomplish a task.</a:t>
            </a:r>
          </a:p>
          <a:p>
            <a:endParaRPr lang="en-US" dirty="0" smtClean="0"/>
          </a:p>
          <a:p>
            <a:r>
              <a:rPr lang="en-US" dirty="0" smtClean="0"/>
              <a:t>Functions a smaller sub units of a larger program. Sometime complex tasks will be divided into smaller tasks called as functions.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r>
              <a:rPr lang="en-US" dirty="0" smtClean="0"/>
              <a:t>The sequence of instructions are also referred as code.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6660AE-FE06-415B-BCD4-7D59A9784E41}"/>
</file>

<file path=customXml/itemProps2.xml><?xml version="1.0" encoding="utf-8"?>
<ds:datastoreItem xmlns:ds="http://schemas.openxmlformats.org/officeDocument/2006/customXml" ds:itemID="{60F868F6-8076-4D7F-9440-5C4132656675}"/>
</file>

<file path=customXml/itemProps3.xml><?xml version="1.0" encoding="utf-8"?>
<ds:datastoreItem xmlns:ds="http://schemas.openxmlformats.org/officeDocument/2006/customXml" ds:itemID="{2C5D2165-71B1-4889-9D83-E5F96B897B79}"/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1331</Words>
  <Application>Microsoft Office PowerPoint</Application>
  <PresentationFormat>Custom</PresentationFormat>
  <Paragraphs>328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What is a Programming Language? </vt:lpstr>
      <vt:lpstr>Now you got what a programming language is?</vt:lpstr>
      <vt:lpstr>What is a Programming Language? (The Red Version)</vt:lpstr>
      <vt:lpstr>Slide 6</vt:lpstr>
      <vt:lpstr>The processing is any program…</vt:lpstr>
      <vt:lpstr>Let us consider the example of adding two numbers</vt:lpstr>
      <vt:lpstr>Programming Language and Program</vt:lpstr>
      <vt:lpstr>Grammatical Structure of a Programming Language</vt:lpstr>
      <vt:lpstr>Let us try converting the program to add two numbers into a sequence of dummy instructions - Algorithm</vt:lpstr>
      <vt:lpstr>Semantics of programming Language</vt:lpstr>
      <vt:lpstr>General Structure of a programming Language</vt:lpstr>
      <vt:lpstr>General Structure of a programming Language of a simple calculator </vt:lpstr>
      <vt:lpstr>Compiling a program</vt:lpstr>
      <vt:lpstr>Executing a Program- Run Time Considerations</vt:lpstr>
      <vt:lpstr>Executing a Program- Run Time Considerations</vt:lpstr>
      <vt:lpstr>Why are there so many programming languages?</vt:lpstr>
      <vt:lpstr>Different Types of Programming Domains?</vt:lpstr>
      <vt:lpstr>Slide 20</vt:lpstr>
      <vt:lpstr>Myths </vt:lpstr>
      <vt:lpstr>Myths </vt:lpstr>
      <vt:lpstr>Myths </vt:lpstr>
      <vt:lpstr>Myths </vt:lpstr>
      <vt:lpstr>Myths </vt:lpstr>
      <vt:lpstr>Myths </vt:lpstr>
      <vt:lpstr>Myths </vt:lpstr>
      <vt:lpstr>Thank You .. Have a Great Day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77</cp:revision>
  <dcterms:created xsi:type="dcterms:W3CDTF">2020-06-15T12:13:30Z</dcterms:created>
  <dcterms:modified xsi:type="dcterms:W3CDTF">2020-09-22T20:50:08Z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