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00" r:id="rId3"/>
    <p:sldId id="326" r:id="rId4"/>
    <p:sldId id="327" r:id="rId5"/>
    <p:sldId id="324" r:id="rId6"/>
    <p:sldId id="325" r:id="rId7"/>
    <p:sldId id="330" r:id="rId8"/>
    <p:sldId id="323" r:id="rId9"/>
    <p:sldId id="328" r:id="rId10"/>
    <p:sldId id="331" r:id="rId11"/>
    <p:sldId id="332" r:id="rId12"/>
    <p:sldId id="33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="" xmlns:p15="http://schemas.microsoft.com/office/powerpoint/2012/main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 autoAdjust="0"/>
  </p:normalViewPr>
  <p:slideViewPr>
    <p:cSldViewPr snapToGrid="0">
      <p:cViewPr varScale="1">
        <p:scale>
          <a:sx n="98" d="100"/>
          <a:sy n="98" d="100"/>
        </p:scale>
        <p:origin x="-82" y="-12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7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pPr/>
              <a:t>02-11-2020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pPr/>
              <a:t>02-11-2020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4D6-0FD4-41A5-8DD4-80759096037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20A7-EF3C-43BD-AA55-56345DEEA5E3}" type="datetime1">
              <a:rPr lang="en-IN" smtClean="0"/>
              <a:pPr/>
              <a:t>02-11-2020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7CFE-2C09-4820-8B53-D3B00376CA65}" type="datetime1">
              <a:rPr lang="en-IN" smtClean="0"/>
              <a:pPr/>
              <a:t>02-11-2020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C45-562E-4F3B-8ADD-6B7C098716B0}" type="datetime1">
              <a:rPr lang="en-IN" smtClean="0"/>
              <a:pPr/>
              <a:t>02-11-2020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56F-D9FA-4BF7-9B03-9BE117C49311}" type="datetime1">
              <a:rPr lang="en-IN" smtClean="0"/>
              <a:pPr/>
              <a:t>02-11-2020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3B9D-7337-41FD-BA1F-6411094EDAFE}" type="datetime1">
              <a:rPr lang="en-IN" smtClean="0"/>
              <a:pPr/>
              <a:t>02-11-2020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40C-45BD-47E7-AFE2-D37D94F28DB9}" type="datetime1">
              <a:rPr lang="en-IN" smtClean="0"/>
              <a:pPr/>
              <a:t>02-11-2020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AC8-BA71-4A76-BBDB-C92A1C8586D3}" type="datetime1">
              <a:rPr lang="en-IN" smtClean="0"/>
              <a:pPr/>
              <a:t>02-11-2020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BE4-8C46-41F8-A8D6-A312B4DF6A51}" type="datetime1">
              <a:rPr lang="en-IN" smtClean="0"/>
              <a:pPr/>
              <a:t>02-11-2020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78FD-9EC0-4C70-BB12-9437A2F9AFA1}" type="datetime1">
              <a:rPr lang="en-IN" smtClean="0"/>
              <a:pPr/>
              <a:t>02-11-2020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71A1-76DD-4AAC-9161-D52C908C3F87}" type="datetime1">
              <a:rPr lang="en-IN" smtClean="0"/>
              <a:pPr/>
              <a:t>02-11-2020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F56D-5B44-42D9-8BB8-4F3BB8F9CB3E}" type="datetime1">
              <a:rPr lang="en-IN" smtClean="0"/>
              <a:pPr/>
              <a:t>02-11-2020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C924-D9C9-43A7-9981-48889F95C93B}" type="datetime1">
              <a:rPr lang="en-IN" smtClean="0"/>
              <a:pPr/>
              <a:t>02-11-2020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="" xmlns:a16="http://schemas.microsoft.com/office/drawing/2014/main" id="{D55CA618-78A6-47F6-B865-E9315164F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="" xmlns:a16="http://schemas.microsoft.com/office/drawing/2014/main" id="{B83D307E-DF68-43F8-97CE-0AAE950A71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="" xmlns:a16="http://schemas.microsoft.com/office/drawing/2014/main" id="{5546E3D2-37BF-4528-9851-2B2F628234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="" xmlns:a16="http://schemas.microsoft.com/office/drawing/2014/main" id="{752A0C69-DC4E-4FC0-843C-BAA27B3A56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 smtClean="0">
                <a:latin typeface="+mj-lt"/>
                <a:ea typeface="+mj-ea"/>
                <a:cs typeface="+mj-cs"/>
              </a:rPr>
              <a:t>B.Tech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Computer Science and Engineering – </a:t>
            </a:r>
            <a:r>
              <a:rPr lang="en-US" sz="3600" b="1" dirty="0" err="1" smtClean="0">
                <a:latin typeface="+mj-lt"/>
                <a:ea typeface="+mj-ea"/>
                <a:cs typeface="+mj-cs"/>
              </a:rPr>
              <a:t>Vth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Semester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smtClean="0">
                <a:latin typeface="+mj-lt"/>
                <a:ea typeface="+mj-ea"/>
                <a:cs typeface="+mj-cs"/>
              </a:rPr>
              <a:t>Theory of Computation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="" xmlns:a16="http://schemas.microsoft.com/office/drawing/2014/main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="" xmlns:a16="http://schemas.microsoft.com/office/drawing/2014/main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dirty="0" smtClean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/>
              <a:t>Department of Computer Science and Engineering</a:t>
            </a:r>
            <a:endParaRPr lang="en-US" sz="4400" b="1" dirty="0"/>
          </a:p>
        </p:txBody>
      </p:sp>
    </p:spTree>
    <p:extLst>
      <p:ext uri="{BB962C8B-B14F-4D97-AF65-F5344CB8AC3E}">
        <p14:creationId xmlns="" xmlns:p14="http://schemas.microsoft.com/office/powerpoint/2010/main" val="34338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662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smtClean="0"/>
              <a:t>Theorem 6.13..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976393"/>
            <a:ext cx="10733867" cy="53013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Only if : if a String is accepted by PDA then it has a left most derivation(accepted by the CFG)</a:t>
            </a:r>
          </a:p>
          <a:p>
            <a:pPr>
              <a:buNone/>
            </a:pPr>
            <a:r>
              <a:rPr lang="en-US" dirty="0" smtClean="0"/>
              <a:t>We start</a:t>
            </a:r>
            <a:r>
              <a:rPr lang="en-US" dirty="0" smtClean="0"/>
              <a:t> with an understanding that if a PDA pops out a variable ‘A’ from top of the stack without ever going below A then A derives what ever input was consumed from the input, in G.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q,x,A</a:t>
            </a:r>
            <a:r>
              <a:rPr lang="en-US" dirty="0" smtClean="0"/>
              <a:t>) </a:t>
            </a:r>
            <a:r>
              <a:rPr lang="el-GR" dirty="0" smtClean="0"/>
              <a:t>Ⱶ</a:t>
            </a:r>
            <a:r>
              <a:rPr lang="en-US" dirty="0" smtClean="0"/>
              <a:t>*(q,</a:t>
            </a:r>
            <a:r>
              <a:rPr lang="el-GR" dirty="0" smtClean="0"/>
              <a:t>ε</a:t>
            </a:r>
            <a:r>
              <a:rPr lang="en-US" dirty="0" smtClean="0"/>
              <a:t>,</a:t>
            </a:r>
            <a:r>
              <a:rPr lang="el-GR" dirty="0" smtClean="0"/>
              <a:t>ε</a:t>
            </a:r>
            <a:r>
              <a:rPr lang="en-US" dirty="0" smtClean="0"/>
              <a:t>)  then A -&gt;* x</a:t>
            </a:r>
          </a:p>
          <a:p>
            <a:pPr>
              <a:buNone/>
            </a:pPr>
            <a:r>
              <a:rPr lang="en-US" dirty="0" smtClean="0"/>
              <a:t>The proof is on the induction if number of moves made by PDA.</a:t>
            </a:r>
          </a:p>
          <a:p>
            <a:pPr>
              <a:buNone/>
            </a:pPr>
            <a:r>
              <a:rPr lang="en-US" dirty="0" smtClean="0"/>
              <a:t>Basis Case One move : This means input is consumed A-&gt;</a:t>
            </a:r>
            <a:r>
              <a:rPr lang="el-GR" dirty="0" smtClean="0"/>
              <a:t> </a:t>
            </a:r>
            <a:r>
              <a:rPr lang="el-GR" dirty="0" smtClean="0"/>
              <a:t>ε</a:t>
            </a:r>
            <a:r>
              <a:rPr lang="en-US" dirty="0" smtClean="0"/>
              <a:t> in this case </a:t>
            </a:r>
          </a:p>
          <a:p>
            <a:pPr>
              <a:buNone/>
            </a:pPr>
            <a:r>
              <a:rPr lang="en-US" dirty="0" smtClean="0"/>
              <a:t>x=</a:t>
            </a:r>
            <a:r>
              <a:rPr lang="el-GR" dirty="0" smtClean="0"/>
              <a:t>ε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66240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IN" sz="3600" b="1" dirty="0" smtClean="0"/>
              <a:t>Theorem 6.13</a:t>
            </a:r>
            <a:r>
              <a:rPr lang="en-IN" sz="3600" b="1" dirty="0" smtClean="0"/>
              <a:t>..</a:t>
            </a:r>
            <a:r>
              <a:rPr lang="en-US" sz="3600" dirty="0" smtClean="0"/>
              <a:t> If PDA has n moves and n&gt;1</a:t>
            </a:r>
            <a:br>
              <a:rPr lang="en-US" sz="3600" dirty="0" smtClean="0"/>
            </a:b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976393"/>
            <a:ext cx="9144001" cy="530131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3600" dirty="0" smtClean="0"/>
              <a:t>The first move should be a push as pop can happen only when a match </a:t>
            </a:r>
          </a:p>
          <a:p>
            <a:pPr>
              <a:buNone/>
            </a:pPr>
            <a:r>
              <a:rPr lang="en-US" sz="3600" dirty="0" smtClean="0"/>
              <a:t>for a terminal is found on the top of the stack.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Suppose </a:t>
            </a:r>
            <a:r>
              <a:rPr lang="en-US" sz="3600" dirty="0" smtClean="0"/>
              <a:t>the rule used is A-&gt; Y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Y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 .. </a:t>
            </a:r>
            <a:r>
              <a:rPr lang="en-US" sz="3600" dirty="0" err="1" smtClean="0"/>
              <a:t>Y</a:t>
            </a:r>
            <a:r>
              <a:rPr lang="en-US" sz="3600" baseline="-25000" dirty="0" err="1" smtClean="0"/>
              <a:t>k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  where Y</a:t>
            </a:r>
            <a:r>
              <a:rPr lang="en-US" sz="3600" baseline="-25000" dirty="0" smtClean="0"/>
              <a:t>i </a:t>
            </a:r>
            <a:r>
              <a:rPr lang="en-US" sz="3600" dirty="0" smtClean="0"/>
              <a:t>is either a terminal or a variable.</a:t>
            </a:r>
          </a:p>
          <a:p>
            <a:pPr>
              <a:buNone/>
            </a:pPr>
            <a:r>
              <a:rPr lang="en-US" sz="3600" dirty="0" smtClean="0"/>
              <a:t>The </a:t>
            </a:r>
            <a:r>
              <a:rPr lang="en-US" sz="3600" dirty="0" smtClean="0"/>
              <a:t>next n-1 moves must consume the input x and will have its net effect on the stack (push or pop</a:t>
            </a:r>
            <a:r>
              <a:rPr lang="en-US" sz="3600" dirty="0" smtClean="0"/>
              <a:t>).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We break the input x into </a:t>
            </a:r>
            <a:r>
              <a:rPr lang="en-US" sz="3600" dirty="0" smtClean="0"/>
              <a:t>x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x</a:t>
            </a:r>
            <a:r>
              <a:rPr lang="en-US" sz="3600" baseline="-25000" dirty="0" smtClean="0"/>
              <a:t>2..</a:t>
            </a:r>
            <a:r>
              <a:rPr lang="en-US" sz="3600" dirty="0" err="1" smtClean="0"/>
              <a:t>x</a:t>
            </a:r>
            <a:r>
              <a:rPr lang="en-US" sz="3600" baseline="-25000" dirty="0" err="1" smtClean="0"/>
              <a:t>k</a:t>
            </a:r>
            <a:r>
              <a:rPr lang="en-US" sz="3600" baseline="-25000" dirty="0" smtClean="0"/>
              <a:t> </a:t>
            </a:r>
            <a:r>
              <a:rPr lang="en-US" sz="3600" dirty="0" smtClean="0"/>
              <a:t> </a:t>
            </a:r>
            <a:r>
              <a:rPr lang="en-US" sz="3600" dirty="0" smtClean="0"/>
              <a:t>here x</a:t>
            </a:r>
            <a:r>
              <a:rPr lang="en-US" sz="3600" baseline="-25000" dirty="0" smtClean="0"/>
              <a:t>i </a:t>
            </a:r>
            <a:r>
              <a:rPr lang="en-US" sz="3600" dirty="0" smtClean="0"/>
              <a:t>is a portion consumed by PDA each x</a:t>
            </a:r>
            <a:r>
              <a:rPr lang="en-US" sz="3600" baseline="-25000" dirty="0" smtClean="0"/>
              <a:t>i </a:t>
            </a:r>
            <a:r>
              <a:rPr lang="en-US" sz="3600" dirty="0" smtClean="0"/>
              <a:t> is consumed and pops 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Y</a:t>
            </a:r>
            <a:r>
              <a:rPr lang="en-US" sz="3600" baseline="-25000" dirty="0" smtClean="0"/>
              <a:t>i </a:t>
            </a:r>
            <a:r>
              <a:rPr lang="en-US" sz="3600" dirty="0" smtClean="0"/>
              <a:t> </a:t>
            </a:r>
            <a:r>
              <a:rPr lang="en-US" sz="3600" dirty="0" smtClean="0"/>
              <a:t>until the Y</a:t>
            </a:r>
            <a:r>
              <a:rPr lang="en-US" sz="3600" baseline="-25000" dirty="0" smtClean="0"/>
              <a:t>1 </a:t>
            </a:r>
            <a:r>
              <a:rPr lang="en-US" sz="3600" dirty="0" smtClean="0"/>
              <a:t>is popped out (remember </a:t>
            </a:r>
            <a:r>
              <a:rPr lang="en-US" sz="3600" dirty="0" smtClean="0"/>
              <a:t>Y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 is the first symbol pushed to the stack and if this is popped </a:t>
            </a: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then </a:t>
            </a:r>
            <a:r>
              <a:rPr lang="en-US" sz="3600" dirty="0" smtClean="0"/>
              <a:t>the stack </a:t>
            </a:r>
            <a:r>
              <a:rPr lang="en-US" sz="3600" dirty="0" smtClean="0"/>
              <a:t>is </a:t>
            </a:r>
            <a:r>
              <a:rPr lang="en-US" sz="3600" dirty="0" smtClean="0"/>
              <a:t>empty).</a:t>
            </a:r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The </a:t>
            </a:r>
            <a:r>
              <a:rPr lang="en-US" sz="3600" dirty="0" smtClean="0"/>
              <a:t>image shows how x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x</a:t>
            </a:r>
            <a:r>
              <a:rPr lang="en-US" sz="3600" baseline="-25000" dirty="0" smtClean="0"/>
              <a:t>2</a:t>
            </a:r>
            <a:r>
              <a:rPr lang="en-US" sz="3600" dirty="0" smtClean="0"/>
              <a:t>x</a:t>
            </a:r>
            <a:r>
              <a:rPr lang="en-US" sz="3600" baseline="-25000" dirty="0" smtClean="0"/>
              <a:t>3</a:t>
            </a:r>
            <a:r>
              <a:rPr lang="en-US" sz="3600" dirty="0" smtClean="0"/>
              <a:t> pops </a:t>
            </a:r>
            <a:r>
              <a:rPr lang="en-US" sz="3600" dirty="0" err="1" smtClean="0"/>
              <a:t>BaC</a:t>
            </a:r>
            <a:r>
              <a:rPr lang="en-US" sz="3600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baseline="-25000" dirty="0" smtClean="0"/>
              <a:t> 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1531" y="2092272"/>
            <a:ext cx="4705700" cy="428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662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Theorem 6.13..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976393"/>
            <a:ext cx="10733867" cy="530131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Formally we can conclude that (q,x</a:t>
            </a:r>
            <a:r>
              <a:rPr lang="en-US" baseline="-25000" dirty="0" smtClean="0"/>
              <a:t>i</a:t>
            </a:r>
            <a:r>
              <a:rPr lang="en-US" dirty="0" smtClean="0"/>
              <a:t>x</a:t>
            </a:r>
            <a:r>
              <a:rPr lang="en-US" baseline="-25000" dirty="0" smtClean="0"/>
              <a:t>i+1</a:t>
            </a:r>
            <a:r>
              <a:rPr lang="en-US" dirty="0" smtClean="0"/>
              <a:t>….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 err="1" smtClean="0"/>
              <a:t>,Y</a:t>
            </a:r>
            <a:r>
              <a:rPr lang="en-US" baseline="-25000" dirty="0" err="1" smtClean="0"/>
              <a:t>i</a:t>
            </a:r>
            <a:r>
              <a:rPr lang="en-US" dirty="0" smtClean="0"/>
              <a:t>)Ⱶ*(q,x</a:t>
            </a:r>
            <a:r>
              <a:rPr lang="en-US" baseline="-25000" dirty="0" smtClean="0"/>
              <a:t>i+1</a:t>
            </a:r>
            <a:r>
              <a:rPr lang="en-US" dirty="0" smtClean="0"/>
              <a:t>....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k­</a:t>
            </a:r>
            <a:r>
              <a:rPr lang="en-US" dirty="0" err="1" smtClean="0"/>
              <a:t>,ε</a:t>
            </a:r>
            <a:r>
              <a:rPr lang="en-US" dirty="0" smtClean="0"/>
              <a:t>) for </a:t>
            </a:r>
            <a:r>
              <a:rPr lang="en-US" dirty="0" err="1" smtClean="0"/>
              <a:t>i</a:t>
            </a:r>
            <a:r>
              <a:rPr lang="en-US" dirty="0" smtClean="0"/>
              <a:t>=1,2,..k</a:t>
            </a:r>
          </a:p>
          <a:p>
            <a:r>
              <a:rPr lang="en-US" dirty="0" smtClean="0"/>
              <a:t>Note : none of the moves can be more than n-1 so the inductive hypothesis applies if Y</a:t>
            </a:r>
            <a:r>
              <a:rPr lang="en-US" baseline="-25000" dirty="0" smtClean="0"/>
              <a:t>i </a:t>
            </a:r>
            <a:r>
              <a:rPr lang="en-US" dirty="0" smtClean="0"/>
              <a:t> is a variable 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i</a:t>
            </a:r>
            <a:r>
              <a:rPr lang="en-US" dirty="0" smtClean="0"/>
              <a:t>-&gt;*x</a:t>
            </a:r>
            <a:r>
              <a:rPr lang="en-US" baseline="-25000" dirty="0" smtClean="0"/>
              <a:t>i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is a terminal then there must be only one move involved and it matches x</a:t>
            </a:r>
            <a:r>
              <a:rPr lang="en-US" baseline="-25000" dirty="0" smtClean="0"/>
              <a:t>i </a:t>
            </a:r>
            <a:r>
              <a:rPr lang="en-US" dirty="0" smtClean="0"/>
              <a:t>against Y</a:t>
            </a:r>
            <a:r>
              <a:rPr lang="en-US" baseline="-25000" dirty="0" smtClean="0"/>
              <a:t>i</a:t>
            </a:r>
            <a:endParaRPr lang="en-US" dirty="0" smtClean="0"/>
          </a:p>
          <a:p>
            <a:r>
              <a:rPr lang="en-US" dirty="0" smtClean="0"/>
              <a:t>Here also we have Y</a:t>
            </a:r>
            <a:r>
              <a:rPr lang="en-US" baseline="-25000" dirty="0" smtClean="0"/>
              <a:t>i</a:t>
            </a:r>
            <a:r>
              <a:rPr lang="en-US" dirty="0" smtClean="0"/>
              <a:t>-&gt;*x</a:t>
            </a:r>
            <a:r>
              <a:rPr lang="en-US" baseline="-25000" dirty="0" smtClean="0"/>
              <a:t>i</a:t>
            </a:r>
            <a:endParaRPr lang="en-US" dirty="0" smtClean="0"/>
          </a:p>
          <a:p>
            <a:r>
              <a:rPr lang="en-US" dirty="0" smtClean="0"/>
              <a:t>and we say A -&gt;Y</a:t>
            </a:r>
            <a:r>
              <a:rPr lang="en-US" baseline="-25000" dirty="0" smtClean="0"/>
              <a:t>1</a:t>
            </a:r>
            <a:r>
              <a:rPr lang="en-US" dirty="0" smtClean="0"/>
              <a:t> Y</a:t>
            </a:r>
            <a:r>
              <a:rPr lang="en-US" baseline="-25000" dirty="0" smtClean="0"/>
              <a:t>2….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-&gt;* x</a:t>
            </a:r>
            <a:r>
              <a:rPr lang="en-US" baseline="-25000" dirty="0" smtClean="0"/>
              <a:t>1</a:t>
            </a:r>
            <a:r>
              <a:rPr lang="en-US" dirty="0" smtClean="0"/>
              <a:t>Y</a:t>
            </a:r>
            <a:r>
              <a:rPr lang="en-US" baseline="-25000" dirty="0" smtClean="0"/>
              <a:t>2</a:t>
            </a:r>
            <a:r>
              <a:rPr lang="en-US" dirty="0" smtClean="0"/>
              <a:t>……</a:t>
            </a:r>
            <a:r>
              <a:rPr lang="en-US" dirty="0" err="1" smtClean="0"/>
              <a:t>Y</a:t>
            </a:r>
            <a:r>
              <a:rPr lang="en-US" baseline="-25000" dirty="0" err="1" smtClean="0"/>
              <a:t>k</a:t>
            </a:r>
            <a:r>
              <a:rPr lang="en-US" dirty="0" smtClean="0"/>
              <a:t> -&gt;*…-&gt;*x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2 …</a:t>
            </a:r>
            <a:r>
              <a:rPr lang="en-US" dirty="0" err="1" smtClean="0"/>
              <a:t>x</a:t>
            </a:r>
            <a:r>
              <a:rPr lang="en-US" baseline="-25000" dirty="0" err="1" smtClean="0"/>
              <a:t>k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That is A-&gt;x. 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CFG s and PDAs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1759058"/>
          </a:xfrm>
        </p:spPr>
        <p:txBody>
          <a:bodyPr/>
          <a:lstStyle/>
          <a:p>
            <a:r>
              <a:rPr lang="en-US" dirty="0" smtClean="0"/>
              <a:t>PDAs are the recognizing machines of the CFGs</a:t>
            </a:r>
          </a:p>
          <a:p>
            <a:r>
              <a:rPr lang="en-US" dirty="0" smtClean="0"/>
              <a:t>Every CFG has an equivalent PDA</a:t>
            </a:r>
          </a:p>
          <a:p>
            <a:r>
              <a:rPr lang="en-US" dirty="0" smtClean="0"/>
              <a:t>Every PDA has an equivalent CFG.</a:t>
            </a:r>
          </a:p>
          <a:p>
            <a:pPr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14594" y="3950453"/>
            <a:ext cx="77724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7476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Idea of Converting a CFG into a PDA	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038386"/>
            <a:ext cx="10515600" cy="5169574"/>
          </a:xfrm>
        </p:spPr>
        <p:txBody>
          <a:bodyPr/>
          <a:lstStyle/>
          <a:p>
            <a:r>
              <a:rPr lang="en-US" dirty="0" smtClean="0"/>
              <a:t>The idea is to generate the left sentential forms the grammar uses to derive any particular string ‘w’.</a:t>
            </a:r>
          </a:p>
          <a:p>
            <a:r>
              <a:rPr lang="en-US" dirty="0" smtClean="0"/>
              <a:t>The tail of each sentential form </a:t>
            </a:r>
            <a:r>
              <a:rPr lang="en-US" dirty="0" err="1" smtClean="0"/>
              <a:t>xA</a:t>
            </a:r>
            <a:r>
              <a:rPr lang="el-GR" dirty="0" smtClean="0"/>
              <a:t>α</a:t>
            </a:r>
            <a:r>
              <a:rPr lang="en-US" dirty="0" smtClean="0"/>
              <a:t> with A appears on the stack top.</a:t>
            </a:r>
          </a:p>
          <a:p>
            <a:r>
              <a:rPr lang="en-US" dirty="0" smtClean="0"/>
              <a:t>What is x???</a:t>
            </a:r>
          </a:p>
          <a:p>
            <a:r>
              <a:rPr lang="en-US" dirty="0" smtClean="0"/>
              <a:t>x is the substring which is consumed from the input ‘w’ and the remaining will be available as the input.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Ex:w</a:t>
            </a:r>
            <a:r>
              <a:rPr lang="en-US" dirty="0" smtClean="0"/>
              <a:t>=</a:t>
            </a:r>
            <a:r>
              <a:rPr lang="en-US" dirty="0" err="1" smtClean="0"/>
              <a:t>xy</a:t>
            </a:r>
            <a:r>
              <a:rPr lang="en-US" dirty="0" smtClean="0"/>
              <a:t> then x is the string that is consumed and y is the string left in the input for further scanning.</a:t>
            </a:r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Idea of Converting a CFG into a PDA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891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Suppose PDA has the ID (</a:t>
            </a:r>
            <a:r>
              <a:rPr lang="en-US" dirty="0" err="1" smtClean="0"/>
              <a:t>q,y,A</a:t>
            </a:r>
            <a:r>
              <a:rPr lang="el-GR" dirty="0" smtClean="0"/>
              <a:t>α</a:t>
            </a:r>
            <a:r>
              <a:rPr lang="en-US" dirty="0" smtClean="0"/>
              <a:t>) representing the left sentential form </a:t>
            </a:r>
            <a:r>
              <a:rPr lang="en-US" dirty="0" err="1" smtClean="0"/>
              <a:t>xA</a:t>
            </a:r>
            <a:r>
              <a:rPr lang="el-GR" dirty="0" smtClean="0"/>
              <a:t>α</a:t>
            </a:r>
            <a:r>
              <a:rPr lang="en-US" dirty="0" smtClean="0"/>
              <a:t> and if there is a production of the form A-&gt;</a:t>
            </a:r>
            <a:r>
              <a:rPr lang="el-GR" dirty="0" smtClean="0"/>
              <a:t>β</a:t>
            </a:r>
            <a:r>
              <a:rPr lang="en-US" dirty="0" smtClean="0"/>
              <a:t> then we replace A with </a:t>
            </a:r>
            <a:r>
              <a:rPr lang="el-GR" dirty="0" smtClean="0"/>
              <a:t>β</a:t>
            </a:r>
            <a:r>
              <a:rPr lang="en-US" dirty="0" smtClean="0"/>
              <a:t> </a:t>
            </a:r>
          </a:p>
          <a:p>
            <a:r>
              <a:rPr lang="en-US" dirty="0" smtClean="0"/>
              <a:t> now we will have the id (</a:t>
            </a:r>
            <a:r>
              <a:rPr lang="en-US" dirty="0" err="1" smtClean="0"/>
              <a:t>q,y</a:t>
            </a:r>
            <a:r>
              <a:rPr lang="en-US" dirty="0" smtClean="0"/>
              <a:t>,</a:t>
            </a:r>
            <a:r>
              <a:rPr lang="el-GR" dirty="0" smtClean="0"/>
              <a:t>βα</a:t>
            </a:r>
            <a:r>
              <a:rPr lang="en-US" dirty="0" smtClean="0"/>
              <a:t>)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q,y,A</a:t>
            </a:r>
            <a:r>
              <a:rPr lang="el-GR" dirty="0" smtClean="0"/>
              <a:t>α</a:t>
            </a:r>
            <a:r>
              <a:rPr lang="en-US" dirty="0" smtClean="0"/>
              <a:t>)Ⱶ (</a:t>
            </a:r>
            <a:r>
              <a:rPr lang="en-US" dirty="0" err="1" smtClean="0"/>
              <a:t>q,y</a:t>
            </a:r>
            <a:r>
              <a:rPr lang="en-US" dirty="0" smtClean="0"/>
              <a:t>,</a:t>
            </a:r>
            <a:r>
              <a:rPr lang="el-GR" dirty="0" smtClean="0"/>
              <a:t>βα</a:t>
            </a:r>
            <a:r>
              <a:rPr lang="en-US" dirty="0" smtClean="0"/>
              <a:t>)  provided there is a production of the form A-&gt;</a:t>
            </a:r>
            <a:r>
              <a:rPr lang="el-GR" dirty="0" smtClean="0"/>
              <a:t>β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The generic algorithm will be </a:t>
            </a:r>
          </a:p>
          <a:p>
            <a:r>
              <a:rPr lang="en-US" dirty="0" smtClean="0"/>
              <a:t>For each variable(Non Terminal) A</a:t>
            </a:r>
          </a:p>
          <a:p>
            <a:pPr>
              <a:buNone/>
            </a:pPr>
            <a:r>
              <a:rPr lang="en-US" dirty="0" smtClean="0"/>
              <a:t>1. </a:t>
            </a:r>
            <a:r>
              <a:rPr lang="el-GR" dirty="0" smtClean="0"/>
              <a:t>δ</a:t>
            </a:r>
            <a:r>
              <a:rPr lang="en-US" dirty="0" smtClean="0"/>
              <a:t>(q,</a:t>
            </a:r>
            <a:r>
              <a:rPr lang="el-GR" dirty="0" smtClean="0"/>
              <a:t>ε</a:t>
            </a:r>
            <a:r>
              <a:rPr lang="en-US" dirty="0" smtClean="0"/>
              <a:t>,A) = (q,</a:t>
            </a:r>
            <a:r>
              <a:rPr lang="el-GR" dirty="0" smtClean="0"/>
              <a:t>β</a:t>
            </a:r>
            <a:r>
              <a:rPr lang="en-US" dirty="0" smtClean="0"/>
              <a:t>) for every production | given A-&gt;</a:t>
            </a:r>
            <a:r>
              <a:rPr lang="el-GR" dirty="0" smtClean="0"/>
              <a:t>β</a:t>
            </a:r>
            <a:r>
              <a:rPr lang="en-US" dirty="0" smtClean="0"/>
              <a:t> is a production in Grammar.</a:t>
            </a:r>
          </a:p>
          <a:p>
            <a:pPr>
              <a:buNone/>
            </a:pPr>
            <a:r>
              <a:rPr lang="en-US" dirty="0" smtClean="0"/>
              <a:t>2. For each terminal a </a:t>
            </a:r>
            <a:r>
              <a:rPr lang="el-GR" dirty="0" smtClean="0"/>
              <a:t>δ</a:t>
            </a:r>
            <a:r>
              <a:rPr lang="en-US" dirty="0" smtClean="0"/>
              <a:t>(</a:t>
            </a:r>
            <a:r>
              <a:rPr lang="en-US" dirty="0" err="1" smtClean="0"/>
              <a:t>q,a,a</a:t>
            </a:r>
            <a:r>
              <a:rPr lang="en-US" dirty="0" smtClean="0"/>
              <a:t>)=(q,</a:t>
            </a:r>
            <a:r>
              <a:rPr lang="el-GR" dirty="0" smtClean="0"/>
              <a:t>ε</a:t>
            </a:r>
            <a:r>
              <a:rPr lang="en-US" dirty="0" smtClean="0"/>
              <a:t>). 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 us consider the CFG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891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I-&gt;a|b|Ia|Ib|I0|I1</a:t>
            </a:r>
          </a:p>
          <a:p>
            <a:pPr>
              <a:buNone/>
            </a:pPr>
            <a:r>
              <a:rPr lang="en-US" dirty="0" smtClean="0"/>
              <a:t>E-&gt;I|E+E|E*E|(E)</a:t>
            </a:r>
          </a:p>
          <a:p>
            <a:pPr>
              <a:buNone/>
            </a:pPr>
            <a:r>
              <a:rPr lang="en-US" dirty="0" smtClean="0"/>
              <a:t>The PDA will have only one state</a:t>
            </a:r>
          </a:p>
          <a:p>
            <a:pPr>
              <a:buNone/>
            </a:pPr>
            <a:r>
              <a:rPr lang="en-US" dirty="0" smtClean="0"/>
              <a:t>P=({q},T, TUV,</a:t>
            </a:r>
            <a:r>
              <a:rPr lang="el-GR" dirty="0" smtClean="0"/>
              <a:t>δ</a:t>
            </a:r>
            <a:r>
              <a:rPr lang="en-US" dirty="0" smtClean="0"/>
              <a:t>,</a:t>
            </a:r>
            <a:r>
              <a:rPr lang="en-US" dirty="0" err="1" smtClean="0"/>
              <a:t>q,S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Compare this with the normal PDA definition</a:t>
            </a:r>
          </a:p>
          <a:p>
            <a:pPr>
              <a:buNone/>
            </a:pPr>
            <a:r>
              <a:rPr lang="en-US" dirty="0" smtClean="0"/>
              <a:t>P={Q,∑,</a:t>
            </a:r>
            <a:r>
              <a:rPr lang="el-GR" dirty="0" smtClean="0"/>
              <a:t>Γ</a:t>
            </a:r>
            <a:r>
              <a:rPr lang="en-US" dirty="0" smtClean="0"/>
              <a:t>,</a:t>
            </a:r>
            <a:r>
              <a:rPr lang="el-GR" dirty="0" smtClean="0"/>
              <a:t>δ</a:t>
            </a:r>
            <a:r>
              <a:rPr lang="en-US" dirty="0" smtClean="0"/>
              <a:t>,q0,Z,F)</a:t>
            </a:r>
          </a:p>
          <a:p>
            <a:pPr>
              <a:buNone/>
            </a:pPr>
            <a:r>
              <a:rPr lang="en-US" dirty="0" smtClean="0"/>
              <a:t>Note that the PDA obtained from CFG does not has a F because we are </a:t>
            </a:r>
          </a:p>
          <a:p>
            <a:pPr>
              <a:buNone/>
            </a:pPr>
            <a:r>
              <a:rPr lang="en-US" dirty="0" smtClean="0"/>
              <a:t>attempting to create a PDA which accepts strings by empty stack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2">
              <a:buNone/>
            </a:pPr>
            <a:endParaRPr lang="en-US" b="1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8406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transitions of the PDA for the CFG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891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δ(q,</a:t>
            </a:r>
            <a:r>
              <a:rPr lang="el-GR" dirty="0" smtClean="0"/>
              <a:t>ε</a:t>
            </a:r>
            <a:r>
              <a:rPr lang="en-US" dirty="0" smtClean="0"/>
              <a:t>,I)={(</a:t>
            </a:r>
            <a:r>
              <a:rPr lang="en-US" dirty="0" err="1" smtClean="0"/>
              <a:t>q,a</a:t>
            </a:r>
            <a:r>
              <a:rPr lang="en-US" dirty="0" smtClean="0"/>
              <a:t>), (</a:t>
            </a:r>
            <a:r>
              <a:rPr lang="en-US" dirty="0" err="1" smtClean="0"/>
              <a:t>q,b</a:t>
            </a:r>
            <a:r>
              <a:rPr lang="en-US" dirty="0" smtClean="0"/>
              <a:t>), (</a:t>
            </a:r>
            <a:r>
              <a:rPr lang="en-US" dirty="0" err="1" smtClean="0"/>
              <a:t>q,Ia</a:t>
            </a:r>
            <a:r>
              <a:rPr lang="en-US" dirty="0" smtClean="0"/>
              <a:t>), (</a:t>
            </a:r>
            <a:r>
              <a:rPr lang="en-US" dirty="0" err="1" smtClean="0"/>
              <a:t>q,Ib</a:t>
            </a:r>
            <a:r>
              <a:rPr lang="en-US" dirty="0" smtClean="0"/>
              <a:t>), (q,I0), (q,I1)}</a:t>
            </a:r>
          </a:p>
          <a:p>
            <a:r>
              <a:rPr lang="en-US" dirty="0" smtClean="0"/>
              <a:t>δ(q,</a:t>
            </a:r>
            <a:r>
              <a:rPr lang="el-GR" dirty="0" smtClean="0"/>
              <a:t>ε</a:t>
            </a:r>
            <a:r>
              <a:rPr lang="en-US" dirty="0" smtClean="0"/>
              <a:t>,E)={(</a:t>
            </a:r>
            <a:r>
              <a:rPr lang="en-US" dirty="0" err="1" smtClean="0"/>
              <a:t>q,I</a:t>
            </a:r>
            <a:r>
              <a:rPr lang="en-US" dirty="0" smtClean="0"/>
              <a:t>), (</a:t>
            </a:r>
            <a:r>
              <a:rPr lang="en-US" dirty="0" err="1" smtClean="0"/>
              <a:t>q,E+E</a:t>
            </a:r>
            <a:r>
              <a:rPr lang="en-US" dirty="0" smtClean="0"/>
              <a:t>), (</a:t>
            </a:r>
            <a:r>
              <a:rPr lang="en-US" dirty="0" err="1" smtClean="0"/>
              <a:t>q,E</a:t>
            </a:r>
            <a:r>
              <a:rPr lang="en-US" dirty="0" smtClean="0"/>
              <a:t>*E), (q,(E)}</a:t>
            </a:r>
          </a:p>
          <a:p>
            <a:r>
              <a:rPr lang="en-US" dirty="0" smtClean="0"/>
              <a:t>δ(</a:t>
            </a:r>
            <a:r>
              <a:rPr lang="en-US" dirty="0" err="1" smtClean="0"/>
              <a:t>q,a,a</a:t>
            </a:r>
            <a:r>
              <a:rPr lang="en-US" dirty="0" smtClean="0"/>
              <a:t>)=(q,</a:t>
            </a:r>
            <a:r>
              <a:rPr lang="el-GR" dirty="0" smtClean="0"/>
              <a:t>ε</a:t>
            </a:r>
            <a:r>
              <a:rPr lang="en-US" dirty="0" smtClean="0"/>
              <a:t>)</a:t>
            </a:r>
          </a:p>
          <a:p>
            <a:r>
              <a:rPr lang="en-US" dirty="0" smtClean="0"/>
              <a:t>δ(</a:t>
            </a:r>
            <a:r>
              <a:rPr lang="en-US" dirty="0" err="1" smtClean="0"/>
              <a:t>q,b,b</a:t>
            </a:r>
            <a:r>
              <a:rPr lang="en-US" dirty="0" smtClean="0"/>
              <a:t>)=(q,</a:t>
            </a:r>
            <a:r>
              <a:rPr lang="el-GR" dirty="0" smtClean="0"/>
              <a:t>ε</a:t>
            </a:r>
            <a:r>
              <a:rPr lang="en-US" dirty="0" smtClean="0"/>
              <a:t>)</a:t>
            </a:r>
          </a:p>
          <a:p>
            <a:r>
              <a:rPr lang="en-US" dirty="0" smtClean="0"/>
              <a:t>δ(q,0,0)=(q,</a:t>
            </a:r>
            <a:r>
              <a:rPr lang="el-GR" dirty="0" smtClean="0"/>
              <a:t>ε</a:t>
            </a:r>
            <a:r>
              <a:rPr lang="en-US" dirty="0" smtClean="0"/>
              <a:t>)</a:t>
            </a:r>
          </a:p>
          <a:p>
            <a:r>
              <a:rPr lang="en-US" dirty="0" smtClean="0"/>
              <a:t>δ(q,1,1)=(q,</a:t>
            </a:r>
            <a:r>
              <a:rPr lang="el-GR" dirty="0" smtClean="0"/>
              <a:t>ε</a:t>
            </a:r>
            <a:r>
              <a:rPr lang="en-US" dirty="0" smtClean="0"/>
              <a:t>)</a:t>
            </a:r>
          </a:p>
          <a:p>
            <a:r>
              <a:rPr lang="en-US" dirty="0" smtClean="0"/>
              <a:t>δ(q,+,+)=(q,</a:t>
            </a:r>
            <a:r>
              <a:rPr lang="el-GR" dirty="0" smtClean="0"/>
              <a:t>ε</a:t>
            </a:r>
            <a:r>
              <a:rPr lang="en-US" dirty="0" smtClean="0"/>
              <a:t>)</a:t>
            </a:r>
          </a:p>
          <a:p>
            <a:r>
              <a:rPr lang="en-US" dirty="0" smtClean="0"/>
              <a:t>δ(q,*,*)=(q,</a:t>
            </a:r>
            <a:r>
              <a:rPr lang="el-GR" dirty="0" smtClean="0"/>
              <a:t>ε</a:t>
            </a:r>
            <a:r>
              <a:rPr lang="en-US" dirty="0" smtClean="0"/>
              <a:t>)</a:t>
            </a:r>
          </a:p>
          <a:p>
            <a:r>
              <a:rPr lang="en-US" dirty="0" smtClean="0"/>
              <a:t>δ(q,(,()=(q,</a:t>
            </a:r>
            <a:r>
              <a:rPr lang="el-GR" dirty="0" smtClean="0"/>
              <a:t>ε</a:t>
            </a:r>
            <a:r>
              <a:rPr lang="en-US" dirty="0" smtClean="0"/>
              <a:t>)</a:t>
            </a:r>
          </a:p>
          <a:p>
            <a:r>
              <a:rPr lang="en-US" dirty="0" smtClean="0"/>
              <a:t>δ(q,),))=(q,</a:t>
            </a:r>
            <a:r>
              <a:rPr lang="el-GR" dirty="0" smtClean="0"/>
              <a:t>ε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662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Parsing the string </a:t>
            </a:r>
            <a:r>
              <a:rPr lang="en-IN" sz="3600" b="1" dirty="0" err="1" smtClean="0"/>
              <a:t>a+b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976393"/>
            <a:ext cx="10733867" cy="530131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483085" y="1151137"/>
          <a:ext cx="5241330" cy="5532120"/>
        </p:xfrm>
        <a:graphic>
          <a:graphicData uri="http://schemas.openxmlformats.org/drawingml/2006/table">
            <a:tbl>
              <a:tblPr/>
              <a:tblGrid>
                <a:gridCol w="873555"/>
                <a:gridCol w="873555"/>
                <a:gridCol w="873555"/>
                <a:gridCol w="873555"/>
                <a:gridCol w="873555"/>
                <a:gridCol w="873555"/>
              </a:tblGrid>
              <a:tr h="4926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Calibri"/>
                          <a:ea typeface="Calibri"/>
                          <a:cs typeface="Times New Roman"/>
                        </a:rPr>
                        <a:t>y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latin typeface="Calibri"/>
                          <a:ea typeface="Calibri"/>
                          <a:cs typeface="Calibri"/>
                        </a:rPr>
                        <a:t>α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Calibri"/>
                          <a:ea typeface="Calibri"/>
                          <a:cs typeface="Times New Roman"/>
                        </a:rPr>
                        <a:t>X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 smtClean="0">
                          <a:latin typeface="Calibri"/>
                          <a:ea typeface="Calibri"/>
                          <a:cs typeface="Times New Roman"/>
                        </a:rPr>
                        <a:t>a+b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</a:rPr>
                        <a:t>ε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200">
                        <a:highlight>
                          <a:srgbClr val="FF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200">
                        <a:highlight>
                          <a:srgbClr val="FF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latin typeface="Calibri"/>
                          <a:ea typeface="Calibri"/>
                          <a:cs typeface="Calibri"/>
                        </a:rPr>
                        <a:t>ε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 smtClean="0">
                          <a:latin typeface="Calibri"/>
                          <a:ea typeface="Calibri"/>
                          <a:cs typeface="Times New Roman"/>
                        </a:rPr>
                        <a:t>a+b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200">
                        <a:highlight>
                          <a:srgbClr val="FF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latin typeface="Calibri"/>
                          <a:ea typeface="Calibri"/>
                          <a:cs typeface="Calibri"/>
                        </a:rPr>
                        <a:t>ε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 smtClean="0">
                          <a:latin typeface="Calibri"/>
                          <a:ea typeface="Calibri"/>
                          <a:cs typeface="Times New Roman"/>
                        </a:rPr>
                        <a:t>a+b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200">
                        <a:highlight>
                          <a:srgbClr val="FF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latin typeface="Calibri"/>
                          <a:ea typeface="Calibri"/>
                          <a:cs typeface="Calibri"/>
                        </a:rPr>
                        <a:t>ε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 smtClean="0">
                          <a:latin typeface="Calibri"/>
                          <a:ea typeface="Calibri"/>
                          <a:cs typeface="Times New Roman"/>
                        </a:rPr>
                        <a:t>a+b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200">
                        <a:highlight>
                          <a:srgbClr val="FF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latin typeface="Calibri"/>
                          <a:ea typeface="Calibri"/>
                          <a:cs typeface="Calibri"/>
                        </a:rPr>
                        <a:t>ε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latin typeface="Calibri"/>
                          <a:ea typeface="Calibri"/>
                          <a:cs typeface="Times New Roman"/>
                        </a:rPr>
                        <a:t>+b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200">
                        <a:highlight>
                          <a:srgbClr val="FF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200">
                        <a:highlight>
                          <a:srgbClr val="FF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200">
                        <a:highlight>
                          <a:srgbClr val="FF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200">
                        <a:highlight>
                          <a:srgbClr val="FF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200">
                        <a:highlight>
                          <a:srgbClr val="FF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latin typeface="Calibri"/>
                          <a:ea typeface="Calibri"/>
                          <a:cs typeface="Times New Roman"/>
                        </a:rPr>
                        <a:t>a+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I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200">
                        <a:highlight>
                          <a:srgbClr val="FF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200">
                        <a:highlight>
                          <a:srgbClr val="FF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200">
                        <a:highlight>
                          <a:srgbClr val="FF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Calibri"/>
                          <a:ea typeface="Calibri"/>
                          <a:cs typeface="Times New Roman"/>
                        </a:rPr>
                        <a:t>a+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260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200" dirty="0">
                        <a:highlight>
                          <a:srgbClr val="FF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200">
                        <a:highlight>
                          <a:srgbClr val="FF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200">
                        <a:highlight>
                          <a:srgbClr val="FF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 smtClean="0">
                          <a:latin typeface="Calibri"/>
                          <a:ea typeface="Calibri"/>
                          <a:cs typeface="Times New Roman"/>
                        </a:rPr>
                        <a:t>a+b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52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Calibri"/>
                          <a:ea typeface="Calibri"/>
                          <a:cs typeface="Calibri"/>
                        </a:rPr>
                        <a:t>ε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highlight>
                            <a:srgbClr val="FFFF00"/>
                          </a:highlight>
                          <a:latin typeface="Calibri"/>
                          <a:ea typeface="Calibri"/>
                          <a:cs typeface="Calibri"/>
                        </a:rPr>
                        <a:t>ε</a:t>
                      </a:r>
                      <a:endParaRPr lang="en-US" sz="9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200" dirty="0">
                        <a:highlight>
                          <a:srgbClr val="FF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200">
                        <a:highlight>
                          <a:srgbClr val="FF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US" sz="2200">
                        <a:highlight>
                          <a:srgbClr val="FFFF00"/>
                        </a:highlight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Calibri"/>
                          <a:ea typeface="Calibri"/>
                          <a:cs typeface="Times New Roman"/>
                        </a:rPr>
                        <a:t>accepted</a:t>
                      </a:r>
                      <a:endParaRPr lang="en-US" sz="9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9113" marR="5911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662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Theorem 6.13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976393"/>
            <a:ext cx="10733867" cy="530131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Theorem: if PDA P is constructed from CFG G using the above</a:t>
            </a:r>
          </a:p>
          <a:p>
            <a:pPr>
              <a:buNone/>
            </a:pPr>
            <a:r>
              <a:rPr lang="en-US" dirty="0" smtClean="0"/>
              <a:t>construction then N(P)=L(G).</a:t>
            </a:r>
          </a:p>
          <a:p>
            <a:pPr>
              <a:buNone/>
            </a:pPr>
            <a:r>
              <a:rPr lang="en-US" dirty="0" smtClean="0"/>
              <a:t>Proof : we  prove that a string ‘w’ is in N(P) if and only if w is in N(G).</a:t>
            </a:r>
          </a:p>
          <a:p>
            <a:pPr>
              <a:buNone/>
            </a:pPr>
            <a:r>
              <a:rPr lang="en-US" dirty="0" smtClean="0"/>
              <a:t>(if) if w is in L(G) then w has a left most derivation </a:t>
            </a:r>
          </a:p>
          <a:p>
            <a:pPr>
              <a:buNone/>
            </a:pPr>
            <a:r>
              <a:rPr lang="en-US" dirty="0" smtClean="0"/>
              <a:t>   S=&gt;r</a:t>
            </a:r>
            <a:r>
              <a:rPr lang="en-US" baseline="-25000" dirty="0" smtClean="0"/>
              <a:t>1</a:t>
            </a:r>
            <a:r>
              <a:rPr lang="en-US" dirty="0" smtClean="0"/>
              <a:t>=&gt; r</a:t>
            </a:r>
            <a:r>
              <a:rPr lang="en-US" baseline="-25000" dirty="0" smtClean="0"/>
              <a:t>2</a:t>
            </a:r>
            <a:r>
              <a:rPr lang="en-US" dirty="0" smtClean="0"/>
              <a:t>…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=w</a:t>
            </a:r>
          </a:p>
          <a:p>
            <a:pPr>
              <a:buNone/>
            </a:pPr>
            <a:r>
              <a:rPr lang="en-US" dirty="0" smtClean="0"/>
              <a:t>  We show by induction on I that (</a:t>
            </a:r>
            <a:r>
              <a:rPr lang="en-US" dirty="0" err="1" smtClean="0"/>
              <a:t>q,w,S</a:t>
            </a:r>
            <a:r>
              <a:rPr lang="en-US" dirty="0" smtClean="0"/>
              <a:t>) Ⱶ*(</a:t>
            </a:r>
            <a:r>
              <a:rPr lang="en-US" dirty="0" err="1" smtClean="0"/>
              <a:t>q,y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,α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 and </a:t>
            </a:r>
            <a:r>
              <a:rPr lang="en-US" dirty="0" err="1" smtClean="0"/>
              <a:t>α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are the representations of the left sentential for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α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 be the tail of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­</a:t>
            </a:r>
            <a:r>
              <a:rPr lang="en-US" dirty="0" smtClean="0"/>
              <a:t> and let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=x</a:t>
            </a:r>
            <a:r>
              <a:rPr lang="en-US" baseline="-25000" dirty="0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α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.</a:t>
            </a:r>
            <a:r>
              <a:rPr lang="en-US" dirty="0" smtClean="0"/>
              <a:t> then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is the string such that w=</a:t>
            </a:r>
            <a:r>
              <a:rPr lang="en-US" dirty="0" err="1" smtClean="0"/>
              <a:t>x</a:t>
            </a:r>
            <a:r>
              <a:rPr lang="en-US" baseline="-25000" dirty="0" err="1" smtClean="0"/>
              <a:t>i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endParaRPr lang="en-US" dirty="0" smtClean="0"/>
          </a:p>
          <a:p>
            <a:r>
              <a:rPr lang="en-US" dirty="0" smtClean="0"/>
              <a:t>Basis for </a:t>
            </a:r>
            <a:r>
              <a:rPr lang="en-US" dirty="0" err="1" smtClean="0"/>
              <a:t>i</a:t>
            </a:r>
            <a:r>
              <a:rPr lang="en-US" dirty="0" smtClean="0"/>
              <a:t>=1 (first left sentential form)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=1; r</a:t>
            </a:r>
            <a:r>
              <a:rPr lang="en-US" baseline="-25000" dirty="0" smtClean="0"/>
              <a:t>1</a:t>
            </a:r>
            <a:r>
              <a:rPr lang="en-US" dirty="0" smtClean="0"/>
              <a:t>=S ; </a:t>
            </a:r>
          </a:p>
          <a:p>
            <a:r>
              <a:rPr lang="en-US" dirty="0" smtClean="0"/>
              <a:t>thus x</a:t>
            </a:r>
            <a:r>
              <a:rPr lang="en-US" baseline="-25000" dirty="0" smtClean="0"/>
              <a:t>1</a:t>
            </a:r>
            <a:r>
              <a:rPr lang="en-US" dirty="0" smtClean="0"/>
              <a:t> is ε </a:t>
            </a:r>
            <a:r>
              <a:rPr lang="en-US" dirty="0" err="1" smtClean="0"/>
              <a:t>i.e</a:t>
            </a:r>
            <a:r>
              <a:rPr lang="en-US" dirty="0" smtClean="0"/>
              <a:t> no symbols consumed till now. then w=</a:t>
            </a:r>
            <a:r>
              <a:rPr lang="en-US" dirty="0" err="1" smtClean="0"/>
              <a:t>y</a:t>
            </a:r>
            <a:r>
              <a:rPr lang="en-US" baseline="-25000" dirty="0" err="1" smtClean="0"/>
              <a:t>i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q,w,S</a:t>
            </a:r>
            <a:r>
              <a:rPr lang="en-US" dirty="0" smtClean="0"/>
              <a:t>) Ⱶ (</a:t>
            </a:r>
            <a:r>
              <a:rPr lang="en-US" dirty="0" err="1" smtClean="0"/>
              <a:t>q,w,S</a:t>
            </a:r>
            <a:r>
              <a:rPr lang="en-US" dirty="0" smtClean="0"/>
              <a:t>) so by 0 moves the basis case is proved.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6624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smtClean="0"/>
              <a:t>Theorem 6.13..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="" xmlns:a16="http://schemas.microsoft.com/office/drawing/2014/main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976393"/>
            <a:ext cx="10733867" cy="530131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Induction:</a:t>
            </a:r>
            <a:endParaRPr lang="en-US" dirty="0" smtClean="0"/>
          </a:p>
          <a:p>
            <a:r>
              <a:rPr lang="en-US" dirty="0" smtClean="0"/>
              <a:t>We now consider the case of second and subsequent left sentential form.</a:t>
            </a:r>
          </a:p>
          <a:p>
            <a:pPr>
              <a:buNone/>
            </a:pPr>
            <a:r>
              <a:rPr lang="en-US" dirty="0" smtClean="0"/>
              <a:t>We assume </a:t>
            </a:r>
          </a:p>
          <a:p>
            <a:pPr>
              <a:buNone/>
            </a:pPr>
            <a:r>
              <a:rPr lang="en-US" b="1" dirty="0" smtClean="0"/>
              <a:t>(</a:t>
            </a:r>
            <a:r>
              <a:rPr lang="en-US" b="1" dirty="0" err="1" smtClean="0"/>
              <a:t>q,w,S</a:t>
            </a:r>
            <a:r>
              <a:rPr lang="en-US" b="1" dirty="0" smtClean="0"/>
              <a:t>) Ⱶ* (</a:t>
            </a:r>
            <a:r>
              <a:rPr lang="en-US" b="1" dirty="0" err="1" smtClean="0"/>
              <a:t>q,y</a:t>
            </a:r>
            <a:r>
              <a:rPr lang="en-US" b="1" baseline="-25000" dirty="0" err="1" smtClean="0"/>
              <a:t>i</a:t>
            </a:r>
            <a:r>
              <a:rPr lang="en-US" b="1" dirty="0" err="1" smtClean="0"/>
              <a:t>,α</a:t>
            </a:r>
            <a:r>
              <a:rPr lang="en-US" b="1" baseline="-25000" dirty="0" err="1" smtClean="0"/>
              <a:t>i</a:t>
            </a:r>
            <a:r>
              <a:rPr lang="en-US" b="1" dirty="0" smtClean="0"/>
              <a:t>)</a:t>
            </a:r>
            <a:r>
              <a:rPr lang="en-US" dirty="0" smtClean="0"/>
              <a:t> and prove </a:t>
            </a:r>
            <a:r>
              <a:rPr lang="en-US" b="1" dirty="0" smtClean="0"/>
              <a:t>(</a:t>
            </a:r>
            <a:r>
              <a:rPr lang="en-US" b="1" dirty="0" err="1" smtClean="0"/>
              <a:t>q,w,S</a:t>
            </a:r>
            <a:r>
              <a:rPr lang="en-US" b="1" dirty="0" smtClean="0"/>
              <a:t>) Ⱶ* (q,y</a:t>
            </a:r>
            <a:r>
              <a:rPr lang="en-US" b="1" baseline="-25000" dirty="0" smtClean="0"/>
              <a:t>i+1</a:t>
            </a:r>
            <a:r>
              <a:rPr lang="en-US" b="1" dirty="0" smtClean="0"/>
              <a:t>,α</a:t>
            </a:r>
            <a:r>
              <a:rPr lang="en-US" b="1" baseline="-25000" dirty="0" smtClean="0"/>
              <a:t>i+1</a:t>
            </a:r>
            <a:r>
              <a:rPr lang="en-US" b="1" dirty="0" smtClean="0"/>
              <a:t>).</a:t>
            </a:r>
          </a:p>
          <a:p>
            <a:r>
              <a:rPr lang="en-US" dirty="0" smtClean="0"/>
              <a:t>Since </a:t>
            </a:r>
            <a:r>
              <a:rPr lang="en-US" dirty="0" err="1" smtClean="0"/>
              <a:t>α</a:t>
            </a:r>
            <a:r>
              <a:rPr lang="en-US" baseline="-25000" dirty="0" err="1" smtClean="0"/>
              <a:t>i</a:t>
            </a:r>
            <a:r>
              <a:rPr lang="en-US" dirty="0" smtClean="0"/>
              <a:t> is a tail and it begins with the variable A and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smtClean="0"/>
              <a:t>-&gt;r</a:t>
            </a:r>
            <a:r>
              <a:rPr lang="en-US" baseline="-25000" dirty="0" smtClean="0"/>
              <a:t>i+1 </a:t>
            </a:r>
            <a:r>
              <a:rPr lang="en-US" dirty="0" smtClean="0"/>
              <a:t>is done by replacing A by one of its productions. </a:t>
            </a:r>
          </a:p>
          <a:p>
            <a:r>
              <a:rPr lang="en-US" dirty="0" smtClean="0"/>
              <a:t>Once top of the stack is replaced then we are allowed to pop the terminals if the terminal in the input and the terminal in the stack top matches.  </a:t>
            </a:r>
          </a:p>
          <a:p>
            <a:r>
              <a:rPr lang="en-US" dirty="0" smtClean="0"/>
              <a:t>At one point  </a:t>
            </a:r>
            <a:r>
              <a:rPr lang="en-US" dirty="0" err="1" smtClean="0"/>
              <a:t>α</a:t>
            </a:r>
            <a:r>
              <a:rPr lang="en-US" baseline="-25000" dirty="0" err="1" smtClean="0"/>
              <a:t>n</a:t>
            </a:r>
            <a:r>
              <a:rPr lang="en-US" dirty="0" smtClean="0"/>
              <a:t>=ε since the tail of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 is empty.(note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smtClean="0"/>
              <a:t> is the last left sentential form in the derivation) </a:t>
            </a:r>
          </a:p>
          <a:p>
            <a:r>
              <a:rPr lang="en-US" b="1" dirty="0" smtClean="0"/>
              <a:t>(</a:t>
            </a:r>
            <a:r>
              <a:rPr lang="en-US" b="1" dirty="0" err="1" smtClean="0"/>
              <a:t>q,w,S</a:t>
            </a:r>
            <a:r>
              <a:rPr lang="en-US" b="1" dirty="0" smtClean="0"/>
              <a:t>) Ⱶ* (</a:t>
            </a:r>
            <a:r>
              <a:rPr lang="en-US" b="1" dirty="0" err="1" smtClean="0"/>
              <a:t>q,ε,ε</a:t>
            </a:r>
            <a:r>
              <a:rPr lang="en-US" b="1" dirty="0" smtClean="0"/>
              <a:t>) </a:t>
            </a:r>
            <a:r>
              <a:rPr lang="en-US" dirty="0" smtClean="0"/>
              <a:t>which means w is accepted.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84187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39FED5B493047A4A44D29CC209A4D" ma:contentTypeVersion="4" ma:contentTypeDescription="Create a new document." ma:contentTypeScope="" ma:versionID="e4226928cca37ca47d1e7b8ac61ace3b">
  <xsd:schema xmlns:xsd="http://www.w3.org/2001/XMLSchema" xmlns:xs="http://www.w3.org/2001/XMLSchema" xmlns:p="http://schemas.microsoft.com/office/2006/metadata/properties" xmlns:ns2="9a5db21a-d35a-46ce-8c5f-f5d5fc28f889" targetNamespace="http://schemas.microsoft.com/office/2006/metadata/properties" ma:root="true" ma:fieldsID="30653f601bd9c613437e44372399fb77" ns2:_="">
    <xsd:import namespace="9a5db21a-d35a-46ce-8c5f-f5d5fc28f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b21a-d35a-46ce-8c5f-f5d5fc28f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EAA5A09-0BF5-4E58-BAE4-C2E532E4DA65}"/>
</file>

<file path=customXml/itemProps2.xml><?xml version="1.0" encoding="utf-8"?>
<ds:datastoreItem xmlns:ds="http://schemas.openxmlformats.org/officeDocument/2006/customXml" ds:itemID="{A2F8FAC9-E7DB-43ED-BACD-31148BF73F09}"/>
</file>

<file path=customXml/itemProps3.xml><?xml version="1.0" encoding="utf-8"?>
<ds:datastoreItem xmlns:ds="http://schemas.openxmlformats.org/officeDocument/2006/customXml" ds:itemID="{237DAE8E-6E99-420E-9AC7-8DFAD7F5109A}"/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1149</Words>
  <Application>Microsoft Office PowerPoint</Application>
  <PresentationFormat>Custom</PresentationFormat>
  <Paragraphs>208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CFG s and PDAs</vt:lpstr>
      <vt:lpstr>Idea of Converting a CFG into a PDA </vt:lpstr>
      <vt:lpstr>Idea of Converting a CFG into a PDA</vt:lpstr>
      <vt:lpstr>Let us consider the CFG</vt:lpstr>
      <vt:lpstr>The transitions of the PDA for the CFG</vt:lpstr>
      <vt:lpstr>Parsing the string a+b</vt:lpstr>
      <vt:lpstr>Theorem 6.13</vt:lpstr>
      <vt:lpstr>Theorem 6.13..</vt:lpstr>
      <vt:lpstr>Theorem 6.13..</vt:lpstr>
      <vt:lpstr>Theorem 6.13.. If PDA has n moves and n&gt;1 </vt:lpstr>
      <vt:lpstr>Theorem 6.13..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ADMIN</cp:lastModifiedBy>
  <cp:revision>93</cp:revision>
  <dcterms:created xsi:type="dcterms:W3CDTF">2020-06-15T12:13:30Z</dcterms:created>
  <dcterms:modified xsi:type="dcterms:W3CDTF">2020-11-02T07:41:59Z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0x01010060A39FED5B493047A4A44D29CC209A4D</vt:lpwstr>
  </property>
</Properties>
</file>