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0" r:id="rId3"/>
    <p:sldId id="324" r:id="rId4"/>
    <p:sldId id="325" r:id="rId5"/>
    <p:sldId id="323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="" xmlns:p15="http://schemas.microsoft.com/office/powerpoint/2012/main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 autoAdjust="0"/>
  </p:normalViewPr>
  <p:slideViewPr>
    <p:cSldViewPr snapToGrid="0">
      <p:cViewPr varScale="1">
        <p:scale>
          <a:sx n="98" d="100"/>
          <a:sy n="98" d="100"/>
        </p:scale>
        <p:origin x="-82" y="-12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20A7-EF3C-43BD-AA55-56345DEEA5E3}" type="datetime1">
              <a:rPr lang="en-IN" smtClean="0"/>
              <a:pPr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7CFE-2C09-4820-8B53-D3B00376CA65}" type="datetime1">
              <a:rPr lang="en-IN" smtClean="0"/>
              <a:pPr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C45-562E-4F3B-8ADD-6B7C098716B0}" type="datetime1">
              <a:rPr lang="en-IN" smtClean="0"/>
              <a:pPr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56F-D9FA-4BF7-9B03-9BE117C49311}" type="datetime1">
              <a:rPr lang="en-IN" smtClean="0"/>
              <a:pPr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3B9D-7337-41FD-BA1F-6411094EDAFE}" type="datetime1">
              <a:rPr lang="en-IN" smtClean="0"/>
              <a:pPr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40C-45BD-47E7-AFE2-D37D94F28DB9}" type="datetime1">
              <a:rPr lang="en-IN" smtClean="0"/>
              <a:pPr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AC8-BA71-4A76-BBDB-C92A1C8586D3}" type="datetime1">
              <a:rPr lang="en-IN" smtClean="0"/>
              <a:pPr/>
              <a:t>12-10-2020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BE4-8C46-41F8-A8D6-A312B4DF6A51}" type="datetime1">
              <a:rPr lang="en-IN" smtClean="0"/>
              <a:pPr/>
              <a:t>12-10-2020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78FD-9EC0-4C70-BB12-9437A2F9AFA1}" type="datetime1">
              <a:rPr lang="en-IN" smtClean="0"/>
              <a:pPr/>
              <a:t>12-10-2020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71A1-76DD-4AAC-9161-D52C908C3F87}" type="datetime1">
              <a:rPr lang="en-IN" smtClean="0"/>
              <a:pPr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F56D-5B44-42D9-8BB8-4F3BB8F9CB3E}" type="datetime1">
              <a:rPr lang="en-IN" smtClean="0"/>
              <a:pPr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C924-D9C9-43A7-9981-48889F95C93B}" type="datetime1">
              <a:rPr lang="en-IN" smtClean="0"/>
              <a:pPr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="" xmlns:a16="http://schemas.microsoft.com/office/drawing/2014/main" id="{D55CA618-78A6-47F6-B865-E9315164F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="" xmlns:a16="http://schemas.microsoft.com/office/drawing/2014/main" id="{B83D307E-DF68-43F8-97CE-0AAE950A71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5546E3D2-37BF-4528-9851-2B2F628234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="" xmlns:a16="http://schemas.microsoft.com/office/drawing/2014/main" id="{752A0C69-DC4E-4FC0-843C-BAA27B3A56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 smtClean="0">
                <a:latin typeface="+mj-lt"/>
                <a:ea typeface="+mj-ea"/>
                <a:cs typeface="+mj-cs"/>
              </a:rPr>
              <a:t>B.Tech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Computer Science and Engineering –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Vth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Semester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smtClean="0">
                <a:latin typeface="+mj-lt"/>
                <a:ea typeface="+mj-ea"/>
                <a:cs typeface="+mj-cs"/>
              </a:rPr>
              <a:t>Context Free Grammars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="" xmlns:a16="http://schemas.microsoft.com/office/drawing/2014/main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="" xmlns:a16="http://schemas.microsoft.com/office/drawing/2014/main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 smtClean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/>
              <a:t>Department of Computer Science and Engineering</a:t>
            </a:r>
            <a:endParaRPr lang="en-US" sz="4400" b="1" dirty="0"/>
          </a:p>
        </p:txBody>
      </p:sp>
    </p:spTree>
    <p:extLst>
      <p:ext uri="{BB962C8B-B14F-4D97-AF65-F5344CB8AC3E}">
        <p14:creationId xmlns="" xmlns:p14="http://schemas.microsoft.com/office/powerpoint/2010/main" val="343388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2"/>
            <a:ext cx="10905066" cy="7941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/>
              <a:t>Checking the language of the grammar</a:t>
            </a:r>
            <a:endParaRPr lang="en-US" sz="3600" dirty="0" smtClean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81186" y="1162373"/>
            <a:ext cx="4200041" cy="533230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/>
              <a:t>  </a:t>
            </a:r>
            <a:r>
              <a:rPr lang="en-US" sz="2400" dirty="0" smtClean="0"/>
              <a:t>P-</a:t>
            </a:r>
            <a:r>
              <a:rPr lang="en-US" sz="2400" dirty="0" smtClean="0"/>
              <a:t>&gt; 0</a:t>
            </a:r>
            <a:r>
              <a:rPr lang="en-US" sz="2400" b="1" dirty="0" smtClean="0"/>
              <a:t>P</a:t>
            </a:r>
            <a:r>
              <a:rPr lang="en-US" sz="2400" dirty="0" smtClean="0"/>
              <a:t>0 (4)</a:t>
            </a:r>
          </a:p>
          <a:p>
            <a:pPr lvl="0"/>
            <a:r>
              <a:rPr lang="en-US" sz="2400" dirty="0" smtClean="0"/>
              <a:t>000 (2)</a:t>
            </a:r>
          </a:p>
          <a:p>
            <a:pPr>
              <a:buNone/>
            </a:pPr>
            <a:r>
              <a:rPr lang="en-US" sz="2400" dirty="0" smtClean="0"/>
              <a:t> </a:t>
            </a:r>
          </a:p>
          <a:p>
            <a:r>
              <a:rPr lang="en-US" sz="2400" dirty="0" smtClean="0"/>
              <a:t>P-&gt;1</a:t>
            </a:r>
            <a:r>
              <a:rPr lang="en-US" sz="2400" b="1" dirty="0" smtClean="0"/>
              <a:t>P</a:t>
            </a:r>
            <a:r>
              <a:rPr lang="en-US" sz="2400" dirty="0" smtClean="0"/>
              <a:t>1 (5)</a:t>
            </a:r>
          </a:p>
          <a:p>
            <a:r>
              <a:rPr lang="en-US" sz="2400" dirty="0" smtClean="0"/>
              <a:t>  -&gt;111 (3)</a:t>
            </a:r>
          </a:p>
          <a:p>
            <a:pPr>
              <a:buNone/>
            </a:pPr>
            <a:r>
              <a:rPr lang="en-US" sz="2400" dirty="0" smtClean="0"/>
              <a:t> </a:t>
            </a:r>
          </a:p>
          <a:p>
            <a:r>
              <a:rPr lang="en-US" sz="2400" dirty="0" smtClean="0"/>
              <a:t>P-&gt;0</a:t>
            </a:r>
            <a:r>
              <a:rPr lang="en-US" sz="2400" b="1" dirty="0" smtClean="0"/>
              <a:t>P</a:t>
            </a:r>
            <a:r>
              <a:rPr lang="en-US" sz="2400" dirty="0" smtClean="0"/>
              <a:t>0 (4)</a:t>
            </a:r>
          </a:p>
          <a:p>
            <a:r>
              <a:rPr lang="en-US" sz="2400" dirty="0" smtClean="0"/>
              <a:t>  -&gt;010 (3</a:t>
            </a:r>
            <a:r>
              <a:rPr lang="en-US" sz="2400" dirty="0" smtClean="0"/>
              <a:t>)	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P-&gt;1</a:t>
            </a:r>
            <a:r>
              <a:rPr lang="en-US" sz="2400" b="1" dirty="0" smtClean="0"/>
              <a:t>P</a:t>
            </a:r>
            <a:r>
              <a:rPr lang="en-US" sz="2400" dirty="0" smtClean="0"/>
              <a:t>1 (5)</a:t>
            </a:r>
          </a:p>
          <a:p>
            <a:r>
              <a:rPr lang="en-US" sz="2400" dirty="0" smtClean="0"/>
              <a:t>  -&gt;101 (2)</a:t>
            </a:r>
          </a:p>
          <a:p>
            <a:pPr lvl="0"/>
            <a:endParaRPr lang="en-US" sz="2200" b="1" dirty="0" smtClean="0"/>
          </a:p>
        </p:txBody>
      </p:sp>
      <p:sp>
        <p:nvSpPr>
          <p:cNvPr id="13" name="Content Placeholder 11"/>
          <p:cNvSpPr txBox="1">
            <a:spLocks/>
          </p:cNvSpPr>
          <p:nvPr/>
        </p:nvSpPr>
        <p:spPr>
          <a:xfrm>
            <a:off x="5339166" y="1278610"/>
            <a:ext cx="4894882" cy="5376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endParaRPr lang="en-US" sz="2400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11"/>
          <p:cNvSpPr txBox="1">
            <a:spLocks/>
          </p:cNvSpPr>
          <p:nvPr/>
        </p:nvSpPr>
        <p:spPr>
          <a:xfrm>
            <a:off x="6359471" y="1268278"/>
            <a:ext cx="4200041" cy="53323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/>
              <a:t>P-&gt; 0</a:t>
            </a:r>
            <a:r>
              <a:rPr lang="en-US" sz="2400" b="1" dirty="0" smtClean="0"/>
              <a:t>P</a:t>
            </a:r>
            <a:r>
              <a:rPr lang="en-US" sz="2400" dirty="0" smtClean="0"/>
              <a:t>0 (4)</a:t>
            </a:r>
          </a:p>
          <a:p>
            <a:r>
              <a:rPr lang="en-US" sz="2400" dirty="0" smtClean="0"/>
              <a:t>  -&gt;01</a:t>
            </a:r>
            <a:r>
              <a:rPr lang="en-US" sz="2400" b="1" dirty="0" smtClean="0"/>
              <a:t>P</a:t>
            </a:r>
            <a:r>
              <a:rPr lang="en-US" sz="2400" dirty="0" smtClean="0"/>
              <a:t>10 (5)</a:t>
            </a:r>
          </a:p>
          <a:p>
            <a:r>
              <a:rPr lang="en-US" sz="2400" dirty="0" smtClean="0"/>
              <a:t>  -&gt;01010 (2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P-&gt; 0</a:t>
            </a:r>
            <a:r>
              <a:rPr lang="en-US" sz="2400" b="1" dirty="0" smtClean="0"/>
              <a:t>P</a:t>
            </a:r>
            <a:r>
              <a:rPr lang="en-US" sz="2400" dirty="0" smtClean="0"/>
              <a:t>0 (4)</a:t>
            </a:r>
          </a:p>
          <a:p>
            <a:r>
              <a:rPr lang="en-US" sz="2400" dirty="0" smtClean="0"/>
              <a:t>  -&gt;00P00 (4)</a:t>
            </a:r>
          </a:p>
          <a:p>
            <a:r>
              <a:rPr lang="en-US" sz="2400" dirty="0" smtClean="0"/>
              <a:t>  -&gt;00100 (3)</a:t>
            </a:r>
          </a:p>
          <a:p>
            <a:endParaRPr lang="en-US" sz="2400" dirty="0" smtClean="0"/>
          </a:p>
          <a:p>
            <a:r>
              <a:rPr lang="en-US" sz="2400" dirty="0" smtClean="0"/>
              <a:t>P-</a:t>
            </a:r>
            <a:r>
              <a:rPr lang="en-US" sz="2400" dirty="0" smtClean="0"/>
              <a:t>&gt;1</a:t>
            </a:r>
            <a:r>
              <a:rPr lang="en-US" sz="2400" b="1" dirty="0" smtClean="0"/>
              <a:t>P</a:t>
            </a:r>
            <a:r>
              <a:rPr lang="en-US" sz="2400" dirty="0" smtClean="0"/>
              <a:t>1 (5)</a:t>
            </a:r>
          </a:p>
          <a:p>
            <a:r>
              <a:rPr lang="en-US" sz="2400" dirty="0" smtClean="0"/>
              <a:t>-&gt; 10</a:t>
            </a:r>
            <a:r>
              <a:rPr lang="en-US" sz="2400" b="1" dirty="0" smtClean="0"/>
              <a:t>P</a:t>
            </a:r>
            <a:r>
              <a:rPr lang="en-US" sz="2400" dirty="0" smtClean="0"/>
              <a:t>01 (4)</a:t>
            </a:r>
          </a:p>
          <a:p>
            <a:r>
              <a:rPr lang="en-US" sz="2400" dirty="0" smtClean="0"/>
              <a:t>-&gt;1001 (1)</a:t>
            </a: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2"/>
            <a:ext cx="10905066" cy="7941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dirty="0" smtClean="0"/>
              <a:t>Check whether the Grammar accepts the string “110011” “101101”</a:t>
            </a:r>
            <a:endParaRPr lang="en-US" sz="3600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81186" y="1162373"/>
            <a:ext cx="4200041" cy="5332306"/>
          </a:xfrm>
        </p:spPr>
        <p:txBody>
          <a:bodyPr>
            <a:noAutofit/>
          </a:bodyPr>
          <a:lstStyle/>
          <a:p>
            <a:r>
              <a:rPr lang="en-US" sz="2200" dirty="0" smtClean="0"/>
              <a:t>  </a:t>
            </a:r>
            <a:r>
              <a:rPr lang="en-US" sz="2400" dirty="0" smtClean="0"/>
              <a:t>5,5,4,1</a:t>
            </a:r>
          </a:p>
          <a:p>
            <a:r>
              <a:rPr lang="en-US" sz="2400" dirty="0" smtClean="0"/>
              <a:t> -&gt;1P1-&gt;11P11-&gt;110P011-&gt;110011</a:t>
            </a:r>
          </a:p>
          <a:p>
            <a:endParaRPr lang="en-US" sz="2400" dirty="0"/>
          </a:p>
        </p:txBody>
      </p:sp>
      <p:sp>
        <p:nvSpPr>
          <p:cNvPr id="13" name="Content Placeholder 11"/>
          <p:cNvSpPr txBox="1">
            <a:spLocks/>
          </p:cNvSpPr>
          <p:nvPr/>
        </p:nvSpPr>
        <p:spPr>
          <a:xfrm>
            <a:off x="5339166" y="1278610"/>
            <a:ext cx="4894882" cy="5376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endParaRPr lang="en-US" sz="2400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2"/>
            <a:ext cx="10905066" cy="7941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/>
              <a:t>CFG for arithmetic expression</a:t>
            </a:r>
            <a:endParaRPr lang="en-US" sz="3600" dirty="0" smtClean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81186" y="1162373"/>
            <a:ext cx="4200041" cy="5332306"/>
          </a:xfrm>
        </p:spPr>
        <p:txBody>
          <a:bodyPr>
            <a:noAutofit/>
          </a:bodyPr>
          <a:lstStyle/>
          <a:p>
            <a:pPr lvl="0"/>
            <a:r>
              <a:rPr lang="en-US" sz="2200" dirty="0" smtClean="0"/>
              <a:t> </a:t>
            </a:r>
            <a:r>
              <a:rPr lang="en-US" sz="2400" dirty="0" smtClean="0"/>
              <a:t>E-&gt;I</a:t>
            </a:r>
          </a:p>
          <a:p>
            <a:pPr lvl="0"/>
            <a:r>
              <a:rPr lang="en-US" sz="2400" dirty="0" smtClean="0"/>
              <a:t>E-&gt;E+E</a:t>
            </a:r>
          </a:p>
          <a:p>
            <a:pPr lvl="0"/>
            <a:r>
              <a:rPr lang="en-US" sz="2400" dirty="0" smtClean="0"/>
              <a:t>E-&gt;E*E</a:t>
            </a:r>
          </a:p>
          <a:p>
            <a:pPr lvl="0"/>
            <a:r>
              <a:rPr lang="en-US" sz="2400" dirty="0" smtClean="0"/>
              <a:t>E-&gt;(E)</a:t>
            </a:r>
          </a:p>
          <a:p>
            <a:pPr lvl="0"/>
            <a:r>
              <a:rPr lang="en-US" sz="2400" dirty="0" smtClean="0"/>
              <a:t>I-&gt;a</a:t>
            </a:r>
          </a:p>
          <a:p>
            <a:pPr lvl="0"/>
            <a:r>
              <a:rPr lang="en-US" sz="2400" dirty="0" smtClean="0"/>
              <a:t>I-&gt;b</a:t>
            </a:r>
          </a:p>
          <a:p>
            <a:pPr lvl="0"/>
            <a:r>
              <a:rPr lang="en-US" sz="2400" dirty="0" smtClean="0"/>
              <a:t>I-&gt;c</a:t>
            </a:r>
          </a:p>
          <a:p>
            <a:pPr lvl="0"/>
            <a:endParaRPr lang="en-US" sz="2200" b="1" dirty="0" smtClean="0"/>
          </a:p>
        </p:txBody>
      </p:sp>
      <p:sp>
        <p:nvSpPr>
          <p:cNvPr id="13" name="Content Placeholder 11"/>
          <p:cNvSpPr txBox="1">
            <a:spLocks/>
          </p:cNvSpPr>
          <p:nvPr/>
        </p:nvSpPr>
        <p:spPr>
          <a:xfrm>
            <a:off x="5339166" y="1278610"/>
            <a:ext cx="4894882" cy="5376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endParaRPr lang="en-US" sz="2400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11"/>
          <p:cNvSpPr txBox="1">
            <a:spLocks/>
          </p:cNvSpPr>
          <p:nvPr/>
        </p:nvSpPr>
        <p:spPr>
          <a:xfrm>
            <a:off x="6374970" y="206642"/>
            <a:ext cx="4200041" cy="6186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/>
              <a:t>E-&gt;I (1)</a:t>
            </a:r>
          </a:p>
          <a:p>
            <a:r>
              <a:rPr lang="en-US" sz="2400" dirty="0" smtClean="0"/>
              <a:t> -&gt;a (5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----------------</a:t>
            </a:r>
            <a:endParaRPr lang="en-US" sz="2400" dirty="0" smtClean="0"/>
          </a:p>
          <a:p>
            <a:r>
              <a:rPr lang="en-US" sz="2400" dirty="0" smtClean="0"/>
              <a:t> </a:t>
            </a:r>
            <a:r>
              <a:rPr lang="en-US" sz="2400" dirty="0" smtClean="0"/>
              <a:t>E-</a:t>
            </a:r>
            <a:r>
              <a:rPr lang="en-US" sz="2400" dirty="0" smtClean="0"/>
              <a:t>&gt;</a:t>
            </a:r>
            <a:r>
              <a:rPr lang="en-US" sz="2400" b="1" dirty="0" smtClean="0"/>
              <a:t>E</a:t>
            </a:r>
            <a:r>
              <a:rPr lang="en-US" sz="2400" dirty="0" smtClean="0"/>
              <a:t>+E (2)</a:t>
            </a:r>
          </a:p>
          <a:p>
            <a:r>
              <a:rPr lang="en-US" sz="2400" dirty="0" smtClean="0"/>
              <a:t>  -&gt;</a:t>
            </a:r>
            <a:r>
              <a:rPr lang="en-US" sz="2400" b="1" dirty="0" smtClean="0"/>
              <a:t>I</a:t>
            </a:r>
            <a:r>
              <a:rPr lang="en-US" sz="2400" dirty="0" smtClean="0"/>
              <a:t>+E (1)</a:t>
            </a:r>
          </a:p>
          <a:p>
            <a:r>
              <a:rPr lang="en-US" sz="2400" dirty="0" smtClean="0"/>
              <a:t>  -&gt;</a:t>
            </a:r>
            <a:r>
              <a:rPr lang="en-US" sz="2400" dirty="0" err="1" smtClean="0"/>
              <a:t>a+</a:t>
            </a:r>
            <a:r>
              <a:rPr lang="en-US" sz="2400" b="1" dirty="0" err="1" smtClean="0"/>
              <a:t>E</a:t>
            </a:r>
            <a:r>
              <a:rPr lang="en-US" sz="2400" dirty="0" smtClean="0"/>
              <a:t> (5)</a:t>
            </a:r>
          </a:p>
          <a:p>
            <a:r>
              <a:rPr lang="en-US" sz="2400" dirty="0" smtClean="0"/>
              <a:t>  -&gt;</a:t>
            </a:r>
            <a:r>
              <a:rPr lang="en-US" sz="2400" dirty="0" err="1" smtClean="0"/>
              <a:t>a+I</a:t>
            </a:r>
            <a:r>
              <a:rPr lang="en-US" sz="2400" dirty="0" smtClean="0"/>
              <a:t> (1)</a:t>
            </a:r>
          </a:p>
          <a:p>
            <a:r>
              <a:rPr lang="en-US" sz="2400" dirty="0" smtClean="0"/>
              <a:t>  -&gt;</a:t>
            </a:r>
            <a:r>
              <a:rPr lang="en-US" sz="2400" dirty="0" err="1" smtClean="0"/>
              <a:t>a+b</a:t>
            </a:r>
            <a:r>
              <a:rPr lang="en-US" sz="2400" dirty="0" smtClean="0"/>
              <a:t> (6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-------------------------</a:t>
            </a:r>
            <a:endParaRPr lang="en-US" sz="2400" dirty="0" smtClean="0"/>
          </a:p>
          <a:p>
            <a:r>
              <a:rPr lang="en-US" sz="2400" dirty="0" smtClean="0"/>
              <a:t>E-&gt;</a:t>
            </a:r>
            <a:r>
              <a:rPr lang="en-US" sz="2400" b="1" dirty="0" smtClean="0"/>
              <a:t>E</a:t>
            </a:r>
            <a:r>
              <a:rPr lang="en-US" sz="2400" dirty="0" smtClean="0"/>
              <a:t>+E (2)</a:t>
            </a:r>
          </a:p>
          <a:p>
            <a:r>
              <a:rPr lang="en-US" sz="2400" dirty="0" smtClean="0"/>
              <a:t>  -&gt;</a:t>
            </a:r>
            <a:r>
              <a:rPr lang="en-US" sz="2400" b="1" dirty="0" smtClean="0"/>
              <a:t>I</a:t>
            </a:r>
            <a:r>
              <a:rPr lang="en-US" sz="2400" dirty="0" smtClean="0"/>
              <a:t>+E (1)</a:t>
            </a:r>
          </a:p>
          <a:p>
            <a:r>
              <a:rPr lang="en-US" sz="2400" dirty="0" smtClean="0"/>
              <a:t>  -&gt;</a:t>
            </a:r>
            <a:r>
              <a:rPr lang="en-US" sz="2400" dirty="0" err="1" smtClean="0"/>
              <a:t>a+</a:t>
            </a:r>
            <a:r>
              <a:rPr lang="en-US" sz="2400" b="1" dirty="0" err="1" smtClean="0"/>
              <a:t>E</a:t>
            </a:r>
            <a:r>
              <a:rPr lang="en-US" sz="2400" dirty="0" smtClean="0"/>
              <a:t> (5)</a:t>
            </a:r>
          </a:p>
          <a:p>
            <a:r>
              <a:rPr lang="en-US" sz="2400" dirty="0" smtClean="0"/>
              <a:t>  -&gt;</a:t>
            </a:r>
            <a:r>
              <a:rPr lang="en-US" sz="2400" dirty="0" err="1" smtClean="0"/>
              <a:t>a+</a:t>
            </a:r>
            <a:r>
              <a:rPr lang="en-US" sz="2400" b="1" dirty="0" err="1" smtClean="0"/>
              <a:t>E</a:t>
            </a:r>
            <a:r>
              <a:rPr lang="en-US" sz="2400" dirty="0" smtClean="0"/>
              <a:t>*E (3)</a:t>
            </a:r>
          </a:p>
          <a:p>
            <a:r>
              <a:rPr lang="en-US" sz="2400" dirty="0" smtClean="0"/>
              <a:t> -&gt;</a:t>
            </a:r>
            <a:r>
              <a:rPr lang="en-US" sz="2400" dirty="0" err="1" smtClean="0"/>
              <a:t>a+</a:t>
            </a:r>
            <a:r>
              <a:rPr lang="en-US" sz="2400" b="1" dirty="0" err="1" smtClean="0"/>
              <a:t>I</a:t>
            </a:r>
            <a:r>
              <a:rPr lang="en-US" sz="2400" dirty="0" smtClean="0"/>
              <a:t>*E (1)</a:t>
            </a:r>
          </a:p>
          <a:p>
            <a:r>
              <a:rPr lang="en-US" sz="2400" dirty="0" smtClean="0"/>
              <a:t>-&gt;</a:t>
            </a:r>
            <a:r>
              <a:rPr lang="en-US" sz="2400" dirty="0" err="1" smtClean="0"/>
              <a:t>a+b</a:t>
            </a:r>
            <a:r>
              <a:rPr lang="en-US" sz="2400" dirty="0" smtClean="0"/>
              <a:t>*</a:t>
            </a:r>
            <a:r>
              <a:rPr lang="en-US" sz="2400" b="1" dirty="0" smtClean="0"/>
              <a:t>E</a:t>
            </a:r>
            <a:r>
              <a:rPr lang="en-US" sz="2400" dirty="0" smtClean="0"/>
              <a:t> (6)</a:t>
            </a:r>
          </a:p>
          <a:p>
            <a:r>
              <a:rPr lang="en-US" sz="2400" dirty="0" smtClean="0"/>
              <a:t>-&gt;</a:t>
            </a:r>
            <a:r>
              <a:rPr lang="en-US" sz="2400" dirty="0" err="1" smtClean="0"/>
              <a:t>a+b</a:t>
            </a:r>
            <a:r>
              <a:rPr lang="en-US" sz="2400" dirty="0" smtClean="0"/>
              <a:t>*</a:t>
            </a:r>
            <a:r>
              <a:rPr lang="en-US" sz="2400" b="1" dirty="0" smtClean="0"/>
              <a:t>I</a:t>
            </a:r>
            <a:r>
              <a:rPr lang="en-US" sz="2400" dirty="0" smtClean="0"/>
              <a:t> (1)</a:t>
            </a:r>
          </a:p>
          <a:p>
            <a:r>
              <a:rPr lang="en-US" sz="2400" dirty="0" smtClean="0"/>
              <a:t>-&gt;</a:t>
            </a:r>
            <a:r>
              <a:rPr lang="en-US" sz="2400" dirty="0" err="1" smtClean="0"/>
              <a:t>a+b</a:t>
            </a:r>
            <a:r>
              <a:rPr lang="en-US" sz="2400" dirty="0" smtClean="0"/>
              <a:t>*a (5)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2"/>
            <a:ext cx="10905066" cy="7941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/>
              <a:t>Checking the language of the grammar</a:t>
            </a:r>
            <a:endParaRPr lang="en-US" sz="3600" dirty="0" smtClean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81186" y="1162373"/>
            <a:ext cx="4200041" cy="5332306"/>
          </a:xfrm>
        </p:spPr>
        <p:txBody>
          <a:bodyPr>
            <a:noAutofit/>
          </a:bodyPr>
          <a:lstStyle/>
          <a:p>
            <a:r>
              <a:rPr lang="en-US" sz="2000" dirty="0" smtClean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a+b</a:t>
            </a:r>
            <a:r>
              <a:rPr lang="en-US" sz="2000" dirty="0" smtClean="0"/>
              <a:t>)*c – Right Most Derivation </a:t>
            </a:r>
          </a:p>
          <a:p>
            <a:r>
              <a:rPr lang="en-US" sz="2000" dirty="0" smtClean="0"/>
              <a:t>E-</a:t>
            </a:r>
            <a:r>
              <a:rPr lang="en-US" sz="2000" dirty="0" smtClean="0"/>
              <a:t>&gt;E*</a:t>
            </a:r>
            <a:r>
              <a:rPr lang="en-US" sz="2000" b="1" dirty="0" smtClean="0"/>
              <a:t>E</a:t>
            </a:r>
            <a:r>
              <a:rPr lang="en-US" sz="2000" dirty="0" smtClean="0"/>
              <a:t> (3)</a:t>
            </a:r>
          </a:p>
          <a:p>
            <a:r>
              <a:rPr lang="en-US" sz="2000" dirty="0" smtClean="0"/>
              <a:t>   -&gt;E*</a:t>
            </a:r>
            <a:r>
              <a:rPr lang="en-US" sz="2000" b="1" dirty="0" smtClean="0"/>
              <a:t>I</a:t>
            </a:r>
            <a:r>
              <a:rPr lang="en-US" sz="2000" dirty="0" smtClean="0"/>
              <a:t>  (1)</a:t>
            </a:r>
          </a:p>
          <a:p>
            <a:r>
              <a:rPr lang="en-US" sz="2000" dirty="0" smtClean="0"/>
              <a:t>   -&gt;</a:t>
            </a:r>
            <a:r>
              <a:rPr lang="en-US" sz="2000" b="1" dirty="0" smtClean="0"/>
              <a:t>E</a:t>
            </a:r>
            <a:r>
              <a:rPr lang="en-US" sz="2000" dirty="0" smtClean="0"/>
              <a:t>*c (7)</a:t>
            </a:r>
          </a:p>
          <a:p>
            <a:r>
              <a:rPr lang="en-US" sz="2000" dirty="0" smtClean="0"/>
              <a:t>   -&gt;(</a:t>
            </a:r>
            <a:r>
              <a:rPr lang="en-US" sz="2000" b="1" dirty="0" smtClean="0"/>
              <a:t>E</a:t>
            </a:r>
            <a:r>
              <a:rPr lang="en-US" sz="2000" dirty="0" smtClean="0"/>
              <a:t>)*c (4)</a:t>
            </a:r>
          </a:p>
          <a:p>
            <a:r>
              <a:rPr lang="en-US" sz="2000" dirty="0" smtClean="0"/>
              <a:t>  -&gt; (E+</a:t>
            </a:r>
            <a:r>
              <a:rPr lang="en-US" sz="2000" b="1" dirty="0" smtClean="0"/>
              <a:t>E</a:t>
            </a:r>
            <a:r>
              <a:rPr lang="en-US" sz="2000" dirty="0" smtClean="0"/>
              <a:t>)*c (2)</a:t>
            </a:r>
          </a:p>
          <a:p>
            <a:r>
              <a:rPr lang="en-US" sz="2000" dirty="0" smtClean="0"/>
              <a:t>   -&gt;(E+</a:t>
            </a:r>
            <a:r>
              <a:rPr lang="en-US" sz="2000" b="1" dirty="0" smtClean="0"/>
              <a:t>I</a:t>
            </a:r>
            <a:r>
              <a:rPr lang="en-US" sz="2000" dirty="0" smtClean="0"/>
              <a:t>)*c (1)</a:t>
            </a:r>
          </a:p>
          <a:p>
            <a:r>
              <a:rPr lang="en-US" sz="2000" dirty="0" smtClean="0"/>
              <a:t>   -&gt;(</a:t>
            </a:r>
            <a:r>
              <a:rPr lang="en-US" sz="2000" b="1" dirty="0" err="1" smtClean="0"/>
              <a:t>E</a:t>
            </a:r>
            <a:r>
              <a:rPr lang="en-US" sz="2000" dirty="0" err="1" smtClean="0"/>
              <a:t>+b</a:t>
            </a:r>
            <a:r>
              <a:rPr lang="en-US" sz="2000" dirty="0" smtClean="0"/>
              <a:t>)*c (6)</a:t>
            </a:r>
          </a:p>
          <a:p>
            <a:r>
              <a:rPr lang="en-US" sz="2000" dirty="0" smtClean="0"/>
              <a:t>  -&gt;(</a:t>
            </a:r>
            <a:r>
              <a:rPr lang="en-US" sz="2000" b="1" dirty="0" err="1" smtClean="0"/>
              <a:t>I</a:t>
            </a:r>
            <a:r>
              <a:rPr lang="en-US" sz="2000" dirty="0" err="1" smtClean="0"/>
              <a:t>+b</a:t>
            </a:r>
            <a:r>
              <a:rPr lang="en-US" sz="2000" dirty="0" smtClean="0"/>
              <a:t>)*c  (1)</a:t>
            </a:r>
          </a:p>
          <a:p>
            <a:r>
              <a:rPr lang="en-US" sz="2000" dirty="0" smtClean="0"/>
              <a:t>  -&gt;(</a:t>
            </a:r>
            <a:r>
              <a:rPr lang="en-US" sz="2000" dirty="0" err="1" smtClean="0"/>
              <a:t>a+b</a:t>
            </a:r>
            <a:r>
              <a:rPr lang="en-US" sz="2000" dirty="0" smtClean="0"/>
              <a:t>)*c (</a:t>
            </a:r>
            <a:r>
              <a:rPr lang="en-US" sz="2000" dirty="0" smtClean="0"/>
              <a:t>5)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All string we see in the process of derivation is Right </a:t>
            </a:r>
            <a:r>
              <a:rPr lang="en-US" sz="2000" dirty="0" smtClean="0"/>
              <a:t>Sentential forms</a:t>
            </a:r>
          </a:p>
          <a:p>
            <a:pPr lvl="0"/>
            <a:endParaRPr lang="en-US" sz="2200" b="1" dirty="0" smtClean="0"/>
          </a:p>
        </p:txBody>
      </p:sp>
      <p:sp>
        <p:nvSpPr>
          <p:cNvPr id="13" name="Content Placeholder 11"/>
          <p:cNvSpPr txBox="1">
            <a:spLocks/>
          </p:cNvSpPr>
          <p:nvPr/>
        </p:nvSpPr>
        <p:spPr>
          <a:xfrm>
            <a:off x="5339166" y="1278610"/>
            <a:ext cx="4894882" cy="5376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endParaRPr lang="en-US" sz="2400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11"/>
          <p:cNvSpPr txBox="1">
            <a:spLocks/>
          </p:cNvSpPr>
          <p:nvPr/>
        </p:nvSpPr>
        <p:spPr>
          <a:xfrm>
            <a:off x="6165742" y="919566"/>
            <a:ext cx="4200041" cy="53323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(</a:t>
            </a:r>
            <a:r>
              <a:rPr lang="en-US" sz="2000" dirty="0" err="1" smtClean="0"/>
              <a:t>a+b</a:t>
            </a:r>
            <a:r>
              <a:rPr lang="en-US" sz="2000" dirty="0" smtClean="0"/>
              <a:t>)*c – </a:t>
            </a:r>
            <a:r>
              <a:rPr lang="en-US" sz="2000" dirty="0" smtClean="0"/>
              <a:t>Left  </a:t>
            </a:r>
            <a:r>
              <a:rPr lang="en-US" sz="2000" dirty="0" smtClean="0"/>
              <a:t>Most Derivation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E-&gt;</a:t>
            </a:r>
            <a:r>
              <a:rPr lang="en-US" sz="2000" b="1" dirty="0" smtClean="0"/>
              <a:t>E</a:t>
            </a:r>
            <a:r>
              <a:rPr lang="en-US" sz="2000" dirty="0" smtClean="0"/>
              <a:t>*E (3</a:t>
            </a:r>
            <a:r>
              <a:rPr lang="en-US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000" dirty="0" smtClean="0"/>
              <a:t>  -&gt;(</a:t>
            </a:r>
            <a:r>
              <a:rPr lang="en-US" sz="2000" b="1" dirty="0" smtClean="0"/>
              <a:t>E</a:t>
            </a:r>
            <a:r>
              <a:rPr lang="en-US" sz="2000" dirty="0" smtClean="0"/>
              <a:t>)*E (4)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000" dirty="0" smtClean="0"/>
              <a:t>  -&gt;(</a:t>
            </a:r>
            <a:r>
              <a:rPr lang="en-US" sz="2000" b="1" dirty="0" smtClean="0"/>
              <a:t>E</a:t>
            </a:r>
            <a:r>
              <a:rPr lang="en-US" sz="2000" dirty="0" smtClean="0"/>
              <a:t>+E)*E (2)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000" dirty="0" smtClean="0"/>
              <a:t>  -&gt; (</a:t>
            </a:r>
            <a:r>
              <a:rPr lang="en-US" sz="2000" b="1" dirty="0" smtClean="0"/>
              <a:t>I</a:t>
            </a:r>
            <a:r>
              <a:rPr lang="en-US" sz="2000" dirty="0" smtClean="0"/>
              <a:t>+E)*E  (1)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000" dirty="0" smtClean="0"/>
              <a:t>  -&gt; (</a:t>
            </a:r>
            <a:r>
              <a:rPr lang="en-US" sz="2000" dirty="0" err="1" smtClean="0"/>
              <a:t>a+</a:t>
            </a:r>
            <a:r>
              <a:rPr lang="en-US" sz="2000" b="1" dirty="0" err="1" smtClean="0"/>
              <a:t>E</a:t>
            </a:r>
            <a:r>
              <a:rPr lang="en-US" sz="2000" dirty="0" smtClean="0"/>
              <a:t>)*E (5)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000" dirty="0" smtClean="0"/>
              <a:t>  -&gt; (</a:t>
            </a:r>
            <a:r>
              <a:rPr lang="en-US" sz="2000" dirty="0" err="1" smtClean="0"/>
              <a:t>a+</a:t>
            </a:r>
            <a:r>
              <a:rPr lang="en-US" sz="2000" b="1" dirty="0" err="1" smtClean="0"/>
              <a:t>I</a:t>
            </a:r>
            <a:r>
              <a:rPr lang="en-US" sz="2000" dirty="0" smtClean="0"/>
              <a:t>)*E  (1)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000" dirty="0" smtClean="0"/>
              <a:t>  -&gt; (</a:t>
            </a:r>
            <a:r>
              <a:rPr lang="en-US" sz="2000" dirty="0" err="1" smtClean="0"/>
              <a:t>a+b</a:t>
            </a:r>
            <a:r>
              <a:rPr lang="en-US" sz="2000" dirty="0" smtClean="0"/>
              <a:t>)*</a:t>
            </a:r>
            <a:r>
              <a:rPr lang="en-US" sz="2000" b="1" dirty="0" smtClean="0"/>
              <a:t>E </a:t>
            </a:r>
            <a:r>
              <a:rPr lang="en-US" sz="2000" dirty="0" smtClean="0"/>
              <a:t>(6)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000" dirty="0" smtClean="0"/>
              <a:t>  -&gt; </a:t>
            </a:r>
            <a:r>
              <a:rPr lang="en-US" sz="2000" dirty="0" smtClean="0"/>
              <a:t>(</a:t>
            </a:r>
            <a:r>
              <a:rPr lang="en-US" sz="2000" dirty="0" err="1" smtClean="0"/>
              <a:t>a+b</a:t>
            </a:r>
            <a:r>
              <a:rPr lang="en-US" sz="2000" dirty="0" smtClean="0"/>
              <a:t>)*</a:t>
            </a:r>
            <a:r>
              <a:rPr lang="en-US" sz="2000" b="1" dirty="0" smtClean="0"/>
              <a:t>I</a:t>
            </a:r>
            <a:r>
              <a:rPr lang="en-US" sz="2000" dirty="0" smtClean="0"/>
              <a:t> (1)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000" dirty="0" smtClean="0"/>
              <a:t>  -&gt;(</a:t>
            </a:r>
            <a:r>
              <a:rPr lang="en-US" sz="2000" dirty="0" err="1" smtClean="0"/>
              <a:t>a+b</a:t>
            </a:r>
            <a:r>
              <a:rPr lang="en-US" sz="2000" dirty="0" smtClean="0"/>
              <a:t>)*c (7)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All string we see in the process of derivation is </a:t>
            </a:r>
            <a:r>
              <a:rPr lang="en-US" sz="2000" dirty="0" smtClean="0"/>
              <a:t>Left </a:t>
            </a:r>
            <a:r>
              <a:rPr lang="en-US" sz="2000" dirty="0" smtClean="0"/>
              <a:t>Sentential forms</a:t>
            </a:r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/>
              <a:t>Identify the {V T P S}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/>
          <a:lstStyle/>
          <a:p>
            <a:r>
              <a:rPr lang="en-US" dirty="0" smtClean="0"/>
              <a:t>Context Free Grammar </a:t>
            </a:r>
          </a:p>
          <a:p>
            <a:pPr>
              <a:buNone/>
            </a:pPr>
            <a:r>
              <a:rPr lang="en-US" dirty="0" smtClean="0"/>
              <a:t>S-&gt;Sa</a:t>
            </a:r>
          </a:p>
          <a:p>
            <a:pPr>
              <a:buNone/>
            </a:pPr>
            <a:r>
              <a:rPr lang="en-US" dirty="0" smtClean="0"/>
              <a:t>S-&gt;a</a:t>
            </a:r>
          </a:p>
          <a:p>
            <a:r>
              <a:rPr lang="en-US" dirty="0" smtClean="0"/>
              <a:t>Identify the {V T P S}</a:t>
            </a:r>
          </a:p>
          <a:p>
            <a:pPr>
              <a:buNone/>
            </a:pPr>
            <a:r>
              <a:rPr lang="en-US" dirty="0" smtClean="0"/>
              <a:t>V={S}</a:t>
            </a:r>
          </a:p>
          <a:p>
            <a:pPr>
              <a:buNone/>
            </a:pPr>
            <a:r>
              <a:rPr lang="en-US" dirty="0" smtClean="0"/>
              <a:t>T={a}</a:t>
            </a:r>
          </a:p>
          <a:p>
            <a:pPr>
              <a:buNone/>
            </a:pPr>
            <a:r>
              <a:rPr lang="en-US" dirty="0" smtClean="0"/>
              <a:t>S={S}</a:t>
            </a:r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/>
              <a:t>Identify the {V T P S}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/>
          <a:lstStyle/>
          <a:p>
            <a:r>
              <a:rPr lang="en-US" dirty="0" smtClean="0"/>
              <a:t>Context Free Grammar </a:t>
            </a:r>
          </a:p>
          <a:p>
            <a:pPr>
              <a:buNone/>
            </a:pPr>
            <a:r>
              <a:rPr lang="en-US" dirty="0" smtClean="0"/>
              <a:t>S-&gt;Sa</a:t>
            </a:r>
          </a:p>
          <a:p>
            <a:pPr>
              <a:buNone/>
            </a:pPr>
            <a:r>
              <a:rPr lang="en-US" dirty="0" smtClean="0"/>
              <a:t>S-&gt;a</a:t>
            </a:r>
          </a:p>
          <a:p>
            <a:r>
              <a:rPr lang="en-US" dirty="0" smtClean="0"/>
              <a:t>Identify the {V T P S}</a:t>
            </a:r>
          </a:p>
          <a:p>
            <a:pPr>
              <a:buNone/>
            </a:pPr>
            <a:r>
              <a:rPr lang="en-US" dirty="0" smtClean="0"/>
              <a:t>V={S}</a:t>
            </a:r>
          </a:p>
          <a:p>
            <a:pPr>
              <a:buNone/>
            </a:pPr>
            <a:r>
              <a:rPr lang="en-US" dirty="0" smtClean="0"/>
              <a:t>T={a}</a:t>
            </a:r>
          </a:p>
          <a:p>
            <a:pPr>
              <a:buNone/>
            </a:pPr>
            <a:r>
              <a:rPr lang="en-US" dirty="0" smtClean="0"/>
              <a:t>S={S}</a:t>
            </a:r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/>
              <a:t>Find what is the language represented by this CFG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4903922" cy="468912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S-&gt;Sa   </a:t>
            </a:r>
          </a:p>
          <a:p>
            <a:pPr lvl="0"/>
            <a:r>
              <a:rPr lang="en-US" dirty="0" smtClean="0"/>
              <a:t>S-&gt;a</a:t>
            </a:r>
          </a:p>
          <a:p>
            <a:pPr>
              <a:buNone/>
            </a:pPr>
            <a:r>
              <a:rPr lang="en-US" dirty="0" smtClean="0"/>
              <a:t>Derive at least 5 strings 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Note There are 2 productions for the starting symbol S, which means we are free to start with production 1 or 2</a:t>
            </a:r>
          </a:p>
          <a:p>
            <a:pPr>
              <a:buNone/>
            </a:pPr>
            <a:r>
              <a:rPr lang="en-US" dirty="0" smtClean="0"/>
              <a:t>------Derivation 1 -------------------</a:t>
            </a:r>
          </a:p>
          <a:p>
            <a:r>
              <a:rPr lang="en-US" dirty="0" smtClean="0"/>
              <a:t>S-&gt;a (2)   		</a:t>
            </a: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dirty="0" smtClean="0"/>
              <a:t>------Derivation 2 -------------------</a:t>
            </a:r>
          </a:p>
          <a:p>
            <a:r>
              <a:rPr lang="en-US" dirty="0" smtClean="0"/>
              <a:t>S-&gt;</a:t>
            </a:r>
            <a:r>
              <a:rPr lang="en-US" b="1" dirty="0" smtClean="0"/>
              <a:t>S</a:t>
            </a:r>
            <a:r>
              <a:rPr lang="en-US" dirty="0" smtClean="0"/>
              <a:t>a  (1)</a:t>
            </a:r>
          </a:p>
          <a:p>
            <a:r>
              <a:rPr lang="en-US" dirty="0" smtClean="0"/>
              <a:t>  -&gt;</a:t>
            </a:r>
            <a:r>
              <a:rPr lang="en-US" dirty="0" err="1" smtClean="0"/>
              <a:t>aa</a:t>
            </a:r>
            <a:r>
              <a:rPr lang="en-US" dirty="0" smtClean="0"/>
              <a:t>  (2)</a:t>
            </a:r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14" name="Content Placeholder 11"/>
          <p:cNvSpPr txBox="1">
            <a:spLocks/>
          </p:cNvSpPr>
          <p:nvPr/>
        </p:nvSpPr>
        <p:spPr>
          <a:xfrm>
            <a:off x="6252275" y="1678983"/>
            <a:ext cx="4903922" cy="4689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2800" dirty="0" smtClean="0"/>
              <a:t>------Derivation 3 -------------------</a:t>
            </a:r>
          </a:p>
          <a:p>
            <a:r>
              <a:rPr lang="en-US" sz="2800" dirty="0" smtClean="0"/>
              <a:t>S-&gt;</a:t>
            </a:r>
            <a:r>
              <a:rPr lang="en-US" sz="2800" b="1" dirty="0" smtClean="0"/>
              <a:t>S</a:t>
            </a:r>
            <a:r>
              <a:rPr lang="en-US" sz="2800" dirty="0" smtClean="0"/>
              <a:t>a (1)</a:t>
            </a:r>
          </a:p>
          <a:p>
            <a:r>
              <a:rPr lang="en-US" sz="2800" dirty="0" smtClean="0"/>
              <a:t>  -&gt;</a:t>
            </a:r>
            <a:r>
              <a:rPr lang="en-US" sz="2800" b="1" dirty="0" err="1" smtClean="0"/>
              <a:t>S</a:t>
            </a:r>
            <a:r>
              <a:rPr lang="en-US" sz="2800" dirty="0" err="1" smtClean="0"/>
              <a:t>aa</a:t>
            </a:r>
            <a:r>
              <a:rPr lang="en-US" sz="2800" dirty="0" smtClean="0"/>
              <a:t>  (1)</a:t>
            </a:r>
          </a:p>
          <a:p>
            <a:r>
              <a:rPr lang="en-US" sz="2800" dirty="0" smtClean="0"/>
              <a:t>  -&gt; </a:t>
            </a:r>
            <a:r>
              <a:rPr lang="en-US" sz="2800" dirty="0" err="1" smtClean="0"/>
              <a:t>aaa</a:t>
            </a:r>
            <a:r>
              <a:rPr lang="en-US" sz="2800" dirty="0" smtClean="0"/>
              <a:t>  (2)</a:t>
            </a:r>
          </a:p>
          <a:p>
            <a:pPr>
              <a:buNone/>
            </a:pPr>
            <a:r>
              <a:rPr lang="en-US" sz="2800" dirty="0" smtClean="0"/>
              <a:t>------Derivation 4 -------------------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S-&gt;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(1)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(1)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aaa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(1)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aaaa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(2)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b="1" dirty="0" smtClean="0"/>
              <a:t> the </a:t>
            </a:r>
            <a:r>
              <a:rPr lang="en-US" sz="2800" b="1" smtClean="0"/>
              <a:t>Language is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b="1" smtClean="0"/>
              <a:t>L </a:t>
            </a:r>
            <a:r>
              <a:rPr lang="en-US" sz="2800" b="1" dirty="0" smtClean="0"/>
              <a:t>= {</a:t>
            </a:r>
            <a:r>
              <a:rPr lang="en-US" sz="2800" b="1" dirty="0" err="1" smtClean="0"/>
              <a:t>a,aa,aaa,aaaa</a:t>
            </a:r>
            <a:r>
              <a:rPr lang="en-US" sz="2800" b="1" dirty="0" smtClean="0"/>
              <a:t>,…….}</a:t>
            </a:r>
            <a:endParaRPr lang="en-US" sz="2800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 </a:t>
            </a:r>
            <a:r>
              <a:rPr lang="en-US" sz="3600" dirty="0" smtClean="0"/>
              <a:t>What is the language represented by the CFG?</a:t>
            </a: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S-&gt;0S1</a:t>
            </a:r>
            <a:endParaRPr lang="en-US" sz="1200" dirty="0" smtClean="0"/>
          </a:p>
          <a:p>
            <a:pPr>
              <a:buNone/>
            </a:pPr>
            <a:r>
              <a:rPr lang="en-US" dirty="0" smtClean="0"/>
              <a:t>S-&gt;01</a:t>
            </a:r>
            <a:endParaRPr lang="en-US" sz="1200" dirty="0" smtClean="0"/>
          </a:p>
          <a:p>
            <a:endParaRPr lang="en-US" dirty="0" smtClean="0"/>
          </a:p>
          <a:p>
            <a:r>
              <a:rPr lang="en-US" dirty="0" smtClean="0"/>
              <a:t>Variables/Non Terminals = {S}</a:t>
            </a:r>
            <a:endParaRPr lang="en-US" sz="1200" dirty="0" smtClean="0"/>
          </a:p>
          <a:p>
            <a:r>
              <a:rPr lang="en-US" dirty="0" smtClean="0"/>
              <a:t>Terminal /alphabet = {0,1}</a:t>
            </a:r>
            <a:endParaRPr lang="en-US" sz="1200" dirty="0" smtClean="0"/>
          </a:p>
          <a:p>
            <a:r>
              <a:rPr lang="en-US" dirty="0" smtClean="0"/>
              <a:t>S={S}</a:t>
            </a:r>
            <a:endParaRPr lang="en-US" sz="1200" dirty="0" smtClean="0"/>
          </a:p>
          <a:p>
            <a:r>
              <a:rPr lang="en-US" dirty="0" smtClean="0"/>
              <a:t>What is the language represented by the CFG?</a:t>
            </a:r>
          </a:p>
          <a:p>
            <a:pPr>
              <a:buNone/>
            </a:pPr>
            <a:r>
              <a:rPr lang="en-US" dirty="0" smtClean="0"/>
              <a:t>The above CFG can also be written as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S-&gt;0S1|01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Derivations 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664631" y="1387097"/>
            <a:ext cx="4192292" cy="49371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-------Derivation 4-------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S-&gt;0</a:t>
            </a:r>
            <a:r>
              <a:rPr lang="en-US" b="1" dirty="0" smtClean="0"/>
              <a:t>S</a:t>
            </a:r>
            <a:r>
              <a:rPr lang="en-US" dirty="0" smtClean="0"/>
              <a:t>1 (1)</a:t>
            </a:r>
          </a:p>
          <a:p>
            <a:pPr>
              <a:buNone/>
            </a:pPr>
            <a:r>
              <a:rPr lang="en-US" dirty="0" smtClean="0"/>
              <a:t>  -&gt;00</a:t>
            </a:r>
            <a:r>
              <a:rPr lang="en-US" b="1" dirty="0" smtClean="0"/>
              <a:t>S</a:t>
            </a:r>
            <a:r>
              <a:rPr lang="en-US" dirty="0" smtClean="0"/>
              <a:t>11 (1)</a:t>
            </a:r>
          </a:p>
          <a:p>
            <a:pPr>
              <a:buNone/>
            </a:pPr>
            <a:r>
              <a:rPr lang="en-US" dirty="0" smtClean="0"/>
              <a:t>  -&gt;000</a:t>
            </a:r>
            <a:r>
              <a:rPr lang="en-US" b="1" dirty="0" smtClean="0"/>
              <a:t>S</a:t>
            </a:r>
            <a:r>
              <a:rPr lang="en-US" dirty="0" smtClean="0"/>
              <a:t>111 (1)</a:t>
            </a:r>
          </a:p>
          <a:p>
            <a:pPr>
              <a:buNone/>
            </a:pPr>
            <a:r>
              <a:rPr lang="en-US" dirty="0" smtClean="0"/>
              <a:t> -&gt;00001111 (2)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L={</a:t>
            </a:r>
            <a:r>
              <a:rPr lang="en-US" dirty="0" smtClean="0"/>
              <a:t>01,0011</a:t>
            </a:r>
            <a:r>
              <a:rPr lang="en-US" b="1" dirty="0" smtClean="0"/>
              <a:t>,</a:t>
            </a:r>
            <a:r>
              <a:rPr lang="en-US" dirty="0" smtClean="0"/>
              <a:t>000111,00001111,…</a:t>
            </a:r>
            <a:r>
              <a:rPr lang="en-US" b="1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L={0</a:t>
            </a:r>
            <a:r>
              <a:rPr lang="en-US" b="1" baseline="30000" dirty="0" smtClean="0"/>
              <a:t>i</a:t>
            </a:r>
            <a:r>
              <a:rPr lang="en-US" b="1" dirty="0" smtClean="0"/>
              <a:t>1</a:t>
            </a:r>
            <a:r>
              <a:rPr lang="en-US" b="1" baseline="30000" dirty="0" smtClean="0"/>
              <a:t>i</a:t>
            </a:r>
            <a:r>
              <a:rPr lang="en-US" b="1" dirty="0" smtClean="0"/>
              <a:t>|i&gt;=1}</a:t>
            </a: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13" name="Content Placeholder 11"/>
          <p:cNvSpPr txBox="1">
            <a:spLocks/>
          </p:cNvSpPr>
          <p:nvPr/>
        </p:nvSpPr>
        <p:spPr>
          <a:xfrm>
            <a:off x="787831" y="1493003"/>
            <a:ext cx="4192292" cy="49371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-----Derivation 1-------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S-&gt;01 (2)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-----Derivation 2-------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S-&gt;0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(1)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-&gt;0011 (2)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-----Derivation 3-------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S-&gt;0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(1)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-&gt;00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 (1)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-&gt;000111 (2)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One More CFG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/>
              <a:t>S-&gt;AB</a:t>
            </a:r>
            <a:endParaRPr lang="en-US" sz="1200" dirty="0" smtClean="0"/>
          </a:p>
          <a:p>
            <a:pPr lvl="0"/>
            <a:r>
              <a:rPr lang="en-US" b="1" dirty="0" smtClean="0"/>
              <a:t>S-&gt;BA</a:t>
            </a:r>
            <a:endParaRPr lang="en-US" sz="1200" dirty="0" smtClean="0"/>
          </a:p>
          <a:p>
            <a:pPr lvl="0"/>
            <a:r>
              <a:rPr lang="en-US" b="1" dirty="0" smtClean="0"/>
              <a:t>A-&gt;</a:t>
            </a:r>
            <a:r>
              <a:rPr lang="en-US" b="1" dirty="0" err="1" smtClean="0"/>
              <a:t>Aa</a:t>
            </a:r>
            <a:endParaRPr lang="en-US" sz="1200" dirty="0" smtClean="0"/>
          </a:p>
          <a:p>
            <a:pPr lvl="0"/>
            <a:r>
              <a:rPr lang="en-US" b="1" dirty="0" smtClean="0"/>
              <a:t>A-&gt;a</a:t>
            </a:r>
            <a:endParaRPr lang="en-US" sz="1200" dirty="0" smtClean="0"/>
          </a:p>
          <a:p>
            <a:pPr lvl="0"/>
            <a:r>
              <a:rPr lang="en-US" b="1" dirty="0" smtClean="0"/>
              <a:t>B-&gt;Bb</a:t>
            </a:r>
            <a:endParaRPr lang="en-US" sz="1200" dirty="0" smtClean="0"/>
          </a:p>
          <a:p>
            <a:pPr lvl="0"/>
            <a:r>
              <a:rPr lang="en-US" b="1" dirty="0" smtClean="0"/>
              <a:t>B-&gt;b</a:t>
            </a:r>
          </a:p>
          <a:p>
            <a:pPr lvl="0"/>
            <a:endParaRPr lang="en-US" sz="1200" dirty="0" smtClean="0"/>
          </a:p>
          <a:p>
            <a:r>
              <a:rPr lang="en-US" dirty="0" smtClean="0"/>
              <a:t>V={S,A,B}; T={</a:t>
            </a:r>
            <a:r>
              <a:rPr lang="en-US" dirty="0" err="1" smtClean="0"/>
              <a:t>a,b</a:t>
            </a:r>
            <a:r>
              <a:rPr lang="en-US" dirty="0" smtClean="0"/>
              <a:t>}, S={S}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2"/>
            <a:ext cx="10905066" cy="7941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/>
              <a:t>Check whether the grammar accepts the string </a:t>
            </a:r>
            <a:r>
              <a:rPr lang="en-US" sz="3600" b="1" dirty="0" smtClean="0"/>
              <a:t>“</a:t>
            </a:r>
            <a:r>
              <a:rPr lang="en-US" sz="3600" b="1" dirty="0" err="1" smtClean="0"/>
              <a:t>aabaa</a:t>
            </a:r>
            <a:r>
              <a:rPr lang="en-US" sz="3600" b="1" dirty="0" smtClean="0"/>
              <a:t>”</a:t>
            </a:r>
            <a:endParaRPr lang="en-US" sz="3600" dirty="0" smtClean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81186" y="1162373"/>
            <a:ext cx="4200041" cy="533230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/>
              <a:t>  </a:t>
            </a:r>
          </a:p>
          <a:p>
            <a:pPr>
              <a:buNone/>
            </a:pPr>
            <a:r>
              <a:rPr lang="en-US" sz="2200" dirty="0" smtClean="0"/>
              <a:t>S -&gt;</a:t>
            </a:r>
            <a:r>
              <a:rPr lang="en-US" sz="2200" b="1" dirty="0" smtClean="0"/>
              <a:t>A</a:t>
            </a:r>
            <a:r>
              <a:rPr lang="en-US" sz="2200" dirty="0" smtClean="0"/>
              <a:t>B (1)</a:t>
            </a:r>
          </a:p>
          <a:p>
            <a:pPr>
              <a:buNone/>
            </a:pPr>
            <a:r>
              <a:rPr lang="en-US" sz="2200" b="1" dirty="0" smtClean="0"/>
              <a:t>     </a:t>
            </a:r>
            <a:r>
              <a:rPr lang="en-US" sz="2200" dirty="0" smtClean="0"/>
              <a:t>-&gt;</a:t>
            </a:r>
            <a:r>
              <a:rPr lang="en-US" sz="2200" b="1" dirty="0" err="1" smtClean="0"/>
              <a:t>A</a:t>
            </a:r>
            <a:r>
              <a:rPr lang="en-US" sz="2200" dirty="0" err="1" smtClean="0"/>
              <a:t>aB</a:t>
            </a:r>
            <a:r>
              <a:rPr lang="en-US" sz="2200" dirty="0" smtClean="0"/>
              <a:t> (2)</a:t>
            </a:r>
          </a:p>
          <a:p>
            <a:pPr>
              <a:buNone/>
            </a:pPr>
            <a:r>
              <a:rPr lang="en-US" sz="2200" dirty="0" smtClean="0"/>
              <a:t>     -&gt;</a:t>
            </a:r>
            <a:r>
              <a:rPr lang="en-US" sz="2200" dirty="0" err="1" smtClean="0"/>
              <a:t>aaB</a:t>
            </a:r>
            <a:r>
              <a:rPr lang="en-US" sz="2200" dirty="0" smtClean="0"/>
              <a:t> (3)</a:t>
            </a:r>
          </a:p>
          <a:p>
            <a:pPr>
              <a:buNone/>
            </a:pPr>
            <a:r>
              <a:rPr lang="en-US" sz="2200" dirty="0" smtClean="0"/>
              <a:t>     -&gt;</a:t>
            </a:r>
            <a:r>
              <a:rPr lang="en-US" sz="2200" dirty="0" err="1" smtClean="0"/>
              <a:t>aab</a:t>
            </a:r>
            <a:r>
              <a:rPr lang="en-US" sz="2200" dirty="0" smtClean="0"/>
              <a:t> (5)</a:t>
            </a:r>
          </a:p>
          <a:p>
            <a:pPr lvl="0"/>
            <a:endParaRPr lang="en-US" sz="2200" b="1" dirty="0" smtClean="0"/>
          </a:p>
          <a:p>
            <a:pPr lvl="0"/>
            <a:r>
              <a:rPr lang="en-US" sz="2200" b="1" dirty="0" smtClean="0"/>
              <a:t>A-&gt;</a:t>
            </a:r>
            <a:r>
              <a:rPr lang="en-US" sz="2200" b="1" dirty="0" err="1" smtClean="0"/>
              <a:t>Aa</a:t>
            </a:r>
            <a:endParaRPr lang="en-US" sz="2200" dirty="0" smtClean="0"/>
          </a:p>
          <a:p>
            <a:pPr lvl="0"/>
            <a:r>
              <a:rPr lang="en-US" sz="2200" b="1" dirty="0" smtClean="0"/>
              <a:t>A-&gt;a</a:t>
            </a:r>
            <a:endParaRPr lang="en-US" sz="2200" dirty="0" smtClean="0"/>
          </a:p>
          <a:p>
            <a:r>
              <a:rPr lang="en-US" sz="2200" dirty="0" smtClean="0"/>
              <a:t>{</a:t>
            </a:r>
            <a:r>
              <a:rPr lang="en-US" sz="2200" dirty="0" err="1" smtClean="0"/>
              <a:t>a,aa,aaa,aaaa</a:t>
            </a:r>
            <a:r>
              <a:rPr lang="en-US" sz="2200" dirty="0" smtClean="0"/>
              <a:t>,….}</a:t>
            </a:r>
          </a:p>
          <a:p>
            <a:pPr lvl="0"/>
            <a:endParaRPr lang="en-US" sz="2200" b="1" dirty="0" smtClean="0"/>
          </a:p>
        </p:txBody>
      </p:sp>
      <p:sp>
        <p:nvSpPr>
          <p:cNvPr id="13" name="Content Placeholder 11"/>
          <p:cNvSpPr txBox="1">
            <a:spLocks/>
          </p:cNvSpPr>
          <p:nvPr/>
        </p:nvSpPr>
        <p:spPr>
          <a:xfrm>
            <a:off x="5455404" y="1278610"/>
            <a:ext cx="4778644" cy="5376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B-&gt;Bb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B-&gt;b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b,bb,bbb,bbbb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,…}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S-&gt;AB – ensures strings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a followed by b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S-</a:t>
            </a:r>
            <a:r>
              <a:rPr lang="en-US" sz="2200" dirty="0" smtClean="0"/>
              <a:t>&gt;BA - ensures strings with b followed by a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2"/>
            <a:ext cx="10905066" cy="7941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/>
              <a:t>Checking the language </a:t>
            </a:r>
            <a:r>
              <a:rPr lang="en-US" sz="3600" dirty="0" smtClean="0"/>
              <a:t>of the </a:t>
            </a:r>
            <a:r>
              <a:rPr lang="en-US" sz="3600" dirty="0" smtClean="0"/>
              <a:t>grammar</a:t>
            </a:r>
            <a:endParaRPr lang="en-US" sz="3600" dirty="0" smtClean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81186" y="1162373"/>
            <a:ext cx="4200041" cy="533230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/>
              <a:t> 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P-&gt;</a:t>
            </a:r>
            <a:r>
              <a:rPr lang="el-GR" sz="2400" dirty="0" smtClean="0"/>
              <a:t>ε </a:t>
            </a:r>
            <a:endParaRPr lang="en-US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P-&gt;0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P-&gt;1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P-&gt; 0P0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P-&gt;1P1</a:t>
            </a:r>
          </a:p>
          <a:p>
            <a:endParaRPr lang="en-US" sz="2200" dirty="0" smtClean="0"/>
          </a:p>
          <a:p>
            <a:pPr lvl="0"/>
            <a:endParaRPr lang="en-US" sz="2200" b="1" dirty="0" smtClean="0"/>
          </a:p>
        </p:txBody>
      </p:sp>
      <p:sp>
        <p:nvSpPr>
          <p:cNvPr id="13" name="Content Placeholder 11"/>
          <p:cNvSpPr txBox="1">
            <a:spLocks/>
          </p:cNvSpPr>
          <p:nvPr/>
        </p:nvSpPr>
        <p:spPr>
          <a:xfrm>
            <a:off x="5339166" y="1278610"/>
            <a:ext cx="4894882" cy="5376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lang="en-US" sz="2400" dirty="0" smtClean="0"/>
              <a:t>={</a:t>
            </a:r>
            <a:r>
              <a:rPr lang="el-GR" sz="2400" dirty="0" smtClean="0"/>
              <a:t>ε</a:t>
            </a:r>
            <a:r>
              <a:rPr lang="en-US" sz="2400" dirty="0" smtClean="0"/>
              <a:t>,0,1,00,11,000,111,101,010,01010, 00100, 1001 ,0110…}</a:t>
            </a:r>
          </a:p>
          <a:p>
            <a:r>
              <a:rPr lang="en-US" sz="2400" dirty="0" smtClean="0"/>
              <a:t> </a:t>
            </a:r>
          </a:p>
          <a:p>
            <a:r>
              <a:rPr lang="en-US" sz="2400" dirty="0" smtClean="0"/>
              <a:t>P-&gt;</a:t>
            </a:r>
            <a:r>
              <a:rPr lang="el-GR" sz="2400" dirty="0" smtClean="0"/>
              <a:t> ε</a:t>
            </a:r>
            <a:r>
              <a:rPr lang="en-US" sz="2400" dirty="0" smtClean="0"/>
              <a:t> (1)</a:t>
            </a:r>
          </a:p>
          <a:p>
            <a:r>
              <a:rPr lang="en-US" sz="2400" dirty="0" smtClean="0"/>
              <a:t> </a:t>
            </a:r>
          </a:p>
          <a:p>
            <a:r>
              <a:rPr lang="en-US" sz="2400" dirty="0" smtClean="0"/>
              <a:t>P-&gt;0 (2)</a:t>
            </a:r>
          </a:p>
          <a:p>
            <a:r>
              <a:rPr lang="en-US" sz="2400" dirty="0" smtClean="0"/>
              <a:t> </a:t>
            </a:r>
          </a:p>
          <a:p>
            <a:r>
              <a:rPr lang="en-US" sz="2400" dirty="0" smtClean="0"/>
              <a:t>P-&gt;1 (3)</a:t>
            </a:r>
          </a:p>
          <a:p>
            <a:r>
              <a:rPr lang="en-US" sz="2400" dirty="0" smtClean="0"/>
              <a:t>P-&gt;0</a:t>
            </a:r>
            <a:r>
              <a:rPr lang="en-US" sz="2400" b="1" dirty="0" smtClean="0"/>
              <a:t>P</a:t>
            </a:r>
            <a:r>
              <a:rPr lang="en-US" sz="2400" dirty="0" smtClean="0"/>
              <a:t>0 (4)</a:t>
            </a:r>
          </a:p>
          <a:p>
            <a:r>
              <a:rPr lang="en-US" sz="2400" dirty="0" smtClean="0"/>
              <a:t>   -&gt;00 (1)</a:t>
            </a:r>
          </a:p>
          <a:p>
            <a:r>
              <a:rPr lang="en-US" sz="2400" dirty="0" smtClean="0"/>
              <a:t>P-&gt;1</a:t>
            </a:r>
            <a:r>
              <a:rPr lang="en-US" sz="2400" b="1" dirty="0" smtClean="0"/>
              <a:t>P</a:t>
            </a:r>
            <a:r>
              <a:rPr lang="en-US" sz="2400" dirty="0" smtClean="0"/>
              <a:t>1 (5)</a:t>
            </a:r>
          </a:p>
          <a:p>
            <a:r>
              <a:rPr lang="en-US" sz="2400" dirty="0" smtClean="0"/>
              <a:t>   -&gt;11  (1)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4" ma:contentTypeDescription="Create a new document." ma:contentTypeScope="" ma:versionID="e4226928cca37ca47d1e7b8ac61ace3b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30653f601bd9c613437e44372399fb77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A29717-DD11-4EE5-ABAA-5680038433C9}"/>
</file>

<file path=customXml/itemProps2.xml><?xml version="1.0" encoding="utf-8"?>
<ds:datastoreItem xmlns:ds="http://schemas.openxmlformats.org/officeDocument/2006/customXml" ds:itemID="{6DB5F457-F600-4611-8131-385A1B028E3A}"/>
</file>

<file path=customXml/itemProps3.xml><?xml version="1.0" encoding="utf-8"?>
<ds:datastoreItem xmlns:ds="http://schemas.openxmlformats.org/officeDocument/2006/customXml" ds:itemID="{50202BA4-EFBF-4B3E-8B00-75486C150312}"/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941</Words>
  <Application>Microsoft Office PowerPoint</Application>
  <PresentationFormat>Custom</PresentationFormat>
  <Paragraphs>223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Identify the {V T P S}</vt:lpstr>
      <vt:lpstr>Identify the {V T P S}</vt:lpstr>
      <vt:lpstr>Find what is the language represented by this CFG</vt:lpstr>
      <vt:lpstr> What is the language represented by the CFG?</vt:lpstr>
      <vt:lpstr>Derivations </vt:lpstr>
      <vt:lpstr>One More CFG</vt:lpstr>
      <vt:lpstr>Check whether the grammar accepts the string “aabaa”</vt:lpstr>
      <vt:lpstr>Checking the language of the grammar</vt:lpstr>
      <vt:lpstr>Checking the language of the grammar</vt:lpstr>
      <vt:lpstr>Check whether the Grammar accepts the string “110011” “101101”</vt:lpstr>
      <vt:lpstr>CFG for arithmetic expression</vt:lpstr>
      <vt:lpstr>Checking the language of the grammar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ADMIN</cp:lastModifiedBy>
  <cp:revision>82</cp:revision>
  <dcterms:created xsi:type="dcterms:W3CDTF">2020-06-15T12:13:30Z</dcterms:created>
  <dcterms:modified xsi:type="dcterms:W3CDTF">2020-10-12T05:48:00Z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