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00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:p15="http://schemas.microsoft.com/office/powerpoint/2012/main" xmlns="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7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pPr/>
              <a:t>17-09-2021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pPr/>
              <a:t>17-09-2021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C4D6-0FD4-41A5-8DD4-80759096037E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20A7-EF3C-43BD-AA55-56345DEEA5E3}" type="datetime1">
              <a:rPr lang="en-IN" smtClean="0"/>
              <a:pPr/>
              <a:t>17-09-2021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7CFE-2C09-4820-8B53-D3B00376CA65}" type="datetime1">
              <a:rPr lang="en-IN" smtClean="0"/>
              <a:pPr/>
              <a:t>17-09-2021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5C45-562E-4F3B-8ADD-6B7C098716B0}" type="datetime1">
              <a:rPr lang="en-IN" smtClean="0"/>
              <a:pPr/>
              <a:t>17-09-2021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56F-D9FA-4BF7-9B03-9BE117C49311}" type="datetime1">
              <a:rPr lang="en-IN" smtClean="0"/>
              <a:pPr/>
              <a:t>17-09-2021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3B9D-7337-41FD-BA1F-6411094EDAFE}" type="datetime1">
              <a:rPr lang="en-IN" smtClean="0"/>
              <a:pPr/>
              <a:t>17-09-2021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40C-45BD-47E7-AFE2-D37D94F28DB9}" type="datetime1">
              <a:rPr lang="en-IN" smtClean="0"/>
              <a:pPr/>
              <a:t>17-09-2021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BAC8-BA71-4A76-BBDB-C92A1C8586D3}" type="datetime1">
              <a:rPr lang="en-IN" smtClean="0"/>
              <a:pPr/>
              <a:t>17-09-2021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BE4-8C46-41F8-A8D6-A312B4DF6A51}" type="datetime1">
              <a:rPr lang="en-IN" smtClean="0"/>
              <a:pPr/>
              <a:t>17-09-2021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78FD-9EC0-4C70-BB12-9437A2F9AFA1}" type="datetime1">
              <a:rPr lang="en-IN" smtClean="0"/>
              <a:pPr/>
              <a:t>17-09-2021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71A1-76DD-4AAC-9161-D52C908C3F87}" type="datetime1">
              <a:rPr lang="en-IN" smtClean="0"/>
              <a:pPr/>
              <a:t>17-09-2021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F56D-5B44-42D9-8BB8-4F3BB8F9CB3E}" type="datetime1">
              <a:rPr lang="en-IN" smtClean="0"/>
              <a:pPr/>
              <a:t>17-09-2021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C924-D9C9-43A7-9981-48889F95C93B}" type="datetime1">
              <a:rPr lang="en-IN" smtClean="0"/>
              <a:pPr/>
              <a:t>17-09-2021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:a16="http://schemas.microsoft.com/office/drawing/2014/main" xmlns="" id="{D55CA618-78A6-47F6-B865-E9315164F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:a16="http://schemas.microsoft.com/office/drawing/2014/main" xmlns="" id="{B83D307E-DF68-43F8-97CE-0AAE950A71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5546E3D2-37BF-4528-9851-2B2F628234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:a16="http://schemas.microsoft.com/office/drawing/2014/main" xmlns="" id="{752A0C69-DC4E-4FC0-843C-BAA27B3A56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 smtClean="0">
                <a:latin typeface="+mj-lt"/>
                <a:ea typeface="+mj-ea"/>
                <a:cs typeface="+mj-cs"/>
              </a:rPr>
              <a:t>B.Tech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Computer Science and Engineering – </a:t>
            </a:r>
            <a:r>
              <a:rPr lang="en-US" sz="3600" b="1" dirty="0" err="1" smtClean="0">
                <a:latin typeface="+mj-lt"/>
                <a:ea typeface="+mj-ea"/>
                <a:cs typeface="+mj-cs"/>
              </a:rPr>
              <a:t>Vth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Semester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smtClean="0">
                <a:latin typeface="+mj-lt"/>
                <a:ea typeface="+mj-ea"/>
                <a:cs typeface="+mj-cs"/>
              </a:rPr>
              <a:t>Introduction to Context Free Languages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xmlns="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:a16="http://schemas.microsoft.com/office/drawing/2014/main" xmlns="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dirty="0" smtClean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/>
              <a:t>Department of Computer Science and Engineering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xmlns="" val="34338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Identify the V T and S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A-&gt;a        			1.S-&gt;AB</a:t>
            </a:r>
            <a:endParaRPr lang="en-US" sz="12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B-&gt;b			2.A-&gt;</a:t>
            </a:r>
            <a:r>
              <a:rPr lang="en-US" dirty="0" err="1" smtClean="0"/>
              <a:t>Aa</a:t>
            </a:r>
            <a:endParaRPr lang="en-US" sz="12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A-&gt;</a:t>
            </a:r>
            <a:r>
              <a:rPr lang="en-US" dirty="0" err="1" smtClean="0"/>
              <a:t>Aa</a:t>
            </a:r>
            <a:r>
              <a:rPr lang="en-US" dirty="0" smtClean="0"/>
              <a:t>			3.A-&gt;a</a:t>
            </a:r>
            <a:endParaRPr lang="en-US" sz="12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B-&gt;Bb			4.B-&gt;Bb</a:t>
            </a:r>
            <a:endParaRPr lang="en-US" sz="1200" dirty="0" smtClean="0"/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S-&gt;AB			5.B-&gt;b</a:t>
            </a:r>
            <a:endParaRPr lang="en-US" sz="1200" dirty="0" smtClean="0"/>
          </a:p>
          <a:p>
            <a:pPr>
              <a:buNone/>
            </a:pPr>
            <a:endParaRPr lang="en-US" sz="1400" dirty="0" smtClean="0"/>
          </a:p>
          <a:p>
            <a:r>
              <a:rPr lang="en-US" dirty="0" smtClean="0"/>
              <a:t>V={S,A,B}</a:t>
            </a:r>
            <a:endParaRPr lang="en-US" sz="1400" dirty="0" smtClean="0"/>
          </a:p>
          <a:p>
            <a:r>
              <a:rPr lang="en-US" dirty="0" smtClean="0"/>
              <a:t>T={</a:t>
            </a:r>
            <a:r>
              <a:rPr lang="en-US" dirty="0" err="1" smtClean="0"/>
              <a:t>a,b</a:t>
            </a:r>
            <a:r>
              <a:rPr lang="en-US" dirty="0" smtClean="0"/>
              <a:t>}</a:t>
            </a:r>
            <a:endParaRPr lang="en-US" sz="1400" dirty="0" smtClean="0"/>
          </a:p>
          <a:p>
            <a:r>
              <a:rPr lang="en-US" dirty="0" smtClean="0"/>
              <a:t>S={S}</a:t>
            </a:r>
          </a:p>
          <a:p>
            <a:r>
              <a:rPr lang="en-US" dirty="0" smtClean="0"/>
              <a:t>The two representations of the CFG represents the same Language.</a:t>
            </a:r>
          </a:p>
          <a:p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4472474" y="4150108"/>
            <a:ext cx="2229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Identify the V T and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98" y="120256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A sample Derivation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81186" y="1232115"/>
            <a:ext cx="10788111" cy="504558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Find the string(s) represented by the above CFG.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S-&gt;AB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A-&gt;a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dirty="0" smtClean="0"/>
              <a:t>B-&gt;b</a:t>
            </a:r>
          </a:p>
          <a:p>
            <a:pPr marL="514350" lvl="0" indent="-514350">
              <a:buNone/>
            </a:pPr>
            <a:r>
              <a:rPr lang="en-US" dirty="0" smtClean="0"/>
              <a:t>-----------------------</a:t>
            </a:r>
          </a:p>
          <a:p>
            <a:pPr>
              <a:buNone/>
            </a:pPr>
            <a:r>
              <a:rPr lang="en-US" dirty="0" smtClean="0"/>
              <a:t>S-&gt;</a:t>
            </a:r>
            <a:r>
              <a:rPr lang="en-US" b="1" dirty="0" smtClean="0"/>
              <a:t>A</a:t>
            </a:r>
            <a:r>
              <a:rPr lang="en-US" dirty="0" smtClean="0"/>
              <a:t>B  (1)</a:t>
            </a:r>
          </a:p>
          <a:p>
            <a:pPr>
              <a:buNone/>
            </a:pPr>
            <a:r>
              <a:rPr lang="en-US" dirty="0" smtClean="0"/>
              <a:t>  -&gt;</a:t>
            </a:r>
            <a:r>
              <a:rPr lang="en-US" dirty="0" err="1" smtClean="0"/>
              <a:t>a</a:t>
            </a:r>
            <a:r>
              <a:rPr lang="en-US" b="1" dirty="0" err="1" smtClean="0"/>
              <a:t>B</a:t>
            </a:r>
            <a:r>
              <a:rPr lang="en-US" dirty="0" smtClean="0"/>
              <a:t>   (2)</a:t>
            </a:r>
          </a:p>
          <a:p>
            <a:pPr>
              <a:buNone/>
            </a:pPr>
            <a:r>
              <a:rPr lang="en-US" dirty="0" smtClean="0"/>
              <a:t>  -&gt;</a:t>
            </a:r>
            <a:r>
              <a:rPr lang="en-US" dirty="0" err="1" smtClean="0"/>
              <a:t>ab</a:t>
            </a:r>
            <a:r>
              <a:rPr lang="en-US" dirty="0" smtClean="0"/>
              <a:t>    (3)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string </a:t>
            </a:r>
            <a:r>
              <a:rPr lang="en-US" b="1" dirty="0" smtClean="0"/>
              <a:t>derived </a:t>
            </a:r>
            <a:r>
              <a:rPr lang="en-US" dirty="0" smtClean="0"/>
              <a:t>from</a:t>
            </a:r>
            <a:r>
              <a:rPr lang="en-US" b="1" dirty="0" smtClean="0"/>
              <a:t> </a:t>
            </a:r>
            <a:r>
              <a:rPr lang="en-US" dirty="0" smtClean="0"/>
              <a:t>the CFG is “</a:t>
            </a:r>
            <a:r>
              <a:rPr lang="en-US" dirty="0" err="1" smtClean="0"/>
              <a:t>ab</a:t>
            </a:r>
            <a:r>
              <a:rPr lang="en-US" dirty="0" smtClean="0"/>
              <a:t>” </a:t>
            </a:r>
          </a:p>
          <a:p>
            <a:r>
              <a:rPr lang="en-US" dirty="0" smtClean="0"/>
              <a:t>The process of deducing strings of terminals from the starting symbol by  recursively replacing non terminals is called as derivation.</a:t>
            </a:r>
          </a:p>
          <a:p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98" y="120256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Thank You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81186" y="1232115"/>
            <a:ext cx="10788111" cy="504558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Limitation of Regular Languages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518834"/>
            <a:ext cx="10515600" cy="4689126"/>
          </a:xfrm>
        </p:spPr>
        <p:txBody>
          <a:bodyPr/>
          <a:lstStyle/>
          <a:p>
            <a:r>
              <a:rPr lang="en-US" dirty="0" smtClean="0"/>
              <a:t>Regular Languages have limited expressive capabilities.</a:t>
            </a:r>
          </a:p>
          <a:p>
            <a:r>
              <a:rPr lang="en-US" dirty="0" smtClean="0"/>
              <a:t>For example the following language cannot be expressed using regular Languages. </a:t>
            </a:r>
          </a:p>
          <a:p>
            <a:endParaRPr lang="en-US" dirty="0" smtClean="0"/>
          </a:p>
          <a:p>
            <a:r>
              <a:rPr lang="en-US" dirty="0" smtClean="0"/>
              <a:t>Represents language with equal number of </a:t>
            </a:r>
            <a:r>
              <a:rPr lang="en-US" dirty="0" err="1" smtClean="0"/>
              <a:t>a’s</a:t>
            </a:r>
            <a:r>
              <a:rPr lang="en-US" dirty="0" smtClean="0"/>
              <a:t> followed by equal number of </a:t>
            </a:r>
            <a:r>
              <a:rPr lang="en-US" dirty="0" err="1" smtClean="0"/>
              <a:t>b’s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 fact regular languages cannot represent any language which has regular repetitions. </a:t>
            </a:r>
          </a:p>
          <a:p>
            <a:r>
              <a:rPr lang="en-US" dirty="0" smtClean="0"/>
              <a:t>For example all expressions with balanced open and closed parenthesis and string of palindromes.  </a:t>
            </a:r>
          </a:p>
          <a:p>
            <a:pPr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906722" y="2966795"/>
          <a:ext cx="1835150" cy="434975"/>
        </p:xfrm>
        <a:graphic>
          <a:graphicData uri="http://schemas.openxmlformats.org/presentationml/2006/ole">
            <p:oleObj spid="_x0000_s1026" name="Equation" r:id="rId4" imgW="965160" imgH="228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Context Free Grammar - CFG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r>
              <a:rPr lang="en-US" dirty="0" smtClean="0"/>
              <a:t>A technique used to express a special set of languages which are called as Context Free Languages.</a:t>
            </a:r>
          </a:p>
          <a:p>
            <a:r>
              <a:rPr lang="en-US" dirty="0" smtClean="0"/>
              <a:t>Context Free Languages are more sophisticated and can represent wider set of languages.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574801" y="3346629"/>
          <a:ext cx="812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Expressed</a:t>
                      </a:r>
                      <a:r>
                        <a:rPr lang="en-US" baseline="0" dirty="0" smtClean="0"/>
                        <a:t> Using 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Recognizing Machines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for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Regular Languages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Regular Expressions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DFA,</a:t>
                      </a:r>
                      <a:r>
                        <a:rPr lang="en-US" baseline="0" dirty="0" smtClean="0"/>
                        <a:t> NFA and Epsilon NFA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Expressing individual words</a:t>
                      </a:r>
                      <a:r>
                        <a:rPr lang="en-US" baseline="0" dirty="0" smtClean="0"/>
                        <a:t> in a language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Context Free Languages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Context Free</a:t>
                      </a:r>
                      <a:r>
                        <a:rPr lang="en-US" baseline="0" dirty="0" smtClean="0"/>
                        <a:t> Grammars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Push Down Automata(PDA) and</a:t>
                      </a:r>
                      <a:r>
                        <a:rPr lang="en-US" baseline="0" dirty="0" smtClean="0"/>
                        <a:t> Turing Machines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Used for expressing sentences in a language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Definition of Context Free Grammars CFGs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There are 4 components in a CFG G=(V,T,P,S)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Definite Set of symbols that forms the strings  of the language, we call this alphabet as TERMINALS or TERMINALS SYMBOLS represented using 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finite set of variables that are called as NON TERMINALS or syntactic categories represented using V.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One of the variables is termed as START SYMBOL represented using 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There are finite set of PRODUCTIONS or RULES that represents the recursive definition of language represented using P.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The Productions Rules 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Each production rules consists of </a:t>
            </a:r>
          </a:p>
          <a:p>
            <a:r>
              <a:rPr lang="en-US" dirty="0" smtClean="0"/>
              <a:t>A variable that is being defined by the production. This variable sometimes called as head of the production.</a:t>
            </a:r>
          </a:p>
          <a:p>
            <a:r>
              <a:rPr lang="en-US" dirty="0" smtClean="0"/>
              <a:t>The production symbol “</a:t>
            </a:r>
            <a:r>
              <a:rPr lang="en-US" b="1" dirty="0" smtClean="0"/>
              <a:t>-&gt;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A string of zero or more terminals or variables or both usually called as the body of the production.</a:t>
            </a:r>
          </a:p>
          <a:p>
            <a:r>
              <a:rPr lang="en-US" dirty="0" smtClean="0"/>
              <a:t>The production A-&gt;</a:t>
            </a:r>
            <a:r>
              <a:rPr lang="en-US" dirty="0" err="1" smtClean="0"/>
              <a:t>aB</a:t>
            </a:r>
            <a:r>
              <a:rPr lang="en-US" dirty="0" smtClean="0"/>
              <a:t> means </a:t>
            </a:r>
          </a:p>
          <a:p>
            <a:r>
              <a:rPr lang="en-US" dirty="0" smtClean="0"/>
              <a:t>If you see ‘A’ any where you can replace or expand that with “</a:t>
            </a:r>
            <a:r>
              <a:rPr lang="en-US" dirty="0" err="1" smtClean="0"/>
              <a:t>aB</a:t>
            </a:r>
            <a:r>
              <a:rPr lang="en-US" dirty="0" smtClean="0"/>
              <a:t>”.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 sample CFG which represents a palindrome 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P-&gt;</a:t>
            </a:r>
            <a:r>
              <a:rPr lang="el-GR" dirty="0" smtClean="0"/>
              <a:t>ε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P-&gt;0</a:t>
            </a:r>
          </a:p>
          <a:p>
            <a:pPr>
              <a:buNone/>
            </a:pPr>
            <a:r>
              <a:rPr lang="en-US" dirty="0" smtClean="0"/>
              <a:t>P-&gt;1</a:t>
            </a:r>
          </a:p>
          <a:p>
            <a:pPr>
              <a:buNone/>
            </a:pPr>
            <a:r>
              <a:rPr lang="en-US" dirty="0" smtClean="0"/>
              <a:t>P-&gt;0P0</a:t>
            </a:r>
          </a:p>
          <a:p>
            <a:pPr>
              <a:buNone/>
            </a:pPr>
            <a:r>
              <a:rPr lang="en-US" dirty="0" smtClean="0"/>
              <a:t>P-&gt;1P1</a:t>
            </a:r>
          </a:p>
          <a:p>
            <a:pPr>
              <a:buNone/>
            </a:pPr>
            <a:r>
              <a:rPr lang="en-US" dirty="0" smtClean="0"/>
              <a:t>Then the quadruples of the language can be represented as</a:t>
            </a:r>
          </a:p>
          <a:p>
            <a:pPr>
              <a:buNone/>
            </a:pPr>
            <a:r>
              <a:rPr lang="en-US" dirty="0" smtClean="0"/>
              <a:t>G={{P},{0,1},A,P} </a:t>
            </a:r>
          </a:p>
          <a:p>
            <a:pPr>
              <a:buNone/>
            </a:pPr>
            <a:r>
              <a:rPr lang="en-US" dirty="0" smtClean="0"/>
              <a:t>Here ‘A’ is just used for representational purpose which represents the set of productions.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Let us consider an trivial example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S-&gt;A</a:t>
            </a:r>
          </a:p>
          <a:p>
            <a:pPr>
              <a:buNone/>
            </a:pPr>
            <a:r>
              <a:rPr lang="en-US" dirty="0" smtClean="0"/>
              <a:t>A-&gt;a</a:t>
            </a:r>
          </a:p>
          <a:p>
            <a:pPr>
              <a:buNone/>
            </a:pPr>
            <a:r>
              <a:rPr lang="en-US" dirty="0" smtClean="0"/>
              <a:t>Find out the string produced by this CFG</a:t>
            </a:r>
          </a:p>
          <a:p>
            <a:r>
              <a:rPr lang="en-US" dirty="0" smtClean="0"/>
              <a:t>How do I do that??</a:t>
            </a:r>
          </a:p>
          <a:p>
            <a:r>
              <a:rPr lang="en-US" dirty="0" smtClean="0"/>
              <a:t>S-&gt;A the LHS can be replaced with RHS.</a:t>
            </a:r>
          </a:p>
          <a:p>
            <a:r>
              <a:rPr lang="en-US" dirty="0" smtClean="0"/>
              <a:t>Replace S with A</a:t>
            </a:r>
          </a:p>
          <a:p>
            <a:r>
              <a:rPr lang="en-US" dirty="0" smtClean="0"/>
              <a:t>A is again a variable ..so search for any matching definition of A</a:t>
            </a:r>
          </a:p>
          <a:p>
            <a:r>
              <a:rPr lang="en-US" dirty="0" smtClean="0"/>
              <a:t>A-&gt;a which means ‘A’ can be replaced with ‘a’</a:t>
            </a:r>
          </a:p>
          <a:p>
            <a:r>
              <a:rPr lang="en-US" dirty="0" smtClean="0"/>
              <a:t>as there is no possibility for further replacement. </a:t>
            </a:r>
          </a:p>
          <a:p>
            <a:r>
              <a:rPr lang="en-US" dirty="0" smtClean="0"/>
              <a:t>The string represented by the above CFG is </a:t>
            </a:r>
            <a:r>
              <a:rPr lang="en-US" b="1" dirty="0" smtClean="0"/>
              <a:t>‘a’</a:t>
            </a: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smtClean="0"/>
              <a:t>How to Identify Non Terminals or Variables, terminals and starting symbol??? 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 lvl="0"/>
            <a:r>
              <a:rPr lang="en-US" dirty="0" smtClean="0"/>
              <a:t>S-&gt;AB</a:t>
            </a:r>
          </a:p>
          <a:p>
            <a:pPr lvl="0"/>
            <a:r>
              <a:rPr lang="en-US" dirty="0" smtClean="0"/>
              <a:t>A-&gt;a</a:t>
            </a:r>
          </a:p>
          <a:p>
            <a:pPr lvl="0"/>
            <a:r>
              <a:rPr lang="en-US" dirty="0" smtClean="0"/>
              <a:t>B-&gt;b</a:t>
            </a:r>
          </a:p>
          <a:p>
            <a:r>
              <a:rPr lang="en-US" dirty="0" smtClean="0"/>
              <a:t>Non Terminals or Variables – ALL capital letter symbols ex A, B,…</a:t>
            </a:r>
          </a:p>
          <a:p>
            <a:r>
              <a:rPr lang="en-US" dirty="0" smtClean="0"/>
              <a:t>Terminals – {</a:t>
            </a:r>
            <a:r>
              <a:rPr lang="en-US" dirty="0" err="1" smtClean="0"/>
              <a:t>a,b</a:t>
            </a:r>
            <a:r>
              <a:rPr lang="en-US" dirty="0" smtClean="0"/>
              <a:t>} – Small letters, operators, </a:t>
            </a:r>
            <a:r>
              <a:rPr lang="en-US" dirty="0" err="1" smtClean="0"/>
              <a:t>digits,paranthesis</a:t>
            </a:r>
            <a:r>
              <a:rPr lang="en-US" dirty="0" smtClean="0"/>
              <a:t>, etc…(same as regular languages) </a:t>
            </a:r>
          </a:p>
          <a:p>
            <a:r>
              <a:rPr lang="en-US" dirty="0" smtClean="0"/>
              <a:t>Starting Symbol is a Variable – if not specified either LHS of top most production or LHS of bottom most production.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Identify the V T and S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CFG G is </a:t>
            </a:r>
          </a:p>
          <a:p>
            <a:pPr lvl="0">
              <a:buNone/>
            </a:pPr>
            <a:r>
              <a:rPr lang="en-US" dirty="0" smtClean="0"/>
              <a:t>S-&gt;0S1</a:t>
            </a:r>
          </a:p>
          <a:p>
            <a:pPr lvl="0">
              <a:buNone/>
            </a:pPr>
            <a:r>
              <a:rPr lang="en-US" dirty="0" smtClean="0"/>
              <a:t>S-&gt;01</a:t>
            </a:r>
          </a:p>
          <a:p>
            <a:pPr lvl="0">
              <a:buNone/>
            </a:pPr>
            <a:r>
              <a:rPr lang="en-US" dirty="0" smtClean="0"/>
              <a:t>---------------- the answer is --------------</a:t>
            </a:r>
          </a:p>
          <a:p>
            <a:r>
              <a:rPr lang="en-US" dirty="0" smtClean="0"/>
              <a:t>V={S}</a:t>
            </a:r>
          </a:p>
          <a:p>
            <a:r>
              <a:rPr lang="en-US" dirty="0" smtClean="0"/>
              <a:t>T={0,1}</a:t>
            </a:r>
          </a:p>
          <a:p>
            <a:r>
              <a:rPr lang="en-US" dirty="0" smtClean="0"/>
              <a:t>S={S}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A39FED5B493047A4A44D29CC209A4D" ma:contentTypeVersion="4" ma:contentTypeDescription="Create a new document." ma:contentTypeScope="" ma:versionID="e4226928cca37ca47d1e7b8ac61ace3b">
  <xsd:schema xmlns:xsd="http://www.w3.org/2001/XMLSchema" xmlns:xs="http://www.w3.org/2001/XMLSchema" xmlns:p="http://schemas.microsoft.com/office/2006/metadata/properties" xmlns:ns2="9a5db21a-d35a-46ce-8c5f-f5d5fc28f889" targetNamespace="http://schemas.microsoft.com/office/2006/metadata/properties" ma:root="true" ma:fieldsID="30653f601bd9c613437e44372399fb77" ns2:_="">
    <xsd:import namespace="9a5db21a-d35a-46ce-8c5f-f5d5fc28f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db21a-d35a-46ce-8c5f-f5d5fc28f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F7AD0F-A521-4730-8503-F715FFD39C68}"/>
</file>

<file path=customXml/itemProps2.xml><?xml version="1.0" encoding="utf-8"?>
<ds:datastoreItem xmlns:ds="http://schemas.openxmlformats.org/officeDocument/2006/customXml" ds:itemID="{F7FAE0D6-50C5-41FF-B363-C1C94059E083}"/>
</file>

<file path=customXml/itemProps3.xml><?xml version="1.0" encoding="utf-8"?>
<ds:datastoreItem xmlns:ds="http://schemas.openxmlformats.org/officeDocument/2006/customXml" ds:itemID="{219AE512-D9F3-4686-8208-5836C0341768}"/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802</Words>
  <Application>Microsoft Office PowerPoint</Application>
  <PresentationFormat>Custom</PresentationFormat>
  <Paragraphs>164</Paragraphs>
  <Slides>12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Equation</vt:lpstr>
      <vt:lpstr>Slide 1</vt:lpstr>
      <vt:lpstr>Limitation of Regular Languages</vt:lpstr>
      <vt:lpstr>Context Free Grammar - CFG</vt:lpstr>
      <vt:lpstr>Definition of Context Free Grammars CFGs</vt:lpstr>
      <vt:lpstr>The Productions Rules </vt:lpstr>
      <vt:lpstr>A sample CFG which represents a palindrome </vt:lpstr>
      <vt:lpstr>Let us consider an trivial example</vt:lpstr>
      <vt:lpstr>How to Identify Non Terminals or Variables, terminals and starting symbol??? </vt:lpstr>
      <vt:lpstr>Identify the V T and S</vt:lpstr>
      <vt:lpstr>Identify the V T and S</vt:lpstr>
      <vt:lpstr>A sample Derivation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ADMIN</cp:lastModifiedBy>
  <cp:revision>83</cp:revision>
  <dcterms:created xsi:type="dcterms:W3CDTF">2020-06-15T12:13:30Z</dcterms:created>
  <dcterms:modified xsi:type="dcterms:W3CDTF">2021-09-17T04:58:00Z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0x01010060A39FED5B493047A4A44D29CC209A4D</vt:lpwstr>
  </property>
</Properties>
</file>