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0" r:id="rId3"/>
    <p:sldId id="324" r:id="rId4"/>
    <p:sldId id="325" r:id="rId5"/>
    <p:sldId id="323" r:id="rId6"/>
    <p:sldId id="327" r:id="rId7"/>
    <p:sldId id="326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Derivation and Trees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703736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E-&gt;E+E|E*E|(E)|I</a:t>
            </a:r>
          </a:p>
          <a:p>
            <a:r>
              <a:rPr lang="en-US" dirty="0" smtClean="0"/>
              <a:t>I-&gt;</a:t>
            </a:r>
            <a:r>
              <a:rPr lang="en-US" dirty="0" err="1" smtClean="0"/>
              <a:t>a|b|c</a:t>
            </a:r>
            <a:endParaRPr lang="en-US" dirty="0" smtClean="0"/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E-&gt;E+E-&gt;I+E-&gt;</a:t>
            </a:r>
            <a:r>
              <a:rPr lang="en-US" dirty="0" err="1" smtClean="0"/>
              <a:t>a+E</a:t>
            </a:r>
            <a:r>
              <a:rPr lang="en-US" dirty="0" smtClean="0"/>
              <a:t>-&gt;</a:t>
            </a:r>
            <a:r>
              <a:rPr lang="en-US" dirty="0" err="1" smtClean="0"/>
              <a:t>a+I</a:t>
            </a:r>
            <a:r>
              <a:rPr lang="en-US" dirty="0" smtClean="0"/>
              <a:t>-&gt;</a:t>
            </a:r>
            <a:r>
              <a:rPr lang="en-US" dirty="0" err="1" smtClean="0"/>
              <a:t>a+b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926" y="1391554"/>
            <a:ext cx="3688080" cy="4183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Derivation and Trees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703736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E-&gt;E+E|E*E|(E)|I</a:t>
            </a:r>
          </a:p>
          <a:p>
            <a:r>
              <a:rPr lang="en-US" dirty="0" smtClean="0"/>
              <a:t>I-&gt;</a:t>
            </a:r>
            <a:r>
              <a:rPr lang="en-US" dirty="0" err="1" smtClean="0"/>
              <a:t>a|b|c</a:t>
            </a:r>
            <a:endParaRPr lang="en-US" dirty="0" smtClean="0"/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E-&gt;E+E-&gt;I+E-&gt;</a:t>
            </a:r>
            <a:r>
              <a:rPr lang="en-US" dirty="0" err="1" smtClean="0"/>
              <a:t>a+E</a:t>
            </a:r>
            <a:r>
              <a:rPr lang="en-US" dirty="0" smtClean="0"/>
              <a:t>-&gt;</a:t>
            </a:r>
            <a:r>
              <a:rPr lang="en-US" dirty="0" err="1" smtClean="0"/>
              <a:t>a+I</a:t>
            </a:r>
            <a:r>
              <a:rPr lang="en-US" dirty="0" smtClean="0"/>
              <a:t>-&gt;</a:t>
            </a:r>
            <a:r>
              <a:rPr lang="en-US" dirty="0" err="1" smtClean="0"/>
              <a:t>a+b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926" y="1391554"/>
            <a:ext cx="3688080" cy="4183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Trees – Parse Trees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 parse tree is a pictorial representation of a derivation.</a:t>
            </a:r>
          </a:p>
          <a:p>
            <a:r>
              <a:rPr lang="en-US" dirty="0" smtClean="0"/>
              <a:t>Every derivation in a CFG can be represented using a tree.</a:t>
            </a:r>
          </a:p>
          <a:p>
            <a:r>
              <a:rPr lang="en-US" dirty="0" smtClean="0"/>
              <a:t>In a tree</a:t>
            </a:r>
          </a:p>
          <a:p>
            <a:pPr lvl="1"/>
            <a:r>
              <a:rPr lang="en-US" dirty="0" smtClean="0"/>
              <a:t>The root node is always the starting symbol.</a:t>
            </a:r>
          </a:p>
          <a:p>
            <a:pPr lvl="1"/>
            <a:r>
              <a:rPr lang="en-US" dirty="0" smtClean="0"/>
              <a:t>All intermediate nodes are variables.</a:t>
            </a:r>
          </a:p>
          <a:p>
            <a:pPr lvl="1"/>
            <a:r>
              <a:rPr lang="en-US" dirty="0" smtClean="0"/>
              <a:t>All leaf nodes are terminals.</a:t>
            </a:r>
          </a:p>
          <a:p>
            <a:pPr lvl="1"/>
            <a:r>
              <a:rPr lang="en-US" dirty="0" smtClean="0"/>
              <a:t>The string obtained by the derivation can be seen by reading the leaf nodes of the parse tree from left to right.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of a parse tree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 lvl="1"/>
            <a:r>
              <a:rPr lang="en-US" dirty="0" smtClean="0"/>
              <a:t>Every derivation will end up in obtaining the string of terminals.</a:t>
            </a:r>
          </a:p>
          <a:p>
            <a:pPr lvl="1"/>
            <a:r>
              <a:rPr lang="en-US" dirty="0" smtClean="0"/>
              <a:t>So is the parse tree, the string obtained by the parse tree is called as the yield of the tree.</a:t>
            </a:r>
          </a:p>
          <a:p>
            <a:pPr lvl="1"/>
            <a:r>
              <a:rPr lang="en-US" dirty="0" smtClean="0"/>
              <a:t>The production S-&gt;</a:t>
            </a:r>
            <a:r>
              <a:rPr lang="en-US" dirty="0" err="1" smtClean="0"/>
              <a:t>AaB</a:t>
            </a:r>
            <a:r>
              <a:rPr lang="en-US" dirty="0" smtClean="0"/>
              <a:t> will have a equivalent tree as follows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23" y="3345955"/>
            <a:ext cx="4934463" cy="2613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of a parse tree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 lvl="1"/>
            <a:r>
              <a:rPr lang="en-US" dirty="0" smtClean="0"/>
              <a:t>The sub trees for these individual productions can be recursively defined to represent a full derivation.</a:t>
            </a:r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824" y="2524545"/>
            <a:ext cx="4934463" cy="2613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Ambiguous Grammar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 CFG has more than one right most derivation or more than one left most derivation then the CFG is said to be a ambiguous grammar.</a:t>
            </a:r>
          </a:p>
          <a:p>
            <a:pPr>
              <a:buNone/>
            </a:pPr>
            <a:r>
              <a:rPr lang="en-US" dirty="0" smtClean="0"/>
              <a:t>So for proving the ambiguity of a grammar we need to show two left most derivation or two right most derivation for a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tree is not sufficient to prove the ambiguity of the grammar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Ambiguous Grammar - Example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Prove that the above CFG is ambiguous.</a:t>
            </a:r>
          </a:p>
          <a:p>
            <a:pPr>
              <a:buNone/>
            </a:pPr>
            <a:r>
              <a:rPr lang="en-US" dirty="0" smtClean="0"/>
              <a:t>E-&gt;E+E|E*E|(E)|I</a:t>
            </a:r>
          </a:p>
          <a:p>
            <a:pPr>
              <a:buNone/>
            </a:pPr>
            <a:r>
              <a:rPr lang="en-US" dirty="0" smtClean="0"/>
              <a:t>I-&gt;</a:t>
            </a:r>
            <a:r>
              <a:rPr lang="en-US" dirty="0" err="1" smtClean="0"/>
              <a:t>a|b|c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Take a string and derive the string using two different left most derivations or two different right most derivations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Proving the ambiguity of the Context Free Grammar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3572360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a+b</a:t>
            </a:r>
            <a:r>
              <a:rPr lang="en-US" dirty="0" smtClean="0"/>
              <a:t>*c”  =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b="1" dirty="0" smtClean="0"/>
              <a:t>Left most derivation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E-&gt;</a:t>
            </a:r>
            <a:r>
              <a:rPr lang="en-US" b="1" dirty="0" smtClean="0"/>
              <a:t>E</a:t>
            </a:r>
            <a:r>
              <a:rPr lang="en-US" dirty="0" smtClean="0"/>
              <a:t>+E</a:t>
            </a:r>
          </a:p>
          <a:p>
            <a:pPr>
              <a:buNone/>
            </a:pPr>
            <a:r>
              <a:rPr lang="en-US" dirty="0" smtClean="0"/>
              <a:t>  -&gt;</a:t>
            </a:r>
            <a:r>
              <a:rPr lang="en-US" b="1" dirty="0" smtClean="0"/>
              <a:t>I</a:t>
            </a:r>
            <a:r>
              <a:rPr lang="en-US" dirty="0" smtClean="0"/>
              <a:t>+E</a:t>
            </a:r>
          </a:p>
          <a:p>
            <a:pPr>
              <a:buNone/>
            </a:pPr>
            <a:r>
              <a:rPr lang="en-US" dirty="0" smtClean="0"/>
              <a:t> -&gt;</a:t>
            </a:r>
            <a:r>
              <a:rPr lang="en-US" dirty="0" err="1" smtClean="0"/>
              <a:t>a+</a:t>
            </a:r>
            <a:r>
              <a:rPr lang="en-US" b="1" dirty="0" err="1" smtClean="0"/>
              <a:t>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-&gt;</a:t>
            </a:r>
            <a:r>
              <a:rPr lang="en-US" dirty="0" err="1" smtClean="0"/>
              <a:t>a+</a:t>
            </a:r>
            <a:r>
              <a:rPr lang="en-US" b="1" dirty="0" err="1" smtClean="0"/>
              <a:t>E</a:t>
            </a:r>
            <a:r>
              <a:rPr lang="en-US" dirty="0" smtClean="0"/>
              <a:t>*E</a:t>
            </a:r>
          </a:p>
          <a:p>
            <a:pPr>
              <a:buNone/>
            </a:pPr>
            <a:r>
              <a:rPr lang="en-US" dirty="0" smtClean="0"/>
              <a:t>-&gt;</a:t>
            </a:r>
            <a:r>
              <a:rPr lang="en-US" dirty="0" err="1" smtClean="0"/>
              <a:t>a+</a:t>
            </a:r>
            <a:r>
              <a:rPr lang="en-US" b="1" dirty="0" err="1" smtClean="0"/>
              <a:t>I</a:t>
            </a:r>
            <a:r>
              <a:rPr lang="en-US" dirty="0" smtClean="0"/>
              <a:t>*E</a:t>
            </a:r>
          </a:p>
          <a:p>
            <a:pPr>
              <a:buNone/>
            </a:pPr>
            <a:r>
              <a:rPr lang="en-US" dirty="0" smtClean="0"/>
              <a:t>-&gt;</a:t>
            </a:r>
            <a:r>
              <a:rPr lang="en-US" dirty="0" err="1" smtClean="0"/>
              <a:t>a+b</a:t>
            </a:r>
            <a:r>
              <a:rPr lang="en-US" dirty="0" smtClean="0"/>
              <a:t>*</a:t>
            </a:r>
            <a:r>
              <a:rPr lang="en-US" b="1" dirty="0" smtClean="0"/>
              <a:t>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-&gt;</a:t>
            </a:r>
            <a:r>
              <a:rPr lang="en-US" dirty="0" err="1" smtClean="0"/>
              <a:t>a+b</a:t>
            </a:r>
            <a:r>
              <a:rPr lang="en-US" dirty="0" smtClean="0"/>
              <a:t>*</a:t>
            </a:r>
            <a:r>
              <a:rPr lang="en-US" b="1" dirty="0" smtClean="0"/>
              <a:t>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a+b</a:t>
            </a:r>
            <a:r>
              <a:rPr lang="en-US" dirty="0" smtClean="0"/>
              <a:t>*c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227737" y="1325105"/>
            <a:ext cx="3572360" cy="524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“</a:t>
            </a:r>
            <a:r>
              <a:rPr lang="en-US" sz="2800" dirty="0" err="1" smtClean="0"/>
              <a:t>a+b</a:t>
            </a:r>
            <a:r>
              <a:rPr lang="en-US" sz="2800" dirty="0" smtClean="0"/>
              <a:t>*c”  = </a:t>
            </a:r>
            <a:r>
              <a:rPr lang="en-US" sz="2800" dirty="0" err="1" smtClean="0"/>
              <a:t>IInd</a:t>
            </a:r>
            <a:r>
              <a:rPr lang="en-US" sz="2800" b="1" dirty="0" smtClean="0"/>
              <a:t> Left most derivation </a:t>
            </a:r>
            <a:endParaRPr lang="en-US" sz="2800" dirty="0" smtClean="0"/>
          </a:p>
          <a:p>
            <a:r>
              <a:rPr lang="en-US" sz="2800" dirty="0" smtClean="0"/>
              <a:t>E-&gt;</a:t>
            </a:r>
            <a:r>
              <a:rPr lang="en-US" sz="2800" b="1" dirty="0" smtClean="0"/>
              <a:t>E</a:t>
            </a:r>
            <a:r>
              <a:rPr lang="en-US" sz="2800" dirty="0" smtClean="0"/>
              <a:t>*E</a:t>
            </a:r>
          </a:p>
          <a:p>
            <a:r>
              <a:rPr lang="en-US" sz="2800" dirty="0" smtClean="0"/>
              <a:t>  -&gt;</a:t>
            </a:r>
            <a:r>
              <a:rPr lang="en-US" sz="2800" b="1" dirty="0" smtClean="0"/>
              <a:t>E</a:t>
            </a:r>
            <a:r>
              <a:rPr lang="en-US" sz="2800" dirty="0" smtClean="0"/>
              <a:t>+E*E</a:t>
            </a:r>
          </a:p>
          <a:p>
            <a:r>
              <a:rPr lang="en-US" sz="2800" dirty="0" smtClean="0"/>
              <a:t> -&gt;</a:t>
            </a:r>
            <a:r>
              <a:rPr lang="en-US" sz="2800" b="1" dirty="0" smtClean="0"/>
              <a:t>I</a:t>
            </a:r>
            <a:r>
              <a:rPr lang="en-US" sz="2800" dirty="0" smtClean="0"/>
              <a:t>+E*E</a:t>
            </a:r>
          </a:p>
          <a:p>
            <a:r>
              <a:rPr lang="en-US" sz="2800" dirty="0" smtClean="0"/>
              <a:t> -&gt;</a:t>
            </a:r>
            <a:r>
              <a:rPr lang="en-US" sz="2800" dirty="0" err="1" smtClean="0"/>
              <a:t>a+</a:t>
            </a:r>
            <a:r>
              <a:rPr lang="en-US" sz="2800" b="1" dirty="0" err="1" smtClean="0"/>
              <a:t>E</a:t>
            </a:r>
            <a:r>
              <a:rPr lang="en-US" sz="2800" dirty="0" smtClean="0"/>
              <a:t>*E</a:t>
            </a:r>
          </a:p>
          <a:p>
            <a:r>
              <a:rPr lang="en-US" sz="2800" dirty="0" smtClean="0"/>
              <a:t> -&gt;</a:t>
            </a:r>
            <a:r>
              <a:rPr lang="en-US" sz="2800" dirty="0" err="1" smtClean="0"/>
              <a:t>a+</a:t>
            </a:r>
            <a:r>
              <a:rPr lang="en-US" sz="2800" b="1" dirty="0" err="1" smtClean="0"/>
              <a:t>I</a:t>
            </a:r>
            <a:r>
              <a:rPr lang="en-US" sz="2800" dirty="0" smtClean="0"/>
              <a:t>*E</a:t>
            </a:r>
          </a:p>
          <a:p>
            <a:r>
              <a:rPr lang="en-US" sz="2800" dirty="0" smtClean="0"/>
              <a:t>-&gt;</a:t>
            </a:r>
            <a:r>
              <a:rPr lang="en-US" sz="2800" dirty="0" err="1" smtClean="0"/>
              <a:t>a+b</a:t>
            </a:r>
            <a:r>
              <a:rPr lang="en-US" sz="2800" dirty="0" smtClean="0"/>
              <a:t>*</a:t>
            </a:r>
            <a:r>
              <a:rPr lang="en-US" sz="2800" b="1" dirty="0" smtClean="0"/>
              <a:t>E</a:t>
            </a:r>
            <a:endParaRPr lang="en-US" sz="2800" dirty="0" smtClean="0"/>
          </a:p>
          <a:p>
            <a:r>
              <a:rPr lang="en-US" sz="2800" dirty="0" smtClean="0"/>
              <a:t>-&gt;</a:t>
            </a:r>
            <a:r>
              <a:rPr lang="en-US" sz="2800" dirty="0" err="1" smtClean="0"/>
              <a:t>a+b</a:t>
            </a:r>
            <a:r>
              <a:rPr lang="en-US" sz="2800" dirty="0" smtClean="0"/>
              <a:t>*</a:t>
            </a:r>
            <a:r>
              <a:rPr lang="en-US" sz="2800" b="1" dirty="0" smtClean="0"/>
              <a:t>I</a:t>
            </a:r>
            <a:endParaRPr lang="en-US" sz="2800" dirty="0" smtClean="0"/>
          </a:p>
          <a:p>
            <a:r>
              <a:rPr lang="en-US" sz="2800" dirty="0" smtClean="0"/>
              <a:t>-&gt;</a:t>
            </a:r>
            <a:r>
              <a:rPr lang="en-US" sz="2800" dirty="0" err="1" smtClean="0"/>
              <a:t>a+b</a:t>
            </a:r>
            <a:r>
              <a:rPr lang="en-US" sz="2800" dirty="0" smtClean="0"/>
              <a:t>*c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Two different representations of a grammar- Notational Shorthand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E-&gt;E+E|E*E|(E)|I</a:t>
            </a:r>
          </a:p>
          <a:p>
            <a:r>
              <a:rPr lang="en-US" dirty="0" smtClean="0"/>
              <a:t>I-&gt;</a:t>
            </a:r>
            <a:r>
              <a:rPr lang="en-US" dirty="0" err="1" smtClean="0"/>
              <a:t>a|b|c</a:t>
            </a:r>
            <a:endParaRPr lang="en-US" dirty="0" smtClean="0"/>
          </a:p>
          <a:p>
            <a:pPr lvl="0"/>
            <a:r>
              <a:rPr lang="en-US" dirty="0" smtClean="0"/>
              <a:t>E-&gt; E+T</a:t>
            </a:r>
          </a:p>
          <a:p>
            <a:pPr lvl="0"/>
            <a:r>
              <a:rPr lang="en-US" dirty="0" smtClean="0"/>
              <a:t>E-&gt;T</a:t>
            </a:r>
          </a:p>
          <a:p>
            <a:pPr lvl="0"/>
            <a:r>
              <a:rPr lang="en-US" dirty="0" smtClean="0"/>
              <a:t>T-&gt;T*F</a:t>
            </a:r>
          </a:p>
          <a:p>
            <a:pPr lvl="0"/>
            <a:r>
              <a:rPr lang="en-US" dirty="0" smtClean="0"/>
              <a:t>T-&gt;F</a:t>
            </a:r>
          </a:p>
          <a:p>
            <a:pPr lvl="0"/>
            <a:r>
              <a:rPr lang="en-US" dirty="0" smtClean="0"/>
              <a:t>F-&gt;(E)</a:t>
            </a:r>
          </a:p>
          <a:p>
            <a:pPr lvl="0"/>
            <a:r>
              <a:rPr lang="en-US" dirty="0" smtClean="0"/>
              <a:t>F-&gt;a</a:t>
            </a:r>
          </a:p>
          <a:p>
            <a:pPr lvl="0"/>
            <a:r>
              <a:rPr lang="en-US" dirty="0" smtClean="0"/>
              <a:t>F-&gt;b</a:t>
            </a:r>
          </a:p>
          <a:p>
            <a:pPr lvl="0"/>
            <a:r>
              <a:rPr lang="en-US" dirty="0" smtClean="0"/>
              <a:t>F-&gt;c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latin typeface="+mj-lt"/>
                <a:ea typeface="+mj-ea"/>
                <a:cs typeface="+mj-cs"/>
              </a:rPr>
              <a:t>Derivation and Trees 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866468" cy="4937100"/>
          </a:xfrm>
        </p:spPr>
        <p:txBody>
          <a:bodyPr>
            <a:normAutofit/>
          </a:bodyPr>
          <a:lstStyle/>
          <a:p>
            <a:r>
              <a:rPr lang="en-IN" dirty="0" smtClean="0"/>
              <a:t>S-&gt;Sa</a:t>
            </a:r>
            <a:endParaRPr lang="en-US" dirty="0" smtClean="0"/>
          </a:p>
          <a:p>
            <a:r>
              <a:rPr lang="en-IN" dirty="0" smtClean="0"/>
              <a:t>S-&gt;a</a:t>
            </a:r>
            <a:endParaRPr lang="en-US" dirty="0" smtClean="0"/>
          </a:p>
          <a:p>
            <a:r>
              <a:rPr lang="en-IN" dirty="0" smtClean="0"/>
              <a:t>{</a:t>
            </a:r>
            <a:r>
              <a:rPr lang="en-IN" dirty="0" err="1" smtClean="0"/>
              <a:t>a,aa,aaa</a:t>
            </a:r>
            <a:r>
              <a:rPr lang="en-IN" dirty="0" smtClean="0"/>
              <a:t>,…}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Let is draw a tree for the derivation of  “</a:t>
            </a:r>
            <a:r>
              <a:rPr lang="en-IN" dirty="0" err="1" smtClean="0"/>
              <a:t>aaa</a:t>
            </a:r>
            <a:r>
              <a:rPr lang="en-IN" dirty="0" smtClean="0"/>
              <a:t>”</a:t>
            </a:r>
            <a:endParaRPr lang="en-US" dirty="0" smtClean="0"/>
          </a:p>
          <a:p>
            <a:r>
              <a:rPr lang="en-IN" dirty="0" smtClean="0"/>
              <a:t>S-&gt;</a:t>
            </a:r>
            <a:r>
              <a:rPr lang="en-IN" b="1" dirty="0" smtClean="0"/>
              <a:t>S</a:t>
            </a:r>
            <a:r>
              <a:rPr lang="en-IN" dirty="0" smtClean="0"/>
              <a:t>a</a:t>
            </a:r>
            <a:endParaRPr lang="en-US" dirty="0" smtClean="0"/>
          </a:p>
          <a:p>
            <a:pPr lvl="0"/>
            <a:r>
              <a:rPr lang="en-US" b="1" dirty="0" err="1" smtClean="0"/>
              <a:t>S</a:t>
            </a:r>
            <a:r>
              <a:rPr lang="en-US" dirty="0" err="1" smtClean="0"/>
              <a:t>aa</a:t>
            </a:r>
            <a:endParaRPr lang="en-US" dirty="0" smtClean="0"/>
          </a:p>
          <a:p>
            <a:pPr lvl="0"/>
            <a:r>
              <a:rPr lang="en-US" dirty="0" err="1" smtClean="0"/>
              <a:t>aaa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Sample Tre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02" y="1257170"/>
            <a:ext cx="3795277" cy="4606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C3ABE-99FD-4FC8-A027-38E7F9411CAE}"/>
</file>

<file path=customXml/itemProps2.xml><?xml version="1.0" encoding="utf-8"?>
<ds:datastoreItem xmlns:ds="http://schemas.openxmlformats.org/officeDocument/2006/customXml" ds:itemID="{625AF6DF-4330-48A4-B614-22E64B294677}"/>
</file>

<file path=customXml/itemProps3.xml><?xml version="1.0" encoding="utf-8"?>
<ds:datastoreItem xmlns:ds="http://schemas.openxmlformats.org/officeDocument/2006/customXml" ds:itemID="{B7713B6F-1DD3-4380-B783-2ECC8676E24A}"/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501</Words>
  <Application>Microsoft Office PowerPoint</Application>
  <PresentationFormat>Custom</PresentationFormat>
  <Paragraphs>133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Trees – Parse Trees</vt:lpstr>
      <vt:lpstr>Yield of a parse tree</vt:lpstr>
      <vt:lpstr>Yield of a parse tree</vt:lpstr>
      <vt:lpstr>Ambiguous Grammar</vt:lpstr>
      <vt:lpstr>Ambiguous Grammar - Example</vt:lpstr>
      <vt:lpstr>Proving the ambiguity of the Context Free Grammar</vt:lpstr>
      <vt:lpstr>Two different representations of a grammar- Notational Shorthand </vt:lpstr>
      <vt:lpstr>Derivation and Trees </vt:lpstr>
      <vt:lpstr>Derivation and Trees </vt:lpstr>
      <vt:lpstr>Derivation and Trees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81</cp:revision>
  <dcterms:created xsi:type="dcterms:W3CDTF">2020-06-15T12:13:30Z</dcterms:created>
  <dcterms:modified xsi:type="dcterms:W3CDTF">2020-10-14T04:04:14Z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