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3"/>
  </p:notesMasterIdLst>
  <p:handoutMasterIdLst>
    <p:handoutMasterId r:id="rId14"/>
  </p:handoutMasterIdLst>
  <p:sldIdLst>
    <p:sldId id="256" r:id="rId2"/>
    <p:sldId id="300" r:id="rId3"/>
    <p:sldId id="323" r:id="rId4"/>
    <p:sldId id="325" r:id="rId5"/>
    <p:sldId id="324" r:id="rId6"/>
    <p:sldId id="328" r:id="rId7"/>
    <p:sldId id="329" r:id="rId8"/>
    <p:sldId id="326" r:id="rId9"/>
    <p:sldId id="327" r:id="rId10"/>
    <p:sldId id="330" r:id="rId11"/>
    <p:sldId id="3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THANGAKUMAR J" initials="DTJ" lastIdx="1" clrIdx="0">
    <p:extLst>
      <p:ext uri="{19B8F6BF-5375-455C-9EA6-DF929625EA0E}">
        <p15:presenceInfo xmlns="" xmlns:p15="http://schemas.microsoft.com/office/powerpoint/2012/main" userId="DR THANGAKUMAR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autoAdjust="0"/>
  </p:normalViewPr>
  <p:slideViewPr>
    <p:cSldViewPr snapToGrid="0">
      <p:cViewPr varScale="1">
        <p:scale>
          <a:sx n="98" d="100"/>
          <a:sy n="98" d="100"/>
        </p:scale>
        <p:origin x="-82" y="-125"/>
      </p:cViewPr>
      <p:guideLst>
        <p:guide orient="horz" pos="2160"/>
        <p:guide pos="3840"/>
      </p:guideLst>
    </p:cSldViewPr>
  </p:slideViewPr>
  <p:outlineViewPr>
    <p:cViewPr>
      <p:scale>
        <a:sx n="33" d="100"/>
        <a:sy n="33" d="100"/>
      </p:scale>
      <p:origin x="0" y="6778"/>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52" d="100"/>
          <a:sy n="52" d="100"/>
        </p:scale>
        <p:origin x="2862" y="84"/>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 Id="rId22"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9C9F3A78-4BFE-4C17-BFC2-FEA27AD7A4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23DE6668-234E-4D55-9951-1B74AAEFAE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A4855DE-1565-47AB-8B39-78992C08112F}" type="datetimeFigureOut">
              <a:rPr lang="en-IN" smtClean="0"/>
              <a:pPr/>
              <a:t>28-10-2020</a:t>
            </a:fld>
            <a:endParaRPr lang="en-IN"/>
          </a:p>
        </p:txBody>
      </p:sp>
      <p:sp>
        <p:nvSpPr>
          <p:cNvPr id="4" name="Footer Placeholder 3">
            <a:extLst>
              <a:ext uri="{FF2B5EF4-FFF2-40B4-BE49-F238E27FC236}">
                <a16:creationId xmlns="" xmlns:a16="http://schemas.microsoft.com/office/drawing/2014/main" id="{BAA11243-96DF-4841-82A6-E6A48F9ED57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38D8B6A2-C1DB-4CC5-A2C2-72D5F17C6E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22D49E6-F9A9-4872-9285-2B59B4A8A566}" type="slidenum">
              <a:rPr lang="en-IN" smtClean="0"/>
              <a:pPr/>
              <a:t>‹#›</a:t>
            </a:fld>
            <a:endParaRPr lang="en-IN"/>
          </a:p>
        </p:txBody>
      </p:sp>
    </p:spTree>
    <p:extLst>
      <p:ext uri="{BB962C8B-B14F-4D97-AF65-F5344CB8AC3E}">
        <p14:creationId xmlns="" xmlns:p14="http://schemas.microsoft.com/office/powerpoint/2010/main" val="31124431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EEDE8-E329-4D50-9EF7-2D0FC66E5658}" type="datetimeFigureOut">
              <a:rPr lang="en-IN" smtClean="0"/>
              <a:pPr/>
              <a:t>28-10-2020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EC4D6-0FD4-41A5-8DD4-80759096037E}" type="slidenum">
              <a:rPr lang="en-IN" smtClean="0"/>
              <a:pPr/>
              <a:t>‹#›</a:t>
            </a:fld>
            <a:endParaRPr lang="en-IN"/>
          </a:p>
        </p:txBody>
      </p:sp>
    </p:spTree>
    <p:extLst>
      <p:ext uri="{BB962C8B-B14F-4D97-AF65-F5344CB8AC3E}">
        <p14:creationId xmlns="" xmlns:p14="http://schemas.microsoft.com/office/powerpoint/2010/main" val="293901821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C6EC4D6-0FD4-41A5-8DD4-80759096037E}"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28930B-F6B2-4710-912C-F6D276D185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30BCBA1B-55AB-4888-A0EA-6BAFA806A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BDCD0204-CEAC-4640-93BC-98E4EA0CC8D6}"/>
              </a:ext>
            </a:extLst>
          </p:cNvPr>
          <p:cNvSpPr>
            <a:spLocks noGrp="1"/>
          </p:cNvSpPr>
          <p:nvPr>
            <p:ph type="dt" sz="half" idx="10"/>
          </p:nvPr>
        </p:nvSpPr>
        <p:spPr/>
        <p:txBody>
          <a:bodyPr/>
          <a:lstStyle/>
          <a:p>
            <a:fld id="{6B6A20A7-EF3C-43BD-AA55-56345DEEA5E3}" type="datetime1">
              <a:rPr lang="en-IN" smtClean="0"/>
              <a:pPr/>
              <a:t>28-10-2020</a:t>
            </a:fld>
            <a:endParaRPr lang="en-IN"/>
          </a:p>
        </p:txBody>
      </p:sp>
      <p:sp>
        <p:nvSpPr>
          <p:cNvPr id="5" name="Footer Placeholder 4">
            <a:extLst>
              <a:ext uri="{FF2B5EF4-FFF2-40B4-BE49-F238E27FC236}">
                <a16:creationId xmlns="" xmlns:a16="http://schemas.microsoft.com/office/drawing/2014/main" id="{DB3311DD-1C40-40E9-B47A-E231B263DE4F}"/>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6D9120DA-4DC6-41C4-9D48-3F9D97924686}"/>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32948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20D1C38-E01B-46F4-9B00-79CBD6B582AE}"/>
              </a:ext>
            </a:extLst>
          </p:cNvPr>
          <p:cNvSpPr>
            <a:spLocks noGrp="1"/>
          </p:cNvSpPr>
          <p:nvPr>
            <p:ph type="title"/>
          </p:nvPr>
        </p:nvSpPr>
        <p:spPr/>
        <p:txBody>
          <a:bodyPr/>
          <a:lstStyle/>
          <a:p>
            <a:r>
              <a:rPr lang="en-US" dirty="0"/>
              <a:t>Click to edit Master title style</a:t>
            </a:r>
            <a:endParaRPr lang="en-IN" dirty="0"/>
          </a:p>
        </p:txBody>
      </p:sp>
      <p:sp>
        <p:nvSpPr>
          <p:cNvPr id="3" name="Vertical Text Placeholder 2">
            <a:extLst>
              <a:ext uri="{FF2B5EF4-FFF2-40B4-BE49-F238E27FC236}">
                <a16:creationId xmlns="" xmlns:a16="http://schemas.microsoft.com/office/drawing/2014/main" id="{55D25C72-C170-4C80-A7CE-5AEC0824B2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A466037A-6358-4B67-ABA6-97BE6C71EC8E}"/>
              </a:ext>
            </a:extLst>
          </p:cNvPr>
          <p:cNvSpPr>
            <a:spLocks noGrp="1"/>
          </p:cNvSpPr>
          <p:nvPr>
            <p:ph type="dt" sz="half" idx="10"/>
          </p:nvPr>
        </p:nvSpPr>
        <p:spPr/>
        <p:txBody>
          <a:bodyPr/>
          <a:lstStyle/>
          <a:p>
            <a:fld id="{67067CFE-2C09-4820-8B53-D3B00376CA65}" type="datetime1">
              <a:rPr lang="en-IN" smtClean="0"/>
              <a:pPr/>
              <a:t>28-10-2020</a:t>
            </a:fld>
            <a:endParaRPr lang="en-IN"/>
          </a:p>
        </p:txBody>
      </p:sp>
      <p:sp>
        <p:nvSpPr>
          <p:cNvPr id="5" name="Footer Placeholder 4">
            <a:extLst>
              <a:ext uri="{FF2B5EF4-FFF2-40B4-BE49-F238E27FC236}">
                <a16:creationId xmlns="" xmlns:a16="http://schemas.microsoft.com/office/drawing/2014/main" id="{39188AE9-2487-40A0-BC98-75DC0443D7B6}"/>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F1E17F5A-D710-45EB-9BA9-D094D28A7178}"/>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3553318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39777D9-0D3A-465A-9BF7-1BA48E1A6D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8BD30F04-1AE8-41E1-BF24-88E93ABE1E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5CEB8322-1663-4B11-9096-E75398729362}"/>
              </a:ext>
            </a:extLst>
          </p:cNvPr>
          <p:cNvSpPr>
            <a:spLocks noGrp="1"/>
          </p:cNvSpPr>
          <p:nvPr>
            <p:ph type="dt" sz="half" idx="10"/>
          </p:nvPr>
        </p:nvSpPr>
        <p:spPr/>
        <p:txBody>
          <a:bodyPr/>
          <a:lstStyle/>
          <a:p>
            <a:fld id="{46DC5C45-562E-4F3B-8ADD-6B7C098716B0}" type="datetime1">
              <a:rPr lang="en-IN" smtClean="0"/>
              <a:pPr/>
              <a:t>28-10-2020</a:t>
            </a:fld>
            <a:endParaRPr lang="en-IN"/>
          </a:p>
        </p:txBody>
      </p:sp>
      <p:sp>
        <p:nvSpPr>
          <p:cNvPr id="5" name="Footer Placeholder 4">
            <a:extLst>
              <a:ext uri="{FF2B5EF4-FFF2-40B4-BE49-F238E27FC236}">
                <a16:creationId xmlns="" xmlns:a16="http://schemas.microsoft.com/office/drawing/2014/main" id="{014D8BDE-9244-4852-B500-2AB8F0DCD59C}"/>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B3BA97D3-0B94-4AAA-9DE6-20E161EB06C2}"/>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2277679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E48DBC-BC11-4378-98F3-3D70877051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3FFA553-0C62-439F-862B-1945727962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F212165-AAA9-4C86-84A5-B0D929014464}"/>
              </a:ext>
            </a:extLst>
          </p:cNvPr>
          <p:cNvSpPr>
            <a:spLocks noGrp="1"/>
          </p:cNvSpPr>
          <p:nvPr>
            <p:ph type="dt" sz="half" idx="10"/>
          </p:nvPr>
        </p:nvSpPr>
        <p:spPr/>
        <p:txBody>
          <a:bodyPr/>
          <a:lstStyle/>
          <a:p>
            <a:fld id="{7F35356F-D9FA-4BF7-9B03-9BE117C49311}" type="datetime1">
              <a:rPr lang="en-IN" smtClean="0"/>
              <a:pPr/>
              <a:t>28-10-2020</a:t>
            </a:fld>
            <a:endParaRPr lang="en-IN"/>
          </a:p>
        </p:txBody>
      </p:sp>
      <p:sp>
        <p:nvSpPr>
          <p:cNvPr id="5" name="Footer Placeholder 4">
            <a:extLst>
              <a:ext uri="{FF2B5EF4-FFF2-40B4-BE49-F238E27FC236}">
                <a16:creationId xmlns="" xmlns:a16="http://schemas.microsoft.com/office/drawing/2014/main" id="{941CB5D3-5747-46A3-BABE-92E0F2426A45}"/>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7F7D12A2-DF32-4D73-A48D-D50A91349B37}"/>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4120355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4838B-743A-4A08-8AC3-E044CDFCD0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E76ABC4-9136-4E43-BC8D-6A4E892D37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5516BB1E-B163-436B-8187-8864877D92CA}"/>
              </a:ext>
            </a:extLst>
          </p:cNvPr>
          <p:cNvSpPr>
            <a:spLocks noGrp="1"/>
          </p:cNvSpPr>
          <p:nvPr>
            <p:ph type="dt" sz="half" idx="10"/>
          </p:nvPr>
        </p:nvSpPr>
        <p:spPr/>
        <p:txBody>
          <a:bodyPr/>
          <a:lstStyle/>
          <a:p>
            <a:fld id="{4FFA3B9D-7337-41FD-BA1F-6411094EDAFE}" type="datetime1">
              <a:rPr lang="en-IN" smtClean="0"/>
              <a:pPr/>
              <a:t>28-10-2020</a:t>
            </a:fld>
            <a:endParaRPr lang="en-IN"/>
          </a:p>
        </p:txBody>
      </p:sp>
      <p:sp>
        <p:nvSpPr>
          <p:cNvPr id="5" name="Footer Placeholder 4">
            <a:extLst>
              <a:ext uri="{FF2B5EF4-FFF2-40B4-BE49-F238E27FC236}">
                <a16:creationId xmlns="" xmlns:a16="http://schemas.microsoft.com/office/drawing/2014/main" id="{3EEB2E47-B18A-420A-A68C-3917FC86F50D}"/>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9EB540B5-689E-4E73-BC5D-279675D7AA55}"/>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2876950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34B69A-FC15-4D10-B856-1BB196B87E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29E8E83-868E-4E47-BE58-294331C65D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B9E6ED80-1646-42A4-BF48-3E1B34D237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CC7D1786-B3C3-4A46-B744-CB54D950AC87}"/>
              </a:ext>
            </a:extLst>
          </p:cNvPr>
          <p:cNvSpPr>
            <a:spLocks noGrp="1"/>
          </p:cNvSpPr>
          <p:nvPr>
            <p:ph type="dt" sz="half" idx="10"/>
          </p:nvPr>
        </p:nvSpPr>
        <p:spPr/>
        <p:txBody>
          <a:bodyPr/>
          <a:lstStyle/>
          <a:p>
            <a:fld id="{2633940C-45BD-47E7-AFE2-D37D94F28DB9}" type="datetime1">
              <a:rPr lang="en-IN" smtClean="0"/>
              <a:pPr/>
              <a:t>28-10-2020</a:t>
            </a:fld>
            <a:endParaRPr lang="en-IN"/>
          </a:p>
        </p:txBody>
      </p:sp>
      <p:sp>
        <p:nvSpPr>
          <p:cNvPr id="6" name="Footer Placeholder 5">
            <a:extLst>
              <a:ext uri="{FF2B5EF4-FFF2-40B4-BE49-F238E27FC236}">
                <a16:creationId xmlns="" xmlns:a16="http://schemas.microsoft.com/office/drawing/2014/main" id="{03F7D358-400E-4C9A-A0EF-F1C431FAFAB4}"/>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7" name="Slide Number Placeholder 6">
            <a:extLst>
              <a:ext uri="{FF2B5EF4-FFF2-40B4-BE49-F238E27FC236}">
                <a16:creationId xmlns="" xmlns:a16="http://schemas.microsoft.com/office/drawing/2014/main" id="{D97B7A76-D904-48E5-B8FB-12B3CA200EEE}"/>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2300282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70C618-3FAF-4542-B5C4-63881ABC67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A1636A16-8724-4637-B7CA-0E06D5FCFF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DF1F429B-C130-402C-94BA-6DB5E5F097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6170A65-508F-4530-9772-FA122704C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B381CC0-5921-4CB4-950B-66B8D0C606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36D25CDF-414B-4752-A07F-DFDA29431177}"/>
              </a:ext>
            </a:extLst>
          </p:cNvPr>
          <p:cNvSpPr>
            <a:spLocks noGrp="1"/>
          </p:cNvSpPr>
          <p:nvPr>
            <p:ph type="dt" sz="half" idx="10"/>
          </p:nvPr>
        </p:nvSpPr>
        <p:spPr/>
        <p:txBody>
          <a:bodyPr/>
          <a:lstStyle/>
          <a:p>
            <a:fld id="{8B35BAC8-BA71-4A76-BBDB-C92A1C8586D3}" type="datetime1">
              <a:rPr lang="en-IN" smtClean="0"/>
              <a:pPr/>
              <a:t>28-10-2020</a:t>
            </a:fld>
            <a:endParaRPr lang="en-IN"/>
          </a:p>
        </p:txBody>
      </p:sp>
      <p:sp>
        <p:nvSpPr>
          <p:cNvPr id="8" name="Footer Placeholder 7">
            <a:extLst>
              <a:ext uri="{FF2B5EF4-FFF2-40B4-BE49-F238E27FC236}">
                <a16:creationId xmlns="" xmlns:a16="http://schemas.microsoft.com/office/drawing/2014/main" id="{488D9921-8FEB-421B-949A-748701D169C7}"/>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9" name="Slide Number Placeholder 8">
            <a:extLst>
              <a:ext uri="{FF2B5EF4-FFF2-40B4-BE49-F238E27FC236}">
                <a16:creationId xmlns="" xmlns:a16="http://schemas.microsoft.com/office/drawing/2014/main" id="{1EBC6D36-E8E3-4E11-AACD-6D07662A9F6F}"/>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401947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5EA072-DCB1-49F8-8C10-C09BF88E382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D8B4FDC-BEA0-41AF-B590-D21013D22A3F}"/>
              </a:ext>
            </a:extLst>
          </p:cNvPr>
          <p:cNvSpPr>
            <a:spLocks noGrp="1"/>
          </p:cNvSpPr>
          <p:nvPr>
            <p:ph type="dt" sz="half" idx="10"/>
          </p:nvPr>
        </p:nvSpPr>
        <p:spPr/>
        <p:txBody>
          <a:bodyPr/>
          <a:lstStyle/>
          <a:p>
            <a:fld id="{72ABDBE4-8C46-41F8-A8D6-A312B4DF6A51}" type="datetime1">
              <a:rPr lang="en-IN" smtClean="0"/>
              <a:pPr/>
              <a:t>28-10-2020</a:t>
            </a:fld>
            <a:endParaRPr lang="en-IN"/>
          </a:p>
        </p:txBody>
      </p:sp>
      <p:sp>
        <p:nvSpPr>
          <p:cNvPr id="4" name="Footer Placeholder 3">
            <a:extLst>
              <a:ext uri="{FF2B5EF4-FFF2-40B4-BE49-F238E27FC236}">
                <a16:creationId xmlns="" xmlns:a16="http://schemas.microsoft.com/office/drawing/2014/main" id="{B985D7F1-FAC9-4379-B1F6-4529D5105D30}"/>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5" name="Slide Number Placeholder 4">
            <a:extLst>
              <a:ext uri="{FF2B5EF4-FFF2-40B4-BE49-F238E27FC236}">
                <a16:creationId xmlns="" xmlns:a16="http://schemas.microsoft.com/office/drawing/2014/main" id="{17A2FA80-21DD-46A6-BA3D-3AA7748DF101}"/>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359015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FD9DB21-3289-48FD-89BC-F10B93C3CF30}"/>
              </a:ext>
            </a:extLst>
          </p:cNvPr>
          <p:cNvSpPr>
            <a:spLocks noGrp="1"/>
          </p:cNvSpPr>
          <p:nvPr>
            <p:ph type="dt" sz="half" idx="10"/>
          </p:nvPr>
        </p:nvSpPr>
        <p:spPr/>
        <p:txBody>
          <a:bodyPr/>
          <a:lstStyle/>
          <a:p>
            <a:fld id="{5BD778FD-9EC0-4C70-BB12-9437A2F9AFA1}" type="datetime1">
              <a:rPr lang="en-IN" smtClean="0"/>
              <a:pPr/>
              <a:t>28-10-2020</a:t>
            </a:fld>
            <a:endParaRPr lang="en-IN"/>
          </a:p>
        </p:txBody>
      </p:sp>
      <p:sp>
        <p:nvSpPr>
          <p:cNvPr id="3" name="Footer Placeholder 2">
            <a:extLst>
              <a:ext uri="{FF2B5EF4-FFF2-40B4-BE49-F238E27FC236}">
                <a16:creationId xmlns="" xmlns:a16="http://schemas.microsoft.com/office/drawing/2014/main" id="{9342A39D-334B-4CDD-98C3-49DFE9935917}"/>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4" name="Slide Number Placeholder 3">
            <a:extLst>
              <a:ext uri="{FF2B5EF4-FFF2-40B4-BE49-F238E27FC236}">
                <a16:creationId xmlns="" xmlns:a16="http://schemas.microsoft.com/office/drawing/2014/main" id="{BD36C21A-831C-4FEF-96AB-4DCDB243DD65}"/>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3662426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21080B-F798-42E9-BF75-E12B4896B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2AFB721E-DCE2-497F-925E-DC30360618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BFAB0222-38EB-49C4-8A37-B3CF4747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29597D9-283C-4F97-A323-93AFDC82DD55}"/>
              </a:ext>
            </a:extLst>
          </p:cNvPr>
          <p:cNvSpPr>
            <a:spLocks noGrp="1"/>
          </p:cNvSpPr>
          <p:nvPr>
            <p:ph type="dt" sz="half" idx="10"/>
          </p:nvPr>
        </p:nvSpPr>
        <p:spPr/>
        <p:txBody>
          <a:bodyPr/>
          <a:lstStyle/>
          <a:p>
            <a:fld id="{CB7F71A1-76DD-4AAC-9161-D52C908C3F87}" type="datetime1">
              <a:rPr lang="en-IN" smtClean="0"/>
              <a:pPr/>
              <a:t>28-10-2020</a:t>
            </a:fld>
            <a:endParaRPr lang="en-IN"/>
          </a:p>
        </p:txBody>
      </p:sp>
      <p:sp>
        <p:nvSpPr>
          <p:cNvPr id="6" name="Footer Placeholder 5">
            <a:extLst>
              <a:ext uri="{FF2B5EF4-FFF2-40B4-BE49-F238E27FC236}">
                <a16:creationId xmlns="" xmlns:a16="http://schemas.microsoft.com/office/drawing/2014/main" id="{49BCFF8F-ABAD-4A1A-B7DA-5EC2C5212EFB}"/>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7" name="Slide Number Placeholder 6">
            <a:extLst>
              <a:ext uri="{FF2B5EF4-FFF2-40B4-BE49-F238E27FC236}">
                <a16:creationId xmlns="" xmlns:a16="http://schemas.microsoft.com/office/drawing/2014/main" id="{B3A995E0-0463-4DE4-BEA2-8FFBEB4BEA0D}"/>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63738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9583BF-470B-4F91-8BE8-1A8CCA1875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D7D1479-8EA5-459C-985D-D7704475C6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3B41C362-DD79-426F-A246-9E9ED2900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5291855-09E6-44C8-A445-3D770DE9245A}"/>
              </a:ext>
            </a:extLst>
          </p:cNvPr>
          <p:cNvSpPr>
            <a:spLocks noGrp="1"/>
          </p:cNvSpPr>
          <p:nvPr>
            <p:ph type="dt" sz="half" idx="10"/>
          </p:nvPr>
        </p:nvSpPr>
        <p:spPr/>
        <p:txBody>
          <a:bodyPr/>
          <a:lstStyle/>
          <a:p>
            <a:fld id="{8BBCF56D-5B44-42D9-8BB8-4F3BB8F9CB3E}" type="datetime1">
              <a:rPr lang="en-IN" smtClean="0"/>
              <a:pPr/>
              <a:t>28-10-2020</a:t>
            </a:fld>
            <a:endParaRPr lang="en-IN"/>
          </a:p>
        </p:txBody>
      </p:sp>
      <p:sp>
        <p:nvSpPr>
          <p:cNvPr id="6" name="Footer Placeholder 5">
            <a:extLst>
              <a:ext uri="{FF2B5EF4-FFF2-40B4-BE49-F238E27FC236}">
                <a16:creationId xmlns="" xmlns:a16="http://schemas.microsoft.com/office/drawing/2014/main" id="{7132D0C3-A75C-406C-8F58-00A15F631BAD}"/>
              </a:ext>
            </a:extLst>
          </p:cNvPr>
          <p:cNvSpPr>
            <a:spLocks noGrp="1"/>
          </p:cNvSpPr>
          <p:nvPr>
            <p:ph type="ftr" sz="quarter" idx="11"/>
          </p:nvPr>
        </p:nvSpPr>
        <p:spPr/>
        <p:txBody>
          <a:bodyPr/>
          <a:lstStyle/>
          <a:p>
            <a:r>
              <a:rPr lang="en-GB" smtClean="0"/>
              <a:t>Department of Computer science and Engineering         CSB4302 - Theory of Computation</a:t>
            </a:r>
            <a:endParaRPr lang="en-IN"/>
          </a:p>
        </p:txBody>
      </p:sp>
      <p:sp>
        <p:nvSpPr>
          <p:cNvPr id="7" name="Slide Number Placeholder 6">
            <a:extLst>
              <a:ext uri="{FF2B5EF4-FFF2-40B4-BE49-F238E27FC236}">
                <a16:creationId xmlns="" xmlns:a16="http://schemas.microsoft.com/office/drawing/2014/main" id="{2F7C4917-7974-43CF-80DC-882417A9B2D0}"/>
              </a:ext>
            </a:extLst>
          </p:cNvPr>
          <p:cNvSpPr>
            <a:spLocks noGrp="1"/>
          </p:cNvSpPr>
          <p:nvPr>
            <p:ph type="sldNum" sz="quarter" idx="12"/>
          </p:nvPr>
        </p:nvSpPr>
        <p:spPr/>
        <p:txBody>
          <a:body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1391246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10DE3EC-DD57-471D-87F8-788E3A0B62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65840A49-423D-4626-B22A-D09065F26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 xmlns:a16="http://schemas.microsoft.com/office/drawing/2014/main" id="{29353D1D-BDE3-46D5-9566-6B86FE81EA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04C924-D9C9-43A7-9981-48889F95C93B}" type="datetime1">
              <a:rPr lang="en-IN" smtClean="0"/>
              <a:pPr/>
              <a:t>28-10-2020</a:t>
            </a:fld>
            <a:endParaRPr lang="en-IN"/>
          </a:p>
        </p:txBody>
      </p:sp>
      <p:sp>
        <p:nvSpPr>
          <p:cNvPr id="5" name="Footer Placeholder 4">
            <a:extLst>
              <a:ext uri="{FF2B5EF4-FFF2-40B4-BE49-F238E27FC236}">
                <a16:creationId xmlns="" xmlns:a16="http://schemas.microsoft.com/office/drawing/2014/main" id="{34A07D07-0343-43EF-9D64-9705941132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Department of Computer science and Engineering         CSB4302 - Theory of Computation</a:t>
            </a:r>
            <a:endParaRPr lang="en-IN"/>
          </a:p>
        </p:txBody>
      </p:sp>
      <p:sp>
        <p:nvSpPr>
          <p:cNvPr id="6" name="Slide Number Placeholder 5">
            <a:extLst>
              <a:ext uri="{FF2B5EF4-FFF2-40B4-BE49-F238E27FC236}">
                <a16:creationId xmlns="" xmlns:a16="http://schemas.microsoft.com/office/drawing/2014/main" id="{742751E9-B8F7-43D3-BC70-5A2B9E975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A4E876-1E2A-41C4-BFA0-7D60E841BEBF}" type="slidenum">
              <a:rPr lang="en-IN" smtClean="0"/>
              <a:pPr/>
              <a:t>‹#›</a:t>
            </a:fld>
            <a:endParaRPr lang="en-IN"/>
          </a:p>
        </p:txBody>
      </p:sp>
    </p:spTree>
    <p:extLst>
      <p:ext uri="{BB962C8B-B14F-4D97-AF65-F5344CB8AC3E}">
        <p14:creationId xmlns="" xmlns:p14="http://schemas.microsoft.com/office/powerpoint/2010/main" val="2712443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3">
            <a:extLst>
              <a:ext uri="{FF2B5EF4-FFF2-40B4-BE49-F238E27FC236}">
                <a16:creationId xmlns="" xmlns:a16="http://schemas.microsoft.com/office/drawing/2014/main" id="{D55CA618-78A6-47F6-B865-E9315164FB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9" name="Group 75">
            <a:extLst>
              <a:ext uri="{FF2B5EF4-FFF2-40B4-BE49-F238E27FC236}">
                <a16:creationId xmlns="" xmlns:a16="http://schemas.microsoft.com/office/drawing/2014/main" id="{B83D307E-DF68-43F8-97CE-0AAE950A712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271255" y="-1"/>
            <a:ext cx="7649490" cy="5728133"/>
            <a:chOff x="329184" y="1"/>
            <a:chExt cx="524256" cy="5728133"/>
          </a:xfrm>
        </p:grpSpPr>
        <p:cxnSp>
          <p:nvCxnSpPr>
            <p:cNvPr id="77" name="Straight Connector 76">
              <a:extLst>
                <a:ext uri="{FF2B5EF4-FFF2-40B4-BE49-F238E27FC236}">
                  <a16:creationId xmlns="" xmlns:a16="http://schemas.microsoft.com/office/drawing/2014/main" id="{5546E3D2-37BF-4528-9851-2B2F628234A2}"/>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30" name="Rectangle 77">
              <a:extLst>
                <a:ext uri="{FF2B5EF4-FFF2-40B4-BE49-F238E27FC236}">
                  <a16:creationId xmlns="" xmlns:a16="http://schemas.microsoft.com/office/drawing/2014/main" id="{752A0C69-DC4E-4FC0-843C-BAA27B3A5621}"/>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 name="Rectangle 28">
            <a:extLst>
              <a:ext uri="{FF2B5EF4-FFF2-40B4-BE49-F238E27FC236}">
                <a16:creationId xmlns="" xmlns:a16="http://schemas.microsoft.com/office/drawing/2014/main" id="{C68B822C-8E13-46B2-9A39-B56617C49EE1}"/>
              </a:ext>
            </a:extLst>
          </p:cNvPr>
          <p:cNvSpPr/>
          <p:nvPr/>
        </p:nvSpPr>
        <p:spPr>
          <a:xfrm>
            <a:off x="1057080" y="4179967"/>
            <a:ext cx="10071536" cy="929750"/>
          </a:xfrm>
          <a:prstGeom prst="rect">
            <a:avLst/>
          </a:prstGeom>
        </p:spPr>
        <p:txBody>
          <a:bodyPr vert="horz" lIns="91440" tIns="45720" rIns="91440" bIns="45720" rtlCol="0" anchor="b">
            <a:normAutofit fontScale="92500" lnSpcReduction="20000"/>
          </a:bodyPr>
          <a:lstStyle/>
          <a:p>
            <a:pPr algn="ctr">
              <a:lnSpc>
                <a:spcPct val="90000"/>
              </a:lnSpc>
              <a:spcBef>
                <a:spcPct val="0"/>
              </a:spcBef>
              <a:spcAft>
                <a:spcPts val="600"/>
              </a:spcAft>
            </a:pPr>
            <a:r>
              <a:rPr lang="en-US" sz="3600" b="1" dirty="0" err="1" smtClean="0">
                <a:latin typeface="+mj-lt"/>
                <a:ea typeface="+mj-ea"/>
                <a:cs typeface="+mj-cs"/>
              </a:rPr>
              <a:t>B.Tech</a:t>
            </a:r>
            <a:r>
              <a:rPr lang="en-US" sz="3600" b="1" dirty="0" smtClean="0">
                <a:latin typeface="+mj-lt"/>
                <a:ea typeface="+mj-ea"/>
                <a:cs typeface="+mj-cs"/>
              </a:rPr>
              <a:t> Computer Science and Engineering – </a:t>
            </a:r>
            <a:r>
              <a:rPr lang="en-US" sz="3600" b="1" dirty="0" err="1" smtClean="0">
                <a:latin typeface="+mj-lt"/>
                <a:ea typeface="+mj-ea"/>
                <a:cs typeface="+mj-cs"/>
              </a:rPr>
              <a:t>Vth</a:t>
            </a:r>
            <a:r>
              <a:rPr lang="en-US" sz="3600" b="1" dirty="0" smtClean="0">
                <a:latin typeface="+mj-lt"/>
                <a:ea typeface="+mj-ea"/>
                <a:cs typeface="+mj-cs"/>
              </a:rPr>
              <a:t> Semester</a:t>
            </a:r>
          </a:p>
          <a:p>
            <a:pPr algn="ctr">
              <a:lnSpc>
                <a:spcPct val="90000"/>
              </a:lnSpc>
              <a:spcBef>
                <a:spcPct val="0"/>
              </a:spcBef>
              <a:spcAft>
                <a:spcPts val="600"/>
              </a:spcAft>
            </a:pPr>
            <a:r>
              <a:rPr lang="en-US" sz="3600" b="1" dirty="0" smtClean="0">
                <a:latin typeface="+mj-lt"/>
                <a:ea typeface="+mj-ea"/>
                <a:cs typeface="+mj-cs"/>
              </a:rPr>
              <a:t>Theory of Computation</a:t>
            </a:r>
          </a:p>
        </p:txBody>
      </p:sp>
      <p:pic>
        <p:nvPicPr>
          <p:cNvPr id="5" name="Picture 4" descr="A drawing of a face&#10;&#10;Description automatically generated">
            <a:extLst>
              <a:ext uri="{FF2B5EF4-FFF2-40B4-BE49-F238E27FC236}">
                <a16:creationId xmlns="" xmlns:a16="http://schemas.microsoft.com/office/drawing/2014/main" id="{F66FE3D0-78E3-4BB5-8CF5-4D1761BC2A03}"/>
              </a:ext>
            </a:extLst>
          </p:cNvPr>
          <p:cNvPicPr>
            <a:picLocks noChangeAspect="1"/>
          </p:cNvPicPr>
          <p:nvPr/>
        </p:nvPicPr>
        <p:blipFill>
          <a:blip r:embed="rId3">
            <a:extLst>
              <a:ext uri="{28A0092B-C50C-407E-A947-70E740481C1C}">
                <a14:useLocalDpi xmlns="" xmlns:a14="http://schemas.microsoft.com/office/drawing/2010/main" val="0"/>
              </a:ext>
            </a:extLst>
          </a:blip>
          <a:stretch>
            <a:fillRect/>
          </a:stretch>
        </p:blipFill>
        <p:spPr>
          <a:xfrm>
            <a:off x="897717" y="1549792"/>
            <a:ext cx="5069590" cy="1242049"/>
          </a:xfrm>
          <a:prstGeom prst="rect">
            <a:avLst/>
          </a:prstGeom>
        </p:spPr>
      </p:pic>
      <p:pic>
        <p:nvPicPr>
          <p:cNvPr id="1026" name="Picture 2" descr="A group of people walking down the street&#10;&#10;Description automatically generated">
            <a:extLst>
              <a:ext uri="{FF2B5EF4-FFF2-40B4-BE49-F238E27FC236}">
                <a16:creationId xmlns="" xmlns:a16="http://schemas.microsoft.com/office/drawing/2014/main" id="{A97A7F0A-04BB-42FC-A57C-919A2FBAD7DF}"/>
              </a:ext>
            </a:extLst>
          </p:cNvPr>
          <p:cNvPicPr>
            <a:picLocks noChangeAspect="1" noChangeArrowheads="1"/>
          </p:cNvPicPr>
          <p:nvPr/>
        </p:nvPicPr>
        <p:blipFill>
          <a:blip r:embed="rId4">
            <a:extLst>
              <a:ext uri="{28A0092B-C50C-407E-A947-70E740481C1C}">
                <a14:useLocalDpi xmlns="" xmlns:a14="http://schemas.microsoft.com/office/drawing/2010/main" val="0"/>
              </a:ext>
            </a:extLst>
          </a:blip>
          <a:stretch>
            <a:fillRect/>
          </a:stretch>
        </p:blipFill>
        <p:spPr bwMode="auto">
          <a:xfrm>
            <a:off x="6531483" y="671201"/>
            <a:ext cx="4459824" cy="2999232"/>
          </a:xfrm>
          <a:prstGeom prst="rect">
            <a:avLst/>
          </a:prstGeom>
          <a:noFill/>
          <a:extLst>
            <a:ext uri="{909E8E84-426E-40DD-AFC4-6F175D3DCCD1}">
              <a14:hiddenFill xmlns="" xmlns:a14="http://schemas.microsoft.com/office/drawing/2010/main">
                <a:solidFill>
                  <a:srgbClr val="FFFFFF"/>
                </a:solidFill>
              </a14:hiddenFill>
            </a:ext>
          </a:extLst>
        </p:spPr>
      </p:pic>
      <p:sp>
        <p:nvSpPr>
          <p:cNvPr id="34" name="Rectangle 33">
            <a:extLst>
              <a:ext uri="{FF2B5EF4-FFF2-40B4-BE49-F238E27FC236}">
                <a16:creationId xmlns="" xmlns:a16="http://schemas.microsoft.com/office/drawing/2014/main" id="{6919AD16-203D-4566-B9F0-BD78C757DBC5}"/>
              </a:ext>
            </a:extLst>
          </p:cNvPr>
          <p:cNvSpPr/>
          <p:nvPr/>
        </p:nvSpPr>
        <p:spPr>
          <a:xfrm>
            <a:off x="1057080" y="5825864"/>
            <a:ext cx="10071536" cy="929750"/>
          </a:xfrm>
          <a:prstGeom prst="rect">
            <a:avLst/>
          </a:prstGeom>
        </p:spPr>
        <p:txBody>
          <a:bodyPr vert="horz" lIns="91440" tIns="45720" rIns="91440" bIns="45720" rtlCol="0" anchor="b">
            <a:normAutofit fontScale="77500" lnSpcReduction="20000"/>
          </a:bodyPr>
          <a:lstStyle/>
          <a:p>
            <a:pPr algn="ctr">
              <a:lnSpc>
                <a:spcPct val="90000"/>
              </a:lnSpc>
              <a:spcBef>
                <a:spcPct val="0"/>
              </a:spcBef>
              <a:spcAft>
                <a:spcPts val="600"/>
              </a:spcAft>
            </a:pPr>
            <a:endParaRPr lang="en-US" sz="4400" b="1" dirty="0" smtClean="0"/>
          </a:p>
          <a:p>
            <a:pPr algn="ctr">
              <a:lnSpc>
                <a:spcPct val="90000"/>
              </a:lnSpc>
              <a:spcBef>
                <a:spcPct val="0"/>
              </a:spcBef>
              <a:spcAft>
                <a:spcPts val="600"/>
              </a:spcAft>
            </a:pPr>
            <a:r>
              <a:rPr lang="en-US" sz="4400" b="1" dirty="0" smtClean="0"/>
              <a:t>Department of Computer Science and Engineering</a:t>
            </a:r>
            <a:endParaRPr lang="en-US" sz="4400" b="1" dirty="0"/>
          </a:p>
        </p:txBody>
      </p:sp>
    </p:spTree>
    <p:extLst>
      <p:ext uri="{BB962C8B-B14F-4D97-AF65-F5344CB8AC3E}">
        <p14:creationId xmlns="" xmlns:p14="http://schemas.microsoft.com/office/powerpoint/2010/main" val="3433882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2"/>
            <a:ext cx="10905066" cy="631412"/>
          </a:xfrm>
        </p:spPr>
        <p:txBody>
          <a:bodyPr vert="horz" lIns="91440" tIns="45720" rIns="91440" bIns="45720" rtlCol="0" anchor="ctr">
            <a:normAutofit/>
          </a:bodyPr>
          <a:lstStyle/>
          <a:p>
            <a:r>
              <a:rPr lang="en-IN" sz="3600" b="1" dirty="0" smtClean="0"/>
              <a:t>Only if part...</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061634"/>
            <a:ext cx="10733867" cy="5216069"/>
          </a:xfrm>
        </p:spPr>
        <p:txBody>
          <a:bodyPr>
            <a:normAutofit fontScale="92500" lnSpcReduction="20000"/>
          </a:bodyPr>
          <a:lstStyle/>
          <a:p>
            <a:r>
              <a:rPr lang="en-US" sz="2400" dirty="0" smtClean="0"/>
              <a:t>Option 2: (q0, a</a:t>
            </a:r>
            <a:r>
              <a:rPr lang="en-US" sz="2400" baseline="-25000" dirty="0" smtClean="0"/>
              <a:t>1</a:t>
            </a:r>
            <a:r>
              <a:rPr lang="en-US" sz="2400" dirty="0" smtClean="0"/>
              <a:t>a</a:t>
            </a:r>
            <a:r>
              <a:rPr lang="en-US" sz="2400" baseline="-25000" dirty="0" smtClean="0"/>
              <a:t>2…</a:t>
            </a:r>
            <a:r>
              <a:rPr lang="en-US" sz="2400" dirty="0" smtClean="0"/>
              <a:t>a</a:t>
            </a:r>
            <a:r>
              <a:rPr lang="en-US" sz="2400" baseline="-25000" dirty="0" smtClean="0"/>
              <a:t>n</a:t>
            </a:r>
            <a:r>
              <a:rPr lang="en-US" sz="2400" dirty="0" smtClean="0"/>
              <a:t> ,</a:t>
            </a:r>
            <a:r>
              <a:rPr lang="el-GR" sz="2400" dirty="0" smtClean="0"/>
              <a:t>α</a:t>
            </a:r>
            <a:r>
              <a:rPr lang="en-US" sz="2400" dirty="0" smtClean="0"/>
              <a:t>)</a:t>
            </a:r>
            <a:r>
              <a:rPr lang="el-GR" sz="2400" dirty="0" smtClean="0"/>
              <a:t> Ⱶ</a:t>
            </a:r>
            <a:r>
              <a:rPr lang="en-US" sz="2400" dirty="0" smtClean="0"/>
              <a:t>*(q0, a</a:t>
            </a:r>
            <a:r>
              <a:rPr lang="en-US" sz="2400" baseline="-25000" dirty="0" smtClean="0"/>
              <a:t>2…</a:t>
            </a:r>
            <a:r>
              <a:rPr lang="en-US" sz="2400" dirty="0" smtClean="0"/>
              <a:t>a</a:t>
            </a:r>
            <a:r>
              <a:rPr lang="en-US" sz="2400" baseline="-25000" dirty="0" smtClean="0"/>
              <a:t>n</a:t>
            </a:r>
            <a:r>
              <a:rPr lang="en-US" sz="2400" dirty="0" smtClean="0"/>
              <a:t> , a</a:t>
            </a:r>
            <a:r>
              <a:rPr lang="en-US" sz="2400" baseline="-25000" dirty="0" smtClean="0"/>
              <a:t>1</a:t>
            </a:r>
            <a:r>
              <a:rPr lang="el-GR" sz="2400" dirty="0" smtClean="0"/>
              <a:t>α</a:t>
            </a:r>
            <a:r>
              <a:rPr lang="en-US" sz="2400" dirty="0" smtClean="0"/>
              <a:t>)</a:t>
            </a:r>
            <a:r>
              <a:rPr lang="el-GR" sz="2400" dirty="0" smtClean="0"/>
              <a:t> </a:t>
            </a:r>
            <a:r>
              <a:rPr lang="en-US" sz="2400" dirty="0" smtClean="0"/>
              <a:t>in state this will eventually take us to </a:t>
            </a:r>
          </a:p>
          <a:p>
            <a:pPr lvl="2"/>
            <a:endParaRPr lang="en-US" sz="2400" dirty="0" smtClean="0"/>
          </a:p>
          <a:p>
            <a:pPr lvl="2">
              <a:buNone/>
            </a:pPr>
            <a:r>
              <a:rPr lang="en-US" sz="2400" dirty="0" smtClean="0"/>
              <a:t>(q1, a</a:t>
            </a:r>
            <a:r>
              <a:rPr lang="en-US" sz="2400" baseline="-25000" dirty="0" smtClean="0"/>
              <a:t>n</a:t>
            </a:r>
            <a:r>
              <a:rPr lang="en-US" sz="2400" dirty="0" smtClean="0"/>
              <a:t> , a</a:t>
            </a:r>
            <a:r>
              <a:rPr lang="en-US" sz="2400" baseline="-25000" dirty="0" smtClean="0"/>
              <a:t>1 </a:t>
            </a:r>
            <a:r>
              <a:rPr lang="el-GR" sz="2400" dirty="0" smtClean="0"/>
              <a:t>α</a:t>
            </a:r>
            <a:r>
              <a:rPr lang="en-US" sz="2400" dirty="0" smtClean="0"/>
              <a:t>)</a:t>
            </a:r>
            <a:r>
              <a:rPr lang="el-GR" sz="2400" dirty="0" smtClean="0"/>
              <a:t> </a:t>
            </a:r>
            <a:r>
              <a:rPr lang="el-GR" sz="2400" dirty="0" smtClean="0"/>
              <a:t>Ⱶ</a:t>
            </a:r>
            <a:r>
              <a:rPr lang="en-US" sz="2400" dirty="0" smtClean="0"/>
              <a:t>(q1,</a:t>
            </a:r>
            <a:r>
              <a:rPr lang="el-GR" sz="2400" dirty="0" smtClean="0"/>
              <a:t>ε</a:t>
            </a:r>
            <a:r>
              <a:rPr lang="en-US" sz="2400" dirty="0" smtClean="0"/>
              <a:t>,</a:t>
            </a:r>
            <a:r>
              <a:rPr lang="el-GR" sz="2400" dirty="0" smtClean="0"/>
              <a:t>α</a:t>
            </a:r>
            <a:r>
              <a:rPr lang="en-US" sz="2400" dirty="0" smtClean="0"/>
              <a:t>)</a:t>
            </a:r>
          </a:p>
          <a:p>
            <a:pPr lvl="2">
              <a:buNone/>
            </a:pPr>
            <a:r>
              <a:rPr lang="en-US" sz="2400" dirty="0" smtClean="0"/>
              <a:t>In this case a</a:t>
            </a:r>
            <a:r>
              <a:rPr lang="en-US" sz="2400" baseline="-25000" dirty="0" smtClean="0"/>
              <a:t>1</a:t>
            </a:r>
            <a:r>
              <a:rPr lang="en-US" sz="2400" dirty="0" smtClean="0"/>
              <a:t> must be equal to a</a:t>
            </a:r>
            <a:r>
              <a:rPr lang="en-US" sz="2400" baseline="-25000" dirty="0" smtClean="0"/>
              <a:t>n</a:t>
            </a:r>
          </a:p>
          <a:p>
            <a:pPr lvl="2">
              <a:buNone/>
            </a:pPr>
            <a:endParaRPr lang="en-US" sz="2400" baseline="-25000" dirty="0" smtClean="0"/>
          </a:p>
          <a:p>
            <a:pPr lvl="2">
              <a:buNone/>
            </a:pPr>
            <a:r>
              <a:rPr lang="en-US" sz="2400" dirty="0" smtClean="0"/>
              <a:t>we also know that (q0, a</a:t>
            </a:r>
            <a:r>
              <a:rPr lang="en-US" sz="2400" baseline="-25000" dirty="0" smtClean="0"/>
              <a:t>2…</a:t>
            </a:r>
            <a:r>
              <a:rPr lang="en-US" sz="2400" dirty="0" smtClean="0"/>
              <a:t>a</a:t>
            </a:r>
            <a:r>
              <a:rPr lang="en-US" sz="2400" baseline="-25000" dirty="0" smtClean="0"/>
              <a:t>n</a:t>
            </a:r>
            <a:r>
              <a:rPr lang="en-US" sz="2400" dirty="0" smtClean="0"/>
              <a:t> , a</a:t>
            </a:r>
            <a:r>
              <a:rPr lang="en-US" sz="2400" baseline="-25000" dirty="0" smtClean="0"/>
              <a:t>1</a:t>
            </a:r>
            <a:r>
              <a:rPr lang="el-GR" sz="2400" dirty="0" smtClean="0"/>
              <a:t>α</a:t>
            </a:r>
            <a:r>
              <a:rPr lang="en-US" sz="2400" dirty="0" smtClean="0"/>
              <a:t>)</a:t>
            </a:r>
            <a:r>
              <a:rPr lang="el-GR" sz="2400" dirty="0" smtClean="0"/>
              <a:t> Ⱶ</a:t>
            </a:r>
            <a:r>
              <a:rPr lang="en-US" sz="2400" dirty="0" smtClean="0"/>
              <a:t>* (q1, a</a:t>
            </a:r>
            <a:r>
              <a:rPr lang="en-US" sz="2400" baseline="-25000" dirty="0" smtClean="0"/>
              <a:t>n</a:t>
            </a:r>
            <a:r>
              <a:rPr lang="en-US" sz="2400" dirty="0" smtClean="0"/>
              <a:t> , a</a:t>
            </a:r>
            <a:r>
              <a:rPr lang="en-US" sz="2400" baseline="-25000" dirty="0" smtClean="0"/>
              <a:t>1 </a:t>
            </a:r>
            <a:r>
              <a:rPr lang="el-GR" sz="2400" dirty="0" smtClean="0"/>
              <a:t>α</a:t>
            </a:r>
            <a:r>
              <a:rPr lang="en-US" sz="2400" dirty="0" smtClean="0"/>
              <a:t>)</a:t>
            </a:r>
            <a:r>
              <a:rPr lang="el-GR" sz="2400" dirty="0" smtClean="0"/>
              <a:t> </a:t>
            </a:r>
            <a:endParaRPr lang="en-US" sz="2400" dirty="0" smtClean="0"/>
          </a:p>
          <a:p>
            <a:pPr lvl="2">
              <a:buNone/>
            </a:pPr>
            <a:endParaRPr lang="en-US" sz="2400" dirty="0" smtClean="0"/>
          </a:p>
          <a:p>
            <a:pPr lvl="2">
              <a:buNone/>
            </a:pPr>
            <a:r>
              <a:rPr lang="en-US" sz="2400" dirty="0" smtClean="0"/>
              <a:t>By the previous theorem we can remove a</a:t>
            </a:r>
            <a:r>
              <a:rPr lang="en-US" sz="2400" baseline="-25000" dirty="0" smtClean="0"/>
              <a:t>n</a:t>
            </a:r>
            <a:r>
              <a:rPr lang="en-US" sz="2400" dirty="0" smtClean="0"/>
              <a:t> from end of the input. Thus </a:t>
            </a:r>
          </a:p>
          <a:p>
            <a:pPr lvl="2">
              <a:buNone/>
            </a:pPr>
            <a:r>
              <a:rPr lang="el-GR" sz="2400" dirty="0" smtClean="0"/>
              <a:t> </a:t>
            </a:r>
            <a:endParaRPr lang="en-US" sz="2400" dirty="0" smtClean="0"/>
          </a:p>
          <a:p>
            <a:pPr lvl="2">
              <a:buNone/>
            </a:pPr>
            <a:r>
              <a:rPr lang="en-US" sz="2400" dirty="0" smtClean="0"/>
              <a:t>(</a:t>
            </a:r>
            <a:r>
              <a:rPr lang="en-US" sz="2400" dirty="0" smtClean="0"/>
              <a:t>q0,a</a:t>
            </a:r>
            <a:r>
              <a:rPr lang="en-US" sz="2400" baseline="-25000" dirty="0" smtClean="0"/>
              <a:t>2…</a:t>
            </a:r>
            <a:r>
              <a:rPr lang="en-US" sz="2400" dirty="0" smtClean="0"/>
              <a:t>a</a:t>
            </a:r>
            <a:r>
              <a:rPr lang="en-US" sz="2400" baseline="-25000" dirty="0" smtClean="0"/>
              <a:t>n-1</a:t>
            </a:r>
            <a:r>
              <a:rPr lang="en-US" sz="2400" dirty="0" smtClean="0"/>
              <a:t>,a</a:t>
            </a:r>
            <a:r>
              <a:rPr lang="en-US" sz="2400" baseline="-25000" dirty="0" smtClean="0"/>
              <a:t>1</a:t>
            </a:r>
            <a:r>
              <a:rPr lang="el-GR" sz="2400" dirty="0" smtClean="0"/>
              <a:t>α</a:t>
            </a:r>
            <a:r>
              <a:rPr lang="en-US" sz="2400" dirty="0" smtClean="0"/>
              <a:t>)</a:t>
            </a:r>
            <a:r>
              <a:rPr lang="el-GR" sz="2400" dirty="0" smtClean="0"/>
              <a:t> Ⱶ</a:t>
            </a:r>
            <a:r>
              <a:rPr lang="en-US" sz="2400" dirty="0" smtClean="0"/>
              <a:t>* (q1,</a:t>
            </a:r>
            <a:r>
              <a:rPr lang="el-GR" sz="2400" dirty="0" smtClean="0"/>
              <a:t>ε</a:t>
            </a:r>
            <a:r>
              <a:rPr lang="en-US" sz="2400" dirty="0" smtClean="0"/>
              <a:t>, a</a:t>
            </a:r>
            <a:r>
              <a:rPr lang="en-US" sz="2400" baseline="-25000" dirty="0" smtClean="0"/>
              <a:t>1 </a:t>
            </a:r>
            <a:r>
              <a:rPr lang="el-GR" sz="2400" dirty="0" smtClean="0"/>
              <a:t>α</a:t>
            </a:r>
            <a:r>
              <a:rPr lang="en-US" sz="2400" dirty="0" smtClean="0"/>
              <a:t>)</a:t>
            </a:r>
          </a:p>
          <a:p>
            <a:pPr lvl="2">
              <a:buNone/>
            </a:pPr>
            <a:endParaRPr lang="en-US" sz="2400" dirty="0" smtClean="0"/>
          </a:p>
          <a:p>
            <a:pPr lvl="2">
              <a:buNone/>
            </a:pPr>
            <a:r>
              <a:rPr lang="en-US" sz="2400" dirty="0" smtClean="0"/>
              <a:t>Since the input sequence is less than ‘n’ , we may apply the </a:t>
            </a:r>
            <a:r>
              <a:rPr lang="en-US" sz="2400" dirty="0" smtClean="0"/>
              <a:t>inductive</a:t>
            </a:r>
            <a:endParaRPr lang="en-US" sz="2400" dirty="0" smtClean="0"/>
          </a:p>
          <a:p>
            <a:pPr lvl="2">
              <a:buNone/>
            </a:pPr>
            <a:r>
              <a:rPr lang="en-US" sz="2400" dirty="0" smtClean="0"/>
              <a:t>hypothesis and conclude that the string a</a:t>
            </a:r>
            <a:r>
              <a:rPr lang="en-US" sz="2400" baseline="-25000" dirty="0" smtClean="0"/>
              <a:t>2…</a:t>
            </a:r>
            <a:r>
              <a:rPr lang="en-US" sz="2400" dirty="0" smtClean="0"/>
              <a:t>a</a:t>
            </a:r>
            <a:r>
              <a:rPr lang="en-US" sz="2400" baseline="-25000" dirty="0" smtClean="0"/>
              <a:t>n-1</a:t>
            </a:r>
            <a:r>
              <a:rPr lang="en-US" sz="2400" dirty="0" smtClean="0"/>
              <a:t> is of the form </a:t>
            </a:r>
            <a:r>
              <a:rPr lang="en-US" sz="2400" dirty="0" err="1" smtClean="0"/>
              <a:t>yy</a:t>
            </a:r>
            <a:r>
              <a:rPr lang="en-US" sz="2400" baseline="30000" dirty="0" err="1" smtClean="0"/>
              <a:t>R</a:t>
            </a:r>
            <a:r>
              <a:rPr lang="en-US" sz="2400" baseline="30000" dirty="0" smtClean="0"/>
              <a:t> </a:t>
            </a:r>
            <a:r>
              <a:rPr lang="en-US" sz="2400" dirty="0" smtClean="0"/>
              <a:t>.</a:t>
            </a:r>
          </a:p>
          <a:p>
            <a:pPr lvl="2">
              <a:buNone/>
            </a:pPr>
            <a:r>
              <a:rPr lang="en-US" sz="2400" dirty="0" smtClean="0"/>
              <a:t>and x= a</a:t>
            </a:r>
            <a:r>
              <a:rPr lang="en-US" sz="2400" baseline="-25000" dirty="0" smtClean="0"/>
              <a:t>1</a:t>
            </a:r>
            <a:r>
              <a:rPr lang="en-US" sz="2400" dirty="0" smtClean="0"/>
              <a:t>yy</a:t>
            </a:r>
            <a:r>
              <a:rPr lang="en-US" sz="2400" baseline="30000" dirty="0" smtClean="0"/>
              <a:t>R </a:t>
            </a:r>
            <a:r>
              <a:rPr lang="en-US" sz="2400" dirty="0" smtClean="0"/>
              <a:t>a</a:t>
            </a:r>
            <a:r>
              <a:rPr lang="en-US" sz="2400" baseline="-25000" dirty="0" smtClean="0"/>
              <a:t>n </a:t>
            </a:r>
            <a:r>
              <a:rPr lang="en-US" sz="2400" dirty="0" smtClean="0"/>
              <a:t> we know that a</a:t>
            </a:r>
            <a:r>
              <a:rPr lang="en-US" sz="2400" baseline="-25000" dirty="0" smtClean="0"/>
              <a:t>1</a:t>
            </a:r>
            <a:r>
              <a:rPr lang="en-US" sz="2400" dirty="0" smtClean="0"/>
              <a:t>=a</a:t>
            </a:r>
            <a:r>
              <a:rPr lang="en-US" sz="2400" baseline="-25000" dirty="0" smtClean="0"/>
              <a:t>n</a:t>
            </a:r>
            <a:r>
              <a:rPr lang="en-US" sz="2400" dirty="0" smtClean="0"/>
              <a:t>. </a:t>
            </a:r>
          </a:p>
          <a:p>
            <a:pPr lvl="2">
              <a:buNone/>
            </a:pPr>
            <a:endParaRPr lang="en-US" sz="2400" dirty="0" smtClean="0"/>
          </a:p>
          <a:p>
            <a:pPr lvl="2">
              <a:buNone/>
            </a:pPr>
            <a:r>
              <a:rPr lang="en-US" sz="2400" dirty="0" smtClean="0"/>
              <a:t>Hence we conclude that x is of the form </a:t>
            </a:r>
            <a:r>
              <a:rPr lang="en-US" sz="2400" dirty="0" err="1" smtClean="0"/>
              <a:t>ww</a:t>
            </a:r>
            <a:r>
              <a:rPr lang="en-US" sz="2400" baseline="30000" dirty="0" err="1" smtClean="0"/>
              <a:t>R</a:t>
            </a:r>
            <a:endParaRPr lang="en-US" sz="2400" dirty="0" smtClean="0"/>
          </a:p>
          <a:p>
            <a:pPr lvl="2">
              <a:buNone/>
            </a:pPr>
            <a:r>
              <a:rPr lang="en-US" dirty="0" smtClean="0"/>
              <a:t> </a:t>
            </a:r>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IN" sz="3600" b="1" dirty="0" smtClean="0"/>
              <a:t>Acceptance by empty stack</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pPr>
              <a:buNone/>
            </a:pPr>
            <a:r>
              <a:rPr lang="en-US" dirty="0" smtClean="0"/>
              <a:t>For each PDA P=</a:t>
            </a:r>
            <a:r>
              <a:rPr lang="en-IN" dirty="0" smtClean="0"/>
              <a:t> (Q,∑,</a:t>
            </a:r>
            <a:r>
              <a:rPr lang="el-GR" dirty="0" smtClean="0"/>
              <a:t>Γ</a:t>
            </a:r>
            <a:r>
              <a:rPr lang="en-US" dirty="0" smtClean="0"/>
              <a:t> </a:t>
            </a:r>
            <a:r>
              <a:rPr lang="el-GR" dirty="0" smtClean="0"/>
              <a:t>δ</a:t>
            </a:r>
            <a:r>
              <a:rPr lang="en-US" dirty="0" smtClean="0"/>
              <a:t>,q0,Z0,F</a:t>
            </a:r>
            <a:r>
              <a:rPr lang="en-IN" dirty="0" smtClean="0"/>
              <a:t>) we also define</a:t>
            </a:r>
          </a:p>
          <a:p>
            <a:pPr>
              <a:buNone/>
            </a:pPr>
            <a:r>
              <a:rPr lang="en-IN" dirty="0" smtClean="0"/>
              <a:t> N(P) ={w|(q0,w,Z)</a:t>
            </a:r>
            <a:r>
              <a:rPr lang="el-GR" dirty="0" smtClean="0"/>
              <a:t> Ⱶ</a:t>
            </a:r>
            <a:r>
              <a:rPr lang="en-US" dirty="0" smtClean="0"/>
              <a:t>*(q,</a:t>
            </a:r>
            <a:r>
              <a:rPr lang="el-GR" dirty="0" smtClean="0"/>
              <a:t> ε</a:t>
            </a:r>
            <a:r>
              <a:rPr lang="en-US" dirty="0" smtClean="0"/>
              <a:t>,</a:t>
            </a:r>
            <a:r>
              <a:rPr lang="el-GR" dirty="0" smtClean="0"/>
              <a:t> ε</a:t>
            </a:r>
            <a:r>
              <a:rPr lang="en-US" dirty="0" smtClean="0"/>
              <a:t>)</a:t>
            </a:r>
            <a:r>
              <a:rPr lang="en-IN" dirty="0" smtClean="0"/>
              <a:t>} </a:t>
            </a:r>
            <a:r>
              <a:rPr lang="en-IN" dirty="0" err="1" smtClean="0"/>
              <a:t>i.e</a:t>
            </a:r>
            <a:r>
              <a:rPr lang="en-IN" dirty="0" smtClean="0"/>
              <a:t> the PDA moves from the starting the state q0 consuming the input string ‘w’ to some state ‘q’ and empties its stack.</a:t>
            </a:r>
          </a:p>
          <a:p>
            <a:pPr>
              <a:buNone/>
            </a:pPr>
            <a:r>
              <a:rPr lang="en-IN" dirty="0" smtClean="0"/>
              <a:t>Note : here the state ‘q’ need not be accepting state F.</a:t>
            </a:r>
          </a:p>
          <a:p>
            <a:pPr>
              <a:buNone/>
            </a:pPr>
            <a:r>
              <a:rPr lang="en-IN" dirty="0" smtClean="0"/>
              <a:t>We can make our PDA to accept </a:t>
            </a:r>
            <a:r>
              <a:rPr lang="en-US" dirty="0" err="1" smtClean="0"/>
              <a:t>ww</a:t>
            </a:r>
            <a:r>
              <a:rPr lang="en-US" baseline="30000" dirty="0" err="1" smtClean="0"/>
              <a:t>R</a:t>
            </a:r>
            <a:r>
              <a:rPr lang="en-US" baseline="30000" dirty="0" smtClean="0"/>
              <a:t> </a:t>
            </a:r>
            <a:r>
              <a:rPr lang="en-US" dirty="0" smtClean="0"/>
              <a:t>by empty stack using a simple c</a:t>
            </a:r>
          </a:p>
          <a:p>
            <a:pPr>
              <a:buNone/>
            </a:pPr>
            <a:r>
              <a:rPr lang="en-US" dirty="0" smtClean="0"/>
              <a:t>change </a:t>
            </a:r>
            <a:r>
              <a:rPr lang="el-GR" dirty="0" smtClean="0"/>
              <a:t>δ</a:t>
            </a:r>
            <a:r>
              <a:rPr lang="en-US" dirty="0" smtClean="0"/>
              <a:t>(q1,</a:t>
            </a:r>
            <a:r>
              <a:rPr lang="el-GR" dirty="0" smtClean="0"/>
              <a:t>ε</a:t>
            </a:r>
            <a:r>
              <a:rPr lang="en-US" dirty="0" smtClean="0"/>
              <a:t>,Z) = (q2,Z) into </a:t>
            </a:r>
          </a:p>
          <a:p>
            <a:pPr>
              <a:buNone/>
            </a:pPr>
            <a:r>
              <a:rPr lang="en-US" dirty="0" smtClean="0"/>
              <a:t>		</a:t>
            </a:r>
            <a:r>
              <a:rPr lang="en-IN" dirty="0" smtClean="0"/>
              <a:t>  </a:t>
            </a:r>
            <a:r>
              <a:rPr lang="el-GR" dirty="0" smtClean="0"/>
              <a:t>δ</a:t>
            </a:r>
            <a:r>
              <a:rPr lang="en-US" dirty="0" smtClean="0"/>
              <a:t>(q1,</a:t>
            </a:r>
            <a:r>
              <a:rPr lang="el-GR" dirty="0" smtClean="0"/>
              <a:t>ε</a:t>
            </a:r>
            <a:r>
              <a:rPr lang="en-US" dirty="0" smtClean="0"/>
              <a:t>,Z) = (q2,</a:t>
            </a:r>
            <a:r>
              <a:rPr lang="el-GR" dirty="0" smtClean="0"/>
              <a:t>ε</a:t>
            </a:r>
            <a:r>
              <a:rPr lang="en-US" dirty="0" smtClean="0"/>
              <a:t>) </a:t>
            </a:r>
          </a:p>
          <a:p>
            <a:pPr>
              <a:buNone/>
            </a:pPr>
            <a:r>
              <a:rPr lang="en-US" dirty="0" smtClean="0"/>
              <a:t>Now the PDA pops the last symbol  Z of the stack and empties the stack</a:t>
            </a:r>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IN" sz="3600" b="1" dirty="0" smtClean="0"/>
              <a:t>Instantaneous Description of a Push Down Automata</a:t>
            </a:r>
            <a:endParaRPr lang="en-US" sz="3600" b="1" kern="1200" dirty="0">
              <a:solidFill>
                <a:schemeClr val="tx1"/>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838200" y="1518834"/>
            <a:ext cx="10515600" cy="4689126"/>
          </a:xfrm>
        </p:spPr>
        <p:txBody>
          <a:bodyPr/>
          <a:lstStyle/>
          <a:p>
            <a:r>
              <a:rPr lang="en-US" dirty="0" smtClean="0"/>
              <a:t>The PDA moves from state q to p consuming the input “a” from the string “</a:t>
            </a:r>
            <a:r>
              <a:rPr lang="en-US" dirty="0" err="1" smtClean="0"/>
              <a:t>aW</a:t>
            </a:r>
            <a:r>
              <a:rPr lang="en-US" dirty="0" smtClean="0"/>
              <a:t>” thus changing the stack top from “X</a:t>
            </a:r>
            <a:r>
              <a:rPr lang="el-GR" dirty="0" smtClean="0"/>
              <a:t>β</a:t>
            </a:r>
            <a:r>
              <a:rPr lang="en-US" dirty="0" smtClean="0"/>
              <a:t>” to “</a:t>
            </a:r>
            <a:r>
              <a:rPr lang="el-GR" dirty="0" smtClean="0"/>
              <a:t>αβ</a:t>
            </a:r>
            <a:r>
              <a:rPr lang="en-US" dirty="0" smtClean="0"/>
              <a:t>”.</a:t>
            </a:r>
          </a:p>
          <a:p>
            <a:pPr>
              <a:buNone/>
            </a:pPr>
            <a:r>
              <a:rPr lang="en-US" dirty="0" smtClean="0"/>
              <a:t>(</a:t>
            </a:r>
            <a:r>
              <a:rPr lang="en-US" dirty="0" err="1" smtClean="0"/>
              <a:t>q,aW,X</a:t>
            </a:r>
            <a:r>
              <a:rPr lang="el-GR" dirty="0" smtClean="0"/>
              <a:t>β</a:t>
            </a:r>
            <a:r>
              <a:rPr lang="en-US" dirty="0" smtClean="0"/>
              <a:t>)</a:t>
            </a:r>
            <a:r>
              <a:rPr lang="el-GR" dirty="0" smtClean="0"/>
              <a:t> Ⱶ</a:t>
            </a:r>
            <a:r>
              <a:rPr lang="en-US" dirty="0" smtClean="0"/>
              <a:t> (</a:t>
            </a:r>
            <a:r>
              <a:rPr lang="en-US" dirty="0" err="1" smtClean="0"/>
              <a:t>p,w</a:t>
            </a:r>
            <a:r>
              <a:rPr lang="en-US" dirty="0" smtClean="0"/>
              <a:t>,</a:t>
            </a:r>
            <a:r>
              <a:rPr lang="el-GR" dirty="0" smtClean="0"/>
              <a:t>αβ</a:t>
            </a:r>
            <a:r>
              <a:rPr lang="en-US" dirty="0" smtClean="0"/>
              <a:t>)</a:t>
            </a:r>
          </a:p>
          <a:p>
            <a:pPr>
              <a:buNone/>
            </a:pPr>
            <a:endParaRPr lang="en-US" dirty="0" smtClean="0"/>
          </a:p>
          <a:p>
            <a:pPr>
              <a:buNone/>
            </a:pPr>
            <a:r>
              <a:rPr lang="en-US" dirty="0" smtClean="0"/>
              <a:t>We also specify </a:t>
            </a:r>
          </a:p>
          <a:p>
            <a:r>
              <a:rPr lang="en-US" dirty="0" smtClean="0"/>
              <a:t>(</a:t>
            </a:r>
            <a:r>
              <a:rPr lang="en-US" dirty="0" err="1" smtClean="0"/>
              <a:t>q,aW,X</a:t>
            </a:r>
            <a:r>
              <a:rPr lang="el-GR" dirty="0" smtClean="0"/>
              <a:t>β</a:t>
            </a:r>
            <a:r>
              <a:rPr lang="en-US" dirty="0" smtClean="0"/>
              <a:t>)</a:t>
            </a:r>
            <a:r>
              <a:rPr lang="el-GR" dirty="0" smtClean="0"/>
              <a:t> Ⱶ</a:t>
            </a:r>
            <a:r>
              <a:rPr lang="en-US" dirty="0" smtClean="0"/>
              <a:t>* (</a:t>
            </a:r>
            <a:r>
              <a:rPr lang="en-US" dirty="0" err="1" smtClean="0"/>
              <a:t>p,w</a:t>
            </a:r>
            <a:r>
              <a:rPr lang="en-US" dirty="0" smtClean="0"/>
              <a:t>,</a:t>
            </a:r>
            <a:r>
              <a:rPr lang="el-GR" dirty="0" smtClean="0"/>
              <a:t>αβ</a:t>
            </a:r>
            <a:r>
              <a:rPr lang="en-US" dirty="0" smtClean="0"/>
              <a:t>)  -&gt; specifies the change can happen in zero or more number of steps.</a:t>
            </a:r>
          </a:p>
          <a:p>
            <a:endParaRPr lang="en-US" dirty="0" smtClean="0"/>
          </a:p>
          <a:p>
            <a:pPr lvl="2">
              <a:buNone/>
            </a:pPr>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b="1" dirty="0" smtClean="0"/>
              <a:t>The transaction of the PDA on the input 1111</a:t>
            </a:r>
            <a:endParaRPr lang="en-US" sz="3600" b="1" kern="1200" dirty="0">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r>
              <a:rPr lang="en-US" dirty="0" smtClean="0"/>
              <a:t>(q0,1111,z)</a:t>
            </a:r>
            <a:r>
              <a:rPr lang="el-GR" dirty="0" smtClean="0"/>
              <a:t> Ⱶ</a:t>
            </a:r>
            <a:r>
              <a:rPr lang="en-US" dirty="0" smtClean="0"/>
              <a:t> (q0,111,1z)</a:t>
            </a:r>
            <a:r>
              <a:rPr lang="el-GR" dirty="0" smtClean="0"/>
              <a:t> Ⱶ</a:t>
            </a:r>
            <a:r>
              <a:rPr lang="en-US" dirty="0" smtClean="0"/>
              <a:t> (q0,11,11z)</a:t>
            </a:r>
            <a:r>
              <a:rPr lang="el-GR" dirty="0" smtClean="0"/>
              <a:t> Ⱶ</a:t>
            </a:r>
            <a:r>
              <a:rPr lang="en-US" dirty="0" smtClean="0"/>
              <a:t> (q1,11,11z)</a:t>
            </a:r>
            <a:r>
              <a:rPr lang="el-GR" dirty="0" smtClean="0"/>
              <a:t> Ⱶ</a:t>
            </a:r>
            <a:r>
              <a:rPr lang="en-US" dirty="0" smtClean="0"/>
              <a:t> (q1,1,1z)</a:t>
            </a:r>
            <a:r>
              <a:rPr lang="el-GR" dirty="0" smtClean="0"/>
              <a:t> Ⱶ</a:t>
            </a:r>
            <a:r>
              <a:rPr lang="en-US" dirty="0" smtClean="0"/>
              <a:t> </a:t>
            </a:r>
          </a:p>
          <a:p>
            <a:pPr>
              <a:buNone/>
            </a:pPr>
            <a:r>
              <a:rPr lang="en-US" dirty="0" smtClean="0"/>
              <a:t>  (q1,</a:t>
            </a:r>
            <a:r>
              <a:rPr lang="el-GR" dirty="0" smtClean="0"/>
              <a:t>ε</a:t>
            </a:r>
            <a:r>
              <a:rPr lang="en-US" dirty="0" smtClean="0"/>
              <a:t>,z)</a:t>
            </a:r>
            <a:r>
              <a:rPr lang="el-GR" dirty="0" smtClean="0"/>
              <a:t> Ⱶ</a:t>
            </a:r>
            <a:r>
              <a:rPr lang="en-US" dirty="0" smtClean="0"/>
              <a:t> (q2,</a:t>
            </a:r>
            <a:r>
              <a:rPr lang="el-GR" dirty="0" smtClean="0"/>
              <a:t>ε</a:t>
            </a:r>
            <a:r>
              <a:rPr lang="en-US" dirty="0" smtClean="0"/>
              <a:t>,z)</a:t>
            </a:r>
            <a:r>
              <a:rPr lang="el-GR" dirty="0" smtClean="0"/>
              <a:t> </a:t>
            </a:r>
            <a:endParaRPr lang="en-US" dirty="0" smtClean="0"/>
          </a:p>
          <a:p>
            <a:pPr>
              <a:buNone/>
            </a:pPr>
            <a:r>
              <a:rPr lang="en-US" dirty="0" smtClean="0"/>
              <a:t>The above sequences are IDs of a PDA.</a:t>
            </a:r>
          </a:p>
          <a:p>
            <a:pPr>
              <a:buNone/>
            </a:pPr>
            <a:r>
              <a:rPr lang="en-US" dirty="0" smtClean="0"/>
              <a:t>Principles about the PDAs </a:t>
            </a:r>
          </a:p>
          <a:p>
            <a:pPr marL="914400" lvl="1" indent="-457200">
              <a:buAutoNum type="arabicPeriod"/>
            </a:pPr>
            <a:r>
              <a:rPr lang="en-US" dirty="0" smtClean="0"/>
              <a:t>If a sequence of IDs is legal for a PDA P, then the computation formed by adding the same input string to the end of the input (second component) in each ID is also legal.</a:t>
            </a:r>
          </a:p>
          <a:p>
            <a:pPr marL="914400" lvl="1" indent="-457200">
              <a:buAutoNum type="arabicPeriod"/>
            </a:pPr>
            <a:r>
              <a:rPr lang="en-US" dirty="0" smtClean="0"/>
              <a:t>If a computation is legal for a PDA P, then the computation formed by adding the same additional stack symbols below the stack is also legal.</a:t>
            </a:r>
          </a:p>
          <a:p>
            <a:pPr marL="914400" lvl="1" indent="-457200">
              <a:buAutoNum type="arabicPeriod"/>
            </a:pPr>
            <a:r>
              <a:rPr lang="en-US" dirty="0" smtClean="0"/>
              <a:t> if a computation is legal for a PDA P, and some tail of the input is not consumed then we can remove this tail from the input in each ID and the resulting computation will still be legal.</a:t>
            </a:r>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IN" sz="3600" b="1" dirty="0" smtClean="0"/>
              <a:t>Notational conventions for PDA	</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pPr>
              <a:buFont typeface="Wingdings" pitchFamily="2" charset="2"/>
              <a:buChar char="Ø"/>
            </a:pPr>
            <a:r>
              <a:rPr lang="en-US" dirty="0" smtClean="0"/>
              <a:t>Input alphabets – </a:t>
            </a:r>
            <a:r>
              <a:rPr lang="en-US" dirty="0" err="1" smtClean="0"/>
              <a:t>a,b</a:t>
            </a:r>
            <a:endParaRPr lang="en-US" dirty="0" smtClean="0"/>
          </a:p>
          <a:p>
            <a:pPr>
              <a:buFont typeface="Wingdings" pitchFamily="2" charset="2"/>
              <a:buChar char="Ø"/>
            </a:pPr>
            <a:endParaRPr lang="en-US" dirty="0" smtClean="0"/>
          </a:p>
          <a:p>
            <a:pPr>
              <a:buFont typeface="Wingdings" pitchFamily="2" charset="2"/>
              <a:buChar char="Ø"/>
            </a:pPr>
            <a:r>
              <a:rPr lang="en-US" dirty="0" smtClean="0"/>
              <a:t>States –p, q</a:t>
            </a:r>
          </a:p>
          <a:p>
            <a:pPr>
              <a:buFont typeface="Wingdings" pitchFamily="2" charset="2"/>
              <a:buChar char="Ø"/>
            </a:pPr>
            <a:endParaRPr lang="en-US" dirty="0" smtClean="0"/>
          </a:p>
          <a:p>
            <a:pPr>
              <a:buFont typeface="Wingdings" pitchFamily="2" charset="2"/>
              <a:buChar char="Ø"/>
            </a:pPr>
            <a:r>
              <a:rPr lang="en-US" dirty="0" smtClean="0"/>
              <a:t>String of input symbols – w or z</a:t>
            </a:r>
          </a:p>
          <a:p>
            <a:pPr>
              <a:buFont typeface="Wingdings" pitchFamily="2" charset="2"/>
              <a:buChar char="Ø"/>
            </a:pPr>
            <a:endParaRPr lang="en-US" dirty="0" smtClean="0"/>
          </a:p>
          <a:p>
            <a:pPr>
              <a:buFont typeface="Wingdings" pitchFamily="2" charset="2"/>
              <a:buChar char="Ø"/>
            </a:pPr>
            <a:r>
              <a:rPr lang="en-US" dirty="0" smtClean="0"/>
              <a:t>Stack symbol  -  X,Y </a:t>
            </a:r>
          </a:p>
          <a:p>
            <a:pPr>
              <a:buFont typeface="Wingdings" pitchFamily="2" charset="2"/>
              <a:buChar char="Ø"/>
            </a:pPr>
            <a:endParaRPr lang="en-US" dirty="0" smtClean="0"/>
          </a:p>
          <a:p>
            <a:pPr>
              <a:buFont typeface="Wingdings" pitchFamily="2" charset="2"/>
              <a:buChar char="Ø"/>
            </a:pPr>
            <a:r>
              <a:rPr lang="en-US" dirty="0" smtClean="0"/>
              <a:t>String of stack symbols – </a:t>
            </a:r>
            <a:r>
              <a:rPr lang="el-GR" dirty="0" smtClean="0"/>
              <a:t>α</a:t>
            </a:r>
            <a:r>
              <a:rPr lang="en-US" dirty="0" smtClean="0"/>
              <a:t>,</a:t>
            </a:r>
            <a:r>
              <a:rPr lang="el-GR" dirty="0" smtClean="0"/>
              <a:t> γ</a:t>
            </a:r>
            <a:r>
              <a:rPr lang="en-US" dirty="0" smtClean="0"/>
              <a:t> (Greek letters)</a:t>
            </a:r>
          </a:p>
          <a:p>
            <a:pPr lvl="2">
              <a:buFont typeface="Wingdings" pitchFamily="2" charset="2"/>
              <a:buChar char="Ø"/>
            </a:pPr>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79996" y="135755"/>
            <a:ext cx="10905066" cy="1135737"/>
          </a:xfrm>
        </p:spPr>
        <p:txBody>
          <a:bodyPr vert="horz" lIns="91440" tIns="45720" rIns="91440" bIns="45720" rtlCol="0" anchor="ctr">
            <a:normAutofit/>
          </a:bodyPr>
          <a:lstStyle/>
          <a:p>
            <a:pPr lvl="2" algn="l" rtl="0">
              <a:lnSpc>
                <a:spcPct val="90000"/>
              </a:lnSpc>
              <a:spcBef>
                <a:spcPct val="0"/>
              </a:spcBef>
            </a:pPr>
            <a:r>
              <a:rPr lang="en-IN" sz="2800" dirty="0" smtClean="0"/>
              <a:t>Theorem: P=(Q,∑,</a:t>
            </a:r>
            <a:r>
              <a:rPr lang="el-GR" sz="2800" dirty="0" smtClean="0"/>
              <a:t>Γ</a:t>
            </a:r>
            <a:r>
              <a:rPr lang="en-US" sz="2800" dirty="0" smtClean="0"/>
              <a:t> </a:t>
            </a:r>
            <a:r>
              <a:rPr lang="el-GR" sz="2800" dirty="0" smtClean="0"/>
              <a:t>δ</a:t>
            </a:r>
            <a:r>
              <a:rPr lang="en-US" sz="2800" dirty="0" smtClean="0"/>
              <a:t>,q0,Z0,F</a:t>
            </a:r>
            <a:r>
              <a:rPr lang="en-IN" sz="2800" dirty="0" smtClean="0"/>
              <a:t>) is a PDA (</a:t>
            </a:r>
            <a:r>
              <a:rPr lang="en-IN" sz="2800" dirty="0" err="1" smtClean="0"/>
              <a:t>q,x</a:t>
            </a:r>
            <a:r>
              <a:rPr lang="en-IN" sz="2800" dirty="0" smtClean="0"/>
              <a:t>,</a:t>
            </a:r>
            <a:r>
              <a:rPr lang="el-GR" sz="2800" dirty="0" smtClean="0"/>
              <a:t>α</a:t>
            </a:r>
            <a:r>
              <a:rPr lang="en-IN" sz="2800" dirty="0" smtClean="0"/>
              <a:t>)</a:t>
            </a:r>
            <a:r>
              <a:rPr lang="el-GR" sz="2800" dirty="0" smtClean="0"/>
              <a:t>Ⱶ</a:t>
            </a:r>
            <a:r>
              <a:rPr lang="en-US" sz="2800" dirty="0" smtClean="0"/>
              <a:t>(</a:t>
            </a:r>
            <a:r>
              <a:rPr lang="en-US" sz="2800" dirty="0" err="1" smtClean="0"/>
              <a:t>p,y</a:t>
            </a:r>
            <a:r>
              <a:rPr lang="en-US" sz="2800" dirty="0" smtClean="0"/>
              <a:t>,</a:t>
            </a:r>
            <a:r>
              <a:rPr lang="el-GR" sz="2800" dirty="0" smtClean="0"/>
              <a:t>β</a:t>
            </a:r>
            <a:r>
              <a:rPr lang="en-US" sz="2800" dirty="0" smtClean="0"/>
              <a:t>) then for any string w in </a:t>
            </a:r>
            <a:r>
              <a:rPr lang="en-IN" sz="2800" dirty="0" smtClean="0"/>
              <a:t>∑ * and </a:t>
            </a:r>
            <a:r>
              <a:rPr lang="el-GR" sz="2800" dirty="0" smtClean="0"/>
              <a:t>γ</a:t>
            </a:r>
            <a:r>
              <a:rPr lang="en-US" sz="2800" dirty="0" smtClean="0"/>
              <a:t> in </a:t>
            </a:r>
            <a:r>
              <a:rPr lang="el-GR" sz="2800" dirty="0" smtClean="0"/>
              <a:t>Γ </a:t>
            </a:r>
            <a:r>
              <a:rPr lang="en-US" sz="2800" dirty="0" smtClean="0"/>
              <a:t>* it is also true that  </a:t>
            </a:r>
            <a:r>
              <a:rPr lang="en-US" sz="2800" dirty="0" smtClean="0"/>
              <a:t>(</a:t>
            </a:r>
            <a:r>
              <a:rPr lang="en-US" sz="2800" dirty="0" err="1"/>
              <a:t>q</a:t>
            </a:r>
            <a:r>
              <a:rPr lang="en-US" sz="2800" dirty="0" err="1" smtClean="0"/>
              <a:t>,xw</a:t>
            </a:r>
            <a:r>
              <a:rPr lang="en-US" sz="2800" dirty="0" smtClean="0"/>
              <a:t>,</a:t>
            </a:r>
            <a:r>
              <a:rPr lang="el-GR" sz="2800" dirty="0" smtClean="0"/>
              <a:t> αγ</a:t>
            </a:r>
            <a:r>
              <a:rPr lang="en-US" sz="2800" dirty="0" smtClean="0"/>
              <a:t>)</a:t>
            </a:r>
            <a:r>
              <a:rPr lang="el-GR" sz="2800" dirty="0" smtClean="0"/>
              <a:t> Ⱶ </a:t>
            </a:r>
            <a:r>
              <a:rPr lang="en-US" sz="2800" dirty="0" smtClean="0"/>
              <a:t>(</a:t>
            </a:r>
            <a:r>
              <a:rPr lang="en-US" sz="2800" dirty="0" err="1" smtClean="0"/>
              <a:t>p,yw</a:t>
            </a:r>
            <a:r>
              <a:rPr lang="en-US" sz="2800" dirty="0" smtClean="0"/>
              <a:t>,</a:t>
            </a:r>
            <a:r>
              <a:rPr lang="el-GR" sz="2800" dirty="0" smtClean="0"/>
              <a:t>βγ</a:t>
            </a:r>
            <a:r>
              <a:rPr lang="en-US" sz="2800" dirty="0" smtClean="0"/>
              <a:t>)</a:t>
            </a:r>
            <a:r>
              <a:rPr lang="el-GR" sz="2800" dirty="0" smtClean="0"/>
              <a:t> </a:t>
            </a:r>
            <a:endParaRPr lang="en-US" sz="3600"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pPr>
              <a:buNone/>
            </a:pPr>
            <a:r>
              <a:rPr lang="en-US" dirty="0" smtClean="0"/>
              <a:t>If w=</a:t>
            </a:r>
            <a:r>
              <a:rPr lang="el-GR" dirty="0" smtClean="0"/>
              <a:t> ε</a:t>
            </a:r>
            <a:r>
              <a:rPr lang="en-US" dirty="0" smtClean="0"/>
              <a:t> then the </a:t>
            </a:r>
            <a:r>
              <a:rPr lang="en-US" b="1" dirty="0" smtClean="0"/>
              <a:t>second principle </a:t>
            </a:r>
            <a:r>
              <a:rPr lang="en-US" dirty="0" smtClean="0"/>
              <a:t>holds</a:t>
            </a:r>
            <a:r>
              <a:rPr lang="en-US" dirty="0" smtClean="0"/>
              <a:t>. </a:t>
            </a:r>
            <a:r>
              <a:rPr lang="en-US" dirty="0" smtClean="0"/>
              <a:t>(</a:t>
            </a:r>
            <a:r>
              <a:rPr lang="en-US" dirty="0" err="1" smtClean="0"/>
              <a:t>q,x</a:t>
            </a:r>
            <a:r>
              <a:rPr lang="en-US" dirty="0" smtClean="0"/>
              <a:t>,</a:t>
            </a:r>
            <a:r>
              <a:rPr lang="el-GR" dirty="0" smtClean="0"/>
              <a:t>αγ</a:t>
            </a:r>
            <a:r>
              <a:rPr lang="en-US" dirty="0" smtClean="0"/>
              <a:t>)</a:t>
            </a:r>
            <a:r>
              <a:rPr lang="el-GR" dirty="0" smtClean="0"/>
              <a:t> Ⱶ </a:t>
            </a:r>
            <a:r>
              <a:rPr lang="en-US" dirty="0" smtClean="0"/>
              <a:t>(</a:t>
            </a:r>
            <a:r>
              <a:rPr lang="en-US" dirty="0" err="1" smtClean="0"/>
              <a:t>p,y</a:t>
            </a:r>
            <a:r>
              <a:rPr lang="en-US" dirty="0" smtClean="0"/>
              <a:t>,</a:t>
            </a:r>
            <a:r>
              <a:rPr lang="el-GR" dirty="0" smtClean="0"/>
              <a:t>βγ</a:t>
            </a:r>
            <a:r>
              <a:rPr lang="en-US" dirty="0" smtClean="0"/>
              <a:t>)</a:t>
            </a:r>
            <a:r>
              <a:rPr lang="el-GR" dirty="0" smtClean="0"/>
              <a:t> </a:t>
            </a:r>
            <a:endParaRPr lang="en-US" dirty="0" smtClean="0"/>
          </a:p>
          <a:p>
            <a:pPr>
              <a:buNone/>
            </a:pPr>
            <a:r>
              <a:rPr lang="en-US" dirty="0" smtClean="0"/>
              <a:t>If </a:t>
            </a:r>
            <a:r>
              <a:rPr lang="el-GR" dirty="0" smtClean="0"/>
              <a:t>γ</a:t>
            </a:r>
            <a:r>
              <a:rPr lang="en-US" dirty="0" smtClean="0"/>
              <a:t>=</a:t>
            </a:r>
            <a:r>
              <a:rPr lang="el-GR" dirty="0" smtClean="0"/>
              <a:t>ε</a:t>
            </a:r>
            <a:r>
              <a:rPr lang="en-US" dirty="0" smtClean="0"/>
              <a:t> then the </a:t>
            </a:r>
            <a:r>
              <a:rPr lang="en-US" b="1" dirty="0" smtClean="0"/>
              <a:t>first principle </a:t>
            </a:r>
            <a:r>
              <a:rPr lang="en-US" dirty="0" smtClean="0"/>
              <a:t>holds </a:t>
            </a:r>
            <a:r>
              <a:rPr lang="en-US" dirty="0" smtClean="0"/>
              <a:t>(</a:t>
            </a:r>
            <a:r>
              <a:rPr lang="en-US" dirty="0" err="1" smtClean="0"/>
              <a:t>q,xw</a:t>
            </a:r>
            <a:r>
              <a:rPr lang="en-US" dirty="0" smtClean="0"/>
              <a:t>,</a:t>
            </a:r>
            <a:r>
              <a:rPr lang="el-GR" dirty="0" smtClean="0"/>
              <a:t>α</a:t>
            </a:r>
            <a:r>
              <a:rPr lang="en-US" dirty="0" smtClean="0"/>
              <a:t>)</a:t>
            </a:r>
            <a:r>
              <a:rPr lang="el-GR" dirty="0" smtClean="0"/>
              <a:t> </a:t>
            </a:r>
            <a:r>
              <a:rPr lang="el-GR" dirty="0" smtClean="0"/>
              <a:t>Ⱶ </a:t>
            </a:r>
            <a:r>
              <a:rPr lang="en-US" dirty="0" smtClean="0"/>
              <a:t>(</a:t>
            </a:r>
            <a:r>
              <a:rPr lang="en-US" dirty="0" err="1" smtClean="0"/>
              <a:t>p,yw</a:t>
            </a:r>
            <a:r>
              <a:rPr lang="en-US" dirty="0" smtClean="0"/>
              <a:t>,</a:t>
            </a:r>
            <a:r>
              <a:rPr lang="el-GR" dirty="0" smtClean="0"/>
              <a:t>β</a:t>
            </a:r>
            <a:r>
              <a:rPr lang="en-US" dirty="0" smtClean="0"/>
              <a:t>)</a:t>
            </a:r>
            <a:r>
              <a:rPr lang="el-GR" dirty="0" smtClean="0"/>
              <a:t> </a:t>
            </a:r>
            <a:endParaRPr lang="en-US" dirty="0" smtClean="0"/>
          </a:p>
          <a:p>
            <a:pPr>
              <a:buNone/>
            </a:pPr>
            <a:endParaRPr lang="en-US" dirty="0" smtClean="0"/>
          </a:p>
          <a:p>
            <a:pPr>
              <a:buNone/>
            </a:pPr>
            <a:r>
              <a:rPr lang="en-US" dirty="0" smtClean="0"/>
              <a:t>Consider the ID (</a:t>
            </a:r>
            <a:r>
              <a:rPr lang="en-US" dirty="0" err="1" smtClean="0"/>
              <a:t>p,xw</a:t>
            </a:r>
            <a:r>
              <a:rPr lang="en-US" dirty="0" smtClean="0"/>
              <a:t>,</a:t>
            </a:r>
            <a:r>
              <a:rPr lang="el-GR" dirty="0" smtClean="0"/>
              <a:t>αγ</a:t>
            </a:r>
            <a:r>
              <a:rPr lang="en-US" dirty="0" smtClean="0"/>
              <a:t>)</a:t>
            </a:r>
            <a:r>
              <a:rPr lang="el-GR" dirty="0" smtClean="0"/>
              <a:t> </a:t>
            </a:r>
            <a:r>
              <a:rPr lang="en-US" dirty="0" smtClean="0"/>
              <a:t>to </a:t>
            </a:r>
            <a:r>
              <a:rPr lang="el-GR" dirty="0" smtClean="0"/>
              <a:t> </a:t>
            </a:r>
            <a:r>
              <a:rPr lang="en-US" dirty="0" smtClean="0"/>
              <a:t>(</a:t>
            </a:r>
            <a:r>
              <a:rPr lang="en-US" dirty="0" err="1" smtClean="0"/>
              <a:t>p,yw</a:t>
            </a:r>
            <a:r>
              <a:rPr lang="en-US" dirty="0" smtClean="0"/>
              <a:t>,</a:t>
            </a:r>
            <a:r>
              <a:rPr lang="el-GR" dirty="0" smtClean="0"/>
              <a:t>βγ</a:t>
            </a:r>
            <a:r>
              <a:rPr lang="en-US" dirty="0" smtClean="0"/>
              <a:t>)</a:t>
            </a:r>
            <a:r>
              <a:rPr lang="el-GR" dirty="0" smtClean="0"/>
              <a:t> i</a:t>
            </a:r>
            <a:r>
              <a:rPr lang="en-US" dirty="0" smtClean="0"/>
              <a:t>s </a:t>
            </a:r>
          </a:p>
          <a:p>
            <a:pPr>
              <a:buNone/>
            </a:pPr>
            <a:r>
              <a:rPr lang="en-US" dirty="0" smtClean="0"/>
              <a:t>Just in the way of  </a:t>
            </a:r>
            <a:r>
              <a:rPr lang="en-IN" dirty="0" smtClean="0"/>
              <a:t>(</a:t>
            </a:r>
            <a:r>
              <a:rPr lang="en-IN" dirty="0" err="1" smtClean="0"/>
              <a:t>q,x</a:t>
            </a:r>
            <a:r>
              <a:rPr lang="en-IN" dirty="0" smtClean="0"/>
              <a:t>,</a:t>
            </a:r>
            <a:r>
              <a:rPr lang="el-GR" dirty="0" smtClean="0"/>
              <a:t>α</a:t>
            </a:r>
            <a:r>
              <a:rPr lang="en-IN" dirty="0" smtClean="0"/>
              <a:t>)</a:t>
            </a:r>
            <a:r>
              <a:rPr lang="el-GR" dirty="0" smtClean="0"/>
              <a:t>Ⱶ</a:t>
            </a:r>
            <a:r>
              <a:rPr lang="en-US" dirty="0" smtClean="0"/>
              <a:t>(</a:t>
            </a:r>
            <a:r>
              <a:rPr lang="en-US" dirty="0" err="1" smtClean="0"/>
              <a:t>p,y</a:t>
            </a:r>
            <a:r>
              <a:rPr lang="en-US" dirty="0" smtClean="0"/>
              <a:t>,</a:t>
            </a:r>
            <a:r>
              <a:rPr lang="el-GR" dirty="0" smtClean="0"/>
              <a:t>β</a:t>
            </a:r>
            <a:r>
              <a:rPr lang="en-US" dirty="0" smtClean="0"/>
              <a:t>) is justified by the transactions in P without using w and /or </a:t>
            </a:r>
            <a:r>
              <a:rPr lang="el-GR" dirty="0" smtClean="0"/>
              <a:t>γ</a:t>
            </a:r>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79996" y="135755"/>
            <a:ext cx="10905066" cy="1135737"/>
          </a:xfrm>
        </p:spPr>
        <p:txBody>
          <a:bodyPr vert="horz" lIns="91440" tIns="45720" rIns="91440" bIns="45720" rtlCol="0" anchor="ctr">
            <a:normAutofit/>
          </a:bodyPr>
          <a:lstStyle/>
          <a:p>
            <a:pPr lvl="2" algn="l" rtl="0">
              <a:lnSpc>
                <a:spcPct val="90000"/>
              </a:lnSpc>
              <a:spcBef>
                <a:spcPct val="0"/>
              </a:spcBef>
            </a:pPr>
            <a:r>
              <a:rPr lang="en-IN" sz="2800" dirty="0" smtClean="0"/>
              <a:t>Theorem: P=(Q,∑,</a:t>
            </a:r>
            <a:r>
              <a:rPr lang="el-GR" sz="2800" dirty="0" smtClean="0"/>
              <a:t>Γ</a:t>
            </a:r>
            <a:r>
              <a:rPr lang="en-US" sz="2800" dirty="0" smtClean="0"/>
              <a:t> </a:t>
            </a:r>
            <a:r>
              <a:rPr lang="el-GR" sz="2800" dirty="0" smtClean="0"/>
              <a:t>δ</a:t>
            </a:r>
            <a:r>
              <a:rPr lang="en-US" sz="2800" dirty="0" smtClean="0"/>
              <a:t>,q0,Z0,F</a:t>
            </a:r>
            <a:r>
              <a:rPr lang="en-IN" sz="2800" dirty="0" smtClean="0"/>
              <a:t>) is a PDA (</a:t>
            </a:r>
            <a:r>
              <a:rPr lang="en-IN" sz="2800" dirty="0" err="1" smtClean="0"/>
              <a:t>q,x</a:t>
            </a:r>
            <a:r>
              <a:rPr lang="en-IN" sz="2800" dirty="0" smtClean="0"/>
              <a:t>,</a:t>
            </a:r>
            <a:r>
              <a:rPr lang="el-GR" sz="2800" dirty="0" smtClean="0"/>
              <a:t>α</a:t>
            </a:r>
            <a:r>
              <a:rPr lang="en-IN" sz="2800" dirty="0" smtClean="0"/>
              <a:t>)</a:t>
            </a:r>
            <a:r>
              <a:rPr lang="el-GR" sz="2800" dirty="0" smtClean="0"/>
              <a:t>Ⱶ</a:t>
            </a:r>
            <a:r>
              <a:rPr lang="en-US" sz="2800" dirty="0" smtClean="0"/>
              <a:t>(</a:t>
            </a:r>
            <a:r>
              <a:rPr lang="en-US" sz="2800" dirty="0" err="1" smtClean="0"/>
              <a:t>p,y</a:t>
            </a:r>
            <a:r>
              <a:rPr lang="en-US" sz="2800" dirty="0" smtClean="0"/>
              <a:t>,</a:t>
            </a:r>
            <a:r>
              <a:rPr lang="el-GR" sz="2800" dirty="0" smtClean="0"/>
              <a:t>β</a:t>
            </a:r>
            <a:r>
              <a:rPr lang="en-US" sz="2800" dirty="0" smtClean="0"/>
              <a:t>) then for any string w in </a:t>
            </a:r>
            <a:r>
              <a:rPr lang="en-IN" sz="2800" dirty="0" smtClean="0"/>
              <a:t>∑ * and </a:t>
            </a:r>
            <a:r>
              <a:rPr lang="el-GR" sz="2800" dirty="0" smtClean="0"/>
              <a:t>γ</a:t>
            </a:r>
            <a:r>
              <a:rPr lang="en-US" sz="2800" dirty="0" smtClean="0"/>
              <a:t> in </a:t>
            </a:r>
            <a:r>
              <a:rPr lang="el-GR" sz="2800" dirty="0" smtClean="0"/>
              <a:t>Γ </a:t>
            </a:r>
            <a:r>
              <a:rPr lang="en-US" sz="2800" dirty="0" smtClean="0"/>
              <a:t>* it is also true that  </a:t>
            </a:r>
            <a:r>
              <a:rPr lang="en-US" sz="2800" dirty="0" smtClean="0"/>
              <a:t>(</a:t>
            </a:r>
            <a:r>
              <a:rPr lang="en-US" sz="2800" dirty="0" err="1" smtClean="0"/>
              <a:t>q,xw</a:t>
            </a:r>
            <a:r>
              <a:rPr lang="en-US" sz="2800" dirty="0" smtClean="0"/>
              <a:t>,</a:t>
            </a:r>
            <a:r>
              <a:rPr lang="el-GR" sz="2800" dirty="0" smtClean="0"/>
              <a:t> α </a:t>
            </a:r>
            <a:r>
              <a:rPr lang="en-US" sz="2800" dirty="0" smtClean="0"/>
              <a:t>)</a:t>
            </a:r>
            <a:r>
              <a:rPr lang="el-GR" sz="2800" dirty="0" smtClean="0"/>
              <a:t> Ⱶ</a:t>
            </a:r>
            <a:r>
              <a:rPr lang="en-US" sz="2800" dirty="0" smtClean="0"/>
              <a:t>*</a:t>
            </a:r>
            <a:r>
              <a:rPr lang="el-GR" sz="2800" dirty="0" smtClean="0"/>
              <a:t> </a:t>
            </a:r>
            <a:r>
              <a:rPr lang="en-US" sz="2800" dirty="0" smtClean="0"/>
              <a:t>(</a:t>
            </a:r>
            <a:r>
              <a:rPr lang="en-US" sz="2800" dirty="0" err="1" smtClean="0"/>
              <a:t>p,yw</a:t>
            </a:r>
            <a:r>
              <a:rPr lang="en-US" sz="2800" dirty="0" smtClean="0"/>
              <a:t>,</a:t>
            </a:r>
            <a:r>
              <a:rPr lang="el-GR" sz="2800" dirty="0" smtClean="0"/>
              <a:t>β</a:t>
            </a:r>
            <a:r>
              <a:rPr lang="en-US" sz="2800" dirty="0" smtClean="0"/>
              <a:t>)</a:t>
            </a:r>
            <a:r>
              <a:rPr lang="el-GR" sz="2800" dirty="0" smtClean="0"/>
              <a:t> </a:t>
            </a:r>
            <a:endParaRPr lang="en-US" sz="3600"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pPr>
              <a:buNone/>
            </a:pPr>
            <a:endParaRPr lang="en-US" dirty="0" smtClean="0"/>
          </a:p>
          <a:p>
            <a:pPr>
              <a:buNone/>
            </a:pPr>
            <a:r>
              <a:rPr lang="en-US" dirty="0" smtClean="0"/>
              <a:t>Then it is also true that </a:t>
            </a:r>
            <a:r>
              <a:rPr lang="en-IN" dirty="0" smtClean="0"/>
              <a:t>(</a:t>
            </a:r>
            <a:r>
              <a:rPr lang="en-IN" dirty="0" err="1" smtClean="0"/>
              <a:t>q,x</a:t>
            </a:r>
            <a:r>
              <a:rPr lang="en-IN" dirty="0" smtClean="0"/>
              <a:t>,</a:t>
            </a:r>
            <a:r>
              <a:rPr lang="el-GR" dirty="0" smtClean="0"/>
              <a:t>α</a:t>
            </a:r>
            <a:r>
              <a:rPr lang="en-IN" dirty="0" smtClean="0"/>
              <a:t>)</a:t>
            </a:r>
            <a:r>
              <a:rPr lang="el-GR" dirty="0" smtClean="0"/>
              <a:t>Ⱶ</a:t>
            </a:r>
            <a:r>
              <a:rPr lang="en-US" dirty="0" smtClean="0"/>
              <a:t>(</a:t>
            </a:r>
            <a:r>
              <a:rPr lang="en-US" dirty="0" err="1" smtClean="0"/>
              <a:t>p,y</a:t>
            </a:r>
            <a:r>
              <a:rPr lang="en-US" dirty="0" smtClean="0"/>
              <a:t>,</a:t>
            </a:r>
            <a:r>
              <a:rPr lang="el-GR" dirty="0" smtClean="0"/>
              <a:t>β</a:t>
            </a:r>
            <a:r>
              <a:rPr lang="en-US" dirty="0" smtClean="0"/>
              <a:t>)</a:t>
            </a:r>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79996" y="135755"/>
            <a:ext cx="10905066" cy="1135737"/>
          </a:xfrm>
        </p:spPr>
        <p:txBody>
          <a:bodyPr vert="horz" lIns="91440" tIns="45720" rIns="91440" bIns="45720" rtlCol="0" anchor="ctr">
            <a:normAutofit/>
          </a:bodyPr>
          <a:lstStyle/>
          <a:p>
            <a:pPr lvl="2" algn="l" rtl="0">
              <a:lnSpc>
                <a:spcPct val="90000"/>
              </a:lnSpc>
              <a:spcBef>
                <a:spcPct val="0"/>
              </a:spcBef>
            </a:pPr>
            <a:r>
              <a:rPr lang="en-US" sz="2800" dirty="0" smtClean="0"/>
              <a:t>PDA-Acceptance by final state</a:t>
            </a:r>
            <a:endParaRPr lang="en-US" sz="3600"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pPr>
              <a:buNone/>
            </a:pPr>
            <a:r>
              <a:rPr lang="en-US" dirty="0" smtClean="0"/>
              <a:t>Let P=</a:t>
            </a:r>
            <a:r>
              <a:rPr lang="en-IN" dirty="0" smtClean="0"/>
              <a:t> (Q,∑,</a:t>
            </a:r>
            <a:r>
              <a:rPr lang="el-GR" dirty="0" smtClean="0"/>
              <a:t>Γ</a:t>
            </a:r>
            <a:r>
              <a:rPr lang="en-US" dirty="0" smtClean="0"/>
              <a:t> </a:t>
            </a:r>
            <a:r>
              <a:rPr lang="el-GR" dirty="0" smtClean="0"/>
              <a:t>δ</a:t>
            </a:r>
            <a:r>
              <a:rPr lang="en-US" dirty="0" smtClean="0"/>
              <a:t>,q0,Z0,F</a:t>
            </a:r>
            <a:r>
              <a:rPr lang="en-IN" dirty="0" smtClean="0"/>
              <a:t>) be a PDA then L(P) </a:t>
            </a:r>
            <a:r>
              <a:rPr lang="en-IN" dirty="0" err="1" smtClean="0"/>
              <a:t>i.e</a:t>
            </a:r>
            <a:r>
              <a:rPr lang="en-IN" dirty="0" smtClean="0"/>
              <a:t> language accepted by P by final state is </a:t>
            </a:r>
          </a:p>
          <a:p>
            <a:pPr>
              <a:buNone/>
            </a:pPr>
            <a:r>
              <a:rPr lang="en-IN" dirty="0" smtClean="0"/>
              <a:t>{w|(q0,w,Z)</a:t>
            </a:r>
            <a:r>
              <a:rPr lang="el-GR" dirty="0" smtClean="0"/>
              <a:t> Ⱶ</a:t>
            </a:r>
            <a:r>
              <a:rPr lang="en-US" dirty="0" smtClean="0"/>
              <a:t>*(q,</a:t>
            </a:r>
            <a:r>
              <a:rPr lang="el-GR" dirty="0" smtClean="0"/>
              <a:t>ε</a:t>
            </a:r>
            <a:r>
              <a:rPr lang="en-US" dirty="0" smtClean="0"/>
              <a:t>,</a:t>
            </a:r>
            <a:r>
              <a:rPr lang="el-GR" dirty="0" smtClean="0"/>
              <a:t>α</a:t>
            </a:r>
            <a:r>
              <a:rPr lang="en-US" dirty="0" smtClean="0"/>
              <a:t>)</a:t>
            </a:r>
            <a:r>
              <a:rPr lang="en-IN" dirty="0" smtClean="0"/>
              <a:t>} where q is in F and any stack string </a:t>
            </a:r>
            <a:r>
              <a:rPr lang="el-GR" dirty="0" smtClean="0"/>
              <a:t>α</a:t>
            </a:r>
            <a:r>
              <a:rPr lang="en-US" dirty="0" smtClean="0"/>
              <a:t>.</a:t>
            </a:r>
          </a:p>
          <a:p>
            <a:pPr>
              <a:buNone/>
            </a:pPr>
            <a:r>
              <a:rPr lang="en-US" dirty="0" smtClean="0"/>
              <a:t>Note: The content of the stack is irrelevant.</a:t>
            </a:r>
          </a:p>
          <a:p>
            <a:pPr>
              <a:buNone/>
            </a:pPr>
            <a:r>
              <a:rPr lang="en-US" dirty="0" smtClean="0"/>
              <a:t>In the example PDA </a:t>
            </a:r>
          </a:p>
          <a:p>
            <a:pPr>
              <a:buNone/>
            </a:pPr>
            <a:endParaRPr lang="en-US"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pic>
        <p:nvPicPr>
          <p:cNvPr id="13" name="Picture 2"/>
          <p:cNvPicPr>
            <a:picLocks noChangeAspect="1" noChangeArrowheads="1"/>
          </p:cNvPicPr>
          <p:nvPr/>
        </p:nvPicPr>
        <p:blipFill>
          <a:blip r:embed="rId3"/>
          <a:srcRect/>
          <a:stretch>
            <a:fillRect/>
          </a:stretch>
        </p:blipFill>
        <p:spPr bwMode="auto">
          <a:xfrm>
            <a:off x="1010296" y="4159788"/>
            <a:ext cx="8420100" cy="584200"/>
          </a:xfrm>
          <a:prstGeom prst="rect">
            <a:avLst/>
          </a:prstGeom>
          <a:noFill/>
          <a:ln w="9525">
            <a:noFill/>
            <a:miter lim="800000"/>
            <a:headEnd/>
            <a:tailEnd/>
          </a:ln>
          <a:effectLst/>
        </p:spPr>
      </p:pic>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2"/>
            <a:ext cx="10905066" cy="832890"/>
          </a:xfrm>
        </p:spPr>
        <p:txBody>
          <a:bodyPr vert="horz" lIns="91440" tIns="45720" rIns="91440" bIns="45720" rtlCol="0" anchor="ctr">
            <a:normAutofit fontScale="90000"/>
          </a:bodyPr>
          <a:lstStyle/>
          <a:p>
            <a:r>
              <a:rPr lang="en-US" sz="3600" kern="1200" dirty="0" smtClean="0">
                <a:latin typeface="+mj-lt"/>
                <a:ea typeface="+mj-ea"/>
                <a:cs typeface="+mj-cs"/>
              </a:rPr>
              <a:t>In the example PDA the language accepted is only of the form </a:t>
            </a:r>
            <a:r>
              <a:rPr lang="en-US" sz="3600" kern="1200" dirty="0" err="1" smtClean="0">
                <a:latin typeface="+mj-lt"/>
                <a:ea typeface="+mj-ea"/>
                <a:cs typeface="+mj-cs"/>
              </a:rPr>
              <a:t>L</a:t>
            </a:r>
            <a:r>
              <a:rPr lang="en-US" sz="3600" dirty="0" err="1" smtClean="0"/>
              <a:t>ww</a:t>
            </a:r>
            <a:r>
              <a:rPr lang="en-US" sz="3600" baseline="30000" dirty="0" err="1" smtClean="0"/>
              <a:t>R</a:t>
            </a:r>
            <a:r>
              <a:rPr lang="en-US" sz="3600" baseline="30000" dirty="0" smtClean="0"/>
              <a:t>. </a:t>
            </a:r>
            <a:r>
              <a:rPr lang="en-US" sz="3600" dirty="0" smtClean="0"/>
              <a:t/>
            </a:r>
            <a:br>
              <a:rPr lang="en-US" sz="3600" dirty="0" smtClean="0"/>
            </a:br>
            <a:endParaRPr lang="en-US" sz="3600" b="1" kern="1200" dirty="0">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084881"/>
            <a:ext cx="10733867" cy="5192822"/>
          </a:xfrm>
        </p:spPr>
        <p:txBody>
          <a:bodyPr>
            <a:normAutofit fontScale="92500" lnSpcReduction="10000"/>
          </a:bodyPr>
          <a:lstStyle/>
          <a:p>
            <a:r>
              <a:rPr lang="en-US" dirty="0" smtClean="0"/>
              <a:t>The string x will be accepted by the PDA by final state if and only if x is of the form </a:t>
            </a:r>
            <a:r>
              <a:rPr lang="en-US" dirty="0" err="1" smtClean="0"/>
              <a:t>ww</a:t>
            </a:r>
            <a:r>
              <a:rPr lang="en-US" baseline="30000" dirty="0" err="1" smtClean="0"/>
              <a:t>R</a:t>
            </a:r>
            <a:endParaRPr lang="en-US" dirty="0" smtClean="0"/>
          </a:p>
          <a:p>
            <a:pPr>
              <a:buNone/>
            </a:pPr>
            <a:endParaRPr lang="en-US" dirty="0" smtClean="0"/>
          </a:p>
          <a:p>
            <a:pPr>
              <a:buNone/>
            </a:pPr>
            <a:r>
              <a:rPr lang="en-US" dirty="0" smtClean="0"/>
              <a:t>If Part: if x=</a:t>
            </a:r>
            <a:r>
              <a:rPr lang="en-US" dirty="0" err="1" smtClean="0"/>
              <a:t>ww</a:t>
            </a:r>
            <a:r>
              <a:rPr lang="en-US" baseline="30000" dirty="0" err="1" smtClean="0"/>
              <a:t>R</a:t>
            </a:r>
            <a:r>
              <a:rPr lang="en-US" baseline="30000" dirty="0" smtClean="0"/>
              <a:t>   </a:t>
            </a:r>
            <a:r>
              <a:rPr lang="en-US" dirty="0" smtClean="0"/>
              <a:t>then the transaction leads to the accepting state.</a:t>
            </a:r>
          </a:p>
          <a:p>
            <a:pPr>
              <a:buNone/>
            </a:pPr>
            <a:endParaRPr lang="en-US" dirty="0" smtClean="0"/>
          </a:p>
          <a:p>
            <a:pPr>
              <a:buNone/>
            </a:pPr>
            <a:endParaRPr lang="en-US" dirty="0" smtClean="0"/>
          </a:p>
          <a:p>
            <a:pPr>
              <a:buNone/>
            </a:pPr>
            <a:r>
              <a:rPr lang="en-US" dirty="0" smtClean="0"/>
              <a:t>Only if Part : (</a:t>
            </a:r>
            <a:r>
              <a:rPr lang="en-US" dirty="0" err="1" smtClean="0"/>
              <a:t>i.e</a:t>
            </a:r>
            <a:r>
              <a:rPr lang="en-US" dirty="0" smtClean="0"/>
              <a:t> if we reach accepting state then the string is of the form </a:t>
            </a:r>
            <a:r>
              <a:rPr lang="en-US" dirty="0" err="1" smtClean="0"/>
              <a:t>ww</a:t>
            </a:r>
            <a:r>
              <a:rPr lang="en-US" baseline="30000" dirty="0" err="1" smtClean="0"/>
              <a:t>R</a:t>
            </a:r>
            <a:r>
              <a:rPr lang="en-US" dirty="0" smtClean="0"/>
              <a:t> )</a:t>
            </a:r>
          </a:p>
          <a:p>
            <a:r>
              <a:rPr lang="en-US" dirty="0" smtClean="0"/>
              <a:t>The only state to enter the accepting state is to enter state q1 and have Z on top of the stack.</a:t>
            </a:r>
          </a:p>
          <a:p>
            <a:r>
              <a:rPr lang="en-US" dirty="0" smtClean="0"/>
              <a:t>Hence it is sufficient to find the condition (q0,x,Z) </a:t>
            </a:r>
            <a:r>
              <a:rPr lang="el-GR" dirty="0" smtClean="0"/>
              <a:t>Ⱶ</a:t>
            </a:r>
            <a:r>
              <a:rPr lang="en-US" dirty="0" smtClean="0"/>
              <a:t>*(q1,</a:t>
            </a:r>
            <a:r>
              <a:rPr lang="el-GR" dirty="0" smtClean="0"/>
              <a:t>ε</a:t>
            </a:r>
            <a:r>
              <a:rPr lang="en-US" dirty="0" smtClean="0"/>
              <a:t>,Z).</a:t>
            </a:r>
          </a:p>
          <a:p>
            <a:r>
              <a:rPr lang="en-US" dirty="0" smtClean="0"/>
              <a:t>We shall induct on the length of x. </a:t>
            </a:r>
            <a:r>
              <a:rPr lang="en-US" dirty="0" err="1" smtClean="0"/>
              <a:t>I.e|x</a:t>
            </a:r>
            <a:r>
              <a:rPr lang="en-US" dirty="0" smtClean="0"/>
              <a:t>|</a:t>
            </a:r>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pic>
        <p:nvPicPr>
          <p:cNvPr id="2050" name="Picture 2"/>
          <p:cNvPicPr>
            <a:picLocks noChangeAspect="1" noChangeArrowheads="1"/>
          </p:cNvPicPr>
          <p:nvPr/>
        </p:nvPicPr>
        <p:blipFill>
          <a:blip r:embed="rId3"/>
          <a:srcRect/>
          <a:stretch>
            <a:fillRect/>
          </a:stretch>
        </p:blipFill>
        <p:spPr bwMode="auto">
          <a:xfrm>
            <a:off x="1359008" y="3121402"/>
            <a:ext cx="8420100" cy="584200"/>
          </a:xfrm>
          <a:prstGeom prst="rect">
            <a:avLst/>
          </a:prstGeom>
          <a:noFill/>
          <a:ln w="9525">
            <a:noFill/>
            <a:miter lim="800000"/>
            <a:headEnd/>
            <a:tailEnd/>
          </a:ln>
          <a:effectLst/>
        </p:spPr>
      </p:pic>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 xmlns:a16="http://schemas.microsoft.com/office/drawing/2014/main" id="{2B566528-1B12-4246-9431-5C2D7D08116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 xmlns:a16="http://schemas.microsoft.com/office/drawing/2014/main" id="{81605B88-7F17-488F-A777-6E60EC8C1C91}"/>
              </a:ext>
            </a:extLst>
          </p:cNvPr>
          <p:cNvSpPr>
            <a:spLocks noGrp="1"/>
          </p:cNvSpPr>
          <p:nvPr>
            <p:ph type="title"/>
          </p:nvPr>
        </p:nvSpPr>
        <p:spPr>
          <a:xfrm>
            <a:off x="356749" y="344981"/>
            <a:ext cx="10905066" cy="1135737"/>
          </a:xfrm>
        </p:spPr>
        <p:txBody>
          <a:bodyPr vert="horz" lIns="91440" tIns="45720" rIns="91440" bIns="45720" rtlCol="0" anchor="ctr">
            <a:normAutofit/>
          </a:bodyPr>
          <a:lstStyle/>
          <a:p>
            <a:r>
              <a:rPr lang="en-US" sz="3600" dirty="0" smtClean="0"/>
              <a:t>If (q0,x,Z) </a:t>
            </a:r>
            <a:r>
              <a:rPr lang="el-GR" sz="3600" dirty="0" smtClean="0"/>
              <a:t>Ⱶ</a:t>
            </a:r>
            <a:r>
              <a:rPr lang="en-US" sz="3600" dirty="0" smtClean="0"/>
              <a:t>*(q1,</a:t>
            </a:r>
            <a:r>
              <a:rPr lang="el-GR" sz="3600" dirty="0" smtClean="0"/>
              <a:t>ε</a:t>
            </a:r>
            <a:r>
              <a:rPr lang="en-US" sz="3600" dirty="0" smtClean="0"/>
              <a:t>,Z) then x is of the form </a:t>
            </a:r>
            <a:r>
              <a:rPr lang="en-US" sz="3600" dirty="0" err="1" smtClean="0"/>
              <a:t>ww</a:t>
            </a:r>
            <a:r>
              <a:rPr lang="en-US" sz="3600" baseline="30000" dirty="0" err="1" smtClean="0"/>
              <a:t>R</a:t>
            </a:r>
            <a:endParaRPr lang="en-US" sz="3600" b="1" kern="1200" dirty="0">
              <a:solidFill>
                <a:srgbClr val="FF0000"/>
              </a:solidFill>
              <a:latin typeface="+mj-lt"/>
              <a:ea typeface="+mj-ea"/>
              <a:cs typeface="+mj-cs"/>
            </a:endParaRPr>
          </a:p>
        </p:txBody>
      </p:sp>
      <p:sp>
        <p:nvSpPr>
          <p:cNvPr id="29" name="Rectangle 28">
            <a:extLst>
              <a:ext uri="{FF2B5EF4-FFF2-40B4-BE49-F238E27FC236}">
                <a16:creationId xmlns="" xmlns:a16="http://schemas.microsoft.com/office/drawing/2014/main" id="{2E80C965-DB6D-4F81-9E9E-B027384D0B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 xmlns:a16="http://schemas.microsoft.com/office/drawing/2014/main" id="{A580F890-B085-4E95-96AA-55AEBEC5CE6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 xmlns:a16="http://schemas.microsoft.com/office/drawing/2014/main" id="{D3F51FEB-38FB-4F6C-9F7B-2F2AFAB6546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Rectangle 34">
            <a:extLst>
              <a:ext uri="{FF2B5EF4-FFF2-40B4-BE49-F238E27FC236}">
                <a16:creationId xmlns="" xmlns:a16="http://schemas.microsoft.com/office/drawing/2014/main" id="{1E547BA6-BAE0-43BB-A7CA-60F69CE252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Footer Placeholder 5">
            <a:extLst>
              <a:ext uri="{FF2B5EF4-FFF2-40B4-BE49-F238E27FC236}">
                <a16:creationId xmlns="" xmlns:a16="http://schemas.microsoft.com/office/drawing/2014/main" id="{D381175C-E588-4ED4-8218-6F5EFCF64734}"/>
              </a:ext>
            </a:extLst>
          </p:cNvPr>
          <p:cNvSpPr>
            <a:spLocks noGrp="1"/>
          </p:cNvSpPr>
          <p:nvPr>
            <p:ph type="ftr" sz="quarter" idx="11"/>
          </p:nvPr>
        </p:nvSpPr>
        <p:spPr>
          <a:xfrm>
            <a:off x="2152357" y="6356350"/>
            <a:ext cx="8766611" cy="365125"/>
          </a:xfrm>
        </p:spPr>
        <p:txBody>
          <a:bodyPr vert="horz" lIns="91440" tIns="45720" rIns="91440" bIns="45720" rtlCol="0" anchor="ctr">
            <a:normAutofit/>
          </a:bodyPr>
          <a:lstStyle/>
          <a:p>
            <a:pPr>
              <a:spcAft>
                <a:spcPts val="600"/>
              </a:spcAft>
            </a:pPr>
            <a:r>
              <a:rPr lang="en-GB" kern="1200" smtClean="0">
                <a:solidFill>
                  <a:schemeClr val="tx1">
                    <a:tint val="75000"/>
                  </a:schemeClr>
                </a:solidFill>
                <a:latin typeface="+mn-lt"/>
                <a:ea typeface="+mn-ea"/>
                <a:cs typeface="+mn-cs"/>
              </a:rPr>
              <a:t>Department of Computer science and Engineering         CSB4302 - Theory of Computation</a:t>
            </a:r>
            <a:endParaRPr lang="en-US" kern="1200" dirty="0">
              <a:solidFill>
                <a:schemeClr val="tx1">
                  <a:tint val="75000"/>
                </a:schemeClr>
              </a:solidFill>
              <a:latin typeface="+mn-lt"/>
              <a:ea typeface="+mn-ea"/>
              <a:cs typeface="+mn-cs"/>
            </a:endParaRPr>
          </a:p>
        </p:txBody>
      </p:sp>
      <p:pic>
        <p:nvPicPr>
          <p:cNvPr id="11" name="Picture 10" descr="A drawing of a face&#10;&#10;Description automatically generated">
            <a:extLst>
              <a:ext uri="{FF2B5EF4-FFF2-40B4-BE49-F238E27FC236}">
                <a16:creationId xmlns="" xmlns:a16="http://schemas.microsoft.com/office/drawing/2014/main" id="{F0BF0B0A-7CD3-413F-9A65-2020079C9F9A}"/>
              </a:ext>
            </a:extLst>
          </p:cNvPr>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203905" y="6447407"/>
            <a:ext cx="1462088" cy="358211"/>
          </a:xfrm>
          <a:prstGeom prst="rect">
            <a:avLst/>
          </a:prstGeom>
        </p:spPr>
      </p:pic>
      <p:sp>
        <p:nvSpPr>
          <p:cNvPr id="12" name="Content Placeholder 11"/>
          <p:cNvSpPr>
            <a:spLocks noGrp="1"/>
          </p:cNvSpPr>
          <p:nvPr>
            <p:ph idx="1"/>
          </p:nvPr>
        </p:nvSpPr>
        <p:spPr>
          <a:xfrm>
            <a:off x="635430" y="1340603"/>
            <a:ext cx="10733867" cy="4937100"/>
          </a:xfrm>
        </p:spPr>
        <p:txBody>
          <a:bodyPr>
            <a:normAutofit/>
          </a:bodyPr>
          <a:lstStyle/>
          <a:p>
            <a:pPr>
              <a:buNone/>
            </a:pPr>
            <a:r>
              <a:rPr lang="en-US" dirty="0" smtClean="0"/>
              <a:t>If x=</a:t>
            </a:r>
            <a:r>
              <a:rPr lang="el-GR" dirty="0" smtClean="0"/>
              <a:t> ε</a:t>
            </a:r>
            <a:r>
              <a:rPr lang="en-US" dirty="0" smtClean="0"/>
              <a:t> then x is of the form </a:t>
            </a:r>
            <a:r>
              <a:rPr lang="en-US" dirty="0" err="1" smtClean="0"/>
              <a:t>ww</a:t>
            </a:r>
            <a:r>
              <a:rPr lang="en-US" baseline="30000" dirty="0" err="1" smtClean="0"/>
              <a:t>R</a:t>
            </a:r>
            <a:r>
              <a:rPr lang="en-US" baseline="30000" dirty="0" smtClean="0"/>
              <a:t> </a:t>
            </a:r>
          </a:p>
          <a:p>
            <a:pPr>
              <a:buNone/>
            </a:pPr>
            <a:r>
              <a:rPr lang="en-US" dirty="0" smtClean="0"/>
              <a:t>(q0,</a:t>
            </a:r>
            <a:r>
              <a:rPr lang="el-GR" dirty="0" smtClean="0"/>
              <a:t>ε</a:t>
            </a:r>
            <a:r>
              <a:rPr lang="en-US" dirty="0" smtClean="0"/>
              <a:t>,Z) </a:t>
            </a:r>
            <a:r>
              <a:rPr lang="el-GR" dirty="0" smtClean="0"/>
              <a:t>Ⱶ</a:t>
            </a:r>
            <a:r>
              <a:rPr lang="en-US" dirty="0" smtClean="0"/>
              <a:t>*(q1,</a:t>
            </a:r>
            <a:r>
              <a:rPr lang="el-GR" dirty="0" smtClean="0"/>
              <a:t>ε</a:t>
            </a:r>
            <a:r>
              <a:rPr lang="en-US" dirty="0" smtClean="0"/>
              <a:t>,Z) </a:t>
            </a:r>
            <a:endParaRPr lang="en-US" baseline="30000" dirty="0" smtClean="0"/>
          </a:p>
          <a:p>
            <a:pPr>
              <a:buNone/>
            </a:pPr>
            <a:r>
              <a:rPr lang="en-US" dirty="0" smtClean="0"/>
              <a:t> suppose x= a</a:t>
            </a:r>
            <a:r>
              <a:rPr lang="en-US" baseline="-25000" dirty="0" smtClean="0"/>
              <a:t>1</a:t>
            </a:r>
            <a:r>
              <a:rPr lang="en-US" dirty="0" smtClean="0"/>
              <a:t>a</a:t>
            </a:r>
            <a:r>
              <a:rPr lang="en-US" baseline="-25000" dirty="0" smtClean="0"/>
              <a:t>2…</a:t>
            </a:r>
            <a:r>
              <a:rPr lang="en-US" dirty="0" smtClean="0"/>
              <a:t>a</a:t>
            </a:r>
            <a:r>
              <a:rPr lang="en-US" baseline="-25000" dirty="0" smtClean="0"/>
              <a:t>n </a:t>
            </a:r>
            <a:r>
              <a:rPr lang="en-US" dirty="0" smtClean="0"/>
              <a:t> for some n&gt;0 then there are two possibilities from the ID (q0,x,</a:t>
            </a:r>
            <a:r>
              <a:rPr lang="el-GR" dirty="0" smtClean="0"/>
              <a:t>α</a:t>
            </a:r>
            <a:r>
              <a:rPr lang="en-US" dirty="0" smtClean="0"/>
              <a:t>).</a:t>
            </a:r>
          </a:p>
          <a:p>
            <a:pPr>
              <a:buNone/>
            </a:pPr>
            <a:endParaRPr lang="en-US" dirty="0" smtClean="0"/>
          </a:p>
          <a:p>
            <a:pPr>
              <a:buNone/>
            </a:pPr>
            <a:r>
              <a:rPr lang="en-US" dirty="0" smtClean="0"/>
              <a:t>Option1 : (q0,x,</a:t>
            </a:r>
            <a:r>
              <a:rPr lang="el-GR" dirty="0" smtClean="0"/>
              <a:t>α</a:t>
            </a:r>
            <a:r>
              <a:rPr lang="en-US" dirty="0" smtClean="0"/>
              <a:t>)</a:t>
            </a:r>
            <a:r>
              <a:rPr lang="el-GR" dirty="0" smtClean="0"/>
              <a:t> Ⱶ</a:t>
            </a:r>
            <a:r>
              <a:rPr lang="en-US" dirty="0" smtClean="0"/>
              <a:t>*(q1,x,</a:t>
            </a:r>
            <a:r>
              <a:rPr lang="el-GR" dirty="0" smtClean="0"/>
              <a:t>α</a:t>
            </a:r>
            <a:r>
              <a:rPr lang="en-US" dirty="0" smtClean="0"/>
              <a:t>) now P can only pop and at one point of time we will have (q1,x,</a:t>
            </a:r>
            <a:r>
              <a:rPr lang="el-GR" dirty="0" smtClean="0"/>
              <a:t>α</a:t>
            </a:r>
            <a:r>
              <a:rPr lang="en-US" dirty="0" smtClean="0"/>
              <a:t>)</a:t>
            </a:r>
            <a:r>
              <a:rPr lang="el-GR" dirty="0" smtClean="0"/>
              <a:t> Ⱶ</a:t>
            </a:r>
            <a:r>
              <a:rPr lang="en-US" dirty="0" smtClean="0"/>
              <a:t>* (q1,</a:t>
            </a:r>
            <a:r>
              <a:rPr lang="el-GR" dirty="0" smtClean="0"/>
              <a:t>ε</a:t>
            </a:r>
            <a:r>
              <a:rPr lang="en-US" dirty="0" smtClean="0"/>
              <a:t>,</a:t>
            </a:r>
            <a:r>
              <a:rPr lang="el-GR" dirty="0" smtClean="0"/>
              <a:t>β</a:t>
            </a:r>
            <a:r>
              <a:rPr lang="en-US" dirty="0" smtClean="0"/>
              <a:t>) , here </a:t>
            </a:r>
            <a:r>
              <a:rPr lang="el-GR" dirty="0" smtClean="0"/>
              <a:t>β</a:t>
            </a:r>
            <a:r>
              <a:rPr lang="en-US" dirty="0" smtClean="0"/>
              <a:t> will be shorter than </a:t>
            </a:r>
            <a:r>
              <a:rPr lang="el-GR" dirty="0" smtClean="0"/>
              <a:t>α</a:t>
            </a:r>
            <a:r>
              <a:rPr lang="en-US" dirty="0" smtClean="0"/>
              <a:t> and cannot be equal to </a:t>
            </a:r>
            <a:r>
              <a:rPr lang="el-GR" dirty="0" smtClean="0"/>
              <a:t>α</a:t>
            </a:r>
            <a:r>
              <a:rPr lang="en-US" dirty="0" smtClean="0"/>
              <a:t>.</a:t>
            </a:r>
          </a:p>
          <a:p>
            <a:pPr>
              <a:buNone/>
            </a:pPr>
            <a:endParaRPr lang="en-US" dirty="0" smtClean="0"/>
          </a:p>
          <a:p>
            <a:pPr>
              <a:buNone/>
            </a:pPr>
            <a:endParaRPr lang="en-US" i="1" dirty="0" smtClean="0"/>
          </a:p>
          <a:p>
            <a:endParaRPr lang="en-US" dirty="0" smtClean="0"/>
          </a:p>
          <a:p>
            <a:pPr lvl="2"/>
            <a:endParaRPr lang="en-US" dirty="0" smtClean="0"/>
          </a:p>
          <a:p>
            <a:pPr lvl="2">
              <a:buNone/>
            </a:pPr>
            <a:endParaRPr lang="en-US" dirty="0" smtClean="0"/>
          </a:p>
          <a:p>
            <a:pPr lvl="2">
              <a:buNone/>
            </a:pPr>
            <a:endParaRPr lang="en-US" dirty="0" smtClean="0"/>
          </a:p>
          <a:p>
            <a:pPr lvl="2">
              <a:buNone/>
            </a:pPr>
            <a:endParaRPr lang="en-US" dirty="0" smtClean="0"/>
          </a:p>
          <a:p>
            <a:pPr lvl="2">
              <a:buNone/>
            </a:pPr>
            <a:endParaRPr lang="en-US" dirty="0" smtClean="0"/>
          </a:p>
        </p:txBody>
      </p:sp>
    </p:spTree>
    <p:extLst>
      <p:ext uri="{BB962C8B-B14F-4D97-AF65-F5344CB8AC3E}">
        <p14:creationId xmlns="" xmlns:p14="http://schemas.microsoft.com/office/powerpoint/2010/main" val="8418729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0A39FED5B493047A4A44D29CC209A4D" ma:contentTypeVersion="4" ma:contentTypeDescription="Create a new document." ma:contentTypeScope="" ma:versionID="e4226928cca37ca47d1e7b8ac61ace3b">
  <xsd:schema xmlns:xsd="http://www.w3.org/2001/XMLSchema" xmlns:xs="http://www.w3.org/2001/XMLSchema" xmlns:p="http://schemas.microsoft.com/office/2006/metadata/properties" xmlns:ns2="9a5db21a-d35a-46ce-8c5f-f5d5fc28f889" targetNamespace="http://schemas.microsoft.com/office/2006/metadata/properties" ma:root="true" ma:fieldsID="30653f601bd9c613437e44372399fb77" ns2:_="">
    <xsd:import namespace="9a5db21a-d35a-46ce-8c5f-f5d5fc28f88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a5db21a-d35a-46ce-8c5f-f5d5fc28f8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0EFB96-ED3D-4441-8CA9-367DC40E9E79}"/>
</file>

<file path=customXml/itemProps2.xml><?xml version="1.0" encoding="utf-8"?>
<ds:datastoreItem xmlns:ds="http://schemas.openxmlformats.org/officeDocument/2006/customXml" ds:itemID="{FBB260F2-0EE5-4FA3-B8B0-78C9FD68ABE4}"/>
</file>

<file path=customXml/itemProps3.xml><?xml version="1.0" encoding="utf-8"?>
<ds:datastoreItem xmlns:ds="http://schemas.openxmlformats.org/officeDocument/2006/customXml" ds:itemID="{6A1FF094-3ACE-4DFA-AD3F-A3AE9C869C23}"/>
</file>

<file path=docProps/app.xml><?xml version="1.0" encoding="utf-8"?>
<Properties xmlns="http://schemas.openxmlformats.org/officeDocument/2006/extended-properties" xmlns:vt="http://schemas.openxmlformats.org/officeDocument/2006/docPropsVTypes">
  <TotalTime>1244</TotalTime>
  <Words>1161</Words>
  <Application>Microsoft Office PowerPoint</Application>
  <PresentationFormat>Custom</PresentationFormat>
  <Paragraphs>129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Instantaneous Description of a Push Down Automata</vt:lpstr>
      <vt:lpstr>The transaction of the PDA on the input 1111</vt:lpstr>
      <vt:lpstr>Notational conventions for PDA </vt:lpstr>
      <vt:lpstr>Theorem: P=(Q,∑,Γ δ,q0,Z0,F) is a PDA (q,x,α)Ⱶ(p,y,β) then for any string w in ∑ * and γ in Γ * it is also true that  (q,xw, αγ) Ⱶ (p,yw,βγ) </vt:lpstr>
      <vt:lpstr>Theorem: P=(Q,∑,Γ δ,q0,Z0,F) is a PDA (q,x,α)Ⱶ(p,y,β) then for any string w in ∑ * and γ in Γ * it is also true that  (q,xw, α ) Ⱶ* (p,yw,β) </vt:lpstr>
      <vt:lpstr>PDA-Acceptance by final state</vt:lpstr>
      <vt:lpstr>In the example PDA the language accepted is only of the form LwwR.  </vt:lpstr>
      <vt:lpstr>If (q0,x,Z) Ⱶ*(q1,ε,Z) then x is of the form wwR</vt:lpstr>
      <vt:lpstr>Only if part...</vt:lpstr>
      <vt:lpstr>Acceptance by empty stack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THANGAKUMAR J</dc:creator>
  <cp:lastModifiedBy>ADMIN</cp:lastModifiedBy>
  <cp:revision>85</cp:revision>
  <dcterms:created xsi:type="dcterms:W3CDTF">2020-06-15T12:13:30Z</dcterms:created>
  <dcterms:modified xsi:type="dcterms:W3CDTF">2020-10-28T08:59:13Z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0x01010060A39FED5B493047A4A44D29CC209A4D</vt:lpwstr>
  </property>
</Properties>
</file>