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theme/theme3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00" r:id="rId3"/>
    <p:sldId id="324" r:id="rId4"/>
    <p:sldId id="325" r:id="rId5"/>
    <p:sldId id="326" r:id="rId6"/>
    <p:sldId id="327" r:id="rId7"/>
    <p:sldId id="329" r:id="rId8"/>
    <p:sldId id="323" r:id="rId9"/>
    <p:sldId id="330" r:id="rId10"/>
    <p:sldId id="331" r:id="rId11"/>
    <p:sldId id="328" r:id="rId12"/>
    <p:sldId id="333" r:id="rId13"/>
    <p:sldId id="33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R THANGAKUMAR J" initials="DTJ" lastIdx="1" clrIdx="0">
    <p:extLst>
      <p:ext uri="{19B8F6BF-5375-455C-9EA6-DF929625EA0E}">
        <p15:presenceInfo xmlns:p15="http://schemas.microsoft.com/office/powerpoint/2012/main" xmlns="" userId="DR THANGAKUMAR 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4995" autoAdjust="0"/>
    <p:restoredTop sz="94660" autoAdjust="0"/>
  </p:normalViewPr>
  <p:slideViewPr>
    <p:cSldViewPr snapToGrid="0">
      <p:cViewPr varScale="1">
        <p:scale>
          <a:sx n="98" d="100"/>
          <a:sy n="98" d="100"/>
        </p:scale>
        <p:origin x="-82" y="-12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677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2862" y="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9C9F3A78-4BFE-4C17-BFC2-FEA27AD7A4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3DE6668-234E-4D55-9951-1B74AAEFAEF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4855DE-1565-47AB-8B39-78992C08112F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AA11243-96DF-4841-82A6-E6A48F9ED57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8D8B6A2-C1DB-4CC5-A2C2-72D5F17C6E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D49E6-F9A9-4872-9285-2B59B4A8A566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124431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EEDE8-E329-4D50-9EF7-2D0FC66E5658}" type="datetimeFigureOut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6EC4D6-0FD4-41A5-8DD4-80759096037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390182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EC4D6-0FD4-41A5-8DD4-80759096037E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28930B-F6B2-4710-912C-F6D276D185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0BCBA1B-55AB-4888-A0EA-6BAFA806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DCD0204-CEAC-4640-93BC-98E4EA0C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A20A7-EF3C-43BD-AA55-56345DEEA5E3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3311DD-1C40-40E9-B47A-E231B263D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D9120DA-4DC6-41C4-9D48-3F9D97924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9488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0D1C38-E01B-46F4-9B00-79CBD6B58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5D25C72-C170-4C80-A7CE-5AEC0824B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66037A-6358-4B67-ABA6-97BE6C71E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67CFE-2C09-4820-8B53-D3B00376CA65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188AE9-2487-40A0-BC98-75DC0443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1E17F5A-D710-45EB-9BA9-D094D28A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53318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39777D9-0D3A-465A-9BF7-1BA48E1A6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BD30F04-1AE8-41E1-BF24-88E93ABE1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EB8322-1663-4B11-9096-E7539872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5C45-562E-4F3B-8ADD-6B7C098716B0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14D8BDE-9244-4852-B500-2AB8F0DC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3BA97D3-0B94-4AAA-9DE6-20E161EB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7767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E48DBC-BC11-4378-98F3-3D708770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3FFA553-0C62-439F-862B-194572796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F212165-AAA9-4C86-84A5-B0D929014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5356F-D9FA-4BF7-9B03-9BE117C49311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1CB5D3-5747-46A3-BABE-92E0F242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F7D12A2-DF32-4D73-A48D-D50A91349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2035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B4838B-743A-4A08-8AC3-E044CDFCD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E76ABC4-9136-4E43-BC8D-6A4E892D3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516BB1E-B163-436B-8187-8864877D9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A3B9D-7337-41FD-BA1F-6411094EDAFE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EB2E47-B18A-420A-A68C-3917FC86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B540B5-689E-4E73-BC5D-279675D7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76950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34B69A-FC15-4D10-B856-1BB196B87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29E8E83-868E-4E47-BE58-294331C65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9E6ED80-1646-42A4-BF48-3E1B34D23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C7D1786-B3C3-4A46-B744-CB54D950A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3940C-45BD-47E7-AFE2-D37D94F28DB9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3F7D358-400E-4C9A-A0EF-F1C431FAF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97B7A76-D904-48E5-B8FB-12B3CA200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00282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70C618-3FAF-4542-B5C4-63881ABC6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1636A16-8724-4637-B7CA-0E06D5FCF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F1F429B-C130-402C-94BA-6DB5E5F09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6170A65-508F-4530-9772-FA122704C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B381CC0-5921-4CB4-950B-66B8D0C606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6D25CDF-414B-4752-A07F-DFDA29431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5BAC8-BA71-4A76-BBDB-C92A1C8586D3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88D9921-8FEB-421B-949A-748701D16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EBC6D36-E8E3-4E11-AACD-6D07662A9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194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5EA072-DCB1-49F8-8C10-C09BF88E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D8B4FDC-BEA0-41AF-B590-D21013D2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BDBE4-8C46-41F8-A8D6-A312B4DF6A51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85D7F1-FAC9-4379-B1F6-4529D5105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7A2FA80-21DD-46A6-BA3D-3AA7748DF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90155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8FD9DB21-3289-48FD-89BC-F10B93C3C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778FD-9EC0-4C70-BB12-9437A2F9AFA1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342A39D-334B-4CDD-98C3-49DFE993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D36C21A-831C-4FEF-96AB-4DCDB243D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624262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B21080B-F798-42E9-BF75-E12B4896B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FB721E-DCE2-497F-925E-DC3036061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FAB0222-38EB-49C4-8A37-B3CF4747D6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29597D9-283C-4F97-A323-93AFDC82D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71A1-76DD-4AAC-9161-D52C908C3F87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9BCFF8F-ABAD-4A1A-B7DA-5EC2C5212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3A995E0-0463-4DE4-BEA2-8FFBEB4BE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37385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9583BF-470B-4F91-8BE8-1A8CCA187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D7D1479-8EA5-459C-985D-D7704475C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B41C362-DD79-426F-A246-9E9ED2900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5291855-09E6-44C8-A445-3D770DE92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CF56D-5B44-42D9-8BB8-4F3BB8F9CB3E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132D0C3-A75C-406C-8F58-00A15F631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F7C4917-7974-43CF-80DC-882417A9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91246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910DE3EC-DD57-471D-87F8-788E3A0B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5840A49-423D-4626-B22A-D09065F26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9353D1D-BDE3-46D5-9566-6B86FE81E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C924-D9C9-43A7-9981-48889F95C93B}" type="datetime1">
              <a:rPr lang="en-IN" smtClean="0"/>
              <a:pPr/>
              <a:t>04-11-2020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4A07D07-0343-43EF-9D64-9705941132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Department of Computer science and Engineering         CSB4302 - Theory of Computation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42751E9-B8F7-43D3-BC70-5A2B9E975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4E876-1E2A-41C4-BFA0-7D60E841BEB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12443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3">
            <a:extLst>
              <a:ext uri="{FF2B5EF4-FFF2-40B4-BE49-F238E27FC236}">
                <a16:creationId xmlns:a16="http://schemas.microsoft.com/office/drawing/2014/main" xmlns="" id="{D55CA618-78A6-47F6-B865-E9315164FB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9" name="Group 75">
            <a:extLst>
              <a:ext uri="{FF2B5EF4-FFF2-40B4-BE49-F238E27FC236}">
                <a16:creationId xmlns:a16="http://schemas.microsoft.com/office/drawing/2014/main" xmlns="" id="{B83D307E-DF68-43F8-97CE-0AAE950A712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546E3D2-37BF-4528-9851-2B2F628234A2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Rectangle 77">
              <a:extLst>
                <a:ext uri="{FF2B5EF4-FFF2-40B4-BE49-F238E27FC236}">
                  <a16:creationId xmlns:a16="http://schemas.microsoft.com/office/drawing/2014/main" xmlns="" id="{752A0C69-DC4E-4FC0-843C-BAA27B3A56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C68B822C-8E13-46B2-9A39-B56617C49EE1}"/>
              </a:ext>
            </a:extLst>
          </p:cNvPr>
          <p:cNvSpPr/>
          <p:nvPr/>
        </p:nvSpPr>
        <p:spPr>
          <a:xfrm>
            <a:off x="1057080" y="4179967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err="1" smtClean="0">
                <a:latin typeface="+mj-lt"/>
                <a:ea typeface="+mj-ea"/>
                <a:cs typeface="+mj-cs"/>
              </a:rPr>
              <a:t>B.Tech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Computer Science and Engineering – </a:t>
            </a:r>
            <a:r>
              <a:rPr lang="en-US" sz="3600" b="1" dirty="0" err="1" smtClean="0">
                <a:latin typeface="+mj-lt"/>
                <a:ea typeface="+mj-ea"/>
                <a:cs typeface="+mj-cs"/>
              </a:rPr>
              <a:t>Vth</a:t>
            </a:r>
            <a:r>
              <a:rPr lang="en-US" sz="3600" b="1" dirty="0" smtClean="0">
                <a:latin typeface="+mj-lt"/>
                <a:ea typeface="+mj-ea"/>
                <a:cs typeface="+mj-cs"/>
              </a:rPr>
              <a:t> Semester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 smtClean="0">
                <a:latin typeface="+mj-lt"/>
                <a:ea typeface="+mj-ea"/>
                <a:cs typeface="+mj-cs"/>
              </a:rPr>
              <a:t>Theory of Computation</a:t>
            </a:r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xmlns="" id="{F66FE3D0-78E3-4BB5-8CF5-4D1761BC2A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97717" y="1549792"/>
            <a:ext cx="5069590" cy="1242049"/>
          </a:xfrm>
          <a:prstGeom prst="rect">
            <a:avLst/>
          </a:prstGeom>
        </p:spPr>
      </p:pic>
      <p:pic>
        <p:nvPicPr>
          <p:cNvPr id="1026" name="Picture 2" descr="A group of people walking down the street&#10;&#10;Description automatically generated">
            <a:extLst>
              <a:ext uri="{FF2B5EF4-FFF2-40B4-BE49-F238E27FC236}">
                <a16:creationId xmlns:a16="http://schemas.microsoft.com/office/drawing/2014/main" xmlns="" id="{A97A7F0A-04BB-42FC-A57C-919A2FBA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6531483" y="671201"/>
            <a:ext cx="4459824" cy="299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xmlns="" id="{6919AD16-203D-4566-B9F0-BD78C757DBC5}"/>
              </a:ext>
            </a:extLst>
          </p:cNvPr>
          <p:cNvSpPr/>
          <p:nvPr/>
        </p:nvSpPr>
        <p:spPr>
          <a:xfrm>
            <a:off x="1057080" y="5825864"/>
            <a:ext cx="10071536" cy="92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400" b="1" dirty="0" smtClean="0"/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 smtClean="0"/>
              <a:t>Department of Computer Science and Engineering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xmlns="" val="3433882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proof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49451" y="1340603"/>
            <a:ext cx="11096785" cy="4937100"/>
          </a:xfrm>
        </p:spPr>
        <p:txBody>
          <a:bodyPr>
            <a:normAutofit/>
          </a:bodyPr>
          <a:lstStyle/>
          <a:p>
            <a:r>
              <a:rPr lang="en-US" dirty="0" smtClean="0"/>
              <a:t>by </a:t>
            </a:r>
            <a:r>
              <a:rPr lang="en-US" dirty="0" smtClean="0"/>
              <a:t>inductive hypothesis we all know that </a:t>
            </a:r>
            <a:r>
              <a:rPr lang="en-US" dirty="0" err="1" smtClean="0"/>
              <a:t>i</a:t>
            </a:r>
            <a:endParaRPr lang="en-US" dirty="0" smtClean="0"/>
          </a:p>
          <a:p>
            <a:r>
              <a:rPr lang="en-US" dirty="0" smtClean="0"/>
              <a:t>(r</a:t>
            </a:r>
            <a:r>
              <a:rPr lang="en-US" baseline="-25000" dirty="0" smtClean="0"/>
              <a:t>i-1</a:t>
            </a:r>
            <a:r>
              <a:rPr lang="en-US" dirty="0" smtClean="0"/>
              <a:t>,w</a:t>
            </a:r>
            <a:r>
              <a:rPr lang="en-US" baseline="-25000" dirty="0" smtClean="0"/>
              <a:t>i</a:t>
            </a:r>
            <a:r>
              <a:rPr lang="en-US" dirty="0" smtClean="0"/>
              <a:t>,Y</a:t>
            </a:r>
            <a:r>
              <a:rPr lang="en-US" baseline="-25000" dirty="0" smtClean="0"/>
              <a:t>i</a:t>
            </a:r>
            <a:r>
              <a:rPr lang="en-US" dirty="0" smtClean="0"/>
              <a:t>)Ⱶ*(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dirty="0" err="1" smtClean="0"/>
              <a:t>,ε,ε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extending we also know that</a:t>
            </a:r>
          </a:p>
          <a:p>
            <a:r>
              <a:rPr lang="en-US" dirty="0" smtClean="0"/>
              <a:t>(r</a:t>
            </a:r>
            <a:r>
              <a:rPr lang="en-US" baseline="-25000" dirty="0" smtClean="0"/>
              <a:t>i-1</a:t>
            </a:r>
            <a:r>
              <a:rPr lang="en-US" dirty="0" smtClean="0"/>
              <a:t>,w</a:t>
            </a:r>
            <a:r>
              <a:rPr lang="en-US" baseline="-25000" dirty="0" smtClean="0"/>
              <a:t>i</a:t>
            </a:r>
            <a:r>
              <a:rPr lang="en-US" dirty="0" smtClean="0"/>
              <a:t>w</a:t>
            </a:r>
            <a:r>
              <a:rPr lang="en-US" baseline="-25000" dirty="0" smtClean="0"/>
              <a:t>i+1</a:t>
            </a:r>
            <a:r>
              <a:rPr lang="en-US" dirty="0" smtClean="0"/>
              <a:t>….w</a:t>
            </a:r>
            <a:r>
              <a:rPr lang="en-US" baseline="-25000" dirty="0" smtClean="0"/>
              <a:t>k</a:t>
            </a:r>
            <a:r>
              <a:rPr lang="en-US" dirty="0" smtClean="0"/>
              <a:t>, Y</a:t>
            </a:r>
            <a:r>
              <a:rPr lang="en-US" baseline="-25000" dirty="0" smtClean="0"/>
              <a:t>i</a:t>
            </a:r>
            <a:r>
              <a:rPr lang="en-US" dirty="0" smtClean="0"/>
              <a:t> Y</a:t>
            </a:r>
            <a:r>
              <a:rPr lang="en-US" baseline="-25000" dirty="0" smtClean="0"/>
              <a:t>i+1…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)Ⱶ*(r</a:t>
            </a:r>
            <a:r>
              <a:rPr lang="en-US" baseline="-25000" dirty="0" smtClean="0"/>
              <a:t>i-1</a:t>
            </a:r>
            <a:r>
              <a:rPr lang="en-US" dirty="0" smtClean="0"/>
              <a:t>,w</a:t>
            </a:r>
            <a:r>
              <a:rPr lang="en-US" baseline="-25000" dirty="0" smtClean="0"/>
              <a:t>i+1</a:t>
            </a:r>
            <a:r>
              <a:rPr lang="en-US" dirty="0" smtClean="0"/>
              <a:t> w</a:t>
            </a:r>
            <a:r>
              <a:rPr lang="en-US" baseline="-25000" dirty="0" smtClean="0"/>
              <a:t>i+2</a:t>
            </a:r>
            <a:r>
              <a:rPr lang="en-US" dirty="0" smtClean="0"/>
              <a:t>….w</a:t>
            </a:r>
            <a:r>
              <a:rPr lang="en-US" baseline="-25000" dirty="0" smtClean="0"/>
              <a:t>k</a:t>
            </a:r>
            <a:r>
              <a:rPr lang="en-US" dirty="0" smtClean="0"/>
              <a:t>, Y</a:t>
            </a:r>
            <a:r>
              <a:rPr lang="en-US" baseline="-25000" dirty="0" smtClean="0"/>
              <a:t>i+1</a:t>
            </a:r>
            <a:r>
              <a:rPr lang="en-US" dirty="0" smtClean="0"/>
              <a:t>Y</a:t>
            </a:r>
            <a:r>
              <a:rPr lang="en-US" baseline="-25000" dirty="0" smtClean="0"/>
              <a:t>i+2…</a:t>
            </a:r>
            <a:r>
              <a:rPr lang="en-US" dirty="0" smtClean="0"/>
              <a:t>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putting all equations together </a:t>
            </a:r>
          </a:p>
          <a:p>
            <a:pPr>
              <a:buNone/>
            </a:pPr>
            <a:r>
              <a:rPr lang="en-US" b="1" dirty="0" smtClean="0"/>
              <a:t>(q, aw</a:t>
            </a:r>
            <a:r>
              <a:rPr lang="en-US" b="1" baseline="-25000" dirty="0" smtClean="0"/>
              <a:t>1</a:t>
            </a:r>
            <a:r>
              <a:rPr lang="en-US" b="1" dirty="0" smtClean="0"/>
              <a:t>w</a:t>
            </a:r>
            <a:r>
              <a:rPr lang="en-US" b="1" baseline="-25000" dirty="0" smtClean="0"/>
              <a:t>2</a:t>
            </a:r>
            <a:r>
              <a:rPr lang="en-US" b="1" dirty="0" smtClean="0"/>
              <a:t>w</a:t>
            </a:r>
            <a:r>
              <a:rPr lang="en-US" b="1" baseline="-25000" dirty="0" smtClean="0"/>
              <a:t>3</a:t>
            </a:r>
            <a:r>
              <a:rPr lang="en-US" b="1" dirty="0" smtClean="0"/>
              <a:t>…w</a:t>
            </a:r>
            <a:r>
              <a:rPr lang="en-US" b="1" baseline="-25000" dirty="0" smtClean="0"/>
              <a:t>k ,</a:t>
            </a:r>
            <a:r>
              <a:rPr lang="en-US" b="1" dirty="0" smtClean="0"/>
              <a:t>X)Ⱶ(r</a:t>
            </a:r>
            <a:r>
              <a:rPr lang="en-US" b="1" baseline="-25000" dirty="0" smtClean="0"/>
              <a:t>0</a:t>
            </a:r>
            <a:r>
              <a:rPr lang="en-US" b="1" dirty="0" smtClean="0"/>
              <a:t>, w</a:t>
            </a:r>
            <a:r>
              <a:rPr lang="en-US" b="1" baseline="-25000" dirty="0" smtClean="0"/>
              <a:t>1</a:t>
            </a:r>
            <a:r>
              <a:rPr lang="en-US" b="1" dirty="0" smtClean="0"/>
              <a:t>w</a:t>
            </a:r>
            <a:r>
              <a:rPr lang="en-US" b="1" baseline="-25000" dirty="0" smtClean="0"/>
              <a:t>2</a:t>
            </a:r>
            <a:r>
              <a:rPr lang="en-US" b="1" dirty="0" smtClean="0"/>
              <a:t>w</a:t>
            </a:r>
            <a:r>
              <a:rPr lang="en-US" b="1" baseline="-25000" dirty="0" smtClean="0"/>
              <a:t>3</a:t>
            </a:r>
            <a:r>
              <a:rPr lang="en-US" b="1" dirty="0" smtClean="0"/>
              <a:t>…w</a:t>
            </a:r>
            <a:r>
              <a:rPr lang="en-US" b="1" baseline="-25000" dirty="0" smtClean="0"/>
              <a:t>k ,</a:t>
            </a:r>
            <a:r>
              <a:rPr lang="en-US" b="1" dirty="0" smtClean="0"/>
              <a:t> Y</a:t>
            </a:r>
            <a:r>
              <a:rPr lang="en-US" b="1" baseline="-25000" dirty="0" smtClean="0"/>
              <a:t>1</a:t>
            </a:r>
            <a:r>
              <a:rPr lang="en-US" b="1" dirty="0" smtClean="0"/>
              <a:t> Y</a:t>
            </a:r>
            <a:r>
              <a:rPr lang="en-US" b="1" baseline="-25000" dirty="0" smtClean="0"/>
              <a:t>2…</a:t>
            </a:r>
            <a:r>
              <a:rPr lang="en-US" b="1" dirty="0" smtClean="0"/>
              <a:t>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)Ⱶ*(r</a:t>
            </a:r>
            <a:r>
              <a:rPr lang="en-US" b="1" baseline="-25000" dirty="0" smtClean="0"/>
              <a:t>1</a:t>
            </a:r>
            <a:r>
              <a:rPr lang="en-US" b="1" dirty="0" smtClean="0"/>
              <a:t>, w</a:t>
            </a:r>
            <a:r>
              <a:rPr lang="en-US" b="1" baseline="-25000" dirty="0" smtClean="0"/>
              <a:t>2</a:t>
            </a:r>
            <a:r>
              <a:rPr lang="en-US" b="1" dirty="0" smtClean="0"/>
              <a:t>w</a:t>
            </a:r>
            <a:r>
              <a:rPr lang="en-US" b="1" baseline="-25000" dirty="0" smtClean="0"/>
              <a:t>3</a:t>
            </a:r>
            <a:r>
              <a:rPr lang="en-US" b="1" dirty="0" smtClean="0"/>
              <a:t>…w</a:t>
            </a:r>
            <a:r>
              <a:rPr lang="en-US" b="1" baseline="-25000" dirty="0" smtClean="0"/>
              <a:t>k ,</a:t>
            </a:r>
            <a:r>
              <a:rPr lang="en-US" b="1" dirty="0" smtClean="0"/>
              <a:t> Y</a:t>
            </a:r>
            <a:r>
              <a:rPr lang="en-US" b="1" baseline="-25000" dirty="0" smtClean="0"/>
              <a:t>2</a:t>
            </a:r>
            <a:r>
              <a:rPr lang="en-US" b="1" dirty="0" smtClean="0"/>
              <a:t> Y</a:t>
            </a:r>
            <a:r>
              <a:rPr lang="en-US" b="1" baseline="-25000" dirty="0" smtClean="0"/>
              <a:t>3…</a:t>
            </a:r>
            <a:r>
              <a:rPr lang="en-US" b="1" dirty="0" smtClean="0"/>
              <a:t> </a:t>
            </a:r>
            <a:r>
              <a:rPr lang="en-US" b="1" dirty="0" err="1" smtClean="0"/>
              <a:t>Y</a:t>
            </a:r>
            <a:r>
              <a:rPr lang="en-US" b="1" baseline="-25000" dirty="0" err="1" smtClean="0"/>
              <a:t>k</a:t>
            </a:r>
            <a:r>
              <a:rPr lang="en-US" b="1" dirty="0" smtClean="0"/>
              <a:t>)…..Ⱶ*(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k</a:t>
            </a:r>
            <a:r>
              <a:rPr lang="en-US" b="1" dirty="0" err="1" smtClean="0"/>
              <a:t>,ε,ε</a:t>
            </a:r>
            <a:r>
              <a:rPr lang="en-US" b="1" dirty="0" smtClean="0"/>
              <a:t>)	</a:t>
            </a:r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the PDA into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3" name="Picture 12" descr="PDA-If els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941981"/>
            <a:ext cx="10081187" cy="351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the PDA into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en-US" dirty="0" smtClean="0"/>
              <a:t> </a:t>
            </a:r>
            <a:r>
              <a:rPr lang="en-US" dirty="0" smtClean="0"/>
              <a:t>S-</a:t>
            </a:r>
            <a:r>
              <a:rPr lang="en-US" dirty="0" smtClean="0"/>
              <a:t>&gt;[q</a:t>
            </a:r>
            <a:r>
              <a:rPr lang="en-US" baseline="-25000" dirty="0" smtClean="0"/>
              <a:t>0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p] for all states p in the PDA </a:t>
            </a:r>
            <a:endParaRPr lang="en-US" sz="1400" dirty="0" smtClean="0"/>
          </a:p>
          <a:p>
            <a:pPr lvl="0"/>
            <a:r>
              <a:rPr lang="en-US" dirty="0" smtClean="0"/>
              <a:t>δ(</a:t>
            </a:r>
            <a:r>
              <a:rPr lang="en-US" dirty="0" err="1" smtClean="0"/>
              <a:t>q,a,X</a:t>
            </a:r>
            <a:r>
              <a:rPr lang="en-US" dirty="0" smtClean="0"/>
              <a:t>) =  (r,Y</a:t>
            </a:r>
            <a:r>
              <a:rPr lang="en-US" baseline="-25000" dirty="0" smtClean="0"/>
              <a:t>1</a:t>
            </a:r>
            <a:r>
              <a:rPr lang="en-US" dirty="0" smtClean="0"/>
              <a:t>,Y</a:t>
            </a:r>
            <a:r>
              <a:rPr lang="en-US" baseline="-25000" dirty="0" smtClean="0"/>
              <a:t>2</a:t>
            </a:r>
            <a:r>
              <a:rPr lang="en-US" dirty="0" smtClean="0"/>
              <a:t>,…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  <a:endParaRPr lang="en-US" sz="1400" dirty="0" smtClean="0"/>
          </a:p>
          <a:p>
            <a:r>
              <a:rPr lang="en-US" dirty="0" smtClean="0"/>
              <a:t>[q X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] -&gt;a[rY</a:t>
            </a:r>
            <a:r>
              <a:rPr lang="en-US" baseline="-25000" dirty="0" smtClean="0"/>
              <a:t>1</a:t>
            </a:r>
            <a:r>
              <a:rPr lang="en-US" dirty="0" smtClean="0"/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] [r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] [r</a:t>
            </a:r>
            <a:r>
              <a:rPr lang="en-US" baseline="-25000" dirty="0" smtClean="0"/>
              <a:t>2</a:t>
            </a:r>
            <a:r>
              <a:rPr lang="en-US" dirty="0" smtClean="0"/>
              <a:t>Y</a:t>
            </a:r>
            <a:r>
              <a:rPr lang="en-US" baseline="-25000" dirty="0" smtClean="0"/>
              <a:t>3</a:t>
            </a:r>
            <a:r>
              <a:rPr lang="en-US" dirty="0" smtClean="0"/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]…. …. [r</a:t>
            </a:r>
            <a:r>
              <a:rPr lang="en-US" baseline="-25000" dirty="0" smtClean="0"/>
              <a:t>k-1</a:t>
            </a:r>
            <a:r>
              <a:rPr lang="en-US" dirty="0" smtClean="0"/>
              <a:t>Y</a:t>
            </a:r>
            <a:r>
              <a:rPr lang="en-US" baseline="-25000" dirty="0" smtClean="0"/>
              <a:t>k</a:t>
            </a:r>
            <a:r>
              <a:rPr lang="en-US" dirty="0" smtClean="0"/>
              <a:t>r</a:t>
            </a:r>
            <a:r>
              <a:rPr lang="en-US" baseline="-25000" dirty="0" smtClean="0"/>
              <a:t>k</a:t>
            </a:r>
            <a:r>
              <a:rPr lang="en-US" dirty="0" smtClean="0"/>
              <a:t>] where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i</a:t>
            </a:r>
            <a:r>
              <a:rPr lang="en-US" baseline="-25000" dirty="0" smtClean="0"/>
              <a:t> </a:t>
            </a:r>
            <a:r>
              <a:rPr lang="en-US" dirty="0" smtClean="0"/>
              <a:t> represents the states in the PDA.</a:t>
            </a:r>
            <a:endParaRPr lang="en-US" sz="14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First </a:t>
            </a:r>
            <a:r>
              <a:rPr lang="en-US" dirty="0" smtClean="0"/>
              <a:t>we will convert the PDA into transition functions</a:t>
            </a:r>
            <a:endParaRPr lang="en-US" sz="1400" dirty="0" smtClean="0"/>
          </a:p>
          <a:p>
            <a:r>
              <a:rPr lang="en-US" dirty="0" smtClean="0"/>
              <a:t>δ(</a:t>
            </a:r>
            <a:r>
              <a:rPr lang="en-US" dirty="0" err="1" smtClean="0"/>
              <a:t>q,I,Z</a:t>
            </a:r>
            <a:r>
              <a:rPr lang="en-US" dirty="0" smtClean="0"/>
              <a:t>)=(</a:t>
            </a:r>
            <a:r>
              <a:rPr lang="en-US" dirty="0" err="1" smtClean="0"/>
              <a:t>q,ZZ</a:t>
            </a:r>
            <a:r>
              <a:rPr lang="en-US" dirty="0" smtClean="0"/>
              <a:t>)</a:t>
            </a:r>
            <a:endParaRPr lang="en-US" sz="1400" dirty="0" smtClean="0"/>
          </a:p>
          <a:p>
            <a:r>
              <a:rPr lang="en-US" dirty="0" smtClean="0"/>
              <a:t>δ(</a:t>
            </a:r>
            <a:r>
              <a:rPr lang="en-US" dirty="0" err="1" smtClean="0"/>
              <a:t>q,e,Z</a:t>
            </a:r>
            <a:r>
              <a:rPr lang="en-US" dirty="0" smtClean="0"/>
              <a:t>)=(</a:t>
            </a:r>
            <a:r>
              <a:rPr lang="en-US" dirty="0" err="1" smtClean="0"/>
              <a:t>q,ε</a:t>
            </a:r>
            <a:r>
              <a:rPr lang="en-US" dirty="0" smtClean="0"/>
              <a:t>)</a:t>
            </a:r>
            <a:endParaRPr lang="en-US" sz="1400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Productions </a:t>
            </a:r>
            <a:r>
              <a:rPr lang="en-US" dirty="0" smtClean="0"/>
              <a:t>in the equivalent CFG </a:t>
            </a:r>
            <a:endParaRPr lang="en-US" sz="1400" dirty="0" smtClean="0"/>
          </a:p>
          <a:p>
            <a:r>
              <a:rPr lang="en-US" dirty="0" smtClean="0"/>
              <a:t>S-</a:t>
            </a:r>
            <a:r>
              <a:rPr lang="en-US" dirty="0" smtClean="0"/>
              <a:t>&gt;[</a:t>
            </a:r>
            <a:r>
              <a:rPr lang="en-US" dirty="0" err="1" smtClean="0"/>
              <a:t>qZq</a:t>
            </a:r>
            <a:r>
              <a:rPr lang="en-US" dirty="0" smtClean="0"/>
              <a:t>]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δ(</a:t>
            </a:r>
            <a:r>
              <a:rPr lang="en-US" dirty="0" err="1" smtClean="0"/>
              <a:t>q,i,Z</a:t>
            </a:r>
            <a:r>
              <a:rPr lang="en-US" dirty="0" smtClean="0"/>
              <a:t>)=(</a:t>
            </a:r>
            <a:r>
              <a:rPr lang="en-US" dirty="0" err="1" smtClean="0"/>
              <a:t>q,ZZ</a:t>
            </a:r>
            <a:r>
              <a:rPr lang="en-US" dirty="0" smtClean="0"/>
              <a:t>)</a:t>
            </a:r>
            <a:endParaRPr lang="en-US" sz="1400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]-&gt;</a:t>
            </a:r>
            <a:r>
              <a:rPr lang="en-US" dirty="0" err="1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][</a:t>
            </a:r>
            <a:r>
              <a:rPr lang="en-US" dirty="0" err="1" smtClean="0"/>
              <a:t>qZq</a:t>
            </a:r>
            <a:r>
              <a:rPr lang="en-US" dirty="0" smtClean="0"/>
              <a:t>]</a:t>
            </a:r>
            <a:endParaRPr lang="en-US" sz="1400" dirty="0" smtClean="0"/>
          </a:p>
          <a:p>
            <a:endParaRPr lang="en-US" dirty="0" smtClean="0"/>
          </a:p>
          <a:p>
            <a:r>
              <a:rPr lang="en-US" dirty="0" smtClean="0"/>
              <a:t>δ(</a:t>
            </a:r>
            <a:r>
              <a:rPr lang="en-US" dirty="0" err="1" smtClean="0"/>
              <a:t>q,e,Z</a:t>
            </a:r>
            <a:r>
              <a:rPr lang="en-US" dirty="0" smtClean="0"/>
              <a:t>)=(</a:t>
            </a:r>
            <a:r>
              <a:rPr lang="en-US" dirty="0" err="1" smtClean="0"/>
              <a:t>q,ε</a:t>
            </a:r>
            <a:r>
              <a:rPr lang="en-US" dirty="0" smtClean="0"/>
              <a:t>)</a:t>
            </a:r>
            <a:endParaRPr lang="en-US" sz="1400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]-&gt;</a:t>
            </a:r>
            <a:r>
              <a:rPr lang="en-US" dirty="0" smtClean="0"/>
              <a:t>e</a:t>
            </a: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Converting the PDA into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S-&gt;[</a:t>
            </a:r>
            <a:r>
              <a:rPr lang="en-US" dirty="0" err="1" smtClean="0"/>
              <a:t>qZq</a:t>
            </a:r>
            <a:r>
              <a:rPr lang="en-US" dirty="0" smtClean="0"/>
              <a:t>]</a:t>
            </a:r>
            <a:endParaRPr lang="en-US" sz="1400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]-&gt;</a:t>
            </a:r>
            <a:r>
              <a:rPr lang="en-US" dirty="0" err="1" smtClean="0"/>
              <a:t>i</a:t>
            </a:r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][</a:t>
            </a:r>
            <a:r>
              <a:rPr lang="en-US" dirty="0" err="1" smtClean="0"/>
              <a:t>qZq</a:t>
            </a:r>
            <a:r>
              <a:rPr lang="en-US" dirty="0" smtClean="0"/>
              <a:t>]</a:t>
            </a:r>
            <a:endParaRPr lang="en-US" sz="1400" dirty="0" smtClean="0"/>
          </a:p>
          <a:p>
            <a:r>
              <a:rPr lang="en-US" dirty="0" smtClean="0"/>
              <a:t>[</a:t>
            </a:r>
            <a:r>
              <a:rPr lang="en-US" dirty="0" err="1" smtClean="0"/>
              <a:t>qZq</a:t>
            </a:r>
            <a:r>
              <a:rPr lang="en-US" dirty="0" smtClean="0"/>
              <a:t>]-&gt;e</a:t>
            </a: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Remember this triplet can be replaced with a simpler notation . Here we replace [</a:t>
            </a:r>
            <a:r>
              <a:rPr lang="en-US" dirty="0" err="1" smtClean="0"/>
              <a:t>qZq</a:t>
            </a:r>
            <a:r>
              <a:rPr lang="en-US" dirty="0" smtClean="0"/>
              <a:t>] with A</a:t>
            </a:r>
            <a:endParaRPr lang="en-US" sz="1400" dirty="0" smtClean="0"/>
          </a:p>
          <a:p>
            <a:r>
              <a:rPr lang="en-US" dirty="0" smtClean="0"/>
              <a:t>S-&gt;A</a:t>
            </a:r>
            <a:endParaRPr lang="en-US" sz="1400" dirty="0" smtClean="0"/>
          </a:p>
          <a:p>
            <a:r>
              <a:rPr lang="en-US" dirty="0" smtClean="0"/>
              <a:t>A-&gt;</a:t>
            </a:r>
            <a:r>
              <a:rPr lang="en-US" dirty="0" err="1" smtClean="0"/>
              <a:t>iAA</a:t>
            </a:r>
            <a:endParaRPr lang="en-US" sz="1400" dirty="0" smtClean="0"/>
          </a:p>
          <a:p>
            <a:r>
              <a:rPr lang="en-US" dirty="0" smtClean="0"/>
              <a:t>A-&gt;e</a:t>
            </a:r>
            <a:endParaRPr lang="en-US" sz="14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You can see S is a unwanted indirection tech =</a:t>
            </a:r>
            <a:r>
              <a:rPr lang="en-US" dirty="0" err="1" smtClean="0"/>
              <a:t>nically</a:t>
            </a:r>
            <a:r>
              <a:rPr lang="en-US" dirty="0" smtClean="0"/>
              <a:t> speaking both A and S represents the same language.</a:t>
            </a:r>
            <a:endParaRPr lang="en-US" sz="1400" dirty="0" smtClean="0"/>
          </a:p>
          <a:p>
            <a:r>
              <a:rPr lang="en-US" dirty="0" smtClean="0"/>
              <a:t>A-&gt;</a:t>
            </a:r>
            <a:r>
              <a:rPr lang="en-US" dirty="0" err="1" smtClean="0"/>
              <a:t>iAA</a:t>
            </a:r>
            <a:endParaRPr lang="en-US" sz="1400" dirty="0" smtClean="0"/>
          </a:p>
          <a:p>
            <a:r>
              <a:rPr lang="en-US" dirty="0" smtClean="0"/>
              <a:t>A-&gt;e</a:t>
            </a:r>
            <a:endParaRPr lang="en-US" sz="1400" dirty="0" smtClean="0"/>
          </a:p>
          <a:p>
            <a:pPr>
              <a:buNone/>
            </a:pPr>
            <a:r>
              <a:rPr lang="en-US" dirty="0" smtClean="0"/>
              <a:t> </a:t>
            </a:r>
            <a:endParaRPr lang="en-US" sz="1400" dirty="0" smtClean="0"/>
          </a:p>
          <a:p>
            <a:r>
              <a:rPr lang="en-US" dirty="0" err="1" smtClean="0"/>
              <a:t>ie</a:t>
            </a:r>
            <a:endParaRPr lang="en-US" sz="1400" dirty="0" smtClean="0"/>
          </a:p>
          <a:p>
            <a:r>
              <a:rPr lang="en-US" dirty="0" smtClean="0"/>
              <a:t>A-&gt;</a:t>
            </a:r>
            <a:r>
              <a:rPr lang="en-US" dirty="0" err="1" smtClean="0"/>
              <a:t>iAA</a:t>
            </a:r>
            <a:endParaRPr lang="en-US" sz="1400" dirty="0" smtClean="0"/>
          </a:p>
          <a:p>
            <a:r>
              <a:rPr lang="en-US" dirty="0" smtClean="0"/>
              <a:t>A-&gt;</a:t>
            </a:r>
            <a:r>
              <a:rPr lang="en-US" dirty="0" err="1" smtClean="0"/>
              <a:t>ieA</a:t>
            </a:r>
            <a:endParaRPr lang="en-US" sz="1400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EVERY PDA HAS AN EQUIVALENT CFG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0451" y="1232115"/>
            <a:ext cx="10515600" cy="4689126"/>
          </a:xfrm>
        </p:spPr>
        <p:txBody>
          <a:bodyPr/>
          <a:lstStyle/>
          <a:p>
            <a:r>
              <a:rPr lang="en-US" dirty="0" smtClean="0"/>
              <a:t>Every PDA pops stack symbols while it consumes symbols in the input.</a:t>
            </a:r>
          </a:p>
          <a:p>
            <a:r>
              <a:rPr lang="en-US" dirty="0" smtClean="0"/>
              <a:t>The figure shows how stack changes by consuming inputs and finally empties its stack (remember we have considered PDA which accepts with empty stack).</a:t>
            </a:r>
          </a:p>
          <a:p>
            <a:r>
              <a:rPr lang="en-US" dirty="0" smtClean="0"/>
              <a:t>Here the stack symbol Y1 is popped by consuming x1 after undergoing several changes. 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6030" y="3122907"/>
            <a:ext cx="4199175" cy="320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stack </a:t>
            </a:r>
            <a:r>
              <a:rPr lang="en-IN" sz="3600" b="1" kern="1200" dirty="0" err="1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poping</a:t>
            </a:r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and consumption of inputs 	 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pPr lvl="2">
              <a:buNone/>
            </a:pPr>
            <a:endParaRPr lang="en-US" dirty="0" smtClean="0"/>
          </a:p>
          <a:p>
            <a:r>
              <a:rPr lang="en-US" dirty="0" smtClean="0"/>
              <a:t>Suppose the PDA starts with in a state q</a:t>
            </a:r>
            <a:r>
              <a:rPr lang="en-US" baseline="-25000" dirty="0" smtClean="0"/>
              <a:t>0</a:t>
            </a:r>
            <a:r>
              <a:rPr lang="en-US" dirty="0" smtClean="0"/>
              <a:t> and Y</a:t>
            </a:r>
            <a:r>
              <a:rPr lang="en-US" baseline="-25000" dirty="0" smtClean="0"/>
              <a:t>1</a:t>
            </a:r>
            <a:r>
              <a:rPr lang="en-US" dirty="0" smtClean="0"/>
              <a:t> at the top of the stack. After several moves Y</a:t>
            </a:r>
            <a:r>
              <a:rPr lang="en-US" baseline="-25000" dirty="0" smtClean="0"/>
              <a:t>1</a:t>
            </a:r>
            <a:r>
              <a:rPr lang="en-US" dirty="0" smtClean="0"/>
              <a:t> will be popped as net effect by then the PDA might be in a state p</a:t>
            </a:r>
            <a:r>
              <a:rPr lang="en-US" baseline="-25000" dirty="0" smtClean="0"/>
              <a:t>1</a:t>
            </a:r>
            <a:r>
              <a:rPr lang="en-US" dirty="0" smtClean="0"/>
              <a:t>.</a:t>
            </a:r>
          </a:p>
          <a:p>
            <a:r>
              <a:rPr lang="en-US" dirty="0" smtClean="0"/>
              <a:t> The PDA then proceeds to pop out the stack symbol Y</a:t>
            </a:r>
            <a:r>
              <a:rPr lang="en-US" baseline="-25000" dirty="0" smtClean="0"/>
              <a:t>2</a:t>
            </a:r>
            <a:r>
              <a:rPr lang="en-US" dirty="0" smtClean="0"/>
              <a:t>. After several moves the PDA will be in a state q</a:t>
            </a:r>
            <a:r>
              <a:rPr lang="en-US" baseline="-25000" dirty="0" smtClean="0"/>
              <a:t>2</a:t>
            </a:r>
            <a:r>
              <a:rPr lang="en-US" dirty="0" smtClean="0"/>
              <a:t> and pops out Y</a:t>
            </a:r>
            <a:r>
              <a:rPr lang="en-US" baseline="-25000" dirty="0" smtClean="0"/>
              <a:t>2</a:t>
            </a:r>
            <a:r>
              <a:rPr lang="en-US" dirty="0" smtClean="0"/>
              <a:t>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Construction of Grammar G	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1518834"/>
            <a:ext cx="10515600" cy="4689126"/>
          </a:xfrm>
        </p:spPr>
        <p:txBody>
          <a:bodyPr/>
          <a:lstStyle/>
          <a:p>
            <a:r>
              <a:rPr lang="en-US" dirty="0" smtClean="0"/>
              <a:t>Our construction for an equivalent grammar uses variables. </a:t>
            </a:r>
          </a:p>
          <a:p>
            <a:r>
              <a:rPr lang="en-US" dirty="0" smtClean="0"/>
              <a:t>These variables represents a event consisting of</a:t>
            </a:r>
          </a:p>
          <a:p>
            <a:r>
              <a:rPr lang="en-US" dirty="0" smtClean="0"/>
              <a:t> The net popping of some symbol X from the stack.</a:t>
            </a:r>
          </a:p>
          <a:p>
            <a:r>
              <a:rPr lang="en-US" dirty="0" smtClean="0"/>
              <a:t>A change in state from some state p at the beginning to q when X has finally been replaced by ε on the stack.  </a:t>
            </a:r>
          </a:p>
          <a:p>
            <a:r>
              <a:rPr lang="en-US" dirty="0" smtClean="0"/>
              <a:t>We represent such a variable by composite symbol [</a:t>
            </a:r>
            <a:r>
              <a:rPr lang="en-US" dirty="0" err="1" smtClean="0"/>
              <a:t>pXq</a:t>
            </a:r>
            <a:r>
              <a:rPr lang="en-US" dirty="0" smtClean="0"/>
              <a:t>] </a:t>
            </a:r>
          </a:p>
          <a:p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6004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b="1" dirty="0" smtClean="0"/>
              <a:t>Theorem 6.14 : Let P={Q,∑,Γ,δ,q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,Z</a:t>
            </a:r>
            <a:r>
              <a:rPr lang="en-US" sz="2000" b="1" baseline="-25000" dirty="0" smtClean="0"/>
              <a:t>0</a:t>
            </a:r>
            <a:r>
              <a:rPr lang="en-US" sz="2000" b="1" dirty="0" smtClean="0"/>
              <a:t>} be a PDA then there is a Context Free Grammar G such that L(G)=N(P).</a:t>
            </a:r>
            <a:endParaRPr lang="en-US" sz="20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960895"/>
            <a:ext cx="10515600" cy="524706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Proof: </a:t>
            </a:r>
            <a:r>
              <a:rPr lang="en-US" dirty="0" smtClean="0"/>
              <a:t>We shall construct G={V,∑,R,S}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The set of Variables V consists of</a:t>
            </a:r>
          </a:p>
          <a:p>
            <a:pPr lvl="0">
              <a:buNone/>
            </a:pPr>
            <a:r>
              <a:rPr lang="en-US" dirty="0" smtClean="0"/>
              <a:t>		1.	The special symbol S, which is start symbol and </a:t>
            </a:r>
          </a:p>
          <a:p>
            <a:pPr lvl="0">
              <a:buNone/>
            </a:pPr>
            <a:r>
              <a:rPr lang="en-US" dirty="0" smtClean="0"/>
              <a:t>		2.	All symbols of the form [</a:t>
            </a:r>
            <a:r>
              <a:rPr lang="en-US" dirty="0" err="1" smtClean="0"/>
              <a:t>pXq</a:t>
            </a:r>
            <a:r>
              <a:rPr lang="en-US" dirty="0" smtClean="0"/>
              <a:t>], where p and q are states in Q    </a:t>
            </a:r>
          </a:p>
          <a:p>
            <a:pPr lvl="0">
              <a:buNone/>
            </a:pPr>
            <a:r>
              <a:rPr lang="en-US" dirty="0" smtClean="0"/>
              <a:t>                                and X is stack symbol in Γ.</a:t>
            </a:r>
          </a:p>
          <a:p>
            <a:pPr>
              <a:buNone/>
            </a:pPr>
            <a:r>
              <a:rPr lang="en-US" dirty="0" smtClean="0"/>
              <a:t>The productions of G are as follows</a:t>
            </a:r>
          </a:p>
          <a:p>
            <a:pPr lvl="0">
              <a:buNone/>
            </a:pPr>
            <a:endParaRPr lang="en-US" dirty="0" smtClean="0"/>
          </a:p>
          <a:p>
            <a:pPr marL="514350" lvl="0" indent="-514350">
              <a:buAutoNum type="arabicPeriod"/>
            </a:pPr>
            <a:r>
              <a:rPr lang="en-US" dirty="0" smtClean="0"/>
              <a:t>For all states p , G has the production S-&gt;[q</a:t>
            </a:r>
            <a:r>
              <a:rPr lang="en-US" baseline="-25000" dirty="0" smtClean="0"/>
              <a:t>0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p].</a:t>
            </a:r>
          </a:p>
          <a:p>
            <a:pPr marL="514350" lvl="0" indent="-514350">
              <a:buAutoNum type="arabicPeriod"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Remember [q</a:t>
            </a:r>
            <a:r>
              <a:rPr lang="en-US" baseline="-25000" dirty="0" smtClean="0"/>
              <a:t>0</a:t>
            </a:r>
            <a:r>
              <a:rPr lang="en-US" dirty="0" smtClean="0"/>
              <a:t>Z</a:t>
            </a:r>
            <a:r>
              <a:rPr lang="en-US" baseline="-25000" dirty="0" smtClean="0"/>
              <a:t>0</a:t>
            </a:r>
            <a:r>
              <a:rPr lang="en-US" dirty="0" smtClean="0"/>
              <a:t>p] represents an event which makes the PDA to pop Z</a:t>
            </a:r>
            <a:r>
              <a:rPr lang="en-US" baseline="-25000" dirty="0" smtClean="0"/>
              <a:t>0</a:t>
            </a:r>
            <a:r>
              <a:rPr lang="en-US" dirty="0" smtClean="0"/>
              <a:t> from</a:t>
            </a:r>
          </a:p>
          <a:p>
            <a:pPr>
              <a:buNone/>
            </a:pPr>
            <a:r>
              <a:rPr lang="en-US" dirty="0" smtClean="0"/>
              <a:t>stack by moving from state q</a:t>
            </a:r>
            <a:r>
              <a:rPr lang="en-US" baseline="-25000" dirty="0" smtClean="0"/>
              <a:t>0</a:t>
            </a:r>
            <a:r>
              <a:rPr lang="en-US" dirty="0" smtClean="0"/>
              <a:t> to p. (</a:t>
            </a:r>
            <a:r>
              <a:rPr lang="en-US" dirty="0" err="1" smtClean="0"/>
              <a:t>i.e</a:t>
            </a:r>
            <a:r>
              <a:rPr lang="en-US" dirty="0" smtClean="0"/>
              <a:t>) </a:t>
            </a:r>
            <a:r>
              <a:rPr lang="en-US" dirty="0" smtClean="0">
                <a:solidFill>
                  <a:srgbClr val="FF0000"/>
                </a:solidFill>
              </a:rPr>
              <a:t>(q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,w, Z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) Ⱶ (</a:t>
            </a:r>
            <a:r>
              <a:rPr lang="en-US" dirty="0" err="1" smtClean="0">
                <a:solidFill>
                  <a:srgbClr val="FF0000"/>
                </a:solidFill>
              </a:rPr>
              <a:t>p,ε,ε</a:t>
            </a:r>
            <a:r>
              <a:rPr lang="en-US" dirty="0" smtClean="0">
                <a:solidFill>
                  <a:srgbClr val="FF0000"/>
                </a:solidFill>
              </a:rPr>
              <a:t>).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means the starting symbol  generates all strings w that causes empty </a:t>
            </a:r>
          </a:p>
          <a:p>
            <a:pPr>
              <a:buNone/>
            </a:pPr>
            <a:r>
              <a:rPr lang="en-US" dirty="0" smtClean="0"/>
              <a:t>stack.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37569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3600" b="1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Contd...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968644"/>
            <a:ext cx="10515600" cy="5239316"/>
          </a:xfrm>
        </p:spPr>
        <p:txBody>
          <a:bodyPr>
            <a:normAutofit fontScale="85000" lnSpcReduction="20000"/>
          </a:bodyPr>
          <a:lstStyle/>
          <a:p>
            <a:pPr lvl="0">
              <a:buNone/>
            </a:pPr>
            <a:r>
              <a:rPr lang="en-US" dirty="0" smtClean="0"/>
              <a:t>2. </a:t>
            </a:r>
            <a:r>
              <a:rPr lang="en-US" dirty="0" smtClean="0">
                <a:solidFill>
                  <a:srgbClr val="FF0000"/>
                </a:solidFill>
              </a:rPr>
              <a:t>Let δ(</a:t>
            </a:r>
            <a:r>
              <a:rPr lang="en-US" dirty="0" err="1" smtClean="0">
                <a:solidFill>
                  <a:srgbClr val="FF0000"/>
                </a:solidFill>
              </a:rPr>
              <a:t>q,a,X</a:t>
            </a:r>
            <a:r>
              <a:rPr lang="en-US" dirty="0" smtClean="0">
                <a:solidFill>
                  <a:srgbClr val="FF0000"/>
                </a:solidFill>
              </a:rPr>
              <a:t>) contains the pair (r,Y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,…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Here a is either a symbol in ∑ or a= ε.</a:t>
            </a:r>
          </a:p>
          <a:p>
            <a:pPr lvl="0"/>
            <a:r>
              <a:rPr lang="en-US" dirty="0" smtClean="0"/>
              <a:t>K can either be any number, including 0 in which case the pair is (r, ε).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then for all list of states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,r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,…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baseline="-25000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G has the production</a:t>
            </a:r>
          </a:p>
          <a:p>
            <a:pPr>
              <a:buNone/>
            </a:pP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[q X 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 -&gt;a[rY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[r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] [r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]…. …. [r</a:t>
            </a:r>
            <a:r>
              <a:rPr lang="en-US" baseline="-25000" dirty="0" smtClean="0">
                <a:solidFill>
                  <a:srgbClr val="FF0000"/>
                </a:solidFill>
              </a:rPr>
              <a:t>k-1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</a:t>
            </a:r>
          </a:p>
          <a:p>
            <a:endParaRPr lang="en-US" dirty="0" smtClean="0"/>
          </a:p>
          <a:p>
            <a:r>
              <a:rPr lang="en-US" dirty="0" smtClean="0"/>
              <a:t>This production says one way to pop X from stack and go from state q to state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is to read ‘a’. then use some input to pop Y</a:t>
            </a:r>
            <a:r>
              <a:rPr lang="en-US" baseline="-25000" dirty="0" smtClean="0"/>
              <a:t>1</a:t>
            </a:r>
            <a:r>
              <a:rPr lang="en-US" dirty="0" smtClean="0"/>
              <a:t> and move from state r to r</a:t>
            </a:r>
            <a:r>
              <a:rPr lang="en-US" baseline="-25000" dirty="0" smtClean="0"/>
              <a:t>1 </a:t>
            </a:r>
            <a:r>
              <a:rPr lang="en-US" dirty="0" smtClean="0"/>
              <a:t> and so on.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We shall now prove the informal interpretation of the variable [</a:t>
            </a:r>
            <a:r>
              <a:rPr lang="en-US" dirty="0" err="1" smtClean="0"/>
              <a:t>qXp</a:t>
            </a:r>
            <a:r>
              <a:rPr lang="en-US" dirty="0" smtClean="0"/>
              <a:t>] is </a:t>
            </a:r>
          </a:p>
          <a:p>
            <a:pPr>
              <a:buNone/>
            </a:pPr>
            <a:r>
              <a:rPr lang="en-US" dirty="0" smtClean="0"/>
              <a:t>correct:  [</a:t>
            </a:r>
            <a:r>
              <a:rPr lang="en-US" dirty="0" err="1" smtClean="0"/>
              <a:t>qXp</a:t>
            </a:r>
            <a:r>
              <a:rPr lang="en-US" dirty="0" smtClean="0"/>
              <a:t>] -&gt;* w if and only if (</a:t>
            </a:r>
            <a:r>
              <a:rPr lang="en-US" dirty="0" err="1" smtClean="0"/>
              <a:t>q,w,X</a:t>
            </a:r>
            <a:r>
              <a:rPr lang="en-US" dirty="0" smtClean="0"/>
              <a:t>) Ⱶ* (</a:t>
            </a:r>
            <a:r>
              <a:rPr lang="en-US" dirty="0" err="1" smtClean="0"/>
              <a:t>p,ε,ε</a:t>
            </a:r>
            <a:r>
              <a:rPr lang="en-US" dirty="0" smtClean="0"/>
              <a:t>)</a:t>
            </a:r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5"/>
            <a:ext cx="10905066" cy="48417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IN" sz="3600" b="1" dirty="0" smtClean="0"/>
              <a:t>proof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838200" y="891153"/>
            <a:ext cx="10515600" cy="5316807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(If) suppose (</a:t>
            </a:r>
            <a:r>
              <a:rPr lang="en-US" dirty="0" err="1" smtClean="0"/>
              <a:t>q,w,X</a:t>
            </a:r>
            <a:r>
              <a:rPr lang="en-US" dirty="0" smtClean="0"/>
              <a:t>) Ⱶ* (</a:t>
            </a:r>
            <a:r>
              <a:rPr lang="en-US" dirty="0" err="1" smtClean="0"/>
              <a:t>p,ε,ε</a:t>
            </a:r>
            <a:r>
              <a:rPr lang="en-US" dirty="0" smtClean="0"/>
              <a:t>) we shall show (</a:t>
            </a:r>
            <a:r>
              <a:rPr lang="en-US" dirty="0" err="1" smtClean="0"/>
              <a:t>qXp</a:t>
            </a:r>
            <a:r>
              <a:rPr lang="en-US" dirty="0" smtClean="0"/>
              <a:t>) -&gt;*w by induction on the number </a:t>
            </a:r>
          </a:p>
          <a:p>
            <a:pPr>
              <a:buNone/>
            </a:pPr>
            <a:r>
              <a:rPr lang="en-US" dirty="0" smtClean="0"/>
              <a:t>of moves made by PDA.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Basis : One step, Then  must be in δ(</a:t>
            </a:r>
            <a:r>
              <a:rPr lang="en-US" dirty="0" err="1" smtClean="0"/>
              <a:t>q,w,X</a:t>
            </a:r>
            <a:r>
              <a:rPr lang="en-US" dirty="0" smtClean="0"/>
              <a:t>)= (</a:t>
            </a:r>
            <a:r>
              <a:rPr lang="en-US" dirty="0" err="1" smtClean="0"/>
              <a:t>p,ε</a:t>
            </a:r>
            <a:r>
              <a:rPr lang="en-US" dirty="0" smtClean="0"/>
              <a:t>) </a:t>
            </a:r>
          </a:p>
          <a:p>
            <a:pPr>
              <a:buNone/>
            </a:pPr>
            <a:r>
              <a:rPr lang="en-US" dirty="0" smtClean="0"/>
              <a:t>Then we can write the production [</a:t>
            </a:r>
            <a:r>
              <a:rPr lang="en-US" dirty="0" err="1" smtClean="0"/>
              <a:t>qXp</a:t>
            </a:r>
            <a:r>
              <a:rPr lang="en-US" dirty="0" smtClean="0"/>
              <a:t>]-&gt;w (by applying the rule2)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Suppose the sequence (</a:t>
            </a:r>
            <a:r>
              <a:rPr lang="en-US" dirty="0" err="1" smtClean="0"/>
              <a:t>q,w,X</a:t>
            </a:r>
            <a:r>
              <a:rPr lang="en-US" dirty="0" smtClean="0"/>
              <a:t>) Ⱶ* (</a:t>
            </a:r>
            <a:r>
              <a:rPr lang="en-US" dirty="0" err="1" smtClean="0"/>
              <a:t>p,ε,ε</a:t>
            </a:r>
            <a:r>
              <a:rPr lang="en-US" dirty="0" smtClean="0"/>
              <a:t>) takes n steps and n&gt;1 then the first</a:t>
            </a:r>
          </a:p>
          <a:p>
            <a:pPr>
              <a:buNone/>
            </a:pPr>
            <a:r>
              <a:rPr lang="en-US" dirty="0" smtClean="0"/>
              <a:t>move must look like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q,w,X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>
                <a:solidFill>
                  <a:srgbClr val="FF0000"/>
                </a:solidFill>
              </a:rPr>
              <a:t>Ⱶ(r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,x,Y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… </a:t>
            </a:r>
            <a:r>
              <a:rPr lang="en-US" dirty="0" err="1" smtClean="0">
                <a:solidFill>
                  <a:srgbClr val="FF0000"/>
                </a:solidFill>
              </a:rPr>
              <a:t>Y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) Ⱶ*(</a:t>
            </a:r>
            <a:r>
              <a:rPr lang="en-US" dirty="0" err="1" smtClean="0">
                <a:solidFill>
                  <a:srgbClr val="FF0000"/>
                </a:solidFill>
              </a:rPr>
              <a:t>p,ε,ε</a:t>
            </a:r>
            <a:r>
              <a:rPr lang="en-US" dirty="0" smtClean="0">
                <a:solidFill>
                  <a:srgbClr val="FF0000"/>
                </a:solidFill>
              </a:rPr>
              <a:t>) </a:t>
            </a:r>
            <a:r>
              <a:rPr lang="en-US" dirty="0" smtClean="0"/>
              <a:t>Where w=ax , where a is in ∑ or ε</a:t>
            </a:r>
          </a:p>
          <a:p>
            <a:r>
              <a:rPr lang="en-US" dirty="0" smtClean="0"/>
              <a:t>It follows that δ(</a:t>
            </a:r>
            <a:r>
              <a:rPr lang="en-US" dirty="0" err="1" smtClean="0"/>
              <a:t>q,a,X</a:t>
            </a:r>
            <a:r>
              <a:rPr lang="en-US" dirty="0" smtClean="0"/>
              <a:t>)= (r</a:t>
            </a:r>
            <a:r>
              <a:rPr lang="en-US" baseline="-25000" dirty="0" smtClean="0"/>
              <a:t>0</a:t>
            </a:r>
            <a:r>
              <a:rPr lang="en-US" dirty="0" smtClean="0"/>
              <a:t>,Y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… 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Then by construction of G there is a production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qXr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]-&gt;a[r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[r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]….. [r</a:t>
            </a:r>
            <a:r>
              <a:rPr lang="en-US" baseline="-25000" dirty="0" smtClean="0">
                <a:solidFill>
                  <a:srgbClr val="FF0000"/>
                </a:solidFill>
              </a:rPr>
              <a:t>k-1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 </a:t>
            </a:r>
            <a:r>
              <a:rPr lang="en-US" dirty="0" smtClean="0"/>
              <a:t>where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=p </a:t>
            </a:r>
            <a:r>
              <a:rPr lang="en-US" dirty="0" smtClean="0"/>
              <a:t>and r</a:t>
            </a:r>
            <a:r>
              <a:rPr lang="en-US" baseline="-25000" dirty="0" smtClean="0"/>
              <a:t>1</a:t>
            </a:r>
            <a:r>
              <a:rPr lang="en-US" dirty="0" smtClean="0"/>
              <a:t> r</a:t>
            </a:r>
            <a:r>
              <a:rPr lang="en-US" baseline="-25000" dirty="0" smtClean="0"/>
              <a:t>2…</a:t>
            </a:r>
            <a:r>
              <a:rPr lang="en-US" dirty="0" smtClean="0"/>
              <a:t>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are states in the </a:t>
            </a:r>
            <a:r>
              <a:rPr lang="en-US" dirty="0" smtClean="0"/>
              <a:t>PDA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(r</a:t>
            </a:r>
            <a:r>
              <a:rPr lang="en-US" baseline="-25000" dirty="0" smtClean="0">
                <a:solidFill>
                  <a:srgbClr val="FF0000"/>
                </a:solidFill>
              </a:rPr>
              <a:t>i-1</a:t>
            </a:r>
            <a:r>
              <a:rPr lang="en-US" dirty="0" smtClean="0">
                <a:solidFill>
                  <a:srgbClr val="FF0000"/>
                </a:solidFill>
              </a:rPr>
              <a:t>,w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, Y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)Ⱶ*(</a:t>
            </a:r>
            <a:r>
              <a:rPr lang="en-US" dirty="0" err="1" smtClean="0">
                <a:solidFill>
                  <a:srgbClr val="FF0000"/>
                </a:solidFill>
              </a:rPr>
              <a:t>r</a:t>
            </a:r>
            <a:r>
              <a:rPr lang="en-US" baseline="-25000" dirty="0" err="1" smtClean="0">
                <a:solidFill>
                  <a:srgbClr val="FF0000"/>
                </a:solidFill>
              </a:rPr>
              <a:t>i­</a:t>
            </a:r>
            <a:r>
              <a:rPr lang="en-US" dirty="0" err="1" smtClean="0">
                <a:solidFill>
                  <a:srgbClr val="FF0000"/>
                </a:solidFill>
              </a:rPr>
              <a:t>,ε,ε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Proof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</a:t>
            </a:r>
            <a:r>
              <a:rPr lang="en-US" dirty="0" smtClean="0"/>
              <a:t>only if) The proof is on the number of steps in the derivation.</a:t>
            </a:r>
          </a:p>
          <a:p>
            <a:r>
              <a:rPr lang="en-US" dirty="0" smtClean="0"/>
              <a:t>Basis</a:t>
            </a:r>
            <a:r>
              <a:rPr lang="en-US" dirty="0" smtClean="0"/>
              <a:t>: One </a:t>
            </a:r>
            <a:r>
              <a:rPr lang="en-US" dirty="0" smtClean="0"/>
              <a:t>step the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qXp</a:t>
            </a:r>
            <a:r>
              <a:rPr lang="en-US" dirty="0" smtClean="0">
                <a:solidFill>
                  <a:srgbClr val="FF0000"/>
                </a:solidFill>
              </a:rPr>
              <a:t>]-&gt;w </a:t>
            </a:r>
            <a:r>
              <a:rPr lang="en-US" dirty="0" smtClean="0"/>
              <a:t>must be a production </a:t>
            </a:r>
          </a:p>
          <a:p>
            <a:r>
              <a:rPr lang="en-US" dirty="0" smtClean="0"/>
              <a:t>There is only one way for this production to exist, there is a transition in </a:t>
            </a:r>
            <a:r>
              <a:rPr lang="en-US" dirty="0" smtClean="0"/>
              <a:t>PDA </a:t>
            </a:r>
            <a:r>
              <a:rPr lang="en-US" dirty="0" smtClean="0"/>
              <a:t>which pops X and moves from state q to p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q,w,X</a:t>
            </a:r>
            <a:r>
              <a:rPr lang="en-US" dirty="0" smtClean="0">
                <a:solidFill>
                  <a:srgbClr val="FF0000"/>
                </a:solidFill>
              </a:rPr>
              <a:t>)= (</a:t>
            </a:r>
            <a:r>
              <a:rPr lang="en-US" dirty="0" err="1" smtClean="0">
                <a:solidFill>
                  <a:srgbClr val="FF0000"/>
                </a:solidFill>
              </a:rPr>
              <a:t>p,ε,ε</a:t>
            </a:r>
            <a:r>
              <a:rPr lang="en-US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 (just apply the PDA to CFG conversion rule in reverse).</a:t>
            </a:r>
          </a:p>
          <a:p>
            <a:endParaRPr lang="en-US" dirty="0" smtClean="0"/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2B566528-1B12-4246-9431-5C2D7D08116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605B88-7F17-488F-A777-6E60EC8C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49" y="344981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IN" sz="3600" b="1" dirty="0" smtClean="0"/>
              <a:t>Proof</a:t>
            </a:r>
            <a:endParaRPr lang="en-US" sz="3600" b="1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E80C965-DB6D-4F81-9E9E-B027384D0BD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xmlns="" id="{A580F890-B085-4E95-96AA-55AEBEC5CE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xmlns="" id="{D3F51FEB-38FB-4F6C-9F7B-2F2AFAB654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1E547BA6-BAE0-43BB-A7CA-60F69CE252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381175C-E588-4ED4-8218-6F5EFCF64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52357" y="6356350"/>
            <a:ext cx="87666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GB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Department of Computer science and Engineering         CSB4302 - Theory of Computation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A drawing of a face&#10;&#10;Description automatically generated">
            <a:extLst>
              <a:ext uri="{FF2B5EF4-FFF2-40B4-BE49-F238E27FC236}">
                <a16:creationId xmlns:a16="http://schemas.microsoft.com/office/drawing/2014/main" xmlns="" id="{F0BF0B0A-7CD3-413F-9A65-2020079C9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203905" y="6447407"/>
            <a:ext cx="1462088" cy="358211"/>
          </a:xfrm>
          <a:prstGeom prst="rect">
            <a:avLst/>
          </a:prstGeom>
        </p:spPr>
      </p:pic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635430" y="1340603"/>
            <a:ext cx="10733867" cy="49371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Induction</a:t>
            </a:r>
            <a:r>
              <a:rPr lang="en-US" dirty="0" smtClean="0"/>
              <a:t>:</a:t>
            </a:r>
          </a:p>
          <a:p>
            <a:r>
              <a:rPr lang="en-US" dirty="0" smtClean="0"/>
              <a:t>Suppose </a:t>
            </a:r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q,X,p</a:t>
            </a:r>
            <a:r>
              <a:rPr lang="en-US" dirty="0" smtClean="0">
                <a:solidFill>
                  <a:srgbClr val="FF0000"/>
                </a:solidFill>
              </a:rPr>
              <a:t>]-&gt;*w </a:t>
            </a:r>
            <a:r>
              <a:rPr lang="en-US" dirty="0" smtClean="0"/>
              <a:t>by n steps n&gt;1.</a:t>
            </a:r>
          </a:p>
          <a:p>
            <a:r>
              <a:rPr lang="en-US" dirty="0" smtClean="0"/>
              <a:t>We consider the first sentential form</a:t>
            </a:r>
          </a:p>
          <a:p>
            <a:pPr algn="ctr"/>
            <a:r>
              <a:rPr lang="en-US" dirty="0" smtClean="0">
                <a:solidFill>
                  <a:srgbClr val="FF0000"/>
                </a:solidFill>
              </a:rPr>
              <a:t>[</a:t>
            </a:r>
            <a:r>
              <a:rPr lang="en-US" dirty="0" err="1" smtClean="0">
                <a:solidFill>
                  <a:srgbClr val="FF0000"/>
                </a:solidFill>
              </a:rPr>
              <a:t>qXr</a:t>
            </a:r>
            <a:r>
              <a:rPr lang="en-US" baseline="-25000" dirty="0" err="1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 -&gt; a[r</a:t>
            </a:r>
            <a:r>
              <a:rPr lang="en-US" baseline="-25000" dirty="0" smtClean="0">
                <a:solidFill>
                  <a:srgbClr val="FF0000"/>
                </a:solidFill>
              </a:rPr>
              <a:t>0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] [r</a:t>
            </a:r>
            <a:r>
              <a:rPr lang="en-US" baseline="-25000" dirty="0" smtClean="0">
                <a:solidFill>
                  <a:srgbClr val="FF0000"/>
                </a:solidFill>
              </a:rPr>
              <a:t>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] [r</a:t>
            </a:r>
            <a:r>
              <a:rPr lang="en-US" baseline="-25000" dirty="0" smtClean="0">
                <a:solidFill>
                  <a:srgbClr val="FF0000"/>
                </a:solidFill>
              </a:rPr>
              <a:t>2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]…. [r</a:t>
            </a:r>
            <a:r>
              <a:rPr lang="en-US" baseline="-25000" dirty="0" smtClean="0">
                <a:solidFill>
                  <a:srgbClr val="FF0000"/>
                </a:solidFill>
              </a:rPr>
              <a:t>k-1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baseline="-25000" dirty="0" smtClean="0">
                <a:solidFill>
                  <a:srgbClr val="FF0000"/>
                </a:solidFill>
              </a:rPr>
              <a:t>r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baseline="-25000" dirty="0" smtClean="0">
                <a:solidFill>
                  <a:srgbClr val="FF0000"/>
                </a:solidFill>
              </a:rPr>
              <a:t>k</a:t>
            </a:r>
            <a:r>
              <a:rPr lang="en-US" dirty="0" smtClean="0">
                <a:solidFill>
                  <a:srgbClr val="FF0000"/>
                </a:solidFill>
              </a:rPr>
              <a:t>] -&gt;* w</a:t>
            </a:r>
          </a:p>
          <a:p>
            <a:r>
              <a:rPr lang="en-US" dirty="0" smtClean="0"/>
              <a:t>Here </a:t>
            </a:r>
            <a:r>
              <a:rPr lang="en-US" dirty="0" err="1" smtClean="0"/>
              <a:t>r</a:t>
            </a:r>
            <a:r>
              <a:rPr lang="en-US" baseline="-25000" dirty="0" err="1" smtClean="0"/>
              <a:t>k</a:t>
            </a:r>
            <a:r>
              <a:rPr lang="en-US" dirty="0" smtClean="0"/>
              <a:t> = p. This production must come from</a:t>
            </a:r>
          </a:p>
          <a:p>
            <a:r>
              <a:rPr lang="en-US" dirty="0" smtClean="0"/>
              <a:t>δ(</a:t>
            </a:r>
            <a:r>
              <a:rPr lang="en-US" dirty="0" err="1" smtClean="0"/>
              <a:t>q,a,X</a:t>
            </a:r>
            <a:r>
              <a:rPr lang="en-US" dirty="0" smtClean="0"/>
              <a:t>)=(r</a:t>
            </a:r>
            <a:r>
              <a:rPr lang="en-US" baseline="-25000" dirty="0" smtClean="0"/>
              <a:t>0</a:t>
            </a:r>
            <a:r>
              <a:rPr lang="en-US" dirty="0" smtClean="0"/>
              <a:t>, Y</a:t>
            </a:r>
            <a:r>
              <a:rPr lang="en-US" baseline="-25000" dirty="0" smtClean="0"/>
              <a:t>1</a:t>
            </a:r>
            <a:r>
              <a:rPr lang="en-US" dirty="0" smtClean="0"/>
              <a:t>Y</a:t>
            </a:r>
            <a:r>
              <a:rPr lang="en-US" baseline="-25000" dirty="0" smtClean="0"/>
              <a:t>2</a:t>
            </a:r>
            <a:r>
              <a:rPr lang="en-US" dirty="0" smtClean="0"/>
              <a:t>…</a:t>
            </a:r>
            <a:r>
              <a:rPr lang="en-US" dirty="0" err="1" smtClean="0"/>
              <a:t>Y</a:t>
            </a:r>
            <a:r>
              <a:rPr lang="en-US" baseline="-25000" dirty="0" err="1" smtClean="0"/>
              <a:t>k</a:t>
            </a:r>
            <a:r>
              <a:rPr lang="en-US" dirty="0" smtClean="0"/>
              <a:t>)</a:t>
            </a:r>
          </a:p>
          <a:p>
            <a:r>
              <a:rPr lang="en-US" dirty="0" smtClean="0"/>
              <a:t>we can break w as w=aw</a:t>
            </a:r>
            <a:r>
              <a:rPr lang="en-US" baseline="-25000" dirty="0" smtClean="0"/>
              <a:t>1</a:t>
            </a:r>
            <a:r>
              <a:rPr lang="en-US" dirty="0" smtClean="0"/>
              <a:t>w</a:t>
            </a:r>
            <a:r>
              <a:rPr lang="en-US" baseline="-25000" dirty="0" smtClean="0"/>
              <a:t>2</a:t>
            </a:r>
            <a:r>
              <a:rPr lang="en-US" dirty="0" smtClean="0"/>
              <a:t>w</a:t>
            </a:r>
            <a:r>
              <a:rPr lang="en-US" baseline="-25000" dirty="0" smtClean="0"/>
              <a:t>3</a:t>
            </a:r>
            <a:r>
              <a:rPr lang="en-US" dirty="0" smtClean="0"/>
              <a:t>…w</a:t>
            </a:r>
            <a:r>
              <a:rPr lang="en-US" baseline="-25000" dirty="0" smtClean="0"/>
              <a:t>k </a:t>
            </a:r>
            <a:r>
              <a:rPr lang="en-US" dirty="0" smtClean="0"/>
              <a:t> such that   [r</a:t>
            </a:r>
            <a:r>
              <a:rPr lang="en-US" baseline="-25000" dirty="0" smtClean="0"/>
              <a:t>i-1</a:t>
            </a:r>
            <a:r>
              <a:rPr lang="en-US" dirty="0" smtClean="0"/>
              <a:t>Y</a:t>
            </a:r>
            <a:r>
              <a:rPr lang="en-US" baseline="-25000" dirty="0" smtClean="0"/>
              <a:t>i</a:t>
            </a:r>
            <a:r>
              <a:rPr lang="en-US" dirty="0" smtClean="0"/>
              <a:t>r</a:t>
            </a:r>
            <a:r>
              <a:rPr lang="en-US" baseline="-25000" dirty="0" smtClean="0"/>
              <a:t>i</a:t>
            </a:r>
            <a:r>
              <a:rPr lang="en-US" dirty="0" smtClean="0"/>
              <a:t>]-&gt;*w for all </a:t>
            </a:r>
            <a:r>
              <a:rPr lang="en-US" dirty="0" err="1" smtClean="0"/>
              <a:t>i</a:t>
            </a:r>
            <a:r>
              <a:rPr lang="en-US" dirty="0" smtClean="0"/>
              <a:t>=1..k</a:t>
            </a:r>
          </a:p>
          <a:p>
            <a:endParaRPr lang="en-US" dirty="0" smtClean="0"/>
          </a:p>
          <a:p>
            <a:pPr lvl="2"/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  <a:p>
            <a:pPr lvl="2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41872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A39FED5B493047A4A44D29CC209A4D" ma:contentTypeVersion="4" ma:contentTypeDescription="Create a new document." ma:contentTypeScope="" ma:versionID="e4226928cca37ca47d1e7b8ac61ace3b">
  <xsd:schema xmlns:xsd="http://www.w3.org/2001/XMLSchema" xmlns:xs="http://www.w3.org/2001/XMLSchema" xmlns:p="http://schemas.microsoft.com/office/2006/metadata/properties" xmlns:ns2="9a5db21a-d35a-46ce-8c5f-f5d5fc28f889" targetNamespace="http://schemas.microsoft.com/office/2006/metadata/properties" ma:root="true" ma:fieldsID="30653f601bd9c613437e44372399fb77" ns2:_="">
    <xsd:import namespace="9a5db21a-d35a-46ce-8c5f-f5d5fc28f8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5db21a-d35a-46ce-8c5f-f5d5fc28f8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FD1FD9E-B030-43F0-8376-147F41AA8017}"/>
</file>

<file path=customXml/itemProps2.xml><?xml version="1.0" encoding="utf-8"?>
<ds:datastoreItem xmlns:ds="http://schemas.openxmlformats.org/officeDocument/2006/customXml" ds:itemID="{99DAF2BD-CEA9-42CB-820B-8AB933E63DAD}"/>
</file>

<file path=customXml/itemProps3.xml><?xml version="1.0" encoding="utf-8"?>
<ds:datastoreItem xmlns:ds="http://schemas.openxmlformats.org/officeDocument/2006/customXml" ds:itemID="{5E5FAD60-2AAF-402B-BE2C-00D1D43FA8AA}"/>
</file>

<file path=docProps/app.xml><?xml version="1.0" encoding="utf-8"?>
<Properties xmlns="http://schemas.openxmlformats.org/officeDocument/2006/extended-properties" xmlns:vt="http://schemas.openxmlformats.org/officeDocument/2006/docPropsVTypes">
  <TotalTime>1424</TotalTime>
  <Words>1015</Words>
  <Application>Microsoft Office PowerPoint</Application>
  <PresentationFormat>Custom</PresentationFormat>
  <Paragraphs>180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EVERY PDA HAS AN EQUIVALENT CFG</vt:lpstr>
      <vt:lpstr>The stack poping and consumption of inputs   </vt:lpstr>
      <vt:lpstr>Construction of Grammar G </vt:lpstr>
      <vt:lpstr>Theorem 6.14 : Let P={Q,∑,Γ,δ,q0,Z0} be a PDA then there is a Context Free Grammar G such that L(G)=N(P).</vt:lpstr>
      <vt:lpstr>Contd...</vt:lpstr>
      <vt:lpstr>proof</vt:lpstr>
      <vt:lpstr>Proof</vt:lpstr>
      <vt:lpstr>Proof</vt:lpstr>
      <vt:lpstr>proof</vt:lpstr>
      <vt:lpstr>Converting the PDA into CFG</vt:lpstr>
      <vt:lpstr>Converting the PDA into CFG</vt:lpstr>
      <vt:lpstr>Converting the PDA into CFG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THANGAKUMAR J</dc:creator>
  <cp:lastModifiedBy>ADMIN</cp:lastModifiedBy>
  <cp:revision>89</cp:revision>
  <dcterms:created xsi:type="dcterms:W3CDTF">2020-06-15T12:13:30Z</dcterms:created>
  <dcterms:modified xsi:type="dcterms:W3CDTF">2020-11-04T11:23:27Z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0x01010060A39FED5B493047A4A44D29CC209A4D</vt:lpwstr>
  </property>
</Properties>
</file>