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0" r:id="rId3"/>
    <p:sldId id="323" r:id="rId4"/>
    <p:sldId id="324" r:id="rId5"/>
    <p:sldId id="325" r:id="rId6"/>
    <p:sldId id="326" r:id="rId7"/>
    <p:sldId id="327" r:id="rId8"/>
    <p:sldId id="3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Empty stack to accepting state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/>
          </a:bodyPr>
          <a:lstStyle/>
          <a:p>
            <a:r>
              <a:rPr lang="en-US" dirty="0" smtClean="0"/>
              <a:t>From Empty stack to final state</a:t>
            </a:r>
          </a:p>
          <a:p>
            <a:r>
              <a:rPr lang="en-US" dirty="0" smtClean="0"/>
              <a:t>If L=N(P</a:t>
            </a:r>
            <a:r>
              <a:rPr lang="en-US" baseline="-25000" dirty="0" smtClean="0"/>
              <a:t>N</a:t>
            </a:r>
            <a:r>
              <a:rPr lang="en-US" dirty="0" smtClean="0"/>
              <a:t>) for some PDA P</a:t>
            </a:r>
            <a:r>
              <a:rPr lang="en-US" baseline="-25000" dirty="0" smtClean="0"/>
              <a:t>N</a:t>
            </a:r>
            <a:r>
              <a:rPr lang="en-US" dirty="0" smtClean="0"/>
              <a:t>=(Q,∑,Γ,δ</a:t>
            </a:r>
            <a:r>
              <a:rPr lang="en-US" baseline="-25000" dirty="0" smtClean="0"/>
              <a:t>N,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,Z</a:t>
            </a:r>
            <a:r>
              <a:rPr lang="en-US" baseline="-25000" dirty="0" smtClean="0"/>
              <a:t>0</a:t>
            </a:r>
            <a:r>
              <a:rPr lang="en-US" dirty="0" smtClean="0"/>
              <a:t>) then there is a PDA P</a:t>
            </a:r>
            <a:r>
              <a:rPr lang="en-US" baseline="-25000" dirty="0" smtClean="0"/>
              <a:t>F</a:t>
            </a:r>
            <a:endParaRPr lang="en-US" dirty="0" smtClean="0"/>
          </a:p>
          <a:p>
            <a:r>
              <a:rPr lang="en-US" dirty="0" smtClean="0"/>
              <a:t>The idea behind the proof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empty stack to accepting st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09" y="2978778"/>
            <a:ext cx="5414527" cy="30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Proof Empty stack to accepting state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Here P</a:t>
            </a:r>
            <a:r>
              <a:rPr lang="en-US" baseline="-25000" dirty="0" smtClean="0"/>
              <a:t>F</a:t>
            </a:r>
            <a:r>
              <a:rPr lang="en-US" dirty="0" smtClean="0"/>
              <a:t> simulates P</a:t>
            </a:r>
            <a:r>
              <a:rPr lang="en-US" baseline="-25000" dirty="0" smtClean="0"/>
              <a:t>N</a:t>
            </a:r>
            <a:r>
              <a:rPr lang="en-US" dirty="0" smtClean="0"/>
              <a:t> and accepts if P</a:t>
            </a:r>
            <a:r>
              <a:rPr lang="en-US" baseline="-25000" dirty="0" smtClean="0"/>
              <a:t>N</a:t>
            </a:r>
            <a:r>
              <a:rPr lang="en-US" dirty="0" smtClean="0"/>
              <a:t> empties its stack.</a:t>
            </a:r>
          </a:p>
          <a:p>
            <a:pPr lvl="0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a new end marker, which is not a part of actual Γ is inserted to alarm that the stack is empty.</a:t>
            </a:r>
          </a:p>
          <a:p>
            <a:pPr lvl="0"/>
            <a:r>
              <a:rPr lang="en-US" dirty="0" smtClean="0"/>
              <a:t>A new starting state p</a:t>
            </a:r>
            <a:r>
              <a:rPr lang="en-US" baseline="-25000" dirty="0" smtClean="0"/>
              <a:t>0</a:t>
            </a:r>
            <a:r>
              <a:rPr lang="en-US" dirty="0" smtClean="0"/>
              <a:t> that moves to the state q</a:t>
            </a:r>
            <a:r>
              <a:rPr lang="en-US" baseline="-25000" dirty="0" smtClean="0"/>
              <a:t>0</a:t>
            </a:r>
            <a:r>
              <a:rPr lang="en-US" dirty="0" smtClean="0"/>
              <a:t>(starting state of P</a:t>
            </a:r>
            <a:r>
              <a:rPr lang="en-US" baseline="-25000" dirty="0" smtClean="0"/>
              <a:t>N</a:t>
            </a:r>
            <a:r>
              <a:rPr lang="en-US" dirty="0" smtClean="0"/>
              <a:t>) by pushing the symbol X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When the stack is empty then X</a:t>
            </a:r>
            <a:r>
              <a:rPr lang="en-US" baseline="-25000" dirty="0" smtClean="0"/>
              <a:t>0 </a:t>
            </a:r>
            <a:r>
              <a:rPr lang="en-US" dirty="0" smtClean="0"/>
              <a:t> is exposed , then we move on to our new accepting state P</a:t>
            </a:r>
            <a:r>
              <a:rPr lang="en-US" baseline="-25000" dirty="0" smtClean="0"/>
              <a:t>f</a:t>
            </a:r>
            <a:r>
              <a:rPr lang="en-US" dirty="0" smtClean="0"/>
              <a:t>. reading ε emptying the stack by </a:t>
            </a:r>
            <a:r>
              <a:rPr lang="en-US" dirty="0" err="1" smtClean="0"/>
              <a:t>poping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Proof Empty stack to accepting state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If we make the above changes the P</a:t>
            </a:r>
            <a:r>
              <a:rPr lang="en-US" baseline="-25000" dirty="0" smtClean="0"/>
              <a:t>N</a:t>
            </a:r>
            <a:r>
              <a:rPr lang="en-US" dirty="0" smtClean="0"/>
              <a:t> will become P</a:t>
            </a:r>
            <a:r>
              <a:rPr lang="en-US" baseline="-25000" dirty="0" smtClean="0"/>
              <a:t>f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 =( QU{P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} , ∑ , ΓU{X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}, </a:t>
            </a:r>
            <a:r>
              <a:rPr lang="en-US" b="1" dirty="0" err="1" smtClean="0">
                <a:solidFill>
                  <a:srgbClr val="FF0000"/>
                </a:solidFill>
              </a:rPr>
              <a:t>δ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b="1" baseline="-25000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 X</a:t>
            </a:r>
            <a:r>
              <a:rPr lang="en-US" b="1" baseline="-25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, {P</a:t>
            </a:r>
            <a:r>
              <a:rPr lang="en-US" b="1" baseline="-25000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})</a:t>
            </a:r>
          </a:p>
          <a:p>
            <a:r>
              <a:rPr lang="en-US" dirty="0" smtClean="0"/>
              <a:t>Compare this with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=(Q,∑,Γ,δ</a:t>
            </a:r>
            <a:r>
              <a:rPr lang="en-US" baseline="-25000" dirty="0" smtClean="0"/>
              <a:t>N,</a:t>
            </a:r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,Z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δ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 </a:t>
            </a:r>
            <a:r>
              <a:rPr lang="en-US" dirty="0" smtClean="0"/>
              <a:t>is defined by </a:t>
            </a:r>
          </a:p>
          <a:p>
            <a:r>
              <a:rPr lang="en-US" dirty="0" err="1" smtClean="0"/>
              <a:t>δ</a:t>
            </a:r>
            <a:r>
              <a:rPr lang="en-US" baseline="-25000" dirty="0" err="1" smtClean="0"/>
              <a:t>F</a:t>
            </a:r>
            <a:r>
              <a:rPr lang="en-US" dirty="0" smtClean="0"/>
              <a:t>(p</a:t>
            </a:r>
            <a:r>
              <a:rPr lang="en-US" baseline="-25000" dirty="0" smtClean="0"/>
              <a:t>0</a:t>
            </a:r>
            <a:r>
              <a:rPr lang="en-US" dirty="0" smtClean="0"/>
              <a:t>,ε,X</a:t>
            </a:r>
            <a:r>
              <a:rPr lang="en-US" baseline="-25000" dirty="0" smtClean="0"/>
              <a:t>0</a:t>
            </a:r>
            <a:r>
              <a:rPr lang="en-US" dirty="0" smtClean="0"/>
              <a:t>)={(q</a:t>
            </a:r>
            <a:r>
              <a:rPr lang="en-US" baseline="-25000" dirty="0" smtClean="0"/>
              <a:t>0,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)}</a:t>
            </a:r>
          </a:p>
          <a:p>
            <a:r>
              <a:rPr lang="en-US" dirty="0" err="1" smtClean="0"/>
              <a:t>δ</a:t>
            </a:r>
            <a:r>
              <a:rPr lang="en-US" baseline="-25000" dirty="0" err="1" smtClean="0"/>
              <a:t>F</a:t>
            </a:r>
            <a:r>
              <a:rPr lang="en-US" dirty="0" smtClean="0"/>
              <a:t>(</a:t>
            </a:r>
            <a:r>
              <a:rPr lang="en-US" dirty="0" err="1" smtClean="0"/>
              <a:t>q,a,Y</a:t>
            </a:r>
            <a:r>
              <a:rPr lang="en-US" dirty="0" smtClean="0"/>
              <a:t>) == 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N</a:t>
            </a:r>
            <a:r>
              <a:rPr lang="en-US" dirty="0" smtClean="0"/>
              <a:t>(</a:t>
            </a:r>
            <a:r>
              <a:rPr lang="en-US" dirty="0" err="1" smtClean="0"/>
              <a:t>q,a,Y</a:t>
            </a:r>
            <a:r>
              <a:rPr lang="en-US" dirty="0" smtClean="0"/>
              <a:t>) for all state q in Q, and all input symbol in  ∑</a:t>
            </a:r>
          </a:p>
          <a:p>
            <a:r>
              <a:rPr lang="en-US" dirty="0" err="1" smtClean="0"/>
              <a:t>δ</a:t>
            </a:r>
            <a:r>
              <a:rPr lang="en-US" baseline="-25000" dirty="0" err="1" smtClean="0"/>
              <a:t>F</a:t>
            </a:r>
            <a:r>
              <a:rPr lang="en-US" dirty="0" smtClean="0"/>
              <a:t>(q, ε, X</a:t>
            </a:r>
            <a:r>
              <a:rPr lang="en-US" baseline="-25000" dirty="0" smtClean="0"/>
              <a:t>0</a:t>
            </a:r>
            <a:r>
              <a:rPr lang="en-US" dirty="0" smtClean="0"/>
              <a:t>) = (p</a:t>
            </a:r>
            <a:r>
              <a:rPr lang="en-US" baseline="-25000" dirty="0" smtClean="0"/>
              <a:t>F</a:t>
            </a:r>
            <a:r>
              <a:rPr lang="en-US" dirty="0" smtClean="0"/>
              <a:t>, ε) 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098" y="5138495"/>
            <a:ext cx="6257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PDA which accepts “if else” using empty stack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DA-If el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0" y="2343214"/>
            <a:ext cx="6244589" cy="217454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783091" y="1718813"/>
          <a:ext cx="3763505" cy="708660"/>
        </p:xfrm>
        <a:graphic>
          <a:graphicData uri="http://schemas.openxmlformats.org/drawingml/2006/table">
            <a:tbl>
              <a:tblPr/>
              <a:tblGrid>
                <a:gridCol w="3763505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rule 1: push a 'Z' into the stack on reading a if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rule 2: pop 'Z' out of the stack on reading an else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rule 3: if the stack is empty it means that number of if s and else s are equal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45085" y="3293485"/>
          <a:ext cx="3902992" cy="1874520"/>
        </p:xfrm>
        <a:graphic>
          <a:graphicData uri="http://schemas.openxmlformats.org/drawingml/2006/table">
            <a:tbl>
              <a:tblPr/>
              <a:tblGrid>
                <a:gridCol w="975748"/>
                <a:gridCol w="975748"/>
                <a:gridCol w="975748"/>
                <a:gridCol w="975748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else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empty stack - hence accepted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PDA which accepts “if else” using accepting state (simulating empty stack)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DA-Empty Stack to Accepting St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3" y="1859797"/>
            <a:ext cx="8075932" cy="38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latin typeface="+mj-lt"/>
                <a:ea typeface="+mj-ea"/>
                <a:cs typeface="+mj-cs"/>
              </a:rPr>
              <a:t>PDA – Accepting State to empty stack.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DA  Accepting State to Empty Stack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26" y="2590799"/>
            <a:ext cx="8597684" cy="1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653129-78FC-4937-8598-BA7AA4E9C929}"/>
</file>

<file path=customXml/itemProps2.xml><?xml version="1.0" encoding="utf-8"?>
<ds:datastoreItem xmlns:ds="http://schemas.openxmlformats.org/officeDocument/2006/customXml" ds:itemID="{D78FDB42-F456-4437-99EB-DF562D3A82B0}"/>
</file>

<file path=customXml/itemProps3.xml><?xml version="1.0" encoding="utf-8"?>
<ds:datastoreItem xmlns:ds="http://schemas.openxmlformats.org/officeDocument/2006/customXml" ds:itemID="{992259BC-F163-4602-AFA9-EC0BBB3CFC5C}"/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420</Words>
  <Application>Microsoft Office PowerPoint</Application>
  <PresentationFormat>Custom</PresentationFormat>
  <Paragraphs>95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Empty stack to accepting state</vt:lpstr>
      <vt:lpstr>Proof Empty stack to accepting state</vt:lpstr>
      <vt:lpstr>Proof Empty stack to accepting state</vt:lpstr>
      <vt:lpstr>A PDA which accepts “if else” using empty stack</vt:lpstr>
      <vt:lpstr>A PDA which accepts “if else” using accepting state (simulating empty stack)</vt:lpstr>
      <vt:lpstr>PDA – Accepting State to empty stack.</vt:lpstr>
      <vt:lpstr>Thank You .. Have a Great Day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84</cp:revision>
  <dcterms:created xsi:type="dcterms:W3CDTF">2020-06-15T12:13:30Z</dcterms:created>
  <dcterms:modified xsi:type="dcterms:W3CDTF">2020-10-28T10:54:31Z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