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0" r:id="rId3"/>
    <p:sldId id="324" r:id="rId4"/>
    <p:sldId id="325" r:id="rId5"/>
    <p:sldId id="323" r:id="rId6"/>
    <p:sldId id="326" r:id="rId7"/>
    <p:sldId id="327" r:id="rId8"/>
    <p:sldId id="328" r:id="rId9"/>
    <p:sldId id="329" r:id="rId10"/>
    <p:sldId id="33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Trees for two Right Most Derivation – existence </a:t>
            </a:r>
            <a:r>
              <a:rPr lang="en-IN" sz="3600" b="1" dirty="0" smtClean="0">
                <a:solidFill>
                  <a:srgbClr val="FF0000"/>
                </a:solidFill>
              </a:rPr>
              <a:t>of two trees for same string is a proof for an </a:t>
            </a:r>
            <a:r>
              <a:rPr lang="en-IN" sz="3600" b="1" smtClean="0">
                <a:solidFill>
                  <a:srgbClr val="FF0000"/>
                </a:solidFill>
              </a:rPr>
              <a:t>ambiguous grammar.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4" name="Picture 13" descr="Tree and Right Most derivation - Ambiguit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24" y="1809171"/>
            <a:ext cx="3635515" cy="4467256"/>
          </a:xfrm>
          <a:prstGeom prst="rect">
            <a:avLst/>
          </a:prstGeom>
        </p:spPr>
      </p:pic>
      <p:pic>
        <p:nvPicPr>
          <p:cNvPr id="16" name="Picture 15" descr="Tree and Left Most derivati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041" y="1681199"/>
            <a:ext cx="3845970" cy="46321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Trees – Parse Trees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 parse tree is a pictorial representation of a derivation.</a:t>
            </a:r>
          </a:p>
          <a:p>
            <a:r>
              <a:rPr lang="en-US" dirty="0" smtClean="0"/>
              <a:t>Every derivation in a CFG can be represented using a tree.</a:t>
            </a:r>
          </a:p>
          <a:p>
            <a:r>
              <a:rPr lang="en-US" dirty="0" smtClean="0"/>
              <a:t>In a tree</a:t>
            </a:r>
          </a:p>
          <a:p>
            <a:pPr lvl="1"/>
            <a:r>
              <a:rPr lang="en-US" dirty="0" smtClean="0"/>
              <a:t>The root node is always the starting symbol.</a:t>
            </a:r>
          </a:p>
          <a:p>
            <a:pPr lvl="1"/>
            <a:r>
              <a:rPr lang="en-US" dirty="0" smtClean="0"/>
              <a:t>All intermediate nodes are variables.</a:t>
            </a:r>
          </a:p>
          <a:p>
            <a:pPr lvl="1"/>
            <a:r>
              <a:rPr lang="en-US" dirty="0" smtClean="0"/>
              <a:t>All leaf nodes are terminals.</a:t>
            </a:r>
          </a:p>
          <a:p>
            <a:pPr lvl="1"/>
            <a:r>
              <a:rPr lang="en-US" dirty="0" smtClean="0"/>
              <a:t>The string obtained by the derivation can be seen by reading the leaf nodes of the parse tree from left to right.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Yield of a parse tree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pPr lvl="1"/>
            <a:r>
              <a:rPr lang="en-US" dirty="0" smtClean="0"/>
              <a:t>Every derivation will end up in obtaining the string of terminals.</a:t>
            </a:r>
          </a:p>
          <a:p>
            <a:pPr lvl="1"/>
            <a:r>
              <a:rPr lang="en-US" dirty="0" smtClean="0"/>
              <a:t>So is the parse tree, the string obtained by the parse tree is called as the yield of the tree.</a:t>
            </a:r>
          </a:p>
          <a:p>
            <a:pPr lvl="1"/>
            <a:r>
              <a:rPr lang="en-US" dirty="0" smtClean="0"/>
              <a:t>The production S-&gt;</a:t>
            </a:r>
            <a:r>
              <a:rPr lang="en-US" dirty="0" err="1" smtClean="0"/>
              <a:t>AaB</a:t>
            </a:r>
            <a:r>
              <a:rPr lang="en-US" dirty="0" smtClean="0"/>
              <a:t> will have a equivalent tree as follows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Sample Tre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23" y="3345955"/>
            <a:ext cx="4934463" cy="2613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Yield of a parse tree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pPr lvl="1"/>
            <a:r>
              <a:rPr lang="en-US" dirty="0" smtClean="0"/>
              <a:t>The sub trees for these individual productions can be recursively defined to represent a full </a:t>
            </a:r>
            <a:r>
              <a:rPr lang="en-US" err="1" smtClean="0"/>
              <a:t>derivation</a:t>
            </a:r>
            <a:r>
              <a:rPr lang="en-US" smtClean="0"/>
              <a:t>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Sample Tre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23" y="3345955"/>
            <a:ext cx="4934463" cy="2613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Ambiguous Grammar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a CFG has more than one right most derivation or more than one left most derivation then the CFG is said to be a ambiguous grammar.</a:t>
            </a:r>
          </a:p>
          <a:p>
            <a:pPr>
              <a:buNone/>
            </a:pPr>
            <a:r>
              <a:rPr lang="en-US" dirty="0" smtClean="0"/>
              <a:t>So for proving the ambiguity of a grammar we need to show two left most derivation or two right most derivation for a string.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tree is not sufficient to prove the ambiguity of the grammar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Ambiguous Grammar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a CFG has more than one right most derivation or more than one left most derivation then the CFG is said to be a ambiguous grammar.</a:t>
            </a:r>
          </a:p>
          <a:p>
            <a:pPr>
              <a:buNone/>
            </a:pPr>
            <a:r>
              <a:rPr lang="en-US" dirty="0" smtClean="0"/>
              <a:t>So for proving the ambiguity of a grammar we need to show two left most derivation or two right most derivation for a string.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tree is not sufficient to prove the ambiguity of the grammar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Left Most Derivation and Trees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409268" cy="49371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G= E-</a:t>
            </a:r>
            <a:r>
              <a:rPr lang="en-US" dirty="0" smtClean="0"/>
              <a:t>&gt;E+E|E*E|(E)|I</a:t>
            </a:r>
          </a:p>
          <a:p>
            <a:pPr>
              <a:buNone/>
            </a:pPr>
            <a:r>
              <a:rPr lang="en-US" dirty="0" smtClean="0"/>
              <a:t>      I-</a:t>
            </a:r>
            <a:r>
              <a:rPr lang="en-US" dirty="0" smtClean="0"/>
              <a:t>&gt;</a:t>
            </a:r>
            <a:r>
              <a:rPr lang="en-US" dirty="0" err="1" smtClean="0"/>
              <a:t>a|b|c</a:t>
            </a:r>
            <a:endParaRPr lang="en-US" dirty="0" smtClean="0"/>
          </a:p>
          <a:p>
            <a:r>
              <a:rPr lang="en-US" dirty="0" smtClean="0"/>
              <a:t>Left Most Derivation </a:t>
            </a:r>
            <a:r>
              <a:rPr lang="en-US" b="1" dirty="0" smtClean="0"/>
              <a:t>“</a:t>
            </a:r>
            <a:r>
              <a:rPr lang="en-US" b="1" dirty="0" err="1" smtClean="0"/>
              <a:t>a+b</a:t>
            </a:r>
            <a:r>
              <a:rPr lang="en-US" b="1" dirty="0" smtClean="0"/>
              <a:t>*c”</a:t>
            </a:r>
            <a:endParaRPr lang="en-US" dirty="0" smtClean="0"/>
          </a:p>
          <a:p>
            <a:r>
              <a:rPr lang="en-US" dirty="0" smtClean="0"/>
              <a:t>E-&gt;</a:t>
            </a:r>
            <a:r>
              <a:rPr lang="en-US" b="1" dirty="0" smtClean="0"/>
              <a:t>E</a:t>
            </a:r>
            <a:r>
              <a:rPr lang="en-US" dirty="0" smtClean="0"/>
              <a:t>+E</a:t>
            </a:r>
          </a:p>
          <a:p>
            <a:r>
              <a:rPr lang="en-US" dirty="0" smtClean="0"/>
              <a:t>  -&gt;</a:t>
            </a:r>
            <a:r>
              <a:rPr lang="en-US" b="1" dirty="0" smtClean="0"/>
              <a:t>I</a:t>
            </a:r>
            <a:r>
              <a:rPr lang="en-US" dirty="0" smtClean="0"/>
              <a:t>+E</a:t>
            </a:r>
          </a:p>
          <a:p>
            <a:r>
              <a:rPr lang="en-US" dirty="0" smtClean="0"/>
              <a:t>  -&gt;</a:t>
            </a:r>
            <a:r>
              <a:rPr lang="en-US" dirty="0" err="1" smtClean="0"/>
              <a:t>a+</a:t>
            </a:r>
            <a:r>
              <a:rPr lang="en-US" b="1" dirty="0" err="1" smtClean="0"/>
              <a:t>E</a:t>
            </a:r>
            <a:endParaRPr lang="en-US" dirty="0" smtClean="0"/>
          </a:p>
          <a:p>
            <a:r>
              <a:rPr lang="en-US" dirty="0" smtClean="0"/>
              <a:t>  -&gt;</a:t>
            </a:r>
            <a:r>
              <a:rPr lang="en-US" dirty="0" err="1" smtClean="0"/>
              <a:t>a+</a:t>
            </a:r>
            <a:r>
              <a:rPr lang="en-US" b="1" dirty="0" err="1" smtClean="0"/>
              <a:t>E</a:t>
            </a:r>
            <a:r>
              <a:rPr lang="en-US" dirty="0" smtClean="0"/>
              <a:t>*E</a:t>
            </a:r>
          </a:p>
          <a:p>
            <a:r>
              <a:rPr lang="en-US" dirty="0" smtClean="0"/>
              <a:t>  -&gt;</a:t>
            </a:r>
            <a:r>
              <a:rPr lang="en-US" dirty="0" err="1" smtClean="0"/>
              <a:t>a+</a:t>
            </a:r>
            <a:r>
              <a:rPr lang="en-US" b="1" dirty="0" err="1" smtClean="0"/>
              <a:t>I</a:t>
            </a:r>
            <a:r>
              <a:rPr lang="en-US" dirty="0" smtClean="0"/>
              <a:t>*E</a:t>
            </a:r>
          </a:p>
          <a:p>
            <a:r>
              <a:rPr lang="en-US" dirty="0" smtClean="0"/>
              <a:t>  -&gt;</a:t>
            </a:r>
            <a:r>
              <a:rPr lang="en-US" dirty="0" err="1" smtClean="0"/>
              <a:t>a+b</a:t>
            </a:r>
            <a:r>
              <a:rPr lang="en-US" dirty="0" smtClean="0"/>
              <a:t>*</a:t>
            </a:r>
            <a:r>
              <a:rPr lang="en-US" b="1" dirty="0" smtClean="0"/>
              <a:t>E</a:t>
            </a:r>
            <a:endParaRPr lang="en-US" dirty="0" smtClean="0"/>
          </a:p>
          <a:p>
            <a:r>
              <a:rPr lang="en-US" dirty="0" smtClean="0"/>
              <a:t>  -&gt;</a:t>
            </a:r>
            <a:r>
              <a:rPr lang="en-US" dirty="0" err="1" smtClean="0"/>
              <a:t>a+b</a:t>
            </a:r>
            <a:r>
              <a:rPr lang="en-US" dirty="0" smtClean="0"/>
              <a:t>*</a:t>
            </a:r>
            <a:r>
              <a:rPr lang="en-US" b="1" dirty="0" smtClean="0"/>
              <a:t>I</a:t>
            </a:r>
            <a:endParaRPr lang="en-US" dirty="0" smtClean="0"/>
          </a:p>
          <a:p>
            <a:r>
              <a:rPr lang="en-US" dirty="0" smtClean="0"/>
              <a:t>  -&gt;</a:t>
            </a:r>
            <a:r>
              <a:rPr lang="en-US" dirty="0" err="1" smtClean="0"/>
              <a:t>a+b</a:t>
            </a:r>
            <a:r>
              <a:rPr lang="en-US" dirty="0" smtClean="0"/>
              <a:t>*c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ree and Left Most deriv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848" y="1123240"/>
            <a:ext cx="4137660" cy="4983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Right Most Derivation and Trees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409268" cy="4937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Right Most Derivation </a:t>
            </a:r>
            <a:r>
              <a:rPr lang="en-US" b="1" dirty="0" smtClean="0"/>
              <a:t>“</a:t>
            </a:r>
            <a:r>
              <a:rPr lang="en-US" b="1" dirty="0" err="1" smtClean="0"/>
              <a:t>a+b</a:t>
            </a:r>
            <a:r>
              <a:rPr lang="en-US" b="1" dirty="0" smtClean="0"/>
              <a:t>*c”</a:t>
            </a:r>
            <a:endParaRPr lang="en-US" dirty="0" smtClean="0"/>
          </a:p>
          <a:p>
            <a:r>
              <a:rPr lang="en-US" dirty="0" smtClean="0"/>
              <a:t>E-&gt;E+</a:t>
            </a:r>
            <a:r>
              <a:rPr lang="en-US" b="1" dirty="0" smtClean="0"/>
              <a:t>E</a:t>
            </a:r>
            <a:endParaRPr lang="en-US" dirty="0" smtClean="0"/>
          </a:p>
          <a:p>
            <a:r>
              <a:rPr lang="en-US" b="1" dirty="0" smtClean="0"/>
              <a:t>  </a:t>
            </a:r>
            <a:r>
              <a:rPr lang="en-US" dirty="0" smtClean="0"/>
              <a:t>-&gt;E+E*</a:t>
            </a:r>
            <a:r>
              <a:rPr lang="en-US" b="1" dirty="0" smtClean="0"/>
              <a:t>E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dirty="0" smtClean="0"/>
              <a:t>-&gt;E+E*</a:t>
            </a:r>
            <a:r>
              <a:rPr lang="en-US" b="1" dirty="0" smtClean="0"/>
              <a:t>I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dirty="0" smtClean="0"/>
              <a:t>-&gt;E+</a:t>
            </a:r>
            <a:r>
              <a:rPr lang="en-US" b="1" dirty="0" smtClean="0"/>
              <a:t>E</a:t>
            </a:r>
            <a:r>
              <a:rPr lang="en-US" dirty="0" smtClean="0"/>
              <a:t>*c</a:t>
            </a:r>
          </a:p>
          <a:p>
            <a:r>
              <a:rPr lang="en-US" dirty="0" smtClean="0"/>
              <a:t> -&gt;E+</a:t>
            </a:r>
            <a:r>
              <a:rPr lang="en-US" b="1" dirty="0" smtClean="0"/>
              <a:t>I</a:t>
            </a:r>
            <a:r>
              <a:rPr lang="en-US" dirty="0" smtClean="0"/>
              <a:t>*c</a:t>
            </a:r>
          </a:p>
          <a:p>
            <a:r>
              <a:rPr lang="en-US" dirty="0" smtClean="0"/>
              <a:t> -&gt;</a:t>
            </a:r>
            <a:r>
              <a:rPr lang="en-US" b="1" dirty="0" err="1" smtClean="0"/>
              <a:t>E</a:t>
            </a:r>
            <a:r>
              <a:rPr lang="en-US" dirty="0" err="1" smtClean="0"/>
              <a:t>+b</a:t>
            </a:r>
            <a:r>
              <a:rPr lang="en-US" dirty="0" smtClean="0"/>
              <a:t>*c</a:t>
            </a:r>
          </a:p>
          <a:p>
            <a:r>
              <a:rPr lang="en-US" dirty="0" smtClean="0"/>
              <a:t> -&gt;</a:t>
            </a:r>
            <a:r>
              <a:rPr lang="en-US" b="1" dirty="0" err="1" smtClean="0"/>
              <a:t>I</a:t>
            </a:r>
            <a:r>
              <a:rPr lang="en-US" dirty="0" err="1" smtClean="0"/>
              <a:t>+b</a:t>
            </a:r>
            <a:r>
              <a:rPr lang="en-US" dirty="0" smtClean="0"/>
              <a:t>*c</a:t>
            </a:r>
          </a:p>
          <a:p>
            <a:r>
              <a:rPr lang="en-US" dirty="0" smtClean="0"/>
              <a:t> -&gt;</a:t>
            </a:r>
            <a:r>
              <a:rPr lang="en-US" dirty="0" err="1" smtClean="0"/>
              <a:t>a+b</a:t>
            </a:r>
            <a:r>
              <a:rPr lang="en-US" dirty="0" smtClean="0"/>
              <a:t>*c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ree and Left Most deriv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848" y="1123240"/>
            <a:ext cx="4137660" cy="4983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Right Most Derivation and Trees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897464" cy="4937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Second Right Most Derivation </a:t>
            </a:r>
            <a:r>
              <a:rPr lang="en-US" b="1" dirty="0" smtClean="0"/>
              <a:t>“</a:t>
            </a:r>
            <a:r>
              <a:rPr lang="en-US" b="1" dirty="0" err="1" smtClean="0"/>
              <a:t>a+b</a:t>
            </a:r>
            <a:r>
              <a:rPr lang="en-US" b="1" dirty="0" smtClean="0"/>
              <a:t>*c”</a:t>
            </a:r>
            <a:endParaRPr lang="en-US" dirty="0" smtClean="0"/>
          </a:p>
          <a:p>
            <a:r>
              <a:rPr lang="en-US" dirty="0" smtClean="0"/>
              <a:t>E-&gt;E*</a:t>
            </a:r>
            <a:r>
              <a:rPr lang="en-US" b="1" dirty="0" smtClean="0"/>
              <a:t>E</a:t>
            </a:r>
            <a:endParaRPr lang="en-US" dirty="0" smtClean="0"/>
          </a:p>
          <a:p>
            <a:r>
              <a:rPr lang="en-US" dirty="0" smtClean="0"/>
              <a:t>  -&gt;E*</a:t>
            </a:r>
            <a:r>
              <a:rPr lang="en-US" b="1" dirty="0" smtClean="0"/>
              <a:t>I</a:t>
            </a:r>
            <a:endParaRPr lang="en-US" dirty="0" smtClean="0"/>
          </a:p>
          <a:p>
            <a:r>
              <a:rPr lang="en-US" dirty="0" smtClean="0"/>
              <a:t>  -&gt;</a:t>
            </a:r>
            <a:r>
              <a:rPr lang="en-US" b="1" dirty="0" smtClean="0"/>
              <a:t>E</a:t>
            </a:r>
            <a:r>
              <a:rPr lang="en-US" dirty="0" smtClean="0"/>
              <a:t>*c</a:t>
            </a:r>
          </a:p>
          <a:p>
            <a:r>
              <a:rPr lang="en-US" dirty="0" smtClean="0"/>
              <a:t>  -&gt;E+</a:t>
            </a:r>
            <a:r>
              <a:rPr lang="en-US" b="1" dirty="0" smtClean="0"/>
              <a:t>E</a:t>
            </a:r>
            <a:r>
              <a:rPr lang="en-US" dirty="0" smtClean="0"/>
              <a:t>*c</a:t>
            </a:r>
          </a:p>
          <a:p>
            <a:r>
              <a:rPr lang="en-US" dirty="0" smtClean="0"/>
              <a:t> -&gt;E+</a:t>
            </a:r>
            <a:r>
              <a:rPr lang="en-US" b="1" dirty="0" smtClean="0"/>
              <a:t>I</a:t>
            </a:r>
            <a:r>
              <a:rPr lang="en-US" dirty="0" smtClean="0"/>
              <a:t>*c</a:t>
            </a:r>
          </a:p>
          <a:p>
            <a:r>
              <a:rPr lang="en-US" dirty="0" smtClean="0"/>
              <a:t> -&gt;</a:t>
            </a:r>
            <a:r>
              <a:rPr lang="en-US" b="1" dirty="0" err="1" smtClean="0"/>
              <a:t>E</a:t>
            </a:r>
            <a:r>
              <a:rPr lang="en-US" dirty="0" err="1" smtClean="0"/>
              <a:t>+b</a:t>
            </a:r>
            <a:r>
              <a:rPr lang="en-US" dirty="0" smtClean="0"/>
              <a:t>*c</a:t>
            </a:r>
          </a:p>
          <a:p>
            <a:r>
              <a:rPr lang="en-US" dirty="0" smtClean="0"/>
              <a:t> -&gt;</a:t>
            </a:r>
            <a:r>
              <a:rPr lang="en-US" dirty="0" err="1" smtClean="0"/>
              <a:t>I+b</a:t>
            </a:r>
            <a:r>
              <a:rPr lang="en-US" dirty="0" smtClean="0"/>
              <a:t>*c</a:t>
            </a:r>
          </a:p>
          <a:p>
            <a:r>
              <a:rPr lang="en-US" dirty="0" smtClean="0"/>
              <a:t>-&gt;</a:t>
            </a:r>
            <a:r>
              <a:rPr lang="en-US" dirty="0" err="1" smtClean="0"/>
              <a:t>a+b</a:t>
            </a:r>
            <a:r>
              <a:rPr lang="en-US" dirty="0" smtClean="0"/>
              <a:t>*c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4" name="Picture 13" descr="Tree and Right Most derivation - Ambiguit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16" y="1387486"/>
            <a:ext cx="4130040" cy="50749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903CF-DB2C-4399-812E-4840C22268F6}"/>
</file>

<file path=customXml/itemProps2.xml><?xml version="1.0" encoding="utf-8"?>
<ds:datastoreItem xmlns:ds="http://schemas.openxmlformats.org/officeDocument/2006/customXml" ds:itemID="{92629F80-A432-4EE4-B34C-4C7E6FC668FC}"/>
</file>

<file path=customXml/itemProps3.xml><?xml version="1.0" encoding="utf-8"?>
<ds:datastoreItem xmlns:ds="http://schemas.openxmlformats.org/officeDocument/2006/customXml" ds:itemID="{4E36A000-E9A4-4BAD-B5DA-30D55EDC0342}"/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470</Words>
  <Application>Microsoft Office PowerPoint</Application>
  <PresentationFormat>Custom</PresentationFormat>
  <Paragraphs>101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Trees – Parse Trees</vt:lpstr>
      <vt:lpstr>Yield of a parse tree</vt:lpstr>
      <vt:lpstr>Yield of a parse tree</vt:lpstr>
      <vt:lpstr>Ambiguous Grammar</vt:lpstr>
      <vt:lpstr>Ambiguous Grammar</vt:lpstr>
      <vt:lpstr>Left Most Derivation and Trees</vt:lpstr>
      <vt:lpstr>Right Most Derivation and Trees</vt:lpstr>
      <vt:lpstr>Right Most Derivation and Trees</vt:lpstr>
      <vt:lpstr>Trees for two Right Most Derivation – existence of two trees for same string is a proof for an ambiguous grammar.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81</cp:revision>
  <dcterms:created xsi:type="dcterms:W3CDTF">2020-06-15T12:13:30Z</dcterms:created>
  <dcterms:modified xsi:type="dcterms:W3CDTF">2020-10-14T04:16:22Z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