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300" r:id="rId3"/>
    <p:sldId id="323" r:id="rId4"/>
    <p:sldId id="324" r:id="rId5"/>
    <p:sldId id="325" r:id="rId6"/>
    <p:sldId id="326" r:id="rId7"/>
    <p:sldId id="327" r:id="rId8"/>
    <p:sldId id="328" r:id="rId9"/>
    <p:sldId id="329" r:id="rId10"/>
    <p:sldId id="330" r:id="rId11"/>
    <p:sldId id="331" r:id="rId12"/>
    <p:sldId id="332" r:id="rId13"/>
    <p:sldId id="333" r:id="rId14"/>
    <p:sldId id="33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autoAdjust="0"/>
  </p:normalViewPr>
  <p:slideViewPr>
    <p:cSldViewPr snapToGrid="0">
      <p:cViewPr varScale="1">
        <p:scale>
          <a:sx n="98" d="100"/>
          <a:sy n="98" d="100"/>
        </p:scale>
        <p:origin x="-82" y="576"/>
      </p:cViewPr>
      <p:guideLst>
        <p:guide orient="horz" pos="2160"/>
        <p:guide pos="3840"/>
      </p:guideLst>
    </p:cSldViewPr>
  </p:slideViewPr>
  <p:outlineViewPr>
    <p:cViewPr>
      <p:scale>
        <a:sx n="33" d="100"/>
        <a:sy n="33" d="100"/>
      </p:scale>
      <p:origin x="0" y="677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2862"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pPr/>
              <a:t>22-10-2020</a:t>
            </a:fld>
            <a:endParaRPr lang="en-IN"/>
          </a:p>
        </p:txBody>
      </p:sp>
      <p:sp>
        <p:nvSpPr>
          <p:cNvPr id="4" name="Footer Placeholder 3">
            <a:extLst>
              <a:ext uri="{FF2B5EF4-FFF2-40B4-BE49-F238E27FC236}">
                <a16:creationId xmlns=""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pPr/>
              <a:t>‹#›</a:t>
            </a:fld>
            <a:endParaRPr lang="en-IN"/>
          </a:p>
        </p:txBody>
      </p:sp>
    </p:spTree>
    <p:extLst>
      <p:ext uri="{BB962C8B-B14F-4D97-AF65-F5344CB8AC3E}">
        <p14:creationId xmlns=""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pPr/>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pPr/>
              <a:t>‹#›</a:t>
            </a:fld>
            <a:endParaRPr lang="en-IN"/>
          </a:p>
        </p:txBody>
      </p:sp>
    </p:spTree>
    <p:extLst>
      <p:ext uri="{BB962C8B-B14F-4D97-AF65-F5344CB8AC3E}">
        <p14:creationId xmlns=""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6EC4D6-0FD4-41A5-8DD4-80759096037E}"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DCD0204-CEAC-4640-93BC-98E4EA0CC8D6}"/>
              </a:ext>
            </a:extLst>
          </p:cNvPr>
          <p:cNvSpPr>
            <a:spLocks noGrp="1"/>
          </p:cNvSpPr>
          <p:nvPr>
            <p:ph type="dt" sz="half" idx="10"/>
          </p:nvPr>
        </p:nvSpPr>
        <p:spPr/>
        <p:txBody>
          <a:bodyPr/>
          <a:lstStyle/>
          <a:p>
            <a:fld id="{6B6A20A7-EF3C-43BD-AA55-56345DEEA5E3}" type="datetime1">
              <a:rPr lang="en-IN" smtClean="0"/>
              <a:pPr/>
              <a:t>22-10-2020</a:t>
            </a:fld>
            <a:endParaRPr lang="en-IN"/>
          </a:p>
        </p:txBody>
      </p:sp>
      <p:sp>
        <p:nvSpPr>
          <p:cNvPr id="5" name="Footer Placeholder 4">
            <a:extLst>
              <a:ext uri="{FF2B5EF4-FFF2-40B4-BE49-F238E27FC236}">
                <a16:creationId xmlns="" xmlns:a16="http://schemas.microsoft.com/office/drawing/2014/main" id="{DB3311DD-1C40-40E9-B47A-E231B263DE4F}"/>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6037A-6358-4B67-ABA6-97BE6C71EC8E}"/>
              </a:ext>
            </a:extLst>
          </p:cNvPr>
          <p:cNvSpPr>
            <a:spLocks noGrp="1"/>
          </p:cNvSpPr>
          <p:nvPr>
            <p:ph type="dt" sz="half" idx="10"/>
          </p:nvPr>
        </p:nvSpPr>
        <p:spPr/>
        <p:txBody>
          <a:bodyPr/>
          <a:lstStyle/>
          <a:p>
            <a:fld id="{67067CFE-2C09-4820-8B53-D3B00376CA65}" type="datetime1">
              <a:rPr lang="en-IN" smtClean="0"/>
              <a:pPr/>
              <a:t>22-10-2020</a:t>
            </a:fld>
            <a:endParaRPr lang="en-IN"/>
          </a:p>
        </p:txBody>
      </p:sp>
      <p:sp>
        <p:nvSpPr>
          <p:cNvPr id="5" name="Footer Placeholder 4">
            <a:extLst>
              <a:ext uri="{FF2B5EF4-FFF2-40B4-BE49-F238E27FC236}">
                <a16:creationId xmlns="" xmlns:a16="http://schemas.microsoft.com/office/drawing/2014/main" id="{39188AE9-2487-40A0-BC98-75DC0443D7B6}"/>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EB8322-1663-4B11-9096-E75398729362}"/>
              </a:ext>
            </a:extLst>
          </p:cNvPr>
          <p:cNvSpPr>
            <a:spLocks noGrp="1"/>
          </p:cNvSpPr>
          <p:nvPr>
            <p:ph type="dt" sz="half" idx="10"/>
          </p:nvPr>
        </p:nvSpPr>
        <p:spPr/>
        <p:txBody>
          <a:bodyPr/>
          <a:lstStyle/>
          <a:p>
            <a:fld id="{46DC5C45-562E-4F3B-8ADD-6B7C098716B0}" type="datetime1">
              <a:rPr lang="en-IN" smtClean="0"/>
              <a:pPr/>
              <a:t>22-10-2020</a:t>
            </a:fld>
            <a:endParaRPr lang="en-IN"/>
          </a:p>
        </p:txBody>
      </p:sp>
      <p:sp>
        <p:nvSpPr>
          <p:cNvPr id="5" name="Footer Placeholder 4">
            <a:extLst>
              <a:ext uri="{FF2B5EF4-FFF2-40B4-BE49-F238E27FC236}">
                <a16:creationId xmlns="" xmlns:a16="http://schemas.microsoft.com/office/drawing/2014/main" id="{014D8BDE-9244-4852-B500-2AB8F0DCD59C}"/>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212165-AAA9-4C86-84A5-B0D929014464}"/>
              </a:ext>
            </a:extLst>
          </p:cNvPr>
          <p:cNvSpPr>
            <a:spLocks noGrp="1"/>
          </p:cNvSpPr>
          <p:nvPr>
            <p:ph type="dt" sz="half" idx="10"/>
          </p:nvPr>
        </p:nvSpPr>
        <p:spPr/>
        <p:txBody>
          <a:bodyPr/>
          <a:lstStyle/>
          <a:p>
            <a:fld id="{7F35356F-D9FA-4BF7-9B03-9BE117C49311}" type="datetime1">
              <a:rPr lang="en-IN" smtClean="0"/>
              <a:pPr/>
              <a:t>22-10-2020</a:t>
            </a:fld>
            <a:endParaRPr lang="en-IN"/>
          </a:p>
        </p:txBody>
      </p:sp>
      <p:sp>
        <p:nvSpPr>
          <p:cNvPr id="5" name="Footer Placeholder 4">
            <a:extLst>
              <a:ext uri="{FF2B5EF4-FFF2-40B4-BE49-F238E27FC236}">
                <a16:creationId xmlns="" xmlns:a16="http://schemas.microsoft.com/office/drawing/2014/main" id="{941CB5D3-5747-46A3-BABE-92E0F2426A45}"/>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516BB1E-B163-436B-8187-8864877D92CA}"/>
              </a:ext>
            </a:extLst>
          </p:cNvPr>
          <p:cNvSpPr>
            <a:spLocks noGrp="1"/>
          </p:cNvSpPr>
          <p:nvPr>
            <p:ph type="dt" sz="half" idx="10"/>
          </p:nvPr>
        </p:nvSpPr>
        <p:spPr/>
        <p:txBody>
          <a:bodyPr/>
          <a:lstStyle/>
          <a:p>
            <a:fld id="{4FFA3B9D-7337-41FD-BA1F-6411094EDAFE}" type="datetime1">
              <a:rPr lang="en-IN" smtClean="0"/>
              <a:pPr/>
              <a:t>22-10-2020</a:t>
            </a:fld>
            <a:endParaRPr lang="en-IN"/>
          </a:p>
        </p:txBody>
      </p:sp>
      <p:sp>
        <p:nvSpPr>
          <p:cNvPr id="5" name="Footer Placeholder 4">
            <a:extLst>
              <a:ext uri="{FF2B5EF4-FFF2-40B4-BE49-F238E27FC236}">
                <a16:creationId xmlns="" xmlns:a16="http://schemas.microsoft.com/office/drawing/2014/main" id="{3EEB2E47-B18A-420A-A68C-3917FC86F50D}"/>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C7D1786-B3C3-4A46-B744-CB54D950AC87}"/>
              </a:ext>
            </a:extLst>
          </p:cNvPr>
          <p:cNvSpPr>
            <a:spLocks noGrp="1"/>
          </p:cNvSpPr>
          <p:nvPr>
            <p:ph type="dt" sz="half" idx="10"/>
          </p:nvPr>
        </p:nvSpPr>
        <p:spPr/>
        <p:txBody>
          <a:bodyPr/>
          <a:lstStyle/>
          <a:p>
            <a:fld id="{2633940C-45BD-47E7-AFE2-D37D94F28DB9}" type="datetime1">
              <a:rPr lang="en-IN" smtClean="0"/>
              <a:pPr/>
              <a:t>22-10-2020</a:t>
            </a:fld>
            <a:endParaRPr lang="en-IN"/>
          </a:p>
        </p:txBody>
      </p:sp>
      <p:sp>
        <p:nvSpPr>
          <p:cNvPr id="6" name="Footer Placeholder 5">
            <a:extLst>
              <a:ext uri="{FF2B5EF4-FFF2-40B4-BE49-F238E27FC236}">
                <a16:creationId xmlns="" xmlns:a16="http://schemas.microsoft.com/office/drawing/2014/main" id="{03F7D358-400E-4C9A-A0EF-F1C431FAFAB4}"/>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6D25CDF-414B-4752-A07F-DFDA29431177}"/>
              </a:ext>
            </a:extLst>
          </p:cNvPr>
          <p:cNvSpPr>
            <a:spLocks noGrp="1"/>
          </p:cNvSpPr>
          <p:nvPr>
            <p:ph type="dt" sz="half" idx="10"/>
          </p:nvPr>
        </p:nvSpPr>
        <p:spPr/>
        <p:txBody>
          <a:bodyPr/>
          <a:lstStyle/>
          <a:p>
            <a:fld id="{8B35BAC8-BA71-4A76-BBDB-C92A1C8586D3}" type="datetime1">
              <a:rPr lang="en-IN" smtClean="0"/>
              <a:pPr/>
              <a:t>22-10-2020</a:t>
            </a:fld>
            <a:endParaRPr lang="en-IN"/>
          </a:p>
        </p:txBody>
      </p:sp>
      <p:sp>
        <p:nvSpPr>
          <p:cNvPr id="8" name="Footer Placeholder 7">
            <a:extLst>
              <a:ext uri="{FF2B5EF4-FFF2-40B4-BE49-F238E27FC236}">
                <a16:creationId xmlns="" xmlns:a16="http://schemas.microsoft.com/office/drawing/2014/main" id="{488D9921-8FEB-421B-949A-748701D169C7}"/>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9" name="Slide Number Placeholder 8">
            <a:extLst>
              <a:ext uri="{FF2B5EF4-FFF2-40B4-BE49-F238E27FC236}">
                <a16:creationId xmlns=""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D8B4FDC-BEA0-41AF-B590-D21013D22A3F}"/>
              </a:ext>
            </a:extLst>
          </p:cNvPr>
          <p:cNvSpPr>
            <a:spLocks noGrp="1"/>
          </p:cNvSpPr>
          <p:nvPr>
            <p:ph type="dt" sz="half" idx="10"/>
          </p:nvPr>
        </p:nvSpPr>
        <p:spPr/>
        <p:txBody>
          <a:bodyPr/>
          <a:lstStyle/>
          <a:p>
            <a:fld id="{72ABDBE4-8C46-41F8-A8D6-A312B4DF6A51}" type="datetime1">
              <a:rPr lang="en-IN" smtClean="0"/>
              <a:pPr/>
              <a:t>22-10-2020</a:t>
            </a:fld>
            <a:endParaRPr lang="en-IN"/>
          </a:p>
        </p:txBody>
      </p:sp>
      <p:sp>
        <p:nvSpPr>
          <p:cNvPr id="4" name="Footer Placeholder 3">
            <a:extLst>
              <a:ext uri="{FF2B5EF4-FFF2-40B4-BE49-F238E27FC236}">
                <a16:creationId xmlns="" xmlns:a16="http://schemas.microsoft.com/office/drawing/2014/main" id="{B985D7F1-FAC9-4379-B1F6-4529D5105D30}"/>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5" name="Slide Number Placeholder 4">
            <a:extLst>
              <a:ext uri="{FF2B5EF4-FFF2-40B4-BE49-F238E27FC236}">
                <a16:creationId xmlns=""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FD9DB21-3289-48FD-89BC-F10B93C3CF30}"/>
              </a:ext>
            </a:extLst>
          </p:cNvPr>
          <p:cNvSpPr>
            <a:spLocks noGrp="1"/>
          </p:cNvSpPr>
          <p:nvPr>
            <p:ph type="dt" sz="half" idx="10"/>
          </p:nvPr>
        </p:nvSpPr>
        <p:spPr/>
        <p:txBody>
          <a:bodyPr/>
          <a:lstStyle/>
          <a:p>
            <a:fld id="{5BD778FD-9EC0-4C70-BB12-9437A2F9AFA1}" type="datetime1">
              <a:rPr lang="en-IN" smtClean="0"/>
              <a:pPr/>
              <a:t>22-10-2020</a:t>
            </a:fld>
            <a:endParaRPr lang="en-IN"/>
          </a:p>
        </p:txBody>
      </p:sp>
      <p:sp>
        <p:nvSpPr>
          <p:cNvPr id="3" name="Footer Placeholder 2">
            <a:extLst>
              <a:ext uri="{FF2B5EF4-FFF2-40B4-BE49-F238E27FC236}">
                <a16:creationId xmlns="" xmlns:a16="http://schemas.microsoft.com/office/drawing/2014/main" id="{9342A39D-334B-4CDD-98C3-49DFE9935917}"/>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4" name="Slide Number Placeholder 3">
            <a:extLst>
              <a:ext uri="{FF2B5EF4-FFF2-40B4-BE49-F238E27FC236}">
                <a16:creationId xmlns=""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9597D9-283C-4F97-A323-93AFDC82DD55}"/>
              </a:ext>
            </a:extLst>
          </p:cNvPr>
          <p:cNvSpPr>
            <a:spLocks noGrp="1"/>
          </p:cNvSpPr>
          <p:nvPr>
            <p:ph type="dt" sz="half" idx="10"/>
          </p:nvPr>
        </p:nvSpPr>
        <p:spPr/>
        <p:txBody>
          <a:bodyPr/>
          <a:lstStyle/>
          <a:p>
            <a:fld id="{CB7F71A1-76DD-4AAC-9161-D52C908C3F87}" type="datetime1">
              <a:rPr lang="en-IN" smtClean="0"/>
              <a:pPr/>
              <a:t>22-10-2020</a:t>
            </a:fld>
            <a:endParaRPr lang="en-IN"/>
          </a:p>
        </p:txBody>
      </p:sp>
      <p:sp>
        <p:nvSpPr>
          <p:cNvPr id="6" name="Footer Placeholder 5">
            <a:extLst>
              <a:ext uri="{FF2B5EF4-FFF2-40B4-BE49-F238E27FC236}">
                <a16:creationId xmlns="" xmlns:a16="http://schemas.microsoft.com/office/drawing/2014/main" id="{49BCFF8F-ABAD-4A1A-B7DA-5EC2C5212EFB}"/>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291855-09E6-44C8-A445-3D770DE9245A}"/>
              </a:ext>
            </a:extLst>
          </p:cNvPr>
          <p:cNvSpPr>
            <a:spLocks noGrp="1"/>
          </p:cNvSpPr>
          <p:nvPr>
            <p:ph type="dt" sz="half" idx="10"/>
          </p:nvPr>
        </p:nvSpPr>
        <p:spPr/>
        <p:txBody>
          <a:bodyPr/>
          <a:lstStyle/>
          <a:p>
            <a:fld id="{8BBCF56D-5B44-42D9-8BB8-4F3BB8F9CB3E}" type="datetime1">
              <a:rPr lang="en-IN" smtClean="0"/>
              <a:pPr/>
              <a:t>22-10-2020</a:t>
            </a:fld>
            <a:endParaRPr lang="en-IN"/>
          </a:p>
        </p:txBody>
      </p:sp>
      <p:sp>
        <p:nvSpPr>
          <p:cNvPr id="6" name="Footer Placeholder 5">
            <a:extLst>
              <a:ext uri="{FF2B5EF4-FFF2-40B4-BE49-F238E27FC236}">
                <a16:creationId xmlns="" xmlns:a16="http://schemas.microsoft.com/office/drawing/2014/main" id="{7132D0C3-A75C-406C-8F58-00A15F631BAD}"/>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4C924-D9C9-43A7-9981-48889F95C93B}" type="datetime1">
              <a:rPr lang="en-IN" smtClean="0"/>
              <a:pPr/>
              <a:t>22-10-2020</a:t>
            </a:fld>
            <a:endParaRPr lang="en-IN"/>
          </a:p>
        </p:txBody>
      </p:sp>
      <p:sp>
        <p:nvSpPr>
          <p:cNvPr id="5" name="Footer Placeholder 4">
            <a:extLst>
              <a:ext uri="{FF2B5EF4-FFF2-40B4-BE49-F238E27FC236}">
                <a16:creationId xmlns=""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 xmlns:a16="http://schemas.microsoft.com/office/drawing/2014/main" id="{D55CA618-78A6-47F6-B865-E9315164FB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 xmlns:a16="http://schemas.microsoft.com/office/drawing/2014/main" id="{B83D307E-DF68-43F8-97CE-0AAE950A71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 xmlns:a16="http://schemas.microsoft.com/office/drawing/2014/main" id="{5546E3D2-37BF-4528-9851-2B2F628234A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 xmlns:a16="http://schemas.microsoft.com/office/drawing/2014/main" id="{752A0C69-DC4E-4FC0-843C-BAA27B3A56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3600" b="1" dirty="0" err="1" smtClean="0">
                <a:latin typeface="+mj-lt"/>
                <a:ea typeface="+mj-ea"/>
                <a:cs typeface="+mj-cs"/>
              </a:rPr>
              <a:t>B.Tech</a:t>
            </a:r>
            <a:r>
              <a:rPr lang="en-US" sz="3600" b="1" dirty="0" smtClean="0">
                <a:latin typeface="+mj-lt"/>
                <a:ea typeface="+mj-ea"/>
                <a:cs typeface="+mj-cs"/>
              </a:rPr>
              <a:t> Computer Science and Engineering – </a:t>
            </a:r>
            <a:r>
              <a:rPr lang="en-US" sz="3600" b="1" dirty="0" err="1" smtClean="0">
                <a:latin typeface="+mj-lt"/>
                <a:ea typeface="+mj-ea"/>
                <a:cs typeface="+mj-cs"/>
              </a:rPr>
              <a:t>Vth</a:t>
            </a:r>
            <a:r>
              <a:rPr lang="en-US" sz="3600" b="1" dirty="0" smtClean="0">
                <a:latin typeface="+mj-lt"/>
                <a:ea typeface="+mj-ea"/>
                <a:cs typeface="+mj-cs"/>
              </a:rPr>
              <a:t> Semester</a:t>
            </a:r>
          </a:p>
          <a:p>
            <a:pPr algn="ctr">
              <a:lnSpc>
                <a:spcPct val="90000"/>
              </a:lnSpc>
              <a:spcBef>
                <a:spcPct val="0"/>
              </a:spcBef>
              <a:spcAft>
                <a:spcPts val="600"/>
              </a:spcAft>
            </a:pPr>
            <a:r>
              <a:rPr lang="en-US" sz="3600" b="1" dirty="0" smtClean="0">
                <a:latin typeface="+mj-lt"/>
                <a:ea typeface="+mj-ea"/>
                <a:cs typeface="+mj-cs"/>
              </a:rPr>
              <a:t>Theory of Computation</a:t>
            </a:r>
          </a:p>
        </p:txBody>
      </p:sp>
      <p:pic>
        <p:nvPicPr>
          <p:cNvPr id="5" name="Picture 4" descr="A drawing of a face&#10;&#10;Description automatically generated">
            <a:extLst>
              <a:ext uri="{FF2B5EF4-FFF2-40B4-BE49-F238E27FC236}">
                <a16:creationId xmlns="" xmlns:a16="http://schemas.microsoft.com/office/drawing/2014/main" id="{F66FE3D0-78E3-4BB5-8CF5-4D1761BC2A0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 xmlns:a16="http://schemas.microsoft.com/office/drawing/2014/main" id="{A97A7F0A-04BB-42FC-A57C-919A2FBAD7DF}"/>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endParaRPr lang="en-US" sz="4400" b="1" dirty="0" smtClean="0"/>
          </a:p>
          <a:p>
            <a:pPr algn="ctr">
              <a:lnSpc>
                <a:spcPct val="90000"/>
              </a:lnSpc>
              <a:spcBef>
                <a:spcPct val="0"/>
              </a:spcBef>
              <a:spcAft>
                <a:spcPts val="600"/>
              </a:spcAft>
            </a:pPr>
            <a:r>
              <a:rPr lang="en-US" sz="4400" b="1" dirty="0" smtClean="0"/>
              <a:t>Department of Computer Science and Engineering</a:t>
            </a:r>
            <a:endParaRPr lang="en-US" sz="4400" b="1" dirty="0"/>
          </a:p>
        </p:txBody>
      </p:sp>
    </p:spTree>
    <p:extLst>
      <p:ext uri="{BB962C8B-B14F-4D97-AF65-F5344CB8AC3E}">
        <p14:creationId xmlns="" xmlns:p14="http://schemas.microsoft.com/office/powerpoint/2010/main" val="343388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The transition function</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774915" y="1356102"/>
            <a:ext cx="10733867" cy="4937100"/>
          </a:xfrm>
        </p:spPr>
        <p:txBody>
          <a:bodyPr>
            <a:normAutofit/>
          </a:bodyPr>
          <a:lstStyle/>
          <a:p>
            <a:pPr marL="514350" indent="-514350">
              <a:buAutoNum type="arabicPeriod"/>
            </a:pPr>
            <a:endParaRPr lang="en-US" dirty="0" smtClean="0"/>
          </a:p>
          <a:p>
            <a:pPr marL="514350" indent="-514350">
              <a:buAutoNum type="arabicPeriod"/>
            </a:pPr>
            <a:r>
              <a:rPr lang="el-GR" dirty="0" smtClean="0"/>
              <a:t>δ</a:t>
            </a:r>
            <a:r>
              <a:rPr lang="en-US" dirty="0" smtClean="0"/>
              <a:t>(q0,0,Z)=(q0,0Z) and </a:t>
            </a:r>
            <a:r>
              <a:rPr lang="el-GR" dirty="0" smtClean="0"/>
              <a:t>δ</a:t>
            </a:r>
            <a:r>
              <a:rPr lang="en-US" dirty="0" smtClean="0"/>
              <a:t>(q0,1,Z)=(q0,1Z)</a:t>
            </a:r>
          </a:p>
          <a:p>
            <a:pPr>
              <a:buNone/>
            </a:pPr>
            <a:endParaRPr lang="en-US" dirty="0" smtClean="0"/>
          </a:p>
          <a:p>
            <a:pPr>
              <a:buNone/>
            </a:pP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Sample Functionalit</a:t>
            </a:r>
            <a:r>
              <a:rPr lang="en-US" sz="3600" b="1" dirty="0" smtClean="0">
                <a:solidFill>
                  <a:srgbClr val="FF0000"/>
                </a:solidFill>
              </a:rPr>
              <a:t>y of PDA</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graphicFrame>
        <p:nvGraphicFramePr>
          <p:cNvPr id="15" name="Table 14"/>
          <p:cNvGraphicFramePr>
            <a:graphicFrameLocks noGrp="1"/>
          </p:cNvGraphicFramePr>
          <p:nvPr/>
        </p:nvGraphicFramePr>
        <p:xfrm>
          <a:off x="1069385" y="1611821"/>
          <a:ext cx="4649490" cy="2913688"/>
        </p:xfrm>
        <a:graphic>
          <a:graphicData uri="http://schemas.openxmlformats.org/drawingml/2006/table">
            <a:tbl>
              <a:tblPr/>
              <a:tblGrid>
                <a:gridCol w="1017807"/>
                <a:gridCol w="1345682"/>
                <a:gridCol w="550190"/>
                <a:gridCol w="612183"/>
                <a:gridCol w="581187"/>
                <a:gridCol w="542441"/>
              </a:tblGrid>
              <a:tr h="291369">
                <a:tc>
                  <a:txBody>
                    <a:bodyPr/>
                    <a:lstStyle/>
                    <a:p>
                      <a:pPr algn="ctr" fontAlgn="b"/>
                      <a:r>
                        <a:rPr lang="en-US" sz="1100" b="1" i="0" u="none" strike="noStrike" dirty="0">
                          <a:solidFill>
                            <a:srgbClr val="000000"/>
                          </a:solidFill>
                          <a:latin typeface="Calibri"/>
                        </a:rPr>
                        <a:t>input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latin typeface="Calibri"/>
                        </a:rPr>
                        <a:t>action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en-US" sz="1100" b="1" i="0" u="none" strike="noStrike" dirty="0">
                          <a:solidFill>
                            <a:srgbClr val="000000"/>
                          </a:solidFill>
                          <a:latin typeface="Calibri"/>
                        </a:rPr>
                        <a:t>Stack</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r>
              <a:tr h="291369">
                <a:tc>
                  <a:txBody>
                    <a:bodyPr/>
                    <a:lstStyle/>
                    <a:p>
                      <a:pPr algn="l" fontAlgn="b"/>
                      <a:r>
                        <a:rPr lang="en-US" sz="1100" b="0" i="0" u="none" strike="noStrike" dirty="0">
                          <a:solidFill>
                            <a:srgbClr val="000000"/>
                          </a:solidFill>
                          <a:latin typeface="Calibri"/>
                        </a:rPr>
                        <a:t>110e011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push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l" fontAlgn="b"/>
                      <a:r>
                        <a:rPr lang="en-US" sz="1100" b="0" i="0" u="none" strike="noStrike" dirty="0">
                          <a:solidFill>
                            <a:srgbClr val="000000"/>
                          </a:solidFill>
                          <a:latin typeface="Calibri"/>
                        </a:rPr>
                        <a:t>10e011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push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l" fontAlgn="b"/>
                      <a:r>
                        <a:rPr lang="en-US" sz="1100" b="0" i="0" u="none" strike="noStrike" dirty="0">
                          <a:solidFill>
                            <a:srgbClr val="000000"/>
                          </a:solidFill>
                          <a:latin typeface="Calibri"/>
                        </a:rPr>
                        <a:t>0e011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push</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l" fontAlgn="b"/>
                      <a:r>
                        <a:rPr lang="en-US" sz="1100" b="0" i="0" u="none" strike="noStrike">
                          <a:solidFill>
                            <a:srgbClr val="000000"/>
                          </a:solidFill>
                          <a:latin typeface="Calibri"/>
                        </a:rPr>
                        <a:t>e011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move to another state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l" fontAlgn="b"/>
                      <a:r>
                        <a:rPr lang="en-US" sz="1100" b="0" i="0" u="none" strike="noStrike">
                          <a:solidFill>
                            <a:srgbClr val="000000"/>
                          </a:solidFill>
                          <a:latin typeface="Calibri"/>
                        </a:rPr>
                        <a:t>"011"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dirty="0">
                          <a:solidFill>
                            <a:srgbClr val="000000"/>
                          </a:solidFill>
                          <a:latin typeface="Calibri"/>
                        </a:rPr>
                        <a:t>pop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latin typeface="Calibri"/>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r" fontAlgn="b"/>
                      <a:r>
                        <a:rPr lang="en-US" sz="1100" b="0" i="0" u="none" strike="noStrike">
                          <a:solidFill>
                            <a:srgbClr val="000000"/>
                          </a:solidFill>
                          <a:latin typeface="Calibri"/>
                        </a:rPr>
                        <a:t>11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291369">
                <a:tc>
                  <a:txBody>
                    <a:bodyPr/>
                    <a:lstStyle/>
                    <a:p>
                      <a:pPr algn="r" fontAlgn="b"/>
                      <a:r>
                        <a:rPr lang="en-US" sz="1100" b="0" i="0" u="none" strike="noStrike">
                          <a:solidFill>
                            <a:srgbClr val="00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pop</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582736">
                <a:tc>
                  <a:txBody>
                    <a:bodyPr/>
                    <a:lstStyle/>
                    <a:p>
                      <a:pPr algn="l" fontAlgn="b"/>
                      <a:r>
                        <a:rPr lang="en-US" sz="1100" b="0" i="0" u="none" strike="noStrike">
                          <a:solidFill>
                            <a:srgbClr val="000000"/>
                          </a:solidFill>
                          <a:latin typeface="Calibri"/>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Calibri"/>
                        </a:rPr>
                        <a:t>Move to the accepting state- accept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Z0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6" name="Table 15"/>
          <p:cNvGraphicFramePr>
            <a:graphicFrameLocks noGrp="1"/>
          </p:cNvGraphicFramePr>
          <p:nvPr/>
        </p:nvGraphicFramePr>
        <p:xfrm>
          <a:off x="7641633" y="2394489"/>
          <a:ext cx="1851078" cy="1064010"/>
        </p:xfrm>
        <a:graphic>
          <a:graphicData uri="http://schemas.openxmlformats.org/drawingml/2006/table">
            <a:tbl>
              <a:tblPr/>
              <a:tblGrid>
                <a:gridCol w="617026"/>
                <a:gridCol w="657721"/>
                <a:gridCol w="576331"/>
              </a:tblGrid>
              <a:tr h="354670">
                <a:tc>
                  <a:txBody>
                    <a:bodyPr/>
                    <a:lstStyle/>
                    <a:p>
                      <a:pPr algn="l" fontAlgn="b"/>
                      <a:r>
                        <a:rPr lang="en-US" sz="1100" b="0" i="0" u="none" strike="noStrike" dirty="0">
                          <a:solidFill>
                            <a:srgbClr val="000000"/>
                          </a:solidFill>
                          <a:latin typeface="Calibri"/>
                        </a:rPr>
                        <a:t>YZ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FF0000"/>
                          </a:solidFill>
                          <a:latin typeface="Calibri"/>
                        </a:rPr>
                        <a:t>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54670">
                <a:tc>
                  <a:txBody>
                    <a:bodyPr/>
                    <a:lstStyle/>
                    <a:p>
                      <a:pPr algn="l" fontAlgn="b"/>
                      <a:r>
                        <a:rPr lang="en-US" sz="1100" b="0" i="0" u="none" strike="noStrike">
                          <a:solidFill>
                            <a:srgbClr val="000000"/>
                          </a:solidFill>
                          <a:latin typeface="Calibri"/>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a:solidFill>
                            <a:srgbClr val="FF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54670">
                <a:tc>
                  <a:txBody>
                    <a:bodyPr/>
                    <a:lstStyle/>
                    <a:p>
                      <a:pPr algn="l" fontAlgn="b"/>
                      <a:r>
                        <a:rPr lang="en-US" sz="1100" b="0" i="0" u="none" strike="noStrike">
                          <a:solidFill>
                            <a:srgbClr val="000000"/>
                          </a:solidFill>
                          <a:latin typeface="Calibri"/>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FF0000"/>
                          </a:solidFill>
                          <a:latin typeface="Calibri"/>
                        </a:rPr>
                        <a:t>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100" b="0" i="0" u="none" strike="noStrike" dirty="0">
                          <a:solidFill>
                            <a:srgbClr val="FF0000"/>
                          </a:solidFill>
                          <a:latin typeface="Calibri"/>
                        </a:rPr>
                        <a:t>Z</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The Resultant PDA</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774915" y="1356102"/>
            <a:ext cx="10733867" cy="4937100"/>
          </a:xfrm>
        </p:spPr>
        <p:txBody>
          <a:bodyPr>
            <a:normAutofit/>
          </a:bodyPr>
          <a:lstStyle/>
          <a:p>
            <a:pPr>
              <a:buNone/>
            </a:pPr>
            <a:endParaRPr lang="en-US" dirty="0" smtClean="0"/>
          </a:p>
          <a:p>
            <a:pPr>
              <a:buNone/>
            </a:pP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pic>
        <p:nvPicPr>
          <p:cNvPr id="13" name="Picture 12" descr="Palindrome PDA.jpg"/>
          <p:cNvPicPr>
            <a:picLocks noChangeAspect="1"/>
          </p:cNvPicPr>
          <p:nvPr/>
        </p:nvPicPr>
        <p:blipFill>
          <a:blip r:embed="rId3"/>
          <a:stretch>
            <a:fillRect/>
          </a:stretch>
        </p:blipFill>
        <p:spPr>
          <a:xfrm>
            <a:off x="1559840" y="1911006"/>
            <a:ext cx="8343900" cy="4213860"/>
          </a:xfrm>
          <a:prstGeom prst="rect">
            <a:avLst/>
          </a:prstGeom>
        </p:spPr>
      </p:pic>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The transition </a:t>
            </a:r>
            <a:r>
              <a:rPr lang="en-US" sz="3600" b="1" kern="1200" dirty="0" smtClean="0">
                <a:solidFill>
                  <a:srgbClr val="FF0000"/>
                </a:solidFill>
                <a:latin typeface="+mj-lt"/>
                <a:ea typeface="+mj-ea"/>
                <a:cs typeface="+mj-cs"/>
              </a:rPr>
              <a:t>of the PDA for input 1111</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774915" y="1356102"/>
            <a:ext cx="10733867" cy="4937100"/>
          </a:xfrm>
        </p:spPr>
        <p:txBody>
          <a:bodyPr>
            <a:normAutofit/>
          </a:bodyPr>
          <a:lstStyle/>
          <a:p>
            <a:pPr marL="514350" indent="-514350">
              <a:buAutoNum type="arabicPeriod"/>
            </a:pPr>
            <a:endParaRPr lang="en-US" dirty="0" smtClean="0"/>
          </a:p>
          <a:p>
            <a:pPr>
              <a:buNone/>
            </a:pPr>
            <a:endParaRPr lang="en-US" dirty="0" smtClean="0"/>
          </a:p>
          <a:p>
            <a:pPr>
              <a:buNone/>
            </a:pP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pic>
        <p:nvPicPr>
          <p:cNvPr id="13" name="Picture 12" descr="Palindrome PDA Transitions.jpg"/>
          <p:cNvPicPr>
            <a:picLocks noChangeAspect="1"/>
          </p:cNvPicPr>
          <p:nvPr/>
        </p:nvPicPr>
        <p:blipFill>
          <a:blip r:embed="rId3"/>
          <a:stretch>
            <a:fillRect/>
          </a:stretch>
        </p:blipFill>
        <p:spPr>
          <a:xfrm>
            <a:off x="2211026" y="1366563"/>
            <a:ext cx="4716780" cy="5349240"/>
          </a:xfrm>
          <a:prstGeom prst="rect">
            <a:avLst/>
          </a:prstGeom>
        </p:spPr>
      </p:pic>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Instantaneous Descriptio</a:t>
            </a:r>
            <a:r>
              <a:rPr lang="en-US" sz="3600" b="1" dirty="0" smtClean="0">
                <a:solidFill>
                  <a:srgbClr val="FF0000"/>
                </a:solidFill>
              </a:rPr>
              <a:t>n of Automata</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774915" y="1356102"/>
            <a:ext cx="10733867" cy="4937100"/>
          </a:xfrm>
        </p:spPr>
        <p:txBody>
          <a:bodyPr>
            <a:normAutofit/>
          </a:bodyPr>
          <a:lstStyle/>
          <a:p>
            <a:pPr marL="514350" indent="-514350">
              <a:buAutoNum type="arabicPeriod"/>
            </a:pPr>
            <a:endParaRPr lang="en-US" dirty="0" smtClean="0"/>
          </a:p>
          <a:p>
            <a:pPr>
              <a:buNone/>
            </a:pPr>
            <a:r>
              <a:rPr lang="en-IN" dirty="0" smtClean="0"/>
              <a:t>Let P be the PDA (Q,∑, Γ,δ,q</a:t>
            </a:r>
            <a:r>
              <a:rPr lang="en-IN" baseline="-25000" dirty="0" smtClean="0"/>
              <a:t>0</a:t>
            </a:r>
            <a:r>
              <a:rPr lang="en-IN" dirty="0" smtClean="0"/>
              <a:t>,Z</a:t>
            </a:r>
            <a:r>
              <a:rPr lang="en-IN" baseline="-25000" dirty="0" smtClean="0"/>
              <a:t>0</a:t>
            </a:r>
            <a:r>
              <a:rPr lang="en-IN" dirty="0" smtClean="0"/>
              <a:t>,F)</a:t>
            </a:r>
            <a:endParaRPr lang="en-US" dirty="0" smtClean="0"/>
          </a:p>
          <a:p>
            <a:pPr>
              <a:buNone/>
            </a:pPr>
            <a:endParaRPr lang="en-IN" dirty="0" smtClean="0"/>
          </a:p>
          <a:p>
            <a:pPr>
              <a:buNone/>
            </a:pPr>
            <a:r>
              <a:rPr lang="en-IN" dirty="0" smtClean="0"/>
              <a:t>If </a:t>
            </a:r>
            <a:r>
              <a:rPr lang="en-IN" dirty="0" smtClean="0"/>
              <a:t>(</a:t>
            </a:r>
            <a:r>
              <a:rPr lang="en-IN" dirty="0" err="1" smtClean="0"/>
              <a:t>q,a,X</a:t>
            </a:r>
            <a:r>
              <a:rPr lang="en-IN" dirty="0" smtClean="0"/>
              <a:t>) contains (p, α</a:t>
            </a:r>
            <a:r>
              <a:rPr lang="en-IN" dirty="0" smtClean="0"/>
              <a:t>) </a:t>
            </a:r>
            <a:r>
              <a:rPr lang="en-IN" dirty="0" err="1" smtClean="0"/>
              <a:t>i.e</a:t>
            </a:r>
            <a:r>
              <a:rPr lang="en-IN" dirty="0" smtClean="0"/>
              <a:t> δ(</a:t>
            </a:r>
            <a:r>
              <a:rPr lang="en-IN" dirty="0" err="1" smtClean="0"/>
              <a:t>q,a,X</a:t>
            </a:r>
            <a:r>
              <a:rPr lang="en-IN" dirty="0" smtClean="0"/>
              <a:t>) </a:t>
            </a:r>
            <a:r>
              <a:rPr lang="en-IN" dirty="0" smtClean="0"/>
              <a:t>=</a:t>
            </a:r>
            <a:r>
              <a:rPr lang="en-IN" dirty="0" smtClean="0"/>
              <a:t> (p, α) </a:t>
            </a:r>
            <a:endParaRPr lang="en-IN" dirty="0" smtClean="0"/>
          </a:p>
          <a:p>
            <a:pPr>
              <a:buNone/>
            </a:pPr>
            <a:endParaRPr lang="en-IN" dirty="0" smtClean="0"/>
          </a:p>
          <a:p>
            <a:pPr>
              <a:buNone/>
            </a:pPr>
            <a:r>
              <a:rPr lang="en-IN" dirty="0" smtClean="0"/>
              <a:t>δ </a:t>
            </a:r>
            <a:r>
              <a:rPr lang="en-IN" dirty="0" smtClean="0"/>
              <a:t>(</a:t>
            </a:r>
            <a:r>
              <a:rPr lang="en-IN" dirty="0" err="1" smtClean="0"/>
              <a:t>q,aw,Xβ</a:t>
            </a:r>
            <a:r>
              <a:rPr lang="en-IN" dirty="0" smtClean="0"/>
              <a:t>)  Ⱶ  (</a:t>
            </a:r>
            <a:r>
              <a:rPr lang="en-IN" dirty="0" err="1" smtClean="0"/>
              <a:t>p,w,αβ</a:t>
            </a:r>
            <a:r>
              <a:rPr lang="en-IN" dirty="0" smtClean="0"/>
              <a:t>)</a:t>
            </a:r>
            <a:endParaRPr lang="en-US" dirty="0" smtClean="0"/>
          </a:p>
          <a:p>
            <a:pPr>
              <a:buNone/>
            </a:pPr>
            <a:endParaRPr lang="en-US" dirty="0" smtClean="0"/>
          </a:p>
          <a:p>
            <a:pPr>
              <a:buNone/>
            </a:pP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IN" sz="3600" b="1" dirty="0" smtClean="0"/>
              <a:t>Pushdown Automata - PDA</a:t>
            </a:r>
            <a:endParaRPr lang="en-US" sz="3600" b="1" kern="1200" dirty="0">
              <a:solidFill>
                <a:schemeClr val="tx1"/>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838200" y="1518834"/>
            <a:ext cx="10515600" cy="4689126"/>
          </a:xfrm>
        </p:spPr>
        <p:txBody>
          <a:bodyPr/>
          <a:lstStyle/>
          <a:p>
            <a:pPr>
              <a:buNone/>
            </a:pPr>
            <a:endParaRPr lang="en-US" dirty="0" smtClean="0"/>
          </a:p>
          <a:p>
            <a:r>
              <a:rPr lang="en-US" dirty="0" smtClean="0"/>
              <a:t>NFA, e NFA and DFA are recognizing machines for  Regular languages (Defined by Regular Expressions).</a:t>
            </a:r>
          </a:p>
          <a:p>
            <a:r>
              <a:rPr lang="en-US" dirty="0" smtClean="0"/>
              <a:t>Pushdown Automata is the recognizing machine for Context Free Languages (Defined by Context Free Grammars).</a:t>
            </a:r>
          </a:p>
          <a:p>
            <a:r>
              <a:rPr lang="en-US" dirty="0" smtClean="0"/>
              <a:t>There are some  languages which are not context free , those languages cannot be accepted or recognized by PDAs</a:t>
            </a:r>
          </a:p>
          <a:p>
            <a:pPr lvl="2">
              <a:buNone/>
            </a:pPr>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IN" sz="3600" b="1" dirty="0" smtClean="0"/>
              <a:t>PDA an Informal Introduction</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endParaRPr lang="en-US" dirty="0" smtClean="0"/>
          </a:p>
          <a:p>
            <a:r>
              <a:rPr lang="en-US" dirty="0" smtClean="0"/>
              <a:t>PDA is essentially a epsilon NFA.</a:t>
            </a:r>
          </a:p>
          <a:p>
            <a:r>
              <a:rPr lang="en-US" dirty="0" smtClean="0"/>
              <a:t>It has got an additional feature called as stack</a:t>
            </a:r>
          </a:p>
          <a:p>
            <a:r>
              <a:rPr lang="en-US" dirty="0" smtClean="0"/>
              <a:t>Stack is the same data structure we know already.</a:t>
            </a:r>
          </a:p>
          <a:p>
            <a:r>
              <a:rPr lang="en-US" dirty="0" smtClean="0"/>
              <a:t>We can read, push and pop elements on the top of the stack.</a:t>
            </a:r>
          </a:p>
          <a:p>
            <a:r>
              <a:rPr lang="en-US" dirty="0" smtClean="0"/>
              <a:t>Through this stack PDA can remember a finite amount of information.</a:t>
            </a:r>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IN" sz="3600" b="1" kern="1200" dirty="0" smtClean="0">
                <a:solidFill>
                  <a:srgbClr val="FF0000"/>
                </a:solidFill>
                <a:latin typeface="+mj-lt"/>
                <a:ea typeface="+mj-ea"/>
                <a:cs typeface="+mj-cs"/>
              </a:rPr>
              <a:t>PDA</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pic>
        <p:nvPicPr>
          <p:cNvPr id="14" name="Content Placeholder 13" descr="PDA - Block Diagram.png"/>
          <p:cNvPicPr>
            <a:picLocks noGrp="1" noChangeAspect="1"/>
          </p:cNvPicPr>
          <p:nvPr>
            <p:ph idx="1"/>
          </p:nvPr>
        </p:nvPicPr>
        <p:blipFill>
          <a:blip r:embed="rId3"/>
          <a:stretch>
            <a:fillRect/>
          </a:stretch>
        </p:blipFill>
        <p:spPr>
          <a:xfrm>
            <a:off x="4883786" y="1658318"/>
            <a:ext cx="6220750" cy="3688400"/>
          </a:xfrm>
        </p:spPr>
      </p:pic>
      <p:sp>
        <p:nvSpPr>
          <p:cNvPr id="15" name="TextBox 14"/>
          <p:cNvSpPr txBox="1"/>
          <p:nvPr/>
        </p:nvSpPr>
        <p:spPr>
          <a:xfrm>
            <a:off x="720671" y="1573078"/>
            <a:ext cx="3649851" cy="4801314"/>
          </a:xfrm>
          <a:prstGeom prst="rect">
            <a:avLst/>
          </a:prstGeom>
          <a:noFill/>
        </p:spPr>
        <p:txBody>
          <a:bodyPr wrap="square" rtlCol="0">
            <a:spAutoFit/>
          </a:bodyPr>
          <a:lstStyle/>
          <a:p>
            <a:pPr>
              <a:buFont typeface="Arial" pitchFamily="34" charset="0"/>
              <a:buChar char="•"/>
            </a:pPr>
            <a:r>
              <a:rPr lang="en-US" dirty="0" smtClean="0"/>
              <a:t> Like NFAs, PDA s also has states and moves from one state to another on reading an input.</a:t>
            </a:r>
          </a:p>
          <a:p>
            <a:pPr>
              <a:buFont typeface="Arial" pitchFamily="34" charset="0"/>
              <a:buChar char="•"/>
            </a:pPr>
            <a:endParaRPr lang="en-US" dirty="0" smtClean="0"/>
          </a:p>
          <a:p>
            <a:pPr>
              <a:buFont typeface="Arial" pitchFamily="34" charset="0"/>
              <a:buChar char="•"/>
            </a:pPr>
            <a:r>
              <a:rPr lang="en-US" dirty="0" smtClean="0"/>
              <a:t>For every transition it consumes the input and moves to state which may or may not be the same state.</a:t>
            </a:r>
          </a:p>
          <a:p>
            <a:pPr>
              <a:buFont typeface="Arial" pitchFamily="34" charset="0"/>
              <a:buChar char="•"/>
            </a:pPr>
            <a:endParaRPr lang="en-US" dirty="0" smtClean="0"/>
          </a:p>
          <a:p>
            <a:pPr>
              <a:buFont typeface="Arial" pitchFamily="34" charset="0"/>
              <a:buChar char="•"/>
            </a:pPr>
            <a:r>
              <a:rPr lang="en-US" dirty="0" smtClean="0"/>
              <a:t>If </a:t>
            </a:r>
            <a:r>
              <a:rPr lang="el-GR" dirty="0" smtClean="0"/>
              <a:t>ε</a:t>
            </a:r>
            <a:r>
              <a:rPr lang="en-US" dirty="0" smtClean="0"/>
              <a:t> is the input symbol then no input is consumed.</a:t>
            </a:r>
          </a:p>
          <a:p>
            <a:pPr>
              <a:buFont typeface="Arial" pitchFamily="34" charset="0"/>
              <a:buChar char="•"/>
            </a:pPr>
            <a:endParaRPr lang="en-US" dirty="0" smtClean="0"/>
          </a:p>
          <a:p>
            <a:pPr>
              <a:buFont typeface="Arial" pitchFamily="34" charset="0"/>
              <a:buChar char="•"/>
            </a:pPr>
            <a:r>
              <a:rPr lang="en-US" dirty="0" smtClean="0"/>
              <a:t>For every transition the PDA replaces the symbol at top of the stack.</a:t>
            </a:r>
          </a:p>
          <a:p>
            <a:endParaRPr lang="en-US" dirty="0" smtClean="0"/>
          </a:p>
          <a:p>
            <a:endParaRPr lang="en-US" dirty="0" smtClean="0"/>
          </a:p>
          <a:p>
            <a:endParaRPr lang="en-US" dirty="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Stack Replacement in the PDA s </a:t>
            </a:r>
            <a:r>
              <a:rPr lang="en-US" sz="3600" b="1" kern="1200" dirty="0" err="1" smtClean="0">
                <a:solidFill>
                  <a:srgbClr val="FF0000"/>
                </a:solidFill>
                <a:latin typeface="+mj-lt"/>
                <a:ea typeface="+mj-ea"/>
                <a:cs typeface="+mj-cs"/>
              </a:rPr>
              <a:t>transions</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r>
              <a:rPr lang="en-US" dirty="0" smtClean="0"/>
              <a:t>PDA replaces the symbol on the top of the stack.</a:t>
            </a:r>
          </a:p>
          <a:p>
            <a:r>
              <a:rPr lang="en-US" dirty="0" smtClean="0"/>
              <a:t>If the symbol is </a:t>
            </a:r>
            <a:r>
              <a:rPr lang="el-GR" b="1" dirty="0" smtClean="0"/>
              <a:t>ε</a:t>
            </a:r>
            <a:r>
              <a:rPr lang="en-US" dirty="0" smtClean="0"/>
              <a:t> then the stack is </a:t>
            </a:r>
            <a:r>
              <a:rPr lang="en-US" dirty="0" err="1" smtClean="0"/>
              <a:t>poped</a:t>
            </a:r>
            <a:r>
              <a:rPr lang="en-US" dirty="0" smtClean="0"/>
              <a:t>.</a:t>
            </a:r>
          </a:p>
          <a:p>
            <a:r>
              <a:rPr lang="en-US" dirty="0" smtClean="0"/>
              <a:t>The replaced symbol and the symbol previously on the top of the stack can be same. (No change in the stack top).</a:t>
            </a:r>
          </a:p>
          <a:p>
            <a:r>
              <a:rPr lang="en-US" dirty="0" smtClean="0"/>
              <a:t>The stack top can be replaced by other symbol. (No push , No pop)</a:t>
            </a:r>
          </a:p>
          <a:p>
            <a:r>
              <a:rPr lang="en-US" dirty="0" smtClean="0"/>
              <a:t>The stack top can be replaced by two or more symbols. (stack top is replaced with one symbol and the other symbols pushed one after the other on to the stack)</a:t>
            </a:r>
          </a:p>
          <a:p>
            <a:endParaRPr lang="en-US" dirty="0" smtClean="0"/>
          </a:p>
          <a:p>
            <a:endParaRPr lang="en-US" dirty="0" smtClean="0"/>
          </a:p>
          <a:p>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Let us consider the language for palindromes</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1" y="1340603"/>
            <a:ext cx="4269784" cy="4937100"/>
          </a:xfrm>
        </p:spPr>
        <p:txBody>
          <a:bodyPr>
            <a:normAutofit/>
          </a:bodyPr>
          <a:lstStyle/>
          <a:p>
            <a:endParaRPr lang="en-US" dirty="0" smtClean="0"/>
          </a:p>
          <a:p>
            <a:endParaRPr lang="en-US" dirty="0" smtClean="0"/>
          </a:p>
          <a:p>
            <a:endParaRPr lang="en-US" dirty="0" smtClean="0"/>
          </a:p>
          <a:p>
            <a:endParaRPr lang="en-US" dirty="0" smtClean="0"/>
          </a:p>
          <a:p>
            <a:r>
              <a:rPr lang="en-US" dirty="0" smtClean="0"/>
              <a:t>P-&gt;</a:t>
            </a:r>
            <a:r>
              <a:rPr lang="el-GR" dirty="0" smtClean="0"/>
              <a:t> ε</a:t>
            </a:r>
            <a:endParaRPr lang="en-US" dirty="0" smtClean="0"/>
          </a:p>
          <a:p>
            <a:r>
              <a:rPr lang="en-US" dirty="0" smtClean="0"/>
              <a:t>P-&gt;0P0</a:t>
            </a:r>
          </a:p>
          <a:p>
            <a:r>
              <a:rPr lang="en-US" dirty="0" smtClean="0"/>
              <a:t>P-&gt;1P1</a:t>
            </a:r>
          </a:p>
          <a:p>
            <a:pPr>
              <a:buNone/>
            </a:pPr>
            <a:r>
              <a:rPr lang="en-US" dirty="0" smtClean="0"/>
              <a:t>we assume the inputs like </a:t>
            </a:r>
          </a:p>
          <a:p>
            <a:pPr>
              <a:buNone/>
            </a:pPr>
            <a:r>
              <a:rPr lang="en-US" dirty="0" smtClean="0"/>
              <a:t>{1</a:t>
            </a:r>
            <a:r>
              <a:rPr lang="el-GR" dirty="0" smtClean="0"/>
              <a:t>ε</a:t>
            </a:r>
            <a:r>
              <a:rPr lang="en-US" dirty="0" smtClean="0"/>
              <a:t>1,0</a:t>
            </a:r>
            <a:r>
              <a:rPr lang="el-GR" dirty="0" smtClean="0"/>
              <a:t>ε</a:t>
            </a:r>
            <a:r>
              <a:rPr lang="en-US" dirty="0" smtClean="0"/>
              <a:t>0, 10</a:t>
            </a:r>
            <a:r>
              <a:rPr lang="el-GR" dirty="0" smtClean="0"/>
              <a:t>ε</a:t>
            </a:r>
            <a:r>
              <a:rPr lang="en-US" dirty="0" smtClean="0"/>
              <a:t>01,01</a:t>
            </a:r>
            <a:r>
              <a:rPr lang="el-GR" dirty="0" smtClean="0"/>
              <a:t>ε</a:t>
            </a:r>
            <a:r>
              <a:rPr lang="en-US" dirty="0" smtClean="0"/>
              <a:t>10,….}</a:t>
            </a:r>
          </a:p>
          <a:p>
            <a:endParaRPr lang="en-US" dirty="0" smtClean="0"/>
          </a:p>
          <a:p>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pic>
        <p:nvPicPr>
          <p:cNvPr id="1027" name="Picture 3"/>
          <p:cNvPicPr>
            <a:picLocks noChangeAspect="1" noChangeArrowheads="1"/>
          </p:cNvPicPr>
          <p:nvPr/>
        </p:nvPicPr>
        <p:blipFill>
          <a:blip r:embed="rId3"/>
          <a:srcRect/>
          <a:stretch>
            <a:fillRect/>
          </a:stretch>
        </p:blipFill>
        <p:spPr bwMode="auto">
          <a:xfrm>
            <a:off x="580541" y="1526421"/>
            <a:ext cx="6629400" cy="1123950"/>
          </a:xfrm>
          <a:prstGeom prst="rect">
            <a:avLst/>
          </a:prstGeom>
          <a:noFill/>
          <a:ln w="9525">
            <a:noFill/>
            <a:miter lim="800000"/>
            <a:headEnd/>
            <a:tailEnd/>
          </a:ln>
          <a:effectLst/>
        </p:spPr>
      </p:pic>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Stack Replacement in the PDA s </a:t>
            </a:r>
            <a:r>
              <a:rPr lang="en-US" sz="3600" b="1" kern="1200" dirty="0" err="1" smtClean="0">
                <a:solidFill>
                  <a:srgbClr val="FF0000"/>
                </a:solidFill>
                <a:latin typeface="+mj-lt"/>
                <a:ea typeface="+mj-ea"/>
                <a:cs typeface="+mj-cs"/>
              </a:rPr>
              <a:t>transions</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r>
              <a:rPr lang="en-US" dirty="0" smtClean="0"/>
              <a:t>PDA replaces the symbol on the top of the stack.</a:t>
            </a:r>
          </a:p>
          <a:p>
            <a:r>
              <a:rPr lang="en-US" dirty="0" smtClean="0"/>
              <a:t>If the symbol is </a:t>
            </a:r>
            <a:r>
              <a:rPr lang="el-GR" b="1" dirty="0" smtClean="0"/>
              <a:t>ε</a:t>
            </a:r>
            <a:r>
              <a:rPr lang="en-US" dirty="0" smtClean="0"/>
              <a:t> then the stack is </a:t>
            </a:r>
            <a:r>
              <a:rPr lang="en-US" dirty="0" err="1" smtClean="0"/>
              <a:t>poped</a:t>
            </a:r>
            <a:r>
              <a:rPr lang="en-US" dirty="0" smtClean="0"/>
              <a:t>.</a:t>
            </a:r>
          </a:p>
          <a:p>
            <a:r>
              <a:rPr lang="en-US" dirty="0" smtClean="0"/>
              <a:t>The replaced symbol and the symbol previously on the top of the stack can be same. (No change in the stack top).</a:t>
            </a:r>
          </a:p>
          <a:p>
            <a:r>
              <a:rPr lang="en-US" dirty="0" smtClean="0"/>
              <a:t>The stack top can be replaced by other symbol. (No push , No pop)</a:t>
            </a:r>
          </a:p>
          <a:p>
            <a:r>
              <a:rPr lang="en-US" dirty="0" smtClean="0"/>
              <a:t>The stack top can be replaced by two or more symbols. (stack top is replaced with one symbol and the other symbols pushed one after the other on to the stack)</a:t>
            </a:r>
          </a:p>
          <a:p>
            <a:endParaRPr lang="en-US" dirty="0" smtClean="0"/>
          </a:p>
          <a:p>
            <a:endParaRPr lang="en-US" dirty="0" smtClean="0"/>
          </a:p>
          <a:p>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Description of a PDA</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lnSpcReduction="10000"/>
          </a:bodyPr>
          <a:lstStyle/>
          <a:p>
            <a:r>
              <a:rPr lang="en-US" dirty="0" smtClean="0"/>
              <a:t>The instantaneous description of a PDA </a:t>
            </a:r>
          </a:p>
          <a:p>
            <a:r>
              <a:rPr lang="en-US" dirty="0" smtClean="0"/>
              <a:t> </a:t>
            </a:r>
          </a:p>
          <a:p>
            <a:endParaRPr lang="en-US" dirty="0" smtClean="0"/>
          </a:p>
          <a:p>
            <a:r>
              <a:rPr lang="en-US" dirty="0" smtClean="0"/>
              <a:t>Q-&gt; Set of states.</a:t>
            </a:r>
          </a:p>
          <a:p>
            <a:r>
              <a:rPr lang="en-US" dirty="0" smtClean="0"/>
              <a:t>∑ -&gt; Set of Input symbols.</a:t>
            </a:r>
          </a:p>
          <a:p>
            <a:r>
              <a:rPr lang="en-US" dirty="0" smtClean="0"/>
              <a:t>Ϯ -&gt;A finite stack alphabet.</a:t>
            </a:r>
          </a:p>
          <a:p>
            <a:r>
              <a:rPr lang="en-US" dirty="0" smtClean="0"/>
              <a:t>δ-&gt; transition function.</a:t>
            </a:r>
          </a:p>
          <a:p>
            <a:r>
              <a:rPr lang="en-US" dirty="0" smtClean="0"/>
              <a:t>q0-&gt; start state – PDA starts its transition here.</a:t>
            </a:r>
          </a:p>
          <a:p>
            <a:r>
              <a:rPr lang="en-US" dirty="0" smtClean="0"/>
              <a:t>Z0-&gt; start symbol- PDA sees this on the stack initially.</a:t>
            </a:r>
          </a:p>
          <a:p>
            <a:r>
              <a:rPr lang="en-US" dirty="0" smtClean="0"/>
              <a:t>F-&gt; set of final or accepting states.</a:t>
            </a:r>
          </a:p>
          <a:p>
            <a:endParaRPr lang="en-US" dirty="0" smtClean="0"/>
          </a:p>
          <a:p>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graphicFrame>
        <p:nvGraphicFramePr>
          <p:cNvPr id="13" name="Object 12"/>
          <p:cNvGraphicFramePr>
            <a:graphicFrameLocks noChangeAspect="1"/>
          </p:cNvGraphicFramePr>
          <p:nvPr/>
        </p:nvGraphicFramePr>
        <p:xfrm>
          <a:off x="1623554" y="2003506"/>
          <a:ext cx="4555650" cy="677700"/>
        </p:xfrm>
        <a:graphic>
          <a:graphicData uri="http://schemas.openxmlformats.org/presentationml/2006/ole">
            <p:oleObj spid="_x0000_s2050" name="Equation" r:id="rId4" imgW="1536480" imgH="228600" progId="Equation.3">
              <p:embed/>
            </p:oleObj>
          </a:graphicData>
        </a:graphic>
      </p:graphicFrame>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kern="1200" dirty="0" smtClean="0">
                <a:solidFill>
                  <a:srgbClr val="FF0000"/>
                </a:solidFill>
                <a:latin typeface="+mj-lt"/>
                <a:ea typeface="+mj-ea"/>
                <a:cs typeface="+mj-cs"/>
              </a:rPr>
              <a:t>The transition function</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782664" y="1286359"/>
            <a:ext cx="10733867" cy="4937100"/>
          </a:xfrm>
        </p:spPr>
        <p:txBody>
          <a:bodyPr>
            <a:normAutofit/>
          </a:bodyPr>
          <a:lstStyle/>
          <a:p>
            <a:r>
              <a:rPr lang="en-US" dirty="0" smtClean="0"/>
              <a:t>δ(</a:t>
            </a:r>
            <a:r>
              <a:rPr lang="en-US" dirty="0" err="1" smtClean="0"/>
              <a:t>q,a,X</a:t>
            </a:r>
            <a:r>
              <a:rPr lang="en-US" dirty="0" smtClean="0"/>
              <a:t>)=(p,</a:t>
            </a:r>
            <a:r>
              <a:rPr lang="el-GR" dirty="0" smtClean="0"/>
              <a:t>γ</a:t>
            </a:r>
            <a:r>
              <a:rPr lang="en-US" dirty="0" smtClean="0"/>
              <a:t>)</a:t>
            </a:r>
          </a:p>
          <a:p>
            <a:r>
              <a:rPr lang="en-US" dirty="0" smtClean="0"/>
              <a:t>q-&gt; is the current state of the PDA.</a:t>
            </a:r>
          </a:p>
          <a:p>
            <a:r>
              <a:rPr lang="en-US" dirty="0" smtClean="0"/>
              <a:t>a-&gt; the current input symbol being read.</a:t>
            </a:r>
          </a:p>
          <a:p>
            <a:r>
              <a:rPr lang="en-US" dirty="0" smtClean="0"/>
              <a:t>X-&gt; is the symbol on the stack.</a:t>
            </a:r>
          </a:p>
          <a:p>
            <a:pPr>
              <a:buNone/>
            </a:pPr>
            <a:r>
              <a:rPr lang="en-US" dirty="0" smtClean="0"/>
              <a:t>The output will be (p,</a:t>
            </a:r>
            <a:r>
              <a:rPr lang="el-GR" dirty="0" smtClean="0"/>
              <a:t>γ</a:t>
            </a:r>
            <a:r>
              <a:rPr lang="en-US" dirty="0" smtClean="0"/>
              <a:t>)</a:t>
            </a:r>
          </a:p>
          <a:p>
            <a:pPr>
              <a:buNone/>
            </a:pPr>
            <a:r>
              <a:rPr lang="en-US" dirty="0" smtClean="0"/>
              <a:t>p is the next state.</a:t>
            </a:r>
          </a:p>
          <a:p>
            <a:pPr>
              <a:buNone/>
            </a:pPr>
            <a:r>
              <a:rPr lang="el-GR" dirty="0" smtClean="0"/>
              <a:t>γ</a:t>
            </a:r>
            <a:r>
              <a:rPr lang="en-US" dirty="0" smtClean="0"/>
              <a:t>  is the string to be pushed to the stack.</a:t>
            </a:r>
          </a:p>
          <a:p>
            <a:pPr>
              <a:buNone/>
            </a:pPr>
            <a:r>
              <a:rPr lang="en-US" dirty="0" smtClean="0"/>
              <a:t>If </a:t>
            </a:r>
            <a:r>
              <a:rPr lang="el-GR" dirty="0" smtClean="0"/>
              <a:t>γ</a:t>
            </a:r>
            <a:r>
              <a:rPr lang="en-US" dirty="0" smtClean="0"/>
              <a:t>=YZ  the Z replaces the stack top X and then Y is pushed on to the stack which makes Z to move to the second position.  </a:t>
            </a:r>
          </a:p>
          <a:p>
            <a:endParaRPr lang="en-US" dirty="0" smtClean="0"/>
          </a:p>
          <a:p>
            <a:endParaRPr lang="en-US" dirty="0" smtClean="0"/>
          </a:p>
          <a:p>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4" ma:contentTypeDescription="Create a new document." ma:contentTypeScope="" ma:versionID="e4226928cca37ca47d1e7b8ac61ace3b">
  <xsd:schema xmlns:xsd="http://www.w3.org/2001/XMLSchema" xmlns:xs="http://www.w3.org/2001/XMLSchema" xmlns:p="http://schemas.microsoft.com/office/2006/metadata/properties" xmlns:ns2="9a5db21a-d35a-46ce-8c5f-f5d5fc28f889" targetNamespace="http://schemas.microsoft.com/office/2006/metadata/properties" ma:root="true" ma:fieldsID="30653f601bd9c613437e44372399fb7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6CD55F-285C-41ED-9668-43DC24311DB3}"/>
</file>

<file path=customXml/itemProps2.xml><?xml version="1.0" encoding="utf-8"?>
<ds:datastoreItem xmlns:ds="http://schemas.openxmlformats.org/officeDocument/2006/customXml" ds:itemID="{CE89539E-4C35-4D0B-B939-15D8899ACC67}"/>
</file>

<file path=customXml/itemProps3.xml><?xml version="1.0" encoding="utf-8"?>
<ds:datastoreItem xmlns:ds="http://schemas.openxmlformats.org/officeDocument/2006/customXml" ds:itemID="{E45ACA55-7AE1-442C-BC1E-5BF8AA9A6A3D}"/>
</file>

<file path=docProps/app.xml><?xml version="1.0" encoding="utf-8"?>
<Properties xmlns="http://schemas.openxmlformats.org/officeDocument/2006/extended-properties" xmlns:vt="http://schemas.openxmlformats.org/officeDocument/2006/docPropsVTypes">
  <TotalTime>1185</TotalTime>
  <Words>874</Words>
  <Application>Microsoft Office PowerPoint</Application>
  <PresentationFormat>Custom</PresentationFormat>
  <Paragraphs>219</Paragraphs>
  <Slides>14</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Slide 1</vt:lpstr>
      <vt:lpstr>Pushdown Automata - PDA</vt:lpstr>
      <vt:lpstr>PDA an Informal Introduction</vt:lpstr>
      <vt:lpstr>PDA</vt:lpstr>
      <vt:lpstr>Stack Replacement in the PDA s transions</vt:lpstr>
      <vt:lpstr>Let us consider the language for palindromes</vt:lpstr>
      <vt:lpstr>Stack Replacement in the PDA s transions</vt:lpstr>
      <vt:lpstr>Description of a PDA</vt:lpstr>
      <vt:lpstr>The transition function</vt:lpstr>
      <vt:lpstr>The transition function</vt:lpstr>
      <vt:lpstr>Sample Functionality of PDA</vt:lpstr>
      <vt:lpstr>The Resultant PDA</vt:lpstr>
      <vt:lpstr>The transition of the PDA for input 1111</vt:lpstr>
      <vt:lpstr>Instantaneous Description of Automata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ADMIN</cp:lastModifiedBy>
  <cp:revision>86</cp:revision>
  <dcterms:created xsi:type="dcterms:W3CDTF">2020-06-15T12:13:30Z</dcterms:created>
  <dcterms:modified xsi:type="dcterms:W3CDTF">2020-10-22T04:29:07Z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