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23" r:id="rId9"/>
    <p:sldId id="330" r:id="rId10"/>
    <p:sldId id="331" r:id="rId11"/>
    <p:sldId id="333" r:id="rId12"/>
    <p:sldId id="332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Resultant Grammar will be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i="1" dirty="0" smtClean="0"/>
              <a:t>E-&gt;E+T|T*F|(E)|a|b|Ia|Ib|I0|I1</a:t>
            </a:r>
            <a:endParaRPr lang="en-US" dirty="0" smtClean="0"/>
          </a:p>
          <a:p>
            <a:r>
              <a:rPr lang="en-US" b="1" dirty="0" smtClean="0"/>
              <a:t>T-&gt;T*F|(E)|a|b|Ia|Ib|I0|I1</a:t>
            </a:r>
            <a:endParaRPr lang="en-US" dirty="0" smtClean="0"/>
          </a:p>
          <a:p>
            <a:r>
              <a:rPr lang="en-US" b="1" dirty="0" smtClean="0"/>
              <a:t>F-&gt;(E)|a|b|Ia|Ib|I0|I1</a:t>
            </a:r>
            <a:endParaRPr lang="en-US" dirty="0" smtClean="0"/>
          </a:p>
          <a:p>
            <a:r>
              <a:rPr lang="en-US" b="1" dirty="0" smtClean="0"/>
              <a:t>I-&gt;a|b|Ia|Ib|I0|I1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Chomsky Normal Form – CNF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 CNF all productions should be of the format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A-&gt;BC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Here A, B, C are Variables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Or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A-&gt;a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here A is a variable and ‘a’ is a terminal.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One relaxation is we can have productions of the format A-&gt;BCD (three symbols on RHS)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2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Now let us try to convert the Grammar  into Chomsky Normal Form.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688238" cy="4937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E-&gt;E+T|T*F|(E)|a|b|Ia|Ib|I0|I1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T-&gt;T*F|(E)|a|b|Ia|Ib|I0|I1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F-&gt;(E)|a|b|Ia|Ib|I0|I1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I-&gt;a|b|Ia|Ib|I0|I1</a:t>
            </a:r>
          </a:p>
          <a:p>
            <a:r>
              <a:rPr lang="en-US" sz="2200" b="1" dirty="0" smtClean="0"/>
              <a:t>E-&gt;E+T  -- this is not CNF because + is a terminal.</a:t>
            </a: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	Introduce a new variable for ‘+’</a:t>
            </a:r>
            <a:endParaRPr lang="en-US" sz="2200" dirty="0" smtClean="0"/>
          </a:p>
          <a:p>
            <a:r>
              <a:rPr lang="en-US" sz="2200" dirty="0" smtClean="0"/>
              <a:t>E-&gt;EPT</a:t>
            </a:r>
          </a:p>
          <a:p>
            <a:r>
              <a:rPr lang="en-US" sz="2200" dirty="0" smtClean="0"/>
              <a:t>P-&gt;+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E-&gt;T*F – this is not CNF</a:t>
            </a:r>
          </a:p>
          <a:p>
            <a:r>
              <a:rPr lang="en-US" sz="2200" dirty="0" smtClean="0"/>
              <a:t>E-&gt;TMF</a:t>
            </a:r>
          </a:p>
          <a:p>
            <a:r>
              <a:rPr lang="en-US" sz="2200" dirty="0" smtClean="0"/>
              <a:t>M-&gt; *</a:t>
            </a:r>
          </a:p>
          <a:p>
            <a:endParaRPr lang="en-US" sz="2200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297478" y="1170122"/>
            <a:ext cx="4688238" cy="526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E-&gt;(E) – this is not CNF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E-&gt;LER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L-&gt;(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R-&gt;)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</a:t>
            </a:r>
            <a:r>
              <a:rPr kumimoji="0" lang="en-US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 not a CNF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A-&gt;a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</a:t>
            </a:r>
            <a:r>
              <a:rPr kumimoji="0" lang="en-US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not a CNF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E-&gt;IB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E-&gt;I0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E-IZ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Z-&gt;0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E-&gt;I1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E-&gt;IO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O-&gt;1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2" y="1"/>
            <a:ext cx="10905066" cy="8756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</a:t>
            </a:r>
            <a:r>
              <a:rPr lang="en-IN" sz="3600" b="1" dirty="0" smtClean="0"/>
              <a:t>onverting </a:t>
            </a:r>
            <a:r>
              <a:rPr lang="en-IN" sz="3600" b="1" dirty="0" smtClean="0"/>
              <a:t>the Grammar  into Chomsky Normal Form.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759416"/>
            <a:ext cx="4688238" cy="5773119"/>
          </a:xfrm>
        </p:spPr>
        <p:txBody>
          <a:bodyPr>
            <a:noAutofit/>
          </a:bodyPr>
          <a:lstStyle/>
          <a:p>
            <a:r>
              <a:rPr lang="en-US" sz="1800" dirty="0" smtClean="0"/>
              <a:t>T-&gt;T*F – not a CNF</a:t>
            </a:r>
          </a:p>
          <a:p>
            <a:r>
              <a:rPr lang="en-US" sz="1800" b="1" dirty="0" smtClean="0"/>
              <a:t>T-&gt;TMF</a:t>
            </a:r>
            <a:endParaRPr lang="en-US" sz="1800" dirty="0" smtClean="0"/>
          </a:p>
          <a:p>
            <a:r>
              <a:rPr lang="en-US" sz="1800" dirty="0" smtClean="0"/>
              <a:t>M-&gt;*- This production is already available so need not be added newly.</a:t>
            </a:r>
          </a:p>
          <a:p>
            <a:r>
              <a:rPr lang="en-US" sz="1800" dirty="0" smtClean="0"/>
              <a:t>T-&gt;(E)</a:t>
            </a:r>
            <a:r>
              <a:rPr lang="en-US" sz="1800" b="1" dirty="0" smtClean="0"/>
              <a:t> - not a CNF</a:t>
            </a:r>
            <a:endParaRPr lang="en-US" sz="1800" dirty="0" smtClean="0"/>
          </a:p>
          <a:p>
            <a:r>
              <a:rPr lang="en-US" sz="1800" dirty="0" smtClean="0"/>
              <a:t>T-&gt;LER</a:t>
            </a:r>
          </a:p>
          <a:p>
            <a:r>
              <a:rPr lang="en-US" sz="1800" dirty="0" smtClean="0"/>
              <a:t>T-&gt;a</a:t>
            </a:r>
          </a:p>
          <a:p>
            <a:r>
              <a:rPr lang="en-US" sz="1800" dirty="0" smtClean="0"/>
              <a:t>T-&gt;b</a:t>
            </a:r>
          </a:p>
          <a:p>
            <a:r>
              <a:rPr lang="en-US" sz="1800" dirty="0" smtClean="0"/>
              <a:t>T-&gt;</a:t>
            </a: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b="1" dirty="0" smtClean="0"/>
              <a:t>not a CNF</a:t>
            </a:r>
            <a:endParaRPr lang="en-US" sz="1800" dirty="0" smtClean="0"/>
          </a:p>
          <a:p>
            <a:r>
              <a:rPr lang="en-US" sz="1800" dirty="0" smtClean="0"/>
              <a:t>T-&gt;IA</a:t>
            </a:r>
          </a:p>
          <a:p>
            <a:r>
              <a:rPr lang="en-US" sz="1800" dirty="0" smtClean="0"/>
              <a:t>T-&gt;</a:t>
            </a:r>
            <a:r>
              <a:rPr lang="en-US" sz="1800" dirty="0" err="1" smtClean="0"/>
              <a:t>Ib</a:t>
            </a:r>
            <a:r>
              <a:rPr lang="en-US" sz="1800" dirty="0" smtClean="0"/>
              <a:t> </a:t>
            </a:r>
            <a:r>
              <a:rPr lang="en-US" sz="1800" b="1" dirty="0" smtClean="0"/>
              <a:t>not a CNF</a:t>
            </a:r>
            <a:endParaRPr lang="en-US" sz="1800" dirty="0" smtClean="0"/>
          </a:p>
          <a:p>
            <a:r>
              <a:rPr lang="en-US" sz="1800" dirty="0" smtClean="0"/>
              <a:t>T-&gt;IB</a:t>
            </a:r>
          </a:p>
          <a:p>
            <a:r>
              <a:rPr lang="en-US" sz="1800" dirty="0" smtClean="0"/>
              <a:t>T-&gt;I0</a:t>
            </a:r>
            <a:r>
              <a:rPr lang="en-US" sz="1800" b="1" dirty="0" smtClean="0"/>
              <a:t> not a CNF</a:t>
            </a:r>
            <a:endParaRPr lang="en-US" sz="1800" dirty="0" smtClean="0"/>
          </a:p>
          <a:p>
            <a:r>
              <a:rPr lang="en-US" sz="1800" dirty="0" smtClean="0"/>
              <a:t>T-&gt;IZ</a:t>
            </a:r>
          </a:p>
          <a:p>
            <a:r>
              <a:rPr lang="en-US" sz="1800" dirty="0" smtClean="0"/>
              <a:t>T-&gt;I1 </a:t>
            </a:r>
            <a:r>
              <a:rPr lang="en-US" sz="1800" b="1" dirty="0" smtClean="0"/>
              <a:t>not a CNF</a:t>
            </a:r>
            <a:endParaRPr lang="en-US" sz="1800" dirty="0" smtClean="0"/>
          </a:p>
          <a:p>
            <a:r>
              <a:rPr lang="en-US" sz="1800" dirty="0" smtClean="0"/>
              <a:t>T-&gt;IO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297478" y="798164"/>
            <a:ext cx="4688238" cy="563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F-&gt;(E)</a:t>
            </a:r>
            <a:r>
              <a:rPr lang="en-US" b="1" dirty="0" smtClean="0"/>
              <a:t> not a CNF</a:t>
            </a:r>
            <a:endParaRPr lang="en-US" dirty="0" smtClean="0"/>
          </a:p>
          <a:p>
            <a:r>
              <a:rPr lang="en-US" b="1" dirty="0" smtClean="0"/>
              <a:t>F-&gt;LER</a:t>
            </a:r>
            <a:endParaRPr lang="en-US" dirty="0" smtClean="0"/>
          </a:p>
          <a:p>
            <a:r>
              <a:rPr lang="en-US" dirty="0" smtClean="0"/>
              <a:t>F-&gt;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dirty="0" smtClean="0"/>
              <a:t>F-&gt;IA</a:t>
            </a:r>
          </a:p>
          <a:p>
            <a:r>
              <a:rPr lang="en-US" dirty="0" smtClean="0"/>
              <a:t>F-&gt;</a:t>
            </a:r>
            <a:r>
              <a:rPr lang="en-US" dirty="0" err="1" smtClean="0"/>
              <a:t>Ib</a:t>
            </a:r>
            <a:r>
              <a:rPr lang="en-US" dirty="0" smtClean="0"/>
              <a:t>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dirty="0" smtClean="0"/>
              <a:t>F-&gt;IB</a:t>
            </a:r>
          </a:p>
          <a:p>
            <a:r>
              <a:rPr lang="en-US" dirty="0" smtClean="0"/>
              <a:t>F-&gt;I0</a:t>
            </a:r>
            <a:r>
              <a:rPr lang="en-US" b="1" dirty="0" smtClean="0"/>
              <a:t> not a CNF</a:t>
            </a:r>
            <a:endParaRPr lang="en-US" dirty="0" smtClean="0"/>
          </a:p>
          <a:p>
            <a:r>
              <a:rPr lang="en-US" dirty="0" smtClean="0"/>
              <a:t>F-&gt;IZ</a:t>
            </a:r>
          </a:p>
          <a:p>
            <a:r>
              <a:rPr lang="en-US" dirty="0" smtClean="0"/>
              <a:t>F-&gt;I1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b="1" dirty="0" smtClean="0"/>
              <a:t>F-&gt;IO</a:t>
            </a:r>
            <a:endParaRPr lang="en-US" dirty="0" smtClean="0"/>
          </a:p>
          <a:p>
            <a:r>
              <a:rPr lang="en-US" dirty="0" smtClean="0"/>
              <a:t>I-&gt;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dirty="0" smtClean="0"/>
              <a:t>I-&gt;IA</a:t>
            </a:r>
          </a:p>
          <a:p>
            <a:r>
              <a:rPr lang="en-US" dirty="0" smtClean="0"/>
              <a:t>I-&gt;</a:t>
            </a:r>
            <a:r>
              <a:rPr lang="en-US" dirty="0" err="1" smtClean="0"/>
              <a:t>Ib</a:t>
            </a:r>
            <a:r>
              <a:rPr lang="en-US" dirty="0" smtClean="0"/>
              <a:t>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dirty="0" smtClean="0"/>
              <a:t>I-&gt;IB</a:t>
            </a:r>
          </a:p>
          <a:p>
            <a:r>
              <a:rPr lang="en-US" dirty="0" smtClean="0"/>
              <a:t>I-&gt;I0</a:t>
            </a:r>
            <a:r>
              <a:rPr lang="en-US" b="1" dirty="0" smtClean="0"/>
              <a:t> not a CNF</a:t>
            </a:r>
            <a:endParaRPr lang="en-US" dirty="0" smtClean="0"/>
          </a:p>
          <a:p>
            <a:r>
              <a:rPr lang="en-US" dirty="0" smtClean="0"/>
              <a:t>I-&gt;IZ</a:t>
            </a:r>
          </a:p>
          <a:p>
            <a:r>
              <a:rPr lang="en-US" dirty="0" smtClean="0"/>
              <a:t>I-&gt;I1 </a:t>
            </a:r>
            <a:r>
              <a:rPr lang="en-US" b="1" dirty="0" smtClean="0"/>
              <a:t>not a CNF</a:t>
            </a:r>
            <a:endParaRPr lang="en-US" dirty="0" smtClean="0"/>
          </a:p>
          <a:p>
            <a:r>
              <a:rPr lang="en-US" b="1" dirty="0" smtClean="0"/>
              <a:t>I-&gt;IO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24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smtClean="0">
                <a:latin typeface="+mj-lt"/>
                <a:ea typeface="+mj-ea"/>
                <a:cs typeface="+mj-cs"/>
              </a:rPr>
              <a:t>Normal Forms of CFG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Chomsky Normal Form</a:t>
            </a:r>
          </a:p>
          <a:p>
            <a:pPr lvl="1"/>
            <a:r>
              <a:rPr lang="en-US" dirty="0" smtClean="0"/>
              <a:t>The goal is to convert all the CFG of the form A-&gt;BC or A-&gt;a</a:t>
            </a:r>
          </a:p>
          <a:p>
            <a:pPr lvl="1"/>
            <a:r>
              <a:rPr lang="en-US" dirty="0" smtClean="0"/>
              <a:t>Here A,B,C are Variables and ‘a’ is a terminal.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eliminate useless symbols.</a:t>
            </a:r>
          </a:p>
          <a:p>
            <a:pPr lvl="1"/>
            <a:r>
              <a:rPr lang="en-US" dirty="0" smtClean="0"/>
              <a:t>eliminate </a:t>
            </a:r>
            <a:r>
              <a:rPr lang="el-GR" dirty="0" smtClean="0"/>
              <a:t>ε</a:t>
            </a:r>
            <a:r>
              <a:rPr lang="en-US" dirty="0" smtClean="0"/>
              <a:t> productions. </a:t>
            </a:r>
          </a:p>
          <a:p>
            <a:pPr lvl="1"/>
            <a:r>
              <a:rPr lang="en-US" dirty="0" smtClean="0"/>
              <a:t>Eliminate unit productions A-&gt;B for variables A-&gt;B.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724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smtClean="0">
                <a:latin typeface="+mj-lt"/>
                <a:ea typeface="+mj-ea"/>
                <a:cs typeface="+mj-cs"/>
              </a:rPr>
              <a:t>Eliminate Useless Symbol	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We say X is a  useful symbol for any CFG=(V,T,P,S) if there is some derivation of the form S-&gt;*</a:t>
            </a:r>
            <a:r>
              <a:rPr lang="el-GR" dirty="0" smtClean="0"/>
              <a:t>α</a:t>
            </a:r>
            <a:r>
              <a:rPr lang="en-US" dirty="0" smtClean="0"/>
              <a:t>X</a:t>
            </a:r>
            <a:r>
              <a:rPr lang="el-GR" dirty="0" smtClean="0"/>
              <a:t>β</a:t>
            </a:r>
            <a:r>
              <a:rPr lang="en-US" dirty="0" smtClean="0"/>
              <a:t>-&gt;*w. </a:t>
            </a:r>
          </a:p>
          <a:p>
            <a:pPr lvl="1"/>
            <a:r>
              <a:rPr lang="en-US" dirty="0" smtClean="0"/>
              <a:t>where w is a string of terminals </a:t>
            </a:r>
          </a:p>
          <a:p>
            <a:pPr lvl="1"/>
            <a:r>
              <a:rPr lang="en-US" dirty="0" smtClean="0"/>
              <a:t>X can be a Terminal or a Variable.</a:t>
            </a:r>
          </a:p>
          <a:p>
            <a:pPr lvl="1"/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X</a:t>
            </a:r>
            <a:r>
              <a:rPr lang="el-GR" dirty="0" smtClean="0"/>
              <a:t>β</a:t>
            </a:r>
            <a:r>
              <a:rPr lang="en-US" dirty="0" smtClean="0"/>
              <a:t> can be a first or last sentential form in the process of derivation.</a:t>
            </a:r>
          </a:p>
          <a:p>
            <a:r>
              <a:rPr lang="en-US" dirty="0" smtClean="0"/>
              <a:t>We say X is generating if X-&gt;*w for some terminal string w. </a:t>
            </a:r>
            <a:r>
              <a:rPr lang="en-US" b="1" dirty="0" smtClean="0"/>
              <a:t>note that every terminal is generating, since w can be that terminal itself which is derived by 0 steps.</a:t>
            </a:r>
          </a:p>
          <a:p>
            <a:r>
              <a:rPr lang="en-US" dirty="0" smtClean="0"/>
              <a:t>We say X is reachable if there is a derivation S-&gt;*</a:t>
            </a:r>
            <a:r>
              <a:rPr lang="el-GR" dirty="0" smtClean="0"/>
              <a:t> α</a:t>
            </a:r>
            <a:r>
              <a:rPr lang="en-US" dirty="0" smtClean="0"/>
              <a:t>X</a:t>
            </a:r>
            <a:r>
              <a:rPr lang="el-GR" dirty="0" smtClean="0"/>
              <a:t>β</a:t>
            </a:r>
            <a:r>
              <a:rPr lang="en-US" dirty="0" smtClean="0"/>
              <a:t> for some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example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S-&gt;</a:t>
            </a:r>
            <a:r>
              <a:rPr lang="en-US" dirty="0" err="1" smtClean="0"/>
              <a:t>AB|a</a:t>
            </a:r>
            <a:endParaRPr lang="en-US" dirty="0" smtClean="0"/>
          </a:p>
          <a:p>
            <a:r>
              <a:rPr lang="en-US" dirty="0" smtClean="0"/>
              <a:t>A-&gt;b</a:t>
            </a:r>
          </a:p>
          <a:p>
            <a:pPr lvl="1"/>
            <a:r>
              <a:rPr lang="en-US" dirty="0" smtClean="0"/>
              <a:t>Here B is not generating.</a:t>
            </a:r>
          </a:p>
          <a:p>
            <a:pPr lvl="1"/>
            <a:r>
              <a:rPr lang="en-US" dirty="0" smtClean="0"/>
              <a:t>If we eliminate the production which involves B then the grammar will be</a:t>
            </a:r>
          </a:p>
          <a:p>
            <a:r>
              <a:rPr lang="en-US" dirty="0" smtClean="0"/>
              <a:t>S-&gt;a</a:t>
            </a:r>
          </a:p>
          <a:p>
            <a:r>
              <a:rPr lang="en-US" dirty="0" smtClean="0"/>
              <a:t>A-&gt;b </a:t>
            </a:r>
          </a:p>
          <a:p>
            <a:pPr lvl="1"/>
            <a:r>
              <a:rPr lang="en-US" dirty="0" smtClean="0"/>
              <a:t>but here A is not reachable from the starting symbol S. 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Eliminating Useless Symbols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Reachable Symbols</a:t>
            </a:r>
          </a:p>
          <a:p>
            <a:pPr lvl="1"/>
            <a:r>
              <a:rPr lang="en-US" dirty="0" smtClean="0"/>
              <a:t>Unreachable symbols</a:t>
            </a:r>
          </a:p>
          <a:p>
            <a:pPr lvl="1">
              <a:buNone/>
            </a:pPr>
            <a:r>
              <a:rPr lang="en-US" dirty="0" smtClean="0"/>
              <a:t>S-&gt;</a:t>
            </a:r>
            <a:r>
              <a:rPr lang="en-US" dirty="0" err="1" smtClean="0"/>
              <a:t>AB|a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A-&gt;b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Compute the reachable symbols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Eliminating </a:t>
            </a:r>
            <a:r>
              <a:rPr lang="el-GR" sz="3600" b="1" kern="1200" dirty="0" smtClean="0">
                <a:latin typeface="+mj-lt"/>
                <a:ea typeface="+mj-ea"/>
                <a:cs typeface="+mj-cs"/>
              </a:rPr>
              <a:t>ε</a:t>
            </a:r>
            <a:r>
              <a:rPr lang="en-US" sz="3600" b="1" kern="1200" dirty="0" smtClean="0">
                <a:latin typeface="+mj-lt"/>
                <a:ea typeface="+mj-ea"/>
                <a:cs typeface="+mj-cs"/>
              </a:rPr>
              <a:t> productions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L-&gt;</a:t>
            </a:r>
            <a:r>
              <a:rPr lang="el-GR" b="1" dirty="0" smtClean="0"/>
              <a:t>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L-&gt;*</a:t>
            </a:r>
            <a:r>
              <a:rPr lang="el-GR" dirty="0" smtClean="0"/>
              <a:t> ε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Consider the CGF</a:t>
            </a:r>
          </a:p>
          <a:p>
            <a:pPr lvl="1">
              <a:buNone/>
            </a:pPr>
            <a:r>
              <a:rPr lang="en-US" dirty="0" smtClean="0"/>
              <a:t>B-&gt;CAD</a:t>
            </a:r>
          </a:p>
          <a:p>
            <a:pPr lvl="1">
              <a:buNone/>
            </a:pPr>
            <a:r>
              <a:rPr lang="en-US" dirty="0" smtClean="0"/>
              <a:t>A-&gt;</a:t>
            </a:r>
            <a:r>
              <a:rPr lang="el-GR" dirty="0" smtClean="0"/>
              <a:t> ε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Here A is </a:t>
            </a:r>
            <a:r>
              <a:rPr lang="en-US" b="1" dirty="0" err="1" smtClean="0"/>
              <a:t>nullable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S-&gt;AB</a:t>
            </a:r>
          </a:p>
          <a:p>
            <a:pPr lvl="1">
              <a:buNone/>
            </a:pPr>
            <a:r>
              <a:rPr lang="en-US" dirty="0" smtClean="0"/>
              <a:t>A-&gt;</a:t>
            </a:r>
            <a:r>
              <a:rPr lang="en-US" dirty="0" err="1" smtClean="0"/>
              <a:t>aAA</a:t>
            </a:r>
            <a:r>
              <a:rPr lang="en-US" dirty="0" smtClean="0"/>
              <a:t>|</a:t>
            </a:r>
            <a:r>
              <a:rPr lang="el-GR" dirty="0" smtClean="0"/>
              <a:t> ε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B-&gt;</a:t>
            </a:r>
            <a:r>
              <a:rPr lang="en-US" dirty="0" err="1" smtClean="0"/>
              <a:t>bBB</a:t>
            </a:r>
            <a:r>
              <a:rPr lang="en-US" dirty="0" smtClean="0"/>
              <a:t>|</a:t>
            </a:r>
            <a:r>
              <a:rPr lang="el-GR" dirty="0" smtClean="0"/>
              <a:t> ε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----------------------------------------</a:t>
            </a:r>
          </a:p>
          <a:p>
            <a:pPr lvl="1">
              <a:buNone/>
            </a:pPr>
            <a:r>
              <a:rPr lang="en-US" b="1" dirty="0" smtClean="0"/>
              <a:t>S-&gt; AB|A|B</a:t>
            </a:r>
          </a:p>
          <a:p>
            <a:pPr lvl="1">
              <a:buNone/>
            </a:pPr>
            <a:r>
              <a:rPr lang="en-US" b="1" dirty="0" smtClean="0"/>
              <a:t>A-&gt; </a:t>
            </a:r>
            <a:r>
              <a:rPr lang="en-US" b="1" dirty="0" err="1" smtClean="0"/>
              <a:t>aAA|aA|a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B-&gt;</a:t>
            </a:r>
            <a:r>
              <a:rPr lang="en-US" b="1" dirty="0" err="1" smtClean="0"/>
              <a:t>bBB|bB|b</a:t>
            </a:r>
            <a:endParaRPr lang="en-US" b="1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Eliminating Unit productions	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Any production of the form</a:t>
            </a:r>
          </a:p>
          <a:p>
            <a:pPr lvl="1">
              <a:buNone/>
            </a:pPr>
            <a:r>
              <a:rPr lang="en-US" b="1" dirty="0" smtClean="0"/>
              <a:t>A-&gt; B</a:t>
            </a:r>
          </a:p>
          <a:p>
            <a:pPr lvl="1">
              <a:buNone/>
            </a:pPr>
            <a:r>
              <a:rPr lang="en-US" dirty="0" smtClean="0"/>
              <a:t>I-&gt;a|b|Ia|Ib|I0|I1</a:t>
            </a:r>
          </a:p>
          <a:p>
            <a:pPr lvl="1">
              <a:buNone/>
            </a:pPr>
            <a:r>
              <a:rPr lang="en-US" dirty="0" smtClean="0"/>
              <a:t>F-&gt;I|(E)</a:t>
            </a:r>
          </a:p>
          <a:p>
            <a:pPr lvl="1">
              <a:buNone/>
            </a:pPr>
            <a:r>
              <a:rPr lang="en-US" dirty="0" smtClean="0"/>
              <a:t>T-&gt;F|T*F</a:t>
            </a:r>
          </a:p>
          <a:p>
            <a:pPr lvl="1">
              <a:buNone/>
            </a:pPr>
            <a:r>
              <a:rPr lang="en-US" dirty="0" smtClean="0"/>
              <a:t>E-&gt;T|E+T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The Grammar has to be re written.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Eliminating Unit productions	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4300779" cy="49371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normal Grammar with unit </a:t>
            </a:r>
          </a:p>
          <a:p>
            <a:pPr>
              <a:buNone/>
            </a:pPr>
            <a:r>
              <a:rPr lang="en-US" dirty="0" smtClean="0"/>
              <a:t>production  </a:t>
            </a:r>
          </a:p>
          <a:p>
            <a:r>
              <a:rPr lang="en-US" dirty="0" smtClean="0"/>
              <a:t>E-&gt;E+T</a:t>
            </a:r>
          </a:p>
          <a:p>
            <a:r>
              <a:rPr lang="en-US" b="1" dirty="0" smtClean="0"/>
              <a:t>E-&gt;T</a:t>
            </a:r>
            <a:endParaRPr lang="en-US" dirty="0" smtClean="0"/>
          </a:p>
          <a:p>
            <a:r>
              <a:rPr lang="en-US" dirty="0" smtClean="0"/>
              <a:t>T-&gt;T*F</a:t>
            </a:r>
          </a:p>
          <a:p>
            <a:r>
              <a:rPr lang="en-US" b="1" dirty="0" smtClean="0"/>
              <a:t>T-&gt;F</a:t>
            </a:r>
            <a:endParaRPr lang="en-US" dirty="0" smtClean="0"/>
          </a:p>
          <a:p>
            <a:r>
              <a:rPr lang="en-US" dirty="0" smtClean="0"/>
              <a:t>F-&gt;(E)</a:t>
            </a:r>
          </a:p>
          <a:p>
            <a:r>
              <a:rPr lang="en-US" b="1" dirty="0" smtClean="0"/>
              <a:t>F-&gt;I</a:t>
            </a:r>
            <a:endParaRPr lang="en-US" dirty="0" smtClean="0"/>
          </a:p>
          <a:p>
            <a:r>
              <a:rPr lang="en-US" dirty="0" smtClean="0"/>
              <a:t>I-&gt;a   </a:t>
            </a:r>
          </a:p>
          <a:p>
            <a:r>
              <a:rPr lang="en-US" dirty="0" smtClean="0"/>
              <a:t>I-&gt;b</a:t>
            </a:r>
          </a:p>
          <a:p>
            <a:r>
              <a:rPr lang="en-US" dirty="0" smtClean="0"/>
              <a:t>I-&gt;</a:t>
            </a:r>
            <a:r>
              <a:rPr lang="en-US" dirty="0" err="1" smtClean="0"/>
              <a:t>Ia</a:t>
            </a:r>
            <a:endParaRPr lang="en-US" dirty="0" smtClean="0"/>
          </a:p>
          <a:p>
            <a:r>
              <a:rPr lang="en-US" dirty="0" smtClean="0"/>
              <a:t>I-&gt;</a:t>
            </a:r>
            <a:r>
              <a:rPr lang="en-US" dirty="0" err="1" smtClean="0"/>
              <a:t>Ib</a:t>
            </a:r>
            <a:endParaRPr lang="en-US" dirty="0" smtClean="0"/>
          </a:p>
          <a:p>
            <a:r>
              <a:rPr lang="en-US" dirty="0" smtClean="0"/>
              <a:t>I-&gt;I0</a:t>
            </a:r>
          </a:p>
          <a:p>
            <a:r>
              <a:rPr lang="en-US" dirty="0" smtClean="0"/>
              <a:t>I-&gt;I1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266482" y="1317356"/>
            <a:ext cx="3812584" cy="508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000" dirty="0" smtClean="0"/>
              <a:t>E-&gt;E+T</a:t>
            </a:r>
          </a:p>
          <a:p>
            <a:r>
              <a:rPr lang="en-US" sz="2000" dirty="0" smtClean="0"/>
              <a:t>E-&gt;T*F</a:t>
            </a:r>
          </a:p>
          <a:p>
            <a:r>
              <a:rPr lang="en-US" sz="2000" dirty="0" smtClean="0"/>
              <a:t>E-&gt;F  --- this is a unit production and has to be removed</a:t>
            </a:r>
          </a:p>
          <a:p>
            <a:r>
              <a:rPr lang="en-US" sz="2000" dirty="0" smtClean="0"/>
              <a:t>So we rewrite two more productions</a:t>
            </a:r>
          </a:p>
          <a:p>
            <a:r>
              <a:rPr lang="en-US" sz="2000" dirty="0" smtClean="0"/>
              <a:t>E-&gt;(E)</a:t>
            </a:r>
          </a:p>
          <a:p>
            <a:r>
              <a:rPr lang="en-US" sz="2000" dirty="0" smtClean="0"/>
              <a:t>E-&gt;I --- this is a unit production and has to be removed</a:t>
            </a:r>
          </a:p>
          <a:p>
            <a:r>
              <a:rPr lang="en-US" sz="2000" dirty="0" smtClean="0"/>
              <a:t>So we rewrite two more productions</a:t>
            </a:r>
          </a:p>
          <a:p>
            <a:r>
              <a:rPr lang="en-US" sz="2000" dirty="0" smtClean="0"/>
              <a:t>E-&gt;a|b|Ia|Ib|I0|I1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Eliminating Unit productions	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610746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T-&gt;T*F</a:t>
            </a:r>
          </a:p>
          <a:p>
            <a:r>
              <a:rPr lang="en-US" dirty="0" smtClean="0"/>
              <a:t>T-&gt;F  ---  this is a unit production so we have added the following two productions</a:t>
            </a:r>
          </a:p>
          <a:p>
            <a:r>
              <a:rPr lang="en-US" dirty="0" smtClean="0"/>
              <a:t>T-&gt;(E)</a:t>
            </a:r>
          </a:p>
          <a:p>
            <a:r>
              <a:rPr lang="en-US" dirty="0" smtClean="0"/>
              <a:t>T-&gt;I ---  this is a unit production so we have added the following two productions</a:t>
            </a:r>
          </a:p>
          <a:p>
            <a:r>
              <a:rPr lang="en-US" dirty="0" smtClean="0"/>
              <a:t>T-&gt; a|b|Ia|Ib|I0|I1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902272" y="1438759"/>
            <a:ext cx="4610746" cy="49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F-&gt;(E)</a:t>
            </a:r>
          </a:p>
          <a:p>
            <a:r>
              <a:rPr lang="en-US" sz="2800" dirty="0" smtClean="0"/>
              <a:t>F-&gt; I  -- this is a unit production so replace I with all of its derivations.</a:t>
            </a:r>
          </a:p>
          <a:p>
            <a:r>
              <a:rPr lang="en-US" sz="2800" dirty="0" smtClean="0"/>
              <a:t>F-&gt;a|b|Ia|Ib|I0|I1</a:t>
            </a:r>
          </a:p>
          <a:p>
            <a:r>
              <a:rPr lang="en-US" sz="2800" dirty="0" smtClean="0"/>
              <a:t>I-&gt;a|b|Ia|Ib|I0|I1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FB41CC-346C-45B8-94C4-50D5DECD68D3}"/>
</file>

<file path=customXml/itemProps2.xml><?xml version="1.0" encoding="utf-8"?>
<ds:datastoreItem xmlns:ds="http://schemas.openxmlformats.org/officeDocument/2006/customXml" ds:itemID="{1F5D0A9C-5769-4250-B772-43359CAE51D0}"/>
</file>

<file path=customXml/itemProps3.xml><?xml version="1.0" encoding="utf-8"?>
<ds:datastoreItem xmlns:ds="http://schemas.openxmlformats.org/officeDocument/2006/customXml" ds:itemID="{F3CDB42A-3DF0-426D-8F0D-39A5FDAADCE9}"/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989</Words>
  <Application>Microsoft Office PowerPoint</Application>
  <PresentationFormat>Custom</PresentationFormat>
  <Paragraphs>229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Normal Forms of CFG</vt:lpstr>
      <vt:lpstr>Eliminate Useless Symbol </vt:lpstr>
      <vt:lpstr>The example </vt:lpstr>
      <vt:lpstr>Eliminating Useless Symbols</vt:lpstr>
      <vt:lpstr>Eliminating ε productions</vt:lpstr>
      <vt:lpstr>Eliminating Unit productions </vt:lpstr>
      <vt:lpstr>Eliminating Unit productions </vt:lpstr>
      <vt:lpstr>Eliminating Unit productions </vt:lpstr>
      <vt:lpstr>The Resultant Grammar will be</vt:lpstr>
      <vt:lpstr>Chomsky Normal Form – CNF</vt:lpstr>
      <vt:lpstr>Now let us try to convert the Grammar  into Chomsky Normal Form.</vt:lpstr>
      <vt:lpstr>Converting the Grammar  into Chomsky Normal Form.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80</cp:revision>
  <dcterms:created xsi:type="dcterms:W3CDTF">2020-06-15T12:13:30Z</dcterms:created>
  <dcterms:modified xsi:type="dcterms:W3CDTF">2020-11-11T04:21:50Z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