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0" r:id="rId3"/>
    <p:sldId id="323" r:id="rId4"/>
    <p:sldId id="324" r:id="rId5"/>
    <p:sldId id="325" r:id="rId6"/>
    <p:sldId id="334" r:id="rId7"/>
    <p:sldId id="326" r:id="rId8"/>
    <p:sldId id="327" r:id="rId9"/>
    <p:sldId id="333" r:id="rId10"/>
    <p:sldId id="328" r:id="rId11"/>
    <p:sldId id="329" r:id="rId12"/>
    <p:sldId id="330" r:id="rId13"/>
    <p:sldId id="331" r:id="rId14"/>
    <p:sldId id="33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13-11-2020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Proving the pumping lemma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Our first step is to find Chomsky normal form Grammar G of the Language L. here L cannot be ε. </a:t>
            </a:r>
            <a:r>
              <a:rPr lang="en-IN" dirty="0" smtClean="0"/>
              <a:t>Here we need not worry about empty strings .</a:t>
            </a:r>
            <a:endParaRPr lang="en-US" dirty="0" smtClean="0"/>
          </a:p>
          <a:p>
            <a:r>
              <a:rPr lang="en-IN" dirty="0" smtClean="0"/>
              <a:t>Now starting with the CNF grammar G=(V,T,P,S) such that L(G) = L- </a:t>
            </a:r>
            <a:r>
              <a:rPr lang="en-US" dirty="0" smtClean="0"/>
              <a:t>ε and G has </a:t>
            </a:r>
            <a:r>
              <a:rPr lang="en-US" b="1" dirty="0" smtClean="0"/>
              <a:t>‘m’</a:t>
            </a:r>
            <a:r>
              <a:rPr lang="en-US" dirty="0" smtClean="0"/>
              <a:t> </a:t>
            </a:r>
            <a:r>
              <a:rPr lang="en-US" dirty="0" smtClean="0"/>
              <a:t>variables </a:t>
            </a:r>
          </a:p>
          <a:p>
            <a:r>
              <a:rPr lang="en-US" dirty="0" smtClean="0"/>
              <a:t>Choose n=2</a:t>
            </a:r>
            <a:r>
              <a:rPr lang="en-US" baseline="30000" dirty="0" smtClean="0"/>
              <a:t>m</a:t>
            </a:r>
            <a:r>
              <a:rPr lang="en-US" dirty="0" smtClean="0"/>
              <a:t> here ‘n’ is the minimum length of the string ‘z’.</a:t>
            </a:r>
          </a:p>
          <a:p>
            <a:r>
              <a:rPr lang="en-US" dirty="0" smtClean="0"/>
              <a:t>Then as per the theorem a path of length m must have the yield of 2</a:t>
            </a:r>
            <a:r>
              <a:rPr lang="en-US" baseline="30000" dirty="0" smtClean="0"/>
              <a:t>m-1</a:t>
            </a:r>
            <a:r>
              <a:rPr lang="en-US" dirty="0" smtClean="0"/>
              <a:t> which is n/2 or less.</a:t>
            </a:r>
          </a:p>
          <a:p>
            <a:r>
              <a:rPr lang="en-US" dirty="0" smtClean="0"/>
              <a:t>Such a parse tree cannot yield Z 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2" y="46896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Non Context Free Languages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we need a longer parse tree with path length of m+1.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arse tree1 form CFG pumping Le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6" y="2525614"/>
            <a:ext cx="5906012" cy="360457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Proof of pumping lemma of CFG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1" y="1340603"/>
            <a:ext cx="4231038" cy="4937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Suggests a tree for z, where K is at least m and the path is of length k+1. </a:t>
            </a:r>
          </a:p>
          <a:p>
            <a:r>
              <a:rPr lang="en-US" dirty="0" smtClean="0"/>
              <a:t>Since k&gt;=m then there will be </a:t>
            </a:r>
            <a:r>
              <a:rPr lang="en-US" dirty="0" err="1" smtClean="0"/>
              <a:t>atleast</a:t>
            </a:r>
            <a:r>
              <a:rPr lang="en-US" dirty="0" smtClean="0"/>
              <a:t> m+1 occurrences of variable A</a:t>
            </a:r>
            <a:r>
              <a:rPr lang="en-US" baseline="-25000" dirty="0" smtClean="0"/>
              <a:t>0</a:t>
            </a:r>
            <a:r>
              <a:rPr lang="en-US" dirty="0" smtClean="0"/>
              <a:t> A</a:t>
            </a:r>
            <a:r>
              <a:rPr lang="en-US" baseline="-25000" dirty="0" smtClean="0"/>
              <a:t>1</a:t>
            </a:r>
            <a:r>
              <a:rPr lang="en-US" dirty="0" smtClean="0"/>
              <a:t> ….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 on the path.</a:t>
            </a:r>
          </a:p>
          <a:p>
            <a:r>
              <a:rPr lang="en-US" dirty="0" smtClean="0"/>
              <a:t>As there are only m variables but we see K variables in the path there mush be </a:t>
            </a:r>
            <a:r>
              <a:rPr lang="en-US" dirty="0" err="1" smtClean="0"/>
              <a:t>atleast</a:t>
            </a:r>
            <a:r>
              <a:rPr lang="en-US" dirty="0" smtClean="0"/>
              <a:t> one repeated variable  in the path such that A</a:t>
            </a:r>
            <a:r>
              <a:rPr lang="en-US" baseline="-25000" dirty="0" smtClean="0"/>
              <a:t>i</a:t>
            </a:r>
            <a:r>
              <a:rPr lang="en-US" dirty="0" smtClean="0"/>
              <a:t> =</a:t>
            </a:r>
            <a:r>
              <a:rPr lang="en-US" dirty="0" err="1" smtClean="0"/>
              <a:t>A</a:t>
            </a:r>
            <a:r>
              <a:rPr lang="en-US" baseline="-25000" dirty="0" err="1" smtClean="0"/>
              <a:t>j</a:t>
            </a:r>
            <a:endParaRPr lang="en-US" dirty="0" smtClean="0"/>
          </a:p>
          <a:p>
            <a:r>
              <a:rPr lang="en-US" dirty="0" smtClean="0"/>
              <a:t>where k-m&lt;=</a:t>
            </a:r>
            <a:r>
              <a:rPr lang="en-US" dirty="0" err="1" smtClean="0"/>
              <a:t>i</a:t>
            </a:r>
            <a:r>
              <a:rPr lang="en-US" dirty="0" smtClean="0"/>
              <a:t>&lt;=j&lt;=k.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arse tree1 form CFG pumping Le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97" y="1596326"/>
            <a:ext cx="5206688" cy="31777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2" y="46896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Then  it is possible to divide the tree as shown in the figure.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Parse tree2 for CFG pumping Le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641" y="1491340"/>
            <a:ext cx="5570703" cy="40922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52" y="468968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Non Context Free Languages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4" name="Picture 13" descr="Parse tree3 for CFG pumping Lemm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586" y="1206896"/>
            <a:ext cx="3696021" cy="52811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Types of Grammar</a:t>
            </a:r>
          </a:p>
          <a:p>
            <a:pPr lvl="0"/>
            <a:r>
              <a:rPr lang="en-US" dirty="0" smtClean="0"/>
              <a:t>Regular Grammar. (Regular Expressions) – regular Languages</a:t>
            </a:r>
          </a:p>
          <a:p>
            <a:pPr lvl="0"/>
            <a:r>
              <a:rPr lang="en-US" dirty="0" smtClean="0"/>
              <a:t>Context Free Grammar – Context Free Languages</a:t>
            </a:r>
          </a:p>
          <a:p>
            <a:pPr>
              <a:buNone/>
            </a:pPr>
            <a:r>
              <a:rPr lang="en-US" b="1" dirty="0" smtClean="0"/>
              <a:t>A-&gt;α</a:t>
            </a:r>
            <a:endParaRPr lang="en-US" dirty="0" smtClean="0"/>
          </a:p>
          <a:p>
            <a:pPr lvl="0"/>
            <a:r>
              <a:rPr lang="en-US" dirty="0" smtClean="0"/>
              <a:t>Context Sensitive Grammar - Context Sensitive Languages</a:t>
            </a:r>
          </a:p>
          <a:p>
            <a:pPr>
              <a:buNone/>
            </a:pPr>
            <a:r>
              <a:rPr lang="en-US" dirty="0" smtClean="0"/>
              <a:t>1.aA-&gt;</a:t>
            </a:r>
            <a:r>
              <a:rPr lang="en-US" dirty="0" err="1" smtClean="0"/>
              <a:t>SaABc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2.aA-&gt;</a:t>
            </a:r>
            <a:r>
              <a:rPr lang="en-US" dirty="0" err="1" smtClean="0"/>
              <a:t>dac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Derivation: </a:t>
            </a:r>
            <a:r>
              <a:rPr lang="en-US" dirty="0" err="1" smtClean="0"/>
              <a:t>SaA</a:t>
            </a:r>
            <a:r>
              <a:rPr lang="en-US" dirty="0" smtClean="0"/>
              <a:t>-&gt;</a:t>
            </a:r>
            <a:r>
              <a:rPr lang="en-US" dirty="0" err="1" smtClean="0"/>
              <a:t>S</a:t>
            </a:r>
            <a:r>
              <a:rPr lang="en-US" b="1" dirty="0" err="1" smtClean="0"/>
              <a:t>aA</a:t>
            </a:r>
            <a:r>
              <a:rPr lang="en-US" dirty="0" err="1" smtClean="0"/>
              <a:t>Bc</a:t>
            </a:r>
            <a:r>
              <a:rPr lang="en-US" dirty="0" smtClean="0"/>
              <a:t>-&gt;</a:t>
            </a:r>
            <a:r>
              <a:rPr lang="en-US" dirty="0" err="1" smtClean="0"/>
              <a:t>Sdacc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α-&gt;β </a:t>
            </a:r>
            <a:r>
              <a:rPr lang="en-US" b="1" i="1" dirty="0" smtClean="0"/>
              <a:t>|α|&lt; |β|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 lvl="0">
              <a:buNone/>
            </a:pPr>
            <a:r>
              <a:rPr lang="en-US" dirty="0" smtClean="0"/>
              <a:t>Unrestricted Grammar</a:t>
            </a:r>
          </a:p>
          <a:p>
            <a:r>
              <a:rPr lang="en-US" dirty="0" smtClean="0"/>
              <a:t>α-&gt;β</a:t>
            </a:r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Non Context Free Languages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L={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i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i</a:t>
            </a:r>
            <a:r>
              <a:rPr lang="en-US" b="1" dirty="0" err="1" smtClean="0"/>
              <a:t>c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 | </a:t>
            </a:r>
            <a:r>
              <a:rPr lang="en-US" b="1" dirty="0" err="1" smtClean="0"/>
              <a:t>i</a:t>
            </a:r>
            <a:r>
              <a:rPr lang="en-US" b="1" dirty="0" smtClean="0"/>
              <a:t>&gt;=1}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r>
              <a:rPr lang="en-US" dirty="0" smtClean="0"/>
              <a:t>Sample Strings of  L={</a:t>
            </a:r>
            <a:r>
              <a:rPr lang="en-US" dirty="0" err="1" smtClean="0"/>
              <a:t>abc,aabbcc,aaabbbcc</a:t>
            </a:r>
            <a:r>
              <a:rPr lang="en-US" dirty="0" smtClean="0"/>
              <a:t>,……}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L={ 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i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j</a:t>
            </a:r>
            <a:r>
              <a:rPr lang="en-US" b="1" dirty="0" err="1" smtClean="0"/>
              <a:t>c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 | j&gt;I and </a:t>
            </a:r>
            <a:r>
              <a:rPr lang="en-US" b="1" dirty="0" err="1" smtClean="0"/>
              <a:t>i</a:t>
            </a:r>
            <a:r>
              <a:rPr lang="en-US" b="1" dirty="0" smtClean="0"/>
              <a:t>&gt;=1}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Write a CFG for the  language </a:t>
            </a:r>
            <a:r>
              <a:rPr lang="en-US" b="1" dirty="0" smtClean="0"/>
              <a:t>L={</a:t>
            </a:r>
            <a:r>
              <a:rPr lang="en-US" b="1" dirty="0" err="1" smtClean="0"/>
              <a:t>a</a:t>
            </a:r>
            <a:r>
              <a:rPr lang="en-US" b="1" baseline="30000" dirty="0" err="1" smtClean="0"/>
              <a:t>i</a:t>
            </a:r>
            <a:r>
              <a:rPr lang="en-US" b="1" dirty="0" err="1" smtClean="0"/>
              <a:t>b</a:t>
            </a:r>
            <a:r>
              <a:rPr lang="en-US" b="1" baseline="30000" dirty="0" err="1" smtClean="0"/>
              <a:t>i</a:t>
            </a:r>
            <a:r>
              <a:rPr lang="en-US" b="1" dirty="0" err="1" smtClean="0"/>
              <a:t>c</a:t>
            </a:r>
            <a:r>
              <a:rPr lang="en-US" b="1" baseline="30000" dirty="0" err="1" smtClean="0"/>
              <a:t>i</a:t>
            </a:r>
            <a:r>
              <a:rPr lang="en-US" b="1" dirty="0" smtClean="0"/>
              <a:t> | </a:t>
            </a:r>
            <a:r>
              <a:rPr lang="en-US" b="1" dirty="0" err="1" smtClean="0"/>
              <a:t>i</a:t>
            </a:r>
            <a:r>
              <a:rPr lang="en-US" b="1" dirty="0" smtClean="0"/>
              <a:t>&gt;=1}</a:t>
            </a:r>
          </a:p>
          <a:p>
            <a:pPr>
              <a:buNone/>
            </a:pPr>
            <a:r>
              <a:rPr lang="en-US" dirty="0" smtClean="0"/>
              <a:t>---------------------------</a:t>
            </a:r>
          </a:p>
          <a:p>
            <a:pPr>
              <a:buNone/>
            </a:pPr>
            <a:r>
              <a:rPr lang="en-US" dirty="0" smtClean="0"/>
              <a:t>S-&gt;ABC</a:t>
            </a:r>
          </a:p>
          <a:p>
            <a:r>
              <a:rPr lang="en-US" dirty="0" smtClean="0"/>
              <a:t>A-&gt;</a:t>
            </a:r>
            <a:r>
              <a:rPr lang="en-US" dirty="0" err="1" smtClean="0"/>
              <a:t>Aa|a</a:t>
            </a:r>
            <a:endParaRPr lang="en-US" dirty="0" smtClean="0"/>
          </a:p>
          <a:p>
            <a:r>
              <a:rPr lang="en-US" dirty="0" smtClean="0"/>
              <a:t>B-&gt;</a:t>
            </a:r>
            <a:r>
              <a:rPr lang="en-US" dirty="0" err="1" smtClean="0"/>
              <a:t>Bb|b</a:t>
            </a:r>
            <a:endParaRPr lang="en-US" dirty="0" smtClean="0"/>
          </a:p>
          <a:p>
            <a:r>
              <a:rPr lang="en-US" dirty="0" smtClean="0"/>
              <a:t>C-&gt;</a:t>
            </a:r>
            <a:r>
              <a:rPr lang="en-US" dirty="0" err="1" smtClean="0"/>
              <a:t>Cc|c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-------------------------- </a:t>
            </a:r>
          </a:p>
          <a:p>
            <a:r>
              <a:rPr lang="en-US" dirty="0" smtClean="0"/>
              <a:t>S-&gt;</a:t>
            </a:r>
            <a:r>
              <a:rPr lang="en-US" dirty="0" err="1" smtClean="0"/>
              <a:t>aSc</a:t>
            </a:r>
            <a:endParaRPr lang="en-US" dirty="0" smtClean="0"/>
          </a:p>
          <a:p>
            <a:r>
              <a:rPr lang="en-US" dirty="0" smtClean="0"/>
              <a:t>S-&gt;</a:t>
            </a:r>
            <a:r>
              <a:rPr lang="en-US" dirty="0" err="1" smtClean="0"/>
              <a:t>Sb|b</a:t>
            </a:r>
            <a:endParaRPr lang="en-US" dirty="0" smtClean="0"/>
          </a:p>
          <a:p>
            <a:r>
              <a:rPr lang="en-US" dirty="0" smtClean="0"/>
              <a:t>S-&gt;</a:t>
            </a:r>
            <a:r>
              <a:rPr lang="en-US" dirty="0" err="1" smtClean="0"/>
              <a:t>aSc</a:t>
            </a:r>
            <a:r>
              <a:rPr lang="en-US" dirty="0" smtClean="0"/>
              <a:t>-&gt;</a:t>
            </a:r>
            <a:r>
              <a:rPr lang="en-US" dirty="0" err="1" smtClean="0"/>
              <a:t>aaScc</a:t>
            </a:r>
            <a:r>
              <a:rPr lang="en-US" dirty="0" smtClean="0"/>
              <a:t>-&gt;</a:t>
            </a:r>
            <a:r>
              <a:rPr lang="en-US" dirty="0" err="1" smtClean="0"/>
              <a:t>aabcc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dirty="0" smtClean="0"/>
              <a:t>Suppose we have a parse tree according to the Chomsky Normal Form G=(V,T,P,S) </a:t>
            </a:r>
            <a:r>
              <a:rPr lang="en-US" sz="3600" dirty="0" err="1" smtClean="0"/>
              <a:t>ans</a:t>
            </a:r>
            <a:r>
              <a:rPr lang="en-US" sz="3600" dirty="0" smtClean="0"/>
              <a:t> suppose that the yield of the tree is w. if the length of the longest path is ‘n’ </a:t>
            </a:r>
            <a:r>
              <a:rPr lang="en-US" sz="3600" dirty="0" err="1" smtClean="0"/>
              <a:t>then|w</a:t>
            </a:r>
            <a:r>
              <a:rPr lang="en-US" sz="3600" dirty="0" smtClean="0"/>
              <a:t>|&lt;=2</a:t>
            </a:r>
            <a:r>
              <a:rPr lang="en-US" sz="3600" baseline="30000" dirty="0" smtClean="0"/>
              <a:t>n-1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805553"/>
            <a:ext cx="10733867" cy="447215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Basis Case:</a:t>
            </a:r>
          </a:p>
          <a:p>
            <a:r>
              <a:rPr lang="en-US" dirty="0" smtClean="0"/>
              <a:t>n=1 . Recall that length of the path in trees is the number of edges between the root node and the leaf node.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ie</a:t>
            </a:r>
            <a:r>
              <a:rPr lang="en-US" dirty="0" smtClean="0"/>
              <a:t> one less than the number of nodes.</a:t>
            </a:r>
          </a:p>
          <a:p>
            <a:r>
              <a:rPr lang="en-US" dirty="0" smtClean="0"/>
              <a:t>Hence a tree with max path length 1 is a root node with one leaf.</a:t>
            </a:r>
          </a:p>
          <a:p>
            <a:r>
              <a:rPr lang="en-US" dirty="0" smtClean="0"/>
              <a:t>So |w| =1 since 2</a:t>
            </a:r>
            <a:r>
              <a:rPr lang="en-US" baseline="30000" dirty="0" smtClean="0"/>
              <a:t>n-1</a:t>
            </a:r>
            <a:r>
              <a:rPr lang="en-US" dirty="0" smtClean="0"/>
              <a:t>=2</a:t>
            </a:r>
            <a:r>
              <a:rPr lang="en-US" baseline="30000" dirty="0" smtClean="0"/>
              <a:t>1-1</a:t>
            </a:r>
            <a:r>
              <a:rPr lang="en-US" dirty="0" smtClean="0"/>
              <a:t>=2</a:t>
            </a:r>
            <a:r>
              <a:rPr lang="en-US" baseline="30000" dirty="0" smtClean="0"/>
              <a:t>0</a:t>
            </a:r>
            <a:r>
              <a:rPr lang="en-US" dirty="0" smtClean="0"/>
              <a:t>=1. Hence proved.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Proof….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Induction: if longest path is n and n&gt;=1.</a:t>
            </a:r>
          </a:p>
          <a:p>
            <a:r>
              <a:rPr lang="en-US" dirty="0" smtClean="0"/>
              <a:t>The root of the tree must use a production which is of the form A-&gt;BC since n&gt;=1;</a:t>
            </a:r>
          </a:p>
          <a:p>
            <a:r>
              <a:rPr lang="en-US" dirty="0" smtClean="0"/>
              <a:t>No path in the </a:t>
            </a:r>
            <a:r>
              <a:rPr lang="en-US" dirty="0" err="1" smtClean="0"/>
              <a:t>subtree</a:t>
            </a:r>
            <a:r>
              <a:rPr lang="en-US" dirty="0" smtClean="0"/>
              <a:t> rooted in the variables B and C can have a path length greater than n-1 because these paths excludes the edge from the root.</a:t>
            </a:r>
          </a:p>
          <a:p>
            <a:r>
              <a:rPr lang="en-US" dirty="0" smtClean="0"/>
              <a:t>Hence by induction hypothesis these </a:t>
            </a:r>
            <a:r>
              <a:rPr lang="en-US" dirty="0" err="1" smtClean="0"/>
              <a:t>subtrees</a:t>
            </a:r>
            <a:r>
              <a:rPr lang="en-US" dirty="0" smtClean="0"/>
              <a:t> can have yield of length 2</a:t>
            </a:r>
            <a:r>
              <a:rPr lang="en-US" baseline="30000" dirty="0" smtClean="0"/>
              <a:t>n-2</a:t>
            </a:r>
            <a:r>
              <a:rPr lang="en-US" dirty="0" smtClean="0"/>
              <a:t>  at most. The yield of the entire tree is the concatenation of both </a:t>
            </a:r>
          </a:p>
          <a:p>
            <a:r>
              <a:rPr lang="en-US" dirty="0" smtClean="0"/>
              <a:t>Hence  2</a:t>
            </a:r>
            <a:r>
              <a:rPr lang="en-US" baseline="30000" dirty="0" smtClean="0"/>
              <a:t>n-2</a:t>
            </a:r>
            <a:r>
              <a:rPr lang="en-US" dirty="0" smtClean="0"/>
              <a:t>  + 2</a:t>
            </a:r>
            <a:r>
              <a:rPr lang="en-US" baseline="30000" dirty="0" smtClean="0"/>
              <a:t>n-2</a:t>
            </a:r>
            <a:r>
              <a:rPr lang="en-US" dirty="0" smtClean="0"/>
              <a:t>  =2</a:t>
            </a:r>
            <a:r>
              <a:rPr lang="en-US" baseline="30000" dirty="0" smtClean="0"/>
              <a:t>n-1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Proof….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tree depth for CNF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950" y="1424875"/>
            <a:ext cx="5532120" cy="445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96" y="166750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Pumping Lemma of CFG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In a sufficiently long string in a CFL it is possible to find at most two short, nearby substrings that we can pump in tandem.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 we may pump both the strings ‘</a:t>
            </a:r>
            <a:r>
              <a:rPr lang="en-US" dirty="0" err="1" smtClean="0"/>
              <a:t>i</a:t>
            </a:r>
            <a:r>
              <a:rPr lang="en-US" dirty="0" smtClean="0"/>
              <a:t>’ times and the result will still be in the language.</a:t>
            </a:r>
          </a:p>
          <a:p>
            <a:r>
              <a:rPr lang="en-US" dirty="0" smtClean="0"/>
              <a:t>Considering the language l={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err="1" smtClean="0"/>
              <a:t>|n</a:t>
            </a:r>
            <a:r>
              <a:rPr lang="en-US" dirty="0" smtClean="0"/>
              <a:t>&gt;=1}</a:t>
            </a:r>
          </a:p>
          <a:p>
            <a:r>
              <a:rPr lang="en-US" dirty="0" smtClean="0"/>
              <a:t>In pumping lemma for RE we chose a string and pumped it any number of times and we have shown that the resultant string is still in the language(actually it should not be).</a:t>
            </a:r>
          </a:p>
          <a:p>
            <a:r>
              <a:rPr lang="en-US" dirty="0" smtClean="0"/>
              <a:t>But if we do the same here by choosing some string of 0s and some string of 1s and pump them repeatedly we resultant string will have equal number of </a:t>
            </a:r>
            <a:r>
              <a:rPr lang="en-US" dirty="0" err="1" smtClean="0"/>
              <a:t>a’s</a:t>
            </a:r>
            <a:r>
              <a:rPr lang="en-US" dirty="0" smtClean="0"/>
              <a:t> and </a:t>
            </a:r>
            <a:r>
              <a:rPr lang="en-US" dirty="0" err="1" smtClean="0"/>
              <a:t>b’s</a:t>
            </a:r>
            <a:r>
              <a:rPr lang="en-US" dirty="0" smtClean="0"/>
              <a:t> only.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Statement of Pumping Lemma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Let L be a CFL </a:t>
            </a:r>
            <a:r>
              <a:rPr lang="en-US" dirty="0" err="1" smtClean="0"/>
              <a:t>ans</a:t>
            </a:r>
            <a:r>
              <a:rPr lang="en-US" dirty="0" smtClean="0"/>
              <a:t> ‘z’ is a string in L such that |z| is </a:t>
            </a:r>
            <a:r>
              <a:rPr lang="en-US" dirty="0" smtClean="0"/>
              <a:t>at least </a:t>
            </a:r>
            <a:r>
              <a:rPr lang="en-US" dirty="0" smtClean="0"/>
              <a:t>n. </a:t>
            </a:r>
          </a:p>
          <a:p>
            <a:r>
              <a:rPr lang="en-US" dirty="0" smtClean="0"/>
              <a:t>Then we can write z=</a:t>
            </a:r>
            <a:r>
              <a:rPr lang="en-US" dirty="0" err="1" smtClean="0"/>
              <a:t>uvwxy</a:t>
            </a:r>
            <a:r>
              <a:rPr lang="en-US" dirty="0" smtClean="0"/>
              <a:t> subject to the following conditions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vwx</a:t>
            </a:r>
            <a:r>
              <a:rPr lang="en-US" dirty="0" smtClean="0"/>
              <a:t>|&lt;=n that is the middle portion is not too long</a:t>
            </a:r>
          </a:p>
          <a:p>
            <a:r>
              <a:rPr lang="en-US" dirty="0" smtClean="0"/>
              <a:t>v </a:t>
            </a:r>
            <a:r>
              <a:rPr lang="en-US" dirty="0" err="1" smtClean="0"/>
              <a:t>x</a:t>
            </a:r>
            <a:r>
              <a:rPr lang="en-US" dirty="0" err="1" smtClean="0"/>
              <a:t>≠ε</a:t>
            </a:r>
            <a:r>
              <a:rPr lang="en-US" dirty="0" smtClean="0"/>
              <a:t>, Since v and x are pieces to be pumped it cannot be null.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&gt;=0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wx</a:t>
            </a:r>
            <a:r>
              <a:rPr lang="en-US" baseline="30000" dirty="0" err="1" smtClean="0"/>
              <a:t>i</a:t>
            </a:r>
            <a:r>
              <a:rPr lang="en-US" dirty="0" err="1" smtClean="0"/>
              <a:t>y</a:t>
            </a:r>
            <a:r>
              <a:rPr lang="en-US" dirty="0" smtClean="0"/>
              <a:t> is in L. That is the two strings v and x may be pumped any number of times,  including 0, and the resultant string will still be in L.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Statement of Pumping Lemma</a:t>
            </a:r>
            <a:endParaRPr lang="en-US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L={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i</a:t>
            </a:r>
            <a:r>
              <a:rPr lang="en-US" dirty="0" err="1" smtClean="0"/>
              <a:t>c</a:t>
            </a:r>
            <a:r>
              <a:rPr lang="en-US" baseline="30000" dirty="0" err="1" smtClean="0"/>
              <a:t>i</a:t>
            </a:r>
            <a:r>
              <a:rPr lang="en-US" dirty="0" err="1" smtClean="0"/>
              <a:t>|i</a:t>
            </a:r>
            <a:r>
              <a:rPr lang="en-US" dirty="0" smtClean="0"/>
              <a:t>&gt;=1}  …..  </a:t>
            </a:r>
            <a:r>
              <a:rPr lang="en-US" dirty="0" err="1" smtClean="0"/>
              <a:t>i</a:t>
            </a:r>
            <a:r>
              <a:rPr lang="en-US" dirty="0" smtClean="0"/>
              <a:t>&gt;=0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wx</a:t>
            </a:r>
            <a:r>
              <a:rPr lang="en-US" baseline="30000" dirty="0" err="1" smtClean="0"/>
              <a:t>i</a:t>
            </a:r>
            <a:r>
              <a:rPr lang="en-US" dirty="0" err="1" smtClean="0"/>
              <a:t>y</a:t>
            </a: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b="1" dirty="0" err="1" smtClean="0">
                <a:solidFill>
                  <a:srgbClr val="FF0000"/>
                </a:solidFill>
              </a:rPr>
              <a:t>aab</a:t>
            </a:r>
            <a:r>
              <a:rPr lang="en-US" dirty="0" err="1" smtClean="0"/>
              <a:t>bb</a:t>
            </a:r>
            <a:r>
              <a:rPr lang="en-US" b="1" dirty="0" err="1" smtClean="0">
                <a:solidFill>
                  <a:srgbClr val="FF0000"/>
                </a:solidFill>
              </a:rPr>
              <a:t>bcc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err="1" smtClean="0"/>
              <a:t>aabbcc</a:t>
            </a: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b="1" dirty="0" err="1" smtClean="0">
                <a:solidFill>
                  <a:srgbClr val="FF0000"/>
                </a:solidFill>
              </a:rPr>
              <a:t>aabaab</a:t>
            </a:r>
            <a:r>
              <a:rPr lang="en-US" dirty="0" err="1" smtClean="0"/>
              <a:t>bb</a:t>
            </a:r>
            <a:r>
              <a:rPr lang="en-US" b="1" dirty="0" err="1" smtClean="0">
                <a:solidFill>
                  <a:srgbClr val="FF0000"/>
                </a:solidFill>
              </a:rPr>
              <a:t>bccbcc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b="1" dirty="0" err="1" smtClean="0">
                <a:solidFill>
                  <a:srgbClr val="FF0000"/>
                </a:solidFill>
              </a:rPr>
              <a:t>aabaabaab</a:t>
            </a:r>
            <a:r>
              <a:rPr lang="en-US" dirty="0" err="1" smtClean="0"/>
              <a:t>bb</a:t>
            </a:r>
            <a:r>
              <a:rPr lang="en-US" b="1" dirty="0" err="1" smtClean="0">
                <a:solidFill>
                  <a:srgbClr val="FF0000"/>
                </a:solidFill>
              </a:rPr>
              <a:t>bccbccbcc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err="1" smtClean="0"/>
              <a:t>aa</a:t>
            </a:r>
            <a:r>
              <a:rPr lang="en-US" b="1" dirty="0" err="1" smtClean="0">
                <a:solidFill>
                  <a:srgbClr val="FF0000"/>
                </a:solidFill>
              </a:rPr>
              <a:t>aabaabaabaab</a:t>
            </a:r>
            <a:r>
              <a:rPr lang="en-US" dirty="0" err="1" smtClean="0"/>
              <a:t>bb</a:t>
            </a:r>
            <a:r>
              <a:rPr lang="en-US" b="1" dirty="0" err="1" smtClean="0">
                <a:solidFill>
                  <a:srgbClr val="FF0000"/>
                </a:solidFill>
              </a:rPr>
              <a:t>bccbccbccbcc</a:t>
            </a:r>
            <a:r>
              <a:rPr lang="en-US" dirty="0" err="1" smtClean="0"/>
              <a:t>cc</a:t>
            </a:r>
            <a:endParaRPr lang="en-US" dirty="0" smtClean="0"/>
          </a:p>
          <a:p>
            <a:r>
              <a:rPr lang="en-US" dirty="0" smtClean="0"/>
              <a:t>If we generalize the above case it will be </a:t>
            </a:r>
            <a:r>
              <a:rPr lang="en-US" dirty="0" err="1" smtClean="0"/>
              <a:t>uv</a:t>
            </a:r>
            <a:r>
              <a:rPr lang="en-US" baseline="30000" dirty="0" err="1" smtClean="0"/>
              <a:t>i</a:t>
            </a:r>
            <a:r>
              <a:rPr lang="en-US" dirty="0" err="1" smtClean="0"/>
              <a:t>wx</a:t>
            </a:r>
            <a:r>
              <a:rPr lang="en-US" baseline="30000" dirty="0" err="1" smtClean="0"/>
              <a:t>i</a:t>
            </a:r>
            <a:r>
              <a:rPr lang="en-US" dirty="0" err="1" smtClean="0"/>
              <a:t>y</a:t>
            </a: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A5FC2F-6D74-4B5B-9724-C7D94343D0D5}"/>
</file>

<file path=customXml/itemProps2.xml><?xml version="1.0" encoding="utf-8"?>
<ds:datastoreItem xmlns:ds="http://schemas.openxmlformats.org/officeDocument/2006/customXml" ds:itemID="{2210E1C9-7B9C-41C6-861C-FD17F9815079}"/>
</file>

<file path=customXml/itemProps3.xml><?xml version="1.0" encoding="utf-8"?>
<ds:datastoreItem xmlns:ds="http://schemas.openxmlformats.org/officeDocument/2006/customXml" ds:itemID="{840CC7B9-A34C-4D74-A395-C28A6E8851B0}"/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915</Words>
  <Application>Microsoft Office PowerPoint</Application>
  <PresentationFormat>Custom</PresentationFormat>
  <Paragraphs>152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What</vt:lpstr>
      <vt:lpstr>Non Context Free Languages</vt:lpstr>
      <vt:lpstr>Suppose we have a parse tree according to the Chomsky Normal Form G=(V,T,P,S) ans suppose that the yield of the tree is w. if the length of the longest path is ‘n’ then|w|&lt;=2n-1</vt:lpstr>
      <vt:lpstr>Proof….</vt:lpstr>
      <vt:lpstr>Proof….</vt:lpstr>
      <vt:lpstr>Pumping Lemma of CFG</vt:lpstr>
      <vt:lpstr>Statement of Pumping Lemma</vt:lpstr>
      <vt:lpstr>Statement of Pumping Lemma</vt:lpstr>
      <vt:lpstr>Proving the pumping lemma</vt:lpstr>
      <vt:lpstr>Non Context Free Languages</vt:lpstr>
      <vt:lpstr>Proof of pumping lemma of CFG</vt:lpstr>
      <vt:lpstr>Then  it is possible to divide the tree as shown in the figure.</vt:lpstr>
      <vt:lpstr>Non Context Free Languages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83</cp:revision>
  <dcterms:created xsi:type="dcterms:W3CDTF">2020-06-15T12:13:30Z</dcterms:created>
  <dcterms:modified xsi:type="dcterms:W3CDTF">2020-11-13T10:37:55Z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