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0" r:id="rId3"/>
    <p:sldId id="323" r:id="rId4"/>
    <p:sldId id="324" r:id="rId5"/>
    <p:sldId id="325" r:id="rId6"/>
    <p:sldId id="326" r:id="rId7"/>
    <p:sldId id="329" r:id="rId8"/>
    <p:sldId id="327" r:id="rId9"/>
    <p:sldId id="330" r:id="rId10"/>
    <p:sldId id="331" r:id="rId11"/>
    <p:sldId id="332" r:id="rId12"/>
    <p:sldId id="333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21-11-2020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21-11-2020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TM with Multiple Tapes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δ of the functions will be </a:t>
            </a:r>
          </a:p>
          <a:p>
            <a:pPr marL="514350" indent="-514350">
              <a:buNone/>
            </a:pPr>
            <a:r>
              <a:rPr lang="en-US" dirty="0" smtClean="0"/>
              <a:t>Every transition watch the state movement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δ([q1,B],[</a:t>
            </a:r>
            <a:r>
              <a:rPr lang="en-US" dirty="0" err="1" smtClean="0"/>
              <a:t>B,a</a:t>
            </a:r>
            <a:r>
              <a:rPr lang="en-US" dirty="0" smtClean="0"/>
              <a:t>]) = ([q2,a],[*,a</a:t>
            </a:r>
            <a:r>
              <a:rPr lang="en-US" dirty="0" smtClean="0"/>
              <a:t>],R</a:t>
            </a:r>
            <a:r>
              <a:rPr lang="en-US" dirty="0" smtClean="0"/>
              <a:t>) – initially M picks up the symbol a and stores it in the tape.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δ([q2,a],[</a:t>
            </a:r>
            <a:r>
              <a:rPr lang="en-US" dirty="0" err="1" smtClean="0"/>
              <a:t>B,b</a:t>
            </a:r>
            <a:r>
              <a:rPr lang="en-US" dirty="0" smtClean="0"/>
              <a:t>]) = ([q2,a],[</a:t>
            </a:r>
            <a:r>
              <a:rPr lang="en-US" dirty="0" err="1" smtClean="0"/>
              <a:t>B,b</a:t>
            </a:r>
            <a:r>
              <a:rPr lang="en-US" dirty="0" smtClean="0"/>
              <a:t>],R) – M keeps moving to the right here marking is not done for the input symbols so it is left as B.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δ([q2,a][</a:t>
            </a:r>
            <a:r>
              <a:rPr lang="en-US" dirty="0" err="1" smtClean="0"/>
              <a:t>B,c</a:t>
            </a:r>
            <a:r>
              <a:rPr lang="en-US" dirty="0" smtClean="0"/>
              <a:t>]) = ([q3,a][</a:t>
            </a:r>
            <a:r>
              <a:rPr lang="en-US" dirty="0" err="1" smtClean="0"/>
              <a:t>B,c</a:t>
            </a:r>
            <a:r>
              <a:rPr lang="en-US" dirty="0" smtClean="0"/>
              <a:t>],R</a:t>
            </a:r>
            <a:r>
              <a:rPr lang="en-US" dirty="0" smtClean="0"/>
              <a:t>) – After reading c the middle component of the input M moves to a new state and c is not marked, head keeps moving to the left.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δ([q3,a][*,b])= ([q3,a][*,b],R) – after c the head keeps moving to the right ignoring all the already marked inputs.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The δ of the functions will be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marL="514350" lvl="0" indent="-514350">
              <a:buNone/>
            </a:pPr>
            <a:r>
              <a:rPr lang="en-US" dirty="0" smtClean="0"/>
              <a:t>5.	δ </a:t>
            </a:r>
            <a:r>
              <a:rPr lang="en-US" dirty="0" smtClean="0"/>
              <a:t>([q3,a][</a:t>
            </a:r>
            <a:r>
              <a:rPr lang="en-US" dirty="0" err="1" smtClean="0"/>
              <a:t>B,a</a:t>
            </a:r>
            <a:r>
              <a:rPr lang="en-US" dirty="0" smtClean="0"/>
              <a:t>]) = ([q4,B],[*,a],L) this is the first unchecked symbol so it is checked and the head starts moving to the left. Look at the input </a:t>
            </a:r>
            <a:r>
              <a:rPr lang="en-US" dirty="0" err="1" smtClean="0"/>
              <a:t>alog</a:t>
            </a:r>
            <a:r>
              <a:rPr lang="en-US" dirty="0" smtClean="0"/>
              <a:t> with state q3 and the current input is same and hence it is matched and marked.</a:t>
            </a:r>
          </a:p>
          <a:p>
            <a:pPr marL="514350" lvl="0" indent="-514350">
              <a:buNone/>
            </a:pPr>
            <a:r>
              <a:rPr lang="en-US" dirty="0" smtClean="0"/>
              <a:t>6.	δ</a:t>
            </a:r>
            <a:r>
              <a:rPr lang="en-US" dirty="0" smtClean="0"/>
              <a:t>([q4,B],[*,a])= ([q4,B],[*,a],L) M moves to the left leaving all the marked symbols.</a:t>
            </a:r>
          </a:p>
          <a:p>
            <a:pPr marL="514350" lvl="0" indent="-514350">
              <a:buNone/>
            </a:pPr>
            <a:r>
              <a:rPr lang="en-US" dirty="0" smtClean="0"/>
              <a:t>7.	δ[q4,B</a:t>
            </a:r>
            <a:r>
              <a:rPr lang="en-US" dirty="0" smtClean="0"/>
              <a:t>],[</a:t>
            </a:r>
            <a:r>
              <a:rPr lang="en-US" dirty="0" err="1" smtClean="0"/>
              <a:t>B,c</a:t>
            </a:r>
            <a:r>
              <a:rPr lang="en-US" dirty="0" smtClean="0"/>
              <a:t>]) = ([q5,B],[</a:t>
            </a:r>
            <a:r>
              <a:rPr lang="en-US" dirty="0" err="1" smtClean="0"/>
              <a:t>B,c</a:t>
            </a:r>
            <a:r>
              <a:rPr lang="en-US" dirty="0" smtClean="0"/>
              <a:t>],L) M have moved past the centre mark c and hence we move to q5. </a:t>
            </a:r>
          </a:p>
          <a:p>
            <a:pPr marL="514350" lvl="0" indent="-514350">
              <a:buNone/>
            </a:pPr>
            <a:r>
              <a:rPr lang="en-US" dirty="0" smtClean="0"/>
              <a:t>8.	δ</a:t>
            </a:r>
            <a:r>
              <a:rPr lang="en-US" dirty="0" smtClean="0"/>
              <a:t>([q5,B],[</a:t>
            </a:r>
            <a:r>
              <a:rPr lang="en-US" dirty="0" err="1" smtClean="0"/>
              <a:t>B,a</a:t>
            </a:r>
            <a:r>
              <a:rPr lang="en-US" dirty="0" smtClean="0"/>
              <a:t>])=([q6,B][</a:t>
            </a:r>
            <a:r>
              <a:rPr lang="en-US" dirty="0" err="1" smtClean="0"/>
              <a:t>B,a</a:t>
            </a:r>
            <a:r>
              <a:rPr lang="en-US" dirty="0" smtClean="0"/>
              <a:t>],L) M identifies a unchecked symbol to the left of c. δ([q6,B][</a:t>
            </a:r>
            <a:r>
              <a:rPr lang="en-US" dirty="0" err="1" smtClean="0"/>
              <a:t>B,a</a:t>
            </a:r>
            <a:r>
              <a:rPr lang="en-US" dirty="0" smtClean="0"/>
              <a:t>])=([q6,B][</a:t>
            </a:r>
            <a:r>
              <a:rPr lang="en-US" dirty="0" err="1" smtClean="0"/>
              <a:t>B,a</a:t>
            </a:r>
            <a:r>
              <a:rPr lang="en-US" dirty="0" smtClean="0"/>
              <a:t>],L) M keep on moving to left until it finds the left most unchecked input symbol.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The δ of the functions will be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None/>
            </a:pPr>
            <a:r>
              <a:rPr lang="en-US" dirty="0" smtClean="0"/>
              <a:t>9.	δ</a:t>
            </a:r>
            <a:r>
              <a:rPr lang="en-US" dirty="0" smtClean="0"/>
              <a:t>([q6,B][*,a])=([q1,B],[*,a],R) M finds the marked symbol to the left of c(the immediate right symbol should be unchecked) here we have to restart the process once again from q1.</a:t>
            </a:r>
          </a:p>
          <a:p>
            <a:pPr marL="514350" lvl="0" indent="-514350">
              <a:buNone/>
            </a:pPr>
            <a:r>
              <a:rPr lang="en-US" dirty="0" smtClean="0"/>
              <a:t>10.	δ</a:t>
            </a:r>
            <a:r>
              <a:rPr lang="en-US" dirty="0" smtClean="0"/>
              <a:t>([q6,B][*,a])=([q1,B],[*,a],R) here we check the symbol that is unchecked and </a:t>
            </a:r>
            <a:r>
              <a:rPr lang="en-US" dirty="0" err="1" smtClean="0"/>
              <a:t>startover</a:t>
            </a:r>
            <a:r>
              <a:rPr lang="en-US" dirty="0" smtClean="0"/>
              <a:t> again from q1</a:t>
            </a:r>
          </a:p>
          <a:p>
            <a:pPr marL="514350" lvl="0" indent="-514350">
              <a:buNone/>
            </a:pPr>
            <a:r>
              <a:rPr lang="en-US" dirty="0" smtClean="0"/>
              <a:t>11.	δ</a:t>
            </a:r>
            <a:r>
              <a:rPr lang="en-US" dirty="0" smtClean="0"/>
              <a:t>([q5,B][*,a]) = ([q7,B][*,a]),R) this is a branch for the case of all symbols to the left of c is checked.  </a:t>
            </a:r>
          </a:p>
          <a:p>
            <a:pPr marL="514350" lvl="0" indent="-514350">
              <a:buNone/>
            </a:pPr>
            <a:r>
              <a:rPr lang="en-US" dirty="0" smtClean="0"/>
              <a:t>12.	δ</a:t>
            </a:r>
            <a:r>
              <a:rPr lang="en-US" dirty="0" smtClean="0"/>
              <a:t>([q7,B],[</a:t>
            </a:r>
            <a:r>
              <a:rPr lang="en-US" dirty="0" err="1" smtClean="0"/>
              <a:t>b,c</a:t>
            </a:r>
            <a:r>
              <a:rPr lang="en-US" dirty="0" smtClean="0"/>
              <a:t>])= ([q7,B],[</a:t>
            </a:r>
            <a:r>
              <a:rPr lang="en-US" dirty="0" err="1" smtClean="0"/>
              <a:t>b,c</a:t>
            </a:r>
            <a:r>
              <a:rPr lang="en-US" dirty="0" smtClean="0"/>
              <a:t>],R) the immediate next should be c and M moves on to right.</a:t>
            </a:r>
          </a:p>
          <a:p>
            <a:pPr marL="514350" lvl="0" indent="-514350">
              <a:buNone/>
            </a:pPr>
            <a:r>
              <a:rPr lang="en-US" dirty="0" smtClean="0"/>
              <a:t>13.	δ</a:t>
            </a:r>
            <a:r>
              <a:rPr lang="en-US" dirty="0" smtClean="0"/>
              <a:t>([q8,B],[8,a])= ([q8,B],[8,a],R) M skips all the marked symbols to the right of c.</a:t>
            </a:r>
          </a:p>
          <a:p>
            <a:pPr marL="514350" lvl="0" indent="-514350">
              <a:buNone/>
            </a:pPr>
            <a:r>
              <a:rPr lang="en-US" dirty="0" smtClean="0"/>
              <a:t>14.	δ</a:t>
            </a:r>
            <a:r>
              <a:rPr lang="en-US" dirty="0" smtClean="0"/>
              <a:t>([q8,B],[B,B])= ([q9,B],[B,B],R) here M reached the right most end of the input and moves and hence finds B. This is the halting condition.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Turing Machine with storage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3137115" cy="4689126"/>
          </a:xfrm>
        </p:spPr>
        <p:txBody>
          <a:bodyPr/>
          <a:lstStyle/>
          <a:p>
            <a:r>
              <a:rPr lang="en-US" dirty="0" smtClean="0"/>
              <a:t>Q is finite states.</a:t>
            </a:r>
          </a:p>
          <a:p>
            <a:r>
              <a:rPr lang="en-US" dirty="0" smtClean="0"/>
              <a:t>A,B,C are memory storages.</a:t>
            </a:r>
          </a:p>
          <a:p>
            <a:r>
              <a:rPr lang="en-US" dirty="0" smtClean="0"/>
              <a:t>Here the states are considered to be a combination of states and storage.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2122" y="1438275"/>
            <a:ext cx="468299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TM with memory is represented by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M=(Q,{0,1}, {0,1,B}, </a:t>
            </a:r>
            <a:r>
              <a:rPr lang="el-GR" dirty="0" smtClean="0"/>
              <a:t>δ</a:t>
            </a:r>
            <a:r>
              <a:rPr lang="en-US" dirty="0" smtClean="0"/>
              <a:t>, [q0,B],{[q1,B]})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The set Q is {q0,q1} x {0,1,B}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The control portion is q0,q1 now it is combined with memory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We consider the language 01*+10* - we need to remember what symbol has been read first.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transition functions are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([q0,B],a)=([q1,a],</a:t>
            </a:r>
            <a:r>
              <a:rPr lang="en-US" dirty="0" err="1" smtClean="0"/>
              <a:t>a,R</a:t>
            </a:r>
            <a:r>
              <a:rPr lang="en-US" dirty="0" smtClean="0"/>
              <a:t>) for a=0 or a=1</a:t>
            </a:r>
          </a:p>
          <a:p>
            <a:endParaRPr lang="en-US" dirty="0" smtClean="0"/>
          </a:p>
          <a:p>
            <a:r>
              <a:rPr lang="el-GR" dirty="0" smtClean="0"/>
              <a:t>δ</a:t>
            </a:r>
            <a:r>
              <a:rPr lang="en-US" dirty="0" smtClean="0"/>
              <a:t>([q1,a],a’)=([q1,a],</a:t>
            </a:r>
            <a:r>
              <a:rPr lang="en-US" dirty="0" err="1" smtClean="0"/>
              <a:t>a’,R</a:t>
            </a:r>
            <a:r>
              <a:rPr lang="en-US" dirty="0" smtClean="0"/>
              <a:t>) where a’ is the complement of a.</a:t>
            </a:r>
          </a:p>
          <a:p>
            <a:endParaRPr lang="en-US" dirty="0" smtClean="0"/>
          </a:p>
          <a:p>
            <a:r>
              <a:rPr lang="el-GR" dirty="0" smtClean="0"/>
              <a:t>δ</a:t>
            </a:r>
            <a:r>
              <a:rPr lang="en-US" dirty="0" smtClean="0"/>
              <a:t>([q1,a],B)=([q1,B],B,R) for a=0 or a=1, if M reaches the blank in the input.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0376" y="449451"/>
            <a:ext cx="11247714" cy="512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 for Exercise Examples 1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200040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L={0,010,01010,0101010,…….}</a:t>
            </a:r>
          </a:p>
          <a:p>
            <a:r>
              <a:rPr lang="en-US" dirty="0" smtClean="0"/>
              <a:t>0(10)* 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010 Ⱶ 1q</a:t>
            </a:r>
            <a:r>
              <a:rPr lang="en-US" baseline="-25000" dirty="0" smtClean="0"/>
              <a:t>1</a:t>
            </a:r>
            <a:r>
              <a:rPr lang="en-US" dirty="0" smtClean="0"/>
              <a:t>10 Ⱶ10q</a:t>
            </a:r>
            <a:r>
              <a:rPr lang="en-US" baseline="-25000" dirty="0" smtClean="0"/>
              <a:t>0</a:t>
            </a:r>
            <a:r>
              <a:rPr lang="en-US" dirty="0" smtClean="0"/>
              <a:t>0 Ⱶ 101q</a:t>
            </a:r>
            <a:r>
              <a:rPr lang="en-US" baseline="-25000" dirty="0" smtClean="0"/>
              <a:t>1</a:t>
            </a:r>
            <a:r>
              <a:rPr lang="en-US" dirty="0" smtClean="0"/>
              <a:t>B Ⱶ 101Bq</a:t>
            </a:r>
            <a:r>
              <a:rPr lang="en-US" baseline="-25000" dirty="0" smtClean="0"/>
              <a:t>f </a:t>
            </a:r>
            <a:r>
              <a:rPr lang="en-US" dirty="0" smtClean="0"/>
              <a:t> --- accepted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M worked example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67" y="2154006"/>
            <a:ext cx="6377940" cy="2255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Solution for Exercise Examples 1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43179" y="1286359"/>
            <a:ext cx="3766089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0*11* </a:t>
            </a:r>
          </a:p>
          <a:p>
            <a:r>
              <a:rPr lang="en-US" dirty="0" smtClean="0"/>
              <a:t>L={1,01,001,111,000111,00000111,……..} 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M worked example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73" y="1969899"/>
            <a:ext cx="6065520" cy="293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TM with Multiple Tapes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Here </a:t>
            </a:r>
            <a:r>
              <a:rPr lang="en-US" dirty="0" smtClean="0"/>
              <a:t>TM consists of several tracks, Each track can hold one symbol</a:t>
            </a:r>
          </a:p>
          <a:p>
            <a:r>
              <a:rPr lang="en-US" dirty="0" smtClean="0"/>
              <a:t>The Head of the finite state is still one and the tape symbols it reads on the diagram will be [X,Y,Z].</a:t>
            </a:r>
          </a:p>
          <a:p>
            <a:r>
              <a:rPr lang="en-US" dirty="0" smtClean="0"/>
              <a:t>The common use of multiple tracks is one track holding data as usual and other holds the marking.</a:t>
            </a:r>
          </a:p>
          <a:p>
            <a:r>
              <a:rPr lang="en-US" dirty="0" smtClean="0"/>
              <a:t>Remember in the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 </a:t>
            </a:r>
            <a:r>
              <a:rPr lang="en-US" dirty="0" smtClean="0"/>
              <a:t> case we converted the 0s and 1s into X and Y so that we can identify the difference between the symbols which are read and the symbols which are yet to be read. If we have a marking we shall not convert the inputs into X or Y, instead juts mark them read.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TM with Multiple Tapes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Let is consider the language</a:t>
            </a:r>
          </a:p>
          <a:p>
            <a:r>
              <a:rPr lang="en-US" dirty="0" err="1" smtClean="0"/>
              <a:t>L</a:t>
            </a:r>
            <a:r>
              <a:rPr lang="en-US" baseline="-25000" dirty="0" err="1" smtClean="0"/>
              <a:t>wcw</a:t>
            </a:r>
            <a:r>
              <a:rPr lang="en-US" dirty="0" smtClean="0"/>
              <a:t>={</a:t>
            </a:r>
            <a:r>
              <a:rPr lang="en-US" dirty="0" err="1" smtClean="0"/>
              <a:t>wcw</a:t>
            </a:r>
            <a:r>
              <a:rPr lang="en-US" dirty="0" smtClean="0"/>
              <a:t> | w is in (0+1)</a:t>
            </a:r>
            <a:r>
              <a:rPr lang="en-US" baseline="30000" dirty="0" smtClean="0"/>
              <a:t>+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TM will be represented as M=(Q,∑, Γ, δ,[q1,B],[B,B],[q9,B]}</a:t>
            </a:r>
          </a:p>
          <a:p>
            <a:r>
              <a:rPr lang="en-US" dirty="0" smtClean="0"/>
              <a:t>The set of states Q= {q1,q2,…a9} x {0,1,B}</a:t>
            </a:r>
          </a:p>
          <a:p>
            <a:r>
              <a:rPr lang="en-US" dirty="0" smtClean="0"/>
              <a:t>The set of tape symbols  Γ = {B,*}  x {0,1,c,B}</a:t>
            </a:r>
          </a:p>
          <a:p>
            <a:r>
              <a:rPr lang="en-US" dirty="0" smtClean="0"/>
              <a:t>In tape1 cells can be either Blank(B) or checked (*)</a:t>
            </a:r>
          </a:p>
          <a:p>
            <a:r>
              <a:rPr lang="en-US" dirty="0" smtClean="0"/>
              <a:t>In tape2 cells holds the normal input. </a:t>
            </a:r>
          </a:p>
          <a:p>
            <a:r>
              <a:rPr lang="en-US" dirty="0" smtClean="0"/>
              <a:t>The input symbols ∑ [B,0] [B,1]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3CB2EC-E2B0-46BA-844C-B1D2C1551C2B}"/>
</file>

<file path=customXml/itemProps2.xml><?xml version="1.0" encoding="utf-8"?>
<ds:datastoreItem xmlns:ds="http://schemas.openxmlformats.org/officeDocument/2006/customXml" ds:itemID="{F7E6FBE0-8EC7-4D4B-BD88-8F9D600533D5}"/>
</file>

<file path=customXml/itemProps3.xml><?xml version="1.0" encoding="utf-8"?>
<ds:datastoreItem xmlns:ds="http://schemas.openxmlformats.org/officeDocument/2006/customXml" ds:itemID="{CDD3DA7E-33FB-47F5-BEB9-50BBFA920931}"/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739</Words>
  <Application>Microsoft Office PowerPoint</Application>
  <PresentationFormat>Custom</PresentationFormat>
  <Paragraphs>121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Turing Machine with storage states</vt:lpstr>
      <vt:lpstr>The TM with memory is represented by</vt:lpstr>
      <vt:lpstr>The transition functions are </vt:lpstr>
      <vt:lpstr> </vt:lpstr>
      <vt:lpstr>Solution for Exercise Examples 1 </vt:lpstr>
      <vt:lpstr>Solution for Exercise Examples 1 </vt:lpstr>
      <vt:lpstr>TM with Multiple Tapes</vt:lpstr>
      <vt:lpstr>TM with Multiple Tapes</vt:lpstr>
      <vt:lpstr>TM with Multiple Tapes</vt:lpstr>
      <vt:lpstr>The δ of the functions will be </vt:lpstr>
      <vt:lpstr>The δ of the functions will be </vt:lpstr>
      <vt:lpstr>Thank You .. Have a Great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84</cp:revision>
  <dcterms:created xsi:type="dcterms:W3CDTF">2020-06-15T12:13:30Z</dcterms:created>
  <dcterms:modified xsi:type="dcterms:W3CDTF">2020-11-21T10:33:08Z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