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0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08-10-2021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08-10-2021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08-10-2021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Theory of Computation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The Transition Table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4168" y="1526583"/>
            <a:ext cx="5197663" cy="317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677186" y="2229871"/>
          <a:ext cx="3657600" cy="166878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(q1,X,R)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(q3,Y,R)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(q1,0,R)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(q2,Y,L)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(q1,Y,R)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(q2,0,L)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(q0,X,R)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(q2,Y,L)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(q3,Y,R)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(q4,B,R)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TM for Proper Subtraction (demo in JFLAP)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TM Proper Subtrac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1464474"/>
            <a:ext cx="7499675" cy="46167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Transitions of the Proper Subtraction TM for Input 000100  - (3-2=1)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r>
              <a:rPr lang="en-US" dirty="0" smtClean="0"/>
              <a:t>000100 Ⱶ Bq</a:t>
            </a:r>
            <a:r>
              <a:rPr lang="en-US" baseline="-25000" dirty="0" smtClean="0"/>
              <a:t>1</a:t>
            </a:r>
            <a:r>
              <a:rPr lang="en-US" dirty="0" smtClean="0"/>
              <a:t>00100 Ⱶ B0q</a:t>
            </a:r>
            <a:r>
              <a:rPr lang="en-US" baseline="-25000" dirty="0" smtClean="0"/>
              <a:t>1</a:t>
            </a:r>
            <a:r>
              <a:rPr lang="en-US" dirty="0" smtClean="0"/>
              <a:t>0100 Ⱶ B00 q</a:t>
            </a:r>
            <a:r>
              <a:rPr lang="en-US" baseline="-25000" dirty="0" smtClean="0"/>
              <a:t>1</a:t>
            </a:r>
            <a:r>
              <a:rPr lang="en-US" dirty="0" smtClean="0"/>
              <a:t>100</a:t>
            </a:r>
          </a:p>
          <a:p>
            <a:r>
              <a:rPr lang="en-US" dirty="0" smtClean="0"/>
              <a:t>  Ⱶ B001q</a:t>
            </a:r>
            <a:r>
              <a:rPr lang="en-US" baseline="-25000" dirty="0" smtClean="0"/>
              <a:t>2</a:t>
            </a:r>
            <a:r>
              <a:rPr lang="en-US" dirty="0" smtClean="0"/>
              <a:t>00 Ⱶ B00 q</a:t>
            </a:r>
            <a:r>
              <a:rPr lang="en-US" baseline="-25000" dirty="0" smtClean="0"/>
              <a:t>3</a:t>
            </a:r>
            <a:r>
              <a:rPr lang="en-US" dirty="0" smtClean="0"/>
              <a:t>110 Ⱶ B0 q</a:t>
            </a:r>
            <a:r>
              <a:rPr lang="en-US" baseline="-25000" dirty="0" smtClean="0"/>
              <a:t>3</a:t>
            </a:r>
            <a:r>
              <a:rPr lang="en-US" dirty="0" smtClean="0"/>
              <a:t>0110 Ⱶ B q</a:t>
            </a:r>
            <a:r>
              <a:rPr lang="en-US" baseline="-25000" dirty="0" smtClean="0"/>
              <a:t>3</a:t>
            </a:r>
            <a:r>
              <a:rPr lang="en-US" dirty="0" smtClean="0"/>
              <a:t>0 0110  </a:t>
            </a:r>
          </a:p>
          <a:p>
            <a:r>
              <a:rPr lang="en-US" dirty="0" smtClean="0"/>
              <a:t>Ⱶ  Bq</a:t>
            </a:r>
            <a:r>
              <a:rPr lang="en-US" baseline="-25000" dirty="0" smtClean="0"/>
              <a:t>3</a:t>
            </a:r>
            <a:r>
              <a:rPr lang="en-US" dirty="0" smtClean="0"/>
              <a:t>00110 Ⱶ q3B00110 Ⱶ Bq</a:t>
            </a:r>
            <a:r>
              <a:rPr lang="en-US" baseline="-25000" dirty="0" smtClean="0"/>
              <a:t>0</a:t>
            </a:r>
            <a:r>
              <a:rPr lang="en-US" dirty="0" smtClean="0"/>
              <a:t>00110  Ⱶ BBq</a:t>
            </a:r>
            <a:r>
              <a:rPr lang="en-US" baseline="-25000" dirty="0" smtClean="0"/>
              <a:t>1</a:t>
            </a:r>
            <a:r>
              <a:rPr lang="en-US" dirty="0" smtClean="0"/>
              <a:t>0110 </a:t>
            </a:r>
          </a:p>
          <a:p>
            <a:r>
              <a:rPr lang="en-US" dirty="0" smtClean="0"/>
              <a:t>Ⱶ BB0 q</a:t>
            </a:r>
            <a:r>
              <a:rPr lang="en-US" baseline="-25000" dirty="0" smtClean="0"/>
              <a:t>1</a:t>
            </a:r>
            <a:r>
              <a:rPr lang="en-US" dirty="0" smtClean="0"/>
              <a:t>110 Ⱶ BB01q</a:t>
            </a:r>
            <a:r>
              <a:rPr lang="en-US" baseline="-25000" dirty="0" smtClean="0"/>
              <a:t>2</a:t>
            </a:r>
            <a:r>
              <a:rPr lang="en-US" dirty="0" smtClean="0"/>
              <a:t>10 Ⱶ  BB011 q</a:t>
            </a:r>
            <a:r>
              <a:rPr lang="en-US" baseline="-25000" dirty="0" smtClean="0"/>
              <a:t>2</a:t>
            </a:r>
            <a:r>
              <a:rPr lang="en-US" dirty="0" smtClean="0"/>
              <a:t>0</a:t>
            </a:r>
          </a:p>
          <a:p>
            <a:r>
              <a:rPr lang="en-US" dirty="0" smtClean="0"/>
              <a:t>ⱵBB01q</a:t>
            </a:r>
            <a:r>
              <a:rPr lang="en-US" baseline="-25000" dirty="0" smtClean="0"/>
              <a:t>3</a:t>
            </a:r>
            <a:r>
              <a:rPr lang="en-US" dirty="0" smtClean="0"/>
              <a:t>11 Ⱶ BB0 q</a:t>
            </a:r>
            <a:r>
              <a:rPr lang="en-US" baseline="-25000" dirty="0" smtClean="0"/>
              <a:t>3</a:t>
            </a:r>
            <a:r>
              <a:rPr lang="en-US" dirty="0" smtClean="0"/>
              <a:t>111 Ⱶ BB q</a:t>
            </a:r>
            <a:r>
              <a:rPr lang="en-US" baseline="-25000" dirty="0" smtClean="0"/>
              <a:t>3</a:t>
            </a:r>
            <a:r>
              <a:rPr lang="en-US" dirty="0" smtClean="0"/>
              <a:t>0111   </a:t>
            </a:r>
          </a:p>
          <a:p>
            <a:r>
              <a:rPr lang="en-US" dirty="0" smtClean="0"/>
              <a:t>Ⱶ B q</a:t>
            </a:r>
            <a:r>
              <a:rPr lang="en-US" baseline="-25000" dirty="0" smtClean="0"/>
              <a:t>3</a:t>
            </a:r>
            <a:r>
              <a:rPr lang="en-US" dirty="0" smtClean="0"/>
              <a:t>B0111 Ⱶ BB q</a:t>
            </a:r>
            <a:r>
              <a:rPr lang="en-US" baseline="-25000" dirty="0" smtClean="0"/>
              <a:t>0</a:t>
            </a:r>
            <a:r>
              <a:rPr lang="en-US" dirty="0" smtClean="0"/>
              <a:t>0111 Ⱶ BBBq</a:t>
            </a:r>
            <a:r>
              <a:rPr lang="en-US" baseline="-25000" dirty="0" smtClean="0"/>
              <a:t>1</a:t>
            </a:r>
            <a:r>
              <a:rPr lang="en-US" dirty="0" smtClean="0"/>
              <a:t>111</a:t>
            </a:r>
          </a:p>
          <a:p>
            <a:r>
              <a:rPr lang="en-US" dirty="0" smtClean="0"/>
              <a:t>Ⱶ BBB1q</a:t>
            </a:r>
            <a:r>
              <a:rPr lang="en-US" baseline="-25000" dirty="0" smtClean="0"/>
              <a:t>2</a:t>
            </a:r>
            <a:r>
              <a:rPr lang="en-US" dirty="0" smtClean="0"/>
              <a:t>11 Ⱶ BBB11 q</a:t>
            </a:r>
            <a:r>
              <a:rPr lang="en-US" baseline="-25000" dirty="0" smtClean="0"/>
              <a:t>2</a:t>
            </a:r>
            <a:r>
              <a:rPr lang="en-US" dirty="0" smtClean="0"/>
              <a:t>1 BBB111 q</a:t>
            </a:r>
            <a:r>
              <a:rPr lang="en-US" baseline="-25000" dirty="0" smtClean="0"/>
              <a:t>2</a:t>
            </a:r>
            <a:r>
              <a:rPr lang="en-US" dirty="0" smtClean="0"/>
              <a:t>B</a:t>
            </a:r>
          </a:p>
          <a:p>
            <a:r>
              <a:rPr lang="en-US" dirty="0" smtClean="0"/>
              <a:t> Ⱶ BBB11 q</a:t>
            </a:r>
            <a:r>
              <a:rPr lang="en-US" baseline="-25000" dirty="0" smtClean="0"/>
              <a:t>4</a:t>
            </a:r>
            <a:r>
              <a:rPr lang="en-US" dirty="0" smtClean="0"/>
              <a:t>1B  Ⱶ BBB1 q</a:t>
            </a:r>
            <a:r>
              <a:rPr lang="en-US" baseline="-25000" dirty="0" smtClean="0"/>
              <a:t>4</a:t>
            </a:r>
            <a:r>
              <a:rPr lang="en-US" dirty="0" smtClean="0"/>
              <a:t>1 BB Ⱶ BBB q</a:t>
            </a:r>
            <a:r>
              <a:rPr lang="en-US" baseline="-25000" dirty="0" smtClean="0"/>
              <a:t>4</a:t>
            </a:r>
            <a:r>
              <a:rPr lang="en-US" dirty="0" smtClean="0"/>
              <a:t>1 BBB </a:t>
            </a:r>
          </a:p>
          <a:p>
            <a:r>
              <a:rPr lang="en-US" dirty="0" smtClean="0"/>
              <a:t> ⱵBBBBBq</a:t>
            </a:r>
            <a:r>
              <a:rPr lang="en-US" baseline="-25000" dirty="0" smtClean="0"/>
              <a:t>4</a:t>
            </a:r>
            <a:r>
              <a:rPr lang="en-US" dirty="0" smtClean="0"/>
              <a:t>BBBB Ⱶ 0q</a:t>
            </a:r>
            <a:r>
              <a:rPr lang="en-US" baseline="-25000" dirty="0" smtClean="0"/>
              <a:t>6</a:t>
            </a:r>
            <a:r>
              <a:rPr lang="en-US" dirty="0" smtClean="0"/>
              <a:t>B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7863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Points to Ponder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Here q</a:t>
            </a:r>
            <a:r>
              <a:rPr lang="en-US" baseline="-25000" dirty="0" smtClean="0"/>
              <a:t>6 </a:t>
            </a:r>
            <a:r>
              <a:rPr lang="en-US" dirty="0" smtClean="0"/>
              <a:t> is not final ; but it has not no transition out of it. So this TM accepts string by a concept called as </a:t>
            </a:r>
            <a:r>
              <a:rPr lang="en-US" b="1" dirty="0" smtClean="0"/>
              <a:t>‘halting’.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The TMs will also accept by final state. (final state eventually will be a halting state).</a:t>
            </a:r>
          </a:p>
          <a:p>
            <a:pPr lvl="0"/>
            <a:r>
              <a:rPr lang="en-US" dirty="0" smtClean="0"/>
              <a:t>All the languages which are accepted by TM s are called as </a:t>
            </a:r>
            <a:r>
              <a:rPr lang="en-US" b="1" dirty="0" smtClean="0"/>
              <a:t>Recursively Enumerable Languages.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Turing Machine (TM)	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36430" y="1518834"/>
            <a:ext cx="5339751" cy="468912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Finite control which contains one more number of states.</a:t>
            </a:r>
          </a:p>
          <a:p>
            <a:r>
              <a:rPr lang="en-US" sz="1800" dirty="0" smtClean="0"/>
              <a:t>A tape where we place the input </a:t>
            </a:r>
            <a:r>
              <a:rPr lang="en-US" sz="1800" dirty="0" smtClean="0"/>
              <a:t>to </a:t>
            </a:r>
            <a:r>
              <a:rPr lang="en-US" sz="1800" dirty="0" smtClean="0"/>
              <a:t>be parsed.</a:t>
            </a:r>
          </a:p>
          <a:p>
            <a:r>
              <a:rPr lang="en-US" sz="1800" dirty="0" smtClean="0"/>
              <a:t>The tape will extend infinitely on left and right sides.</a:t>
            </a:r>
          </a:p>
          <a:p>
            <a:r>
              <a:rPr lang="en-US" sz="1800" dirty="0" smtClean="0"/>
              <a:t>The tape can have symbols  other than input </a:t>
            </a:r>
            <a:r>
              <a:rPr lang="en-US" sz="1800" dirty="0" smtClean="0"/>
              <a:t>symbols </a:t>
            </a:r>
            <a:r>
              <a:rPr lang="en-US" sz="1800" dirty="0" smtClean="0"/>
              <a:t>which includes ‘B’ which is a blank.</a:t>
            </a:r>
          </a:p>
          <a:p>
            <a:r>
              <a:rPr lang="en-US" sz="1800" dirty="0" smtClean="0"/>
              <a:t>There is a tape head which can read symbols from the tape.</a:t>
            </a:r>
          </a:p>
          <a:p>
            <a:r>
              <a:rPr lang="en-US" sz="1800" dirty="0" smtClean="0"/>
              <a:t>The tape head will be initially placed on the left most symbol of the input. </a:t>
            </a:r>
          </a:p>
          <a:p>
            <a:pPr lvl="2">
              <a:buNone/>
            </a:pPr>
            <a:endParaRPr lang="en-US" sz="1800" dirty="0" smtClean="0"/>
          </a:p>
          <a:p>
            <a:pPr lvl="2"/>
            <a:endParaRPr lang="en-US" sz="1800" dirty="0" smtClean="0"/>
          </a:p>
          <a:p>
            <a:pPr lvl="2">
              <a:buNone/>
            </a:pPr>
            <a:endParaRPr lang="en-US" sz="1800" dirty="0" smtClean="0"/>
          </a:p>
          <a:p>
            <a:pPr lvl="2">
              <a:buNone/>
            </a:pPr>
            <a:endParaRPr lang="en-US" sz="1800" dirty="0" smtClean="0"/>
          </a:p>
          <a:p>
            <a:pPr lvl="2">
              <a:buNone/>
            </a:pPr>
            <a:endParaRPr lang="en-US" sz="1800" dirty="0" smtClean="0"/>
          </a:p>
          <a:p>
            <a:pPr lvl="2">
              <a:buNone/>
            </a:pPr>
            <a:endParaRPr 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0902" y="1830658"/>
            <a:ext cx="6059838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2"/>
            <a:ext cx="10905066" cy="871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A move in the Turing Machine	(TM)means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046136"/>
            <a:ext cx="10733867" cy="52315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It is a function of state of the finite control and the tape symbol scanned.</a:t>
            </a:r>
          </a:p>
          <a:p>
            <a:pPr>
              <a:buNone/>
            </a:pPr>
            <a:r>
              <a:rPr lang="en-US" dirty="0" smtClean="0"/>
              <a:t>In one move the Turing Machine will</a:t>
            </a:r>
          </a:p>
          <a:p>
            <a:pPr marL="514350" indent="-514350">
              <a:buAutoNum type="arabicPeriod"/>
            </a:pPr>
            <a:r>
              <a:rPr lang="en-US" dirty="0" smtClean="0"/>
              <a:t>Change state. The next state optionally can be the same state also.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a tape symbol in the cell scanned, the symbol will replace whatever symbol was in that cell. The symbol written may be the same symbol currently there(No change).</a:t>
            </a:r>
          </a:p>
          <a:p>
            <a:pPr marL="514350" indent="-514350">
              <a:buAutoNum type="arabicPeriod"/>
            </a:pPr>
            <a:r>
              <a:rPr lang="en-US" dirty="0" smtClean="0"/>
              <a:t>Move the tape head left or right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Notation for the Turing Machine (TM)	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50928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Any TM ‘</a:t>
            </a:r>
            <a:r>
              <a:rPr lang="en-US" dirty="0" err="1" smtClean="0"/>
              <a:t>M’will</a:t>
            </a:r>
            <a:r>
              <a:rPr lang="en-US" dirty="0" smtClean="0"/>
              <a:t> be decided by 7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M=(Q,∑,</a:t>
            </a:r>
            <a:r>
              <a:rPr lang="el-GR" dirty="0" smtClean="0"/>
              <a:t>Γ</a:t>
            </a:r>
            <a:r>
              <a:rPr lang="en-US" dirty="0" smtClean="0"/>
              <a:t>,</a:t>
            </a:r>
            <a:r>
              <a:rPr lang="el-GR" dirty="0" smtClean="0"/>
              <a:t>δ</a:t>
            </a:r>
            <a:r>
              <a:rPr lang="en-US" dirty="0" smtClean="0"/>
              <a:t>,q0,B,F)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Q-&gt; Finite set of states.</a:t>
            </a:r>
          </a:p>
          <a:p>
            <a:pPr>
              <a:buNone/>
            </a:pPr>
            <a:r>
              <a:rPr lang="en-US" dirty="0" smtClean="0"/>
              <a:t>∑-&gt;Set of input symbols.</a:t>
            </a:r>
          </a:p>
          <a:p>
            <a:pPr>
              <a:buNone/>
            </a:pPr>
            <a:r>
              <a:rPr lang="el-GR" dirty="0" smtClean="0"/>
              <a:t>Γ</a:t>
            </a:r>
            <a:r>
              <a:rPr lang="en-US" dirty="0" smtClean="0"/>
              <a:t>-&gt;Set of tape symbols. ∑ is always a subset of </a:t>
            </a:r>
            <a:r>
              <a:rPr lang="el-GR" dirty="0" smtClean="0"/>
              <a:t>Γ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B-&gt; the blank symbol , all empty cells in the tape will have this.</a:t>
            </a:r>
          </a:p>
          <a:p>
            <a:pPr>
              <a:buNone/>
            </a:pPr>
            <a:r>
              <a:rPr lang="en-US" dirty="0" smtClean="0"/>
              <a:t>F-&gt;Final or accepting states which is a subset of Q.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Notation for the Turing Machine (TM)	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dirty="0" smtClean="0"/>
              <a:t>δ</a:t>
            </a:r>
            <a:r>
              <a:rPr lang="en-US" dirty="0" smtClean="0"/>
              <a:t>-&gt;</a:t>
            </a:r>
            <a:r>
              <a:rPr lang="el-GR" dirty="0" smtClean="0"/>
              <a:t> δ</a:t>
            </a:r>
            <a:r>
              <a:rPr lang="en-US" dirty="0" smtClean="0"/>
              <a:t>(</a:t>
            </a:r>
            <a:r>
              <a:rPr lang="en-US" dirty="0" err="1" smtClean="0"/>
              <a:t>q,X</a:t>
            </a:r>
            <a:r>
              <a:rPr lang="en-US" dirty="0" smtClean="0"/>
              <a:t>)=(</a:t>
            </a:r>
            <a:r>
              <a:rPr lang="en-US" dirty="0" err="1" smtClean="0"/>
              <a:t>p,Y,D</a:t>
            </a:r>
            <a:r>
              <a:rPr lang="en-US" dirty="0" smtClean="0"/>
              <a:t>) are a state q and a tape symbol X.</a:t>
            </a:r>
          </a:p>
          <a:p>
            <a:pPr>
              <a:buNone/>
            </a:pPr>
            <a:r>
              <a:rPr lang="en-US" dirty="0" smtClean="0"/>
              <a:t>p is the next state in Q.</a:t>
            </a:r>
          </a:p>
          <a:p>
            <a:pPr>
              <a:buNone/>
            </a:pPr>
            <a:r>
              <a:rPr lang="en-US" dirty="0" smtClean="0"/>
              <a:t>Y is the symbol in </a:t>
            </a:r>
            <a:r>
              <a:rPr lang="el-GR" dirty="0" smtClean="0"/>
              <a:t>Γ</a:t>
            </a:r>
            <a:r>
              <a:rPr lang="en-US" dirty="0" smtClean="0"/>
              <a:t> which will replace the older symbol in tape.</a:t>
            </a:r>
          </a:p>
          <a:p>
            <a:pPr>
              <a:buNone/>
            </a:pPr>
            <a:r>
              <a:rPr lang="en-US" dirty="0" smtClean="0"/>
              <a:t>D-&gt;Direction of head movement. L for Left and R for Right.</a:t>
            </a:r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Instantaneous Description of TM	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2 …</a:t>
            </a:r>
            <a:r>
              <a:rPr lang="en-US" dirty="0" smtClean="0"/>
              <a:t>X</a:t>
            </a:r>
            <a:r>
              <a:rPr lang="en-US" baseline="-25000" dirty="0" smtClean="0"/>
              <a:t>i-1</a:t>
            </a:r>
            <a:r>
              <a:rPr lang="en-US" dirty="0" smtClean="0"/>
              <a:t> q X</a:t>
            </a:r>
            <a:r>
              <a:rPr lang="en-US" baseline="-25000" dirty="0" smtClean="0"/>
              <a:t>i</a:t>
            </a:r>
            <a:r>
              <a:rPr lang="en-US" dirty="0" smtClean="0"/>
              <a:t> X</a:t>
            </a:r>
            <a:r>
              <a:rPr lang="en-US" baseline="-25000" dirty="0" smtClean="0"/>
              <a:t>i+1 </a:t>
            </a:r>
            <a:r>
              <a:rPr lang="en-US" dirty="0" smtClean="0"/>
              <a:t>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q-&gt; current state of the TM.</a:t>
            </a:r>
          </a:p>
          <a:p>
            <a:r>
              <a:rPr lang="en-US" dirty="0" smtClean="0"/>
              <a:t>The tape symbol is scanning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from the left </a:t>
            </a:r>
          </a:p>
          <a:p>
            <a:r>
              <a:rPr lang="en-US" dirty="0" smtClean="0"/>
              <a:t>  X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2 …</a:t>
            </a:r>
            <a:r>
              <a:rPr lang="en-US" dirty="0" smtClean="0"/>
              <a:t>.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is the portion of the tape between the left most and right most non blank.</a:t>
            </a:r>
          </a:p>
          <a:p>
            <a:r>
              <a:rPr lang="en-US" dirty="0" smtClean="0"/>
              <a:t>If the tape head is to the left of the left most nonblank or to the right of the right most non blank then then some prefix or suffix of  X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2 …</a:t>
            </a:r>
            <a:r>
              <a:rPr lang="en-US" dirty="0" smtClean="0"/>
              <a:t>.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	</a:t>
            </a:r>
            <a:r>
              <a:rPr lang="en-US" dirty="0" smtClean="0"/>
              <a:t>will be blank and ‘</a:t>
            </a:r>
            <a:r>
              <a:rPr lang="en-US" dirty="0" err="1" smtClean="0"/>
              <a:t>i</a:t>
            </a:r>
            <a:r>
              <a:rPr lang="en-US" dirty="0" smtClean="0"/>
              <a:t>’ will be 1 or n.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52" y="368230"/>
            <a:ext cx="10905066" cy="7631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/>
              <a:t>Suppose  δ(</a:t>
            </a:r>
            <a:r>
              <a:rPr lang="en-US" sz="3200" dirty="0" err="1" smtClean="0"/>
              <a:t>q,X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)=(</a:t>
            </a:r>
            <a:r>
              <a:rPr lang="en-US" sz="3200" dirty="0" err="1" smtClean="0"/>
              <a:t>p,Y,L</a:t>
            </a:r>
            <a:r>
              <a:rPr lang="en-US" sz="3200" dirty="0" smtClean="0"/>
              <a:t>) then the move will be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8352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 X</a:t>
            </a:r>
            <a:r>
              <a:rPr lang="en-US" b="1" baseline="-25000" dirty="0" smtClean="0"/>
              <a:t>2 …</a:t>
            </a:r>
            <a:r>
              <a:rPr lang="en-US" b="1" dirty="0" smtClean="0"/>
              <a:t>X</a:t>
            </a:r>
            <a:r>
              <a:rPr lang="en-US" b="1" baseline="-25000" dirty="0" smtClean="0"/>
              <a:t>i-1</a:t>
            </a:r>
            <a:r>
              <a:rPr lang="en-US" b="1" dirty="0" smtClean="0"/>
              <a:t> q X</a:t>
            </a:r>
            <a:r>
              <a:rPr lang="en-US" b="1" baseline="-25000" dirty="0" smtClean="0"/>
              <a:t>i</a:t>
            </a:r>
            <a:r>
              <a:rPr lang="en-US" b="1" dirty="0" smtClean="0"/>
              <a:t> X</a:t>
            </a:r>
            <a:r>
              <a:rPr lang="en-US" b="1" baseline="-25000" dirty="0" smtClean="0"/>
              <a:t>i+1 </a:t>
            </a:r>
            <a:r>
              <a:rPr lang="en-US" b="1" dirty="0" smtClean="0"/>
              <a:t>…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r>
              <a:rPr lang="en-US" b="1" baseline="-25000" dirty="0" smtClean="0"/>
              <a:t> </a:t>
            </a:r>
            <a:r>
              <a:rPr lang="en-US" b="1" dirty="0" smtClean="0"/>
              <a:t>Ⱶ X</a:t>
            </a:r>
            <a:r>
              <a:rPr lang="en-US" b="1" baseline="-25000" dirty="0" smtClean="0"/>
              <a:t>1</a:t>
            </a:r>
            <a:r>
              <a:rPr lang="en-US" b="1" dirty="0" smtClean="0"/>
              <a:t> X</a:t>
            </a:r>
            <a:r>
              <a:rPr lang="en-US" b="1" baseline="-25000" dirty="0" smtClean="0"/>
              <a:t>2 …</a:t>
            </a:r>
            <a:r>
              <a:rPr lang="en-US" b="1" dirty="0" smtClean="0"/>
              <a:t> X</a:t>
            </a:r>
            <a:r>
              <a:rPr lang="en-US" b="1" baseline="-25000" dirty="0" smtClean="0"/>
              <a:t>i-2</a:t>
            </a:r>
            <a:r>
              <a:rPr lang="en-US" b="1" dirty="0" smtClean="0"/>
              <a:t> p X</a:t>
            </a:r>
            <a:r>
              <a:rPr lang="en-US" b="1" baseline="-25000" dirty="0" smtClean="0"/>
              <a:t>i-1</a:t>
            </a:r>
            <a:r>
              <a:rPr lang="en-US" b="1" dirty="0" smtClean="0"/>
              <a:t>  Y X</a:t>
            </a:r>
            <a:r>
              <a:rPr lang="en-US" b="1" baseline="-25000" dirty="0" smtClean="0"/>
              <a:t>i+1 </a:t>
            </a:r>
            <a:r>
              <a:rPr lang="en-US" b="1" dirty="0" smtClean="0"/>
              <a:t>…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There are two important exceptions to this general assumption.</a:t>
            </a:r>
          </a:p>
          <a:p>
            <a:pPr lvl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If </a:t>
            </a:r>
            <a:r>
              <a:rPr lang="en-US" b="1" i="1" dirty="0" err="1" smtClean="0">
                <a:solidFill>
                  <a:srgbClr val="FF0000"/>
                </a:solidFill>
              </a:rPr>
              <a:t>i</a:t>
            </a:r>
            <a:r>
              <a:rPr lang="en-US" b="1" i="1" dirty="0" smtClean="0">
                <a:solidFill>
                  <a:srgbClr val="FF0000"/>
                </a:solidFill>
              </a:rPr>
              <a:t>=1 then M moves to the blank on the left</a:t>
            </a:r>
          </a:p>
          <a:p>
            <a:pPr>
              <a:buNone/>
            </a:pPr>
            <a:r>
              <a:rPr lang="en-US" b="1" dirty="0" smtClean="0"/>
              <a:t>         qX</a:t>
            </a:r>
            <a:r>
              <a:rPr lang="en-US" b="1" baseline="-25000" dirty="0" smtClean="0"/>
              <a:t>1</a:t>
            </a:r>
            <a:r>
              <a:rPr lang="en-US" b="1" dirty="0" smtClean="0"/>
              <a:t> X</a:t>
            </a:r>
            <a:r>
              <a:rPr lang="en-US" b="1" baseline="-25000" dirty="0" smtClean="0"/>
              <a:t>2</a:t>
            </a:r>
            <a:r>
              <a:rPr lang="en-US" b="1" dirty="0" smtClean="0"/>
              <a:t> …</a:t>
            </a:r>
            <a:r>
              <a:rPr lang="en-US" b="1" baseline="-25000" dirty="0" err="1" smtClean="0"/>
              <a:t>Xn</a:t>
            </a:r>
            <a:r>
              <a:rPr lang="en-US" b="1" baseline="-25000" dirty="0" smtClean="0"/>
              <a:t> </a:t>
            </a:r>
            <a:r>
              <a:rPr lang="en-US" b="1" dirty="0" smtClean="0"/>
              <a:t>Ⱶ p B Y X</a:t>
            </a:r>
            <a:r>
              <a:rPr lang="en-US" b="1" baseline="-25000" dirty="0" smtClean="0"/>
              <a:t>2</a:t>
            </a:r>
            <a:r>
              <a:rPr lang="en-US" b="1" dirty="0" smtClean="0"/>
              <a:t> …</a:t>
            </a:r>
            <a:r>
              <a:rPr lang="en-US" b="1" dirty="0" err="1" smtClean="0"/>
              <a:t>Xn</a:t>
            </a:r>
            <a:endParaRPr lang="en-US" dirty="0" smtClean="0"/>
          </a:p>
          <a:p>
            <a:pPr lvl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If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=n and Y=B then B need to be written over </a:t>
            </a:r>
            <a:r>
              <a:rPr lang="en-US" b="1" dirty="0" err="1" smtClean="0">
                <a:solidFill>
                  <a:srgbClr val="FF0000"/>
                </a:solidFill>
              </a:rPr>
              <a:t>X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n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          X</a:t>
            </a:r>
            <a:r>
              <a:rPr lang="en-US" b="1" baseline="-25000" dirty="0" smtClean="0"/>
              <a:t>1</a:t>
            </a:r>
            <a:r>
              <a:rPr lang="en-US" b="1" dirty="0" smtClean="0"/>
              <a:t> X</a:t>
            </a:r>
            <a:r>
              <a:rPr lang="en-US" b="1" baseline="-25000" dirty="0" smtClean="0"/>
              <a:t>2</a:t>
            </a:r>
            <a:r>
              <a:rPr lang="en-US" b="1" dirty="0" smtClean="0"/>
              <a:t> …</a:t>
            </a:r>
            <a:r>
              <a:rPr lang="en-US" b="1" dirty="0" err="1" smtClean="0"/>
              <a:t>qX</a:t>
            </a:r>
            <a:r>
              <a:rPr lang="en-US" b="1" baseline="-25000" dirty="0" err="1" smtClean="0"/>
              <a:t>n</a:t>
            </a:r>
            <a:r>
              <a:rPr lang="en-US" b="1" baseline="-25000" dirty="0" smtClean="0"/>
              <a:t> </a:t>
            </a:r>
            <a:r>
              <a:rPr lang="en-US" b="1" dirty="0" smtClean="0"/>
              <a:t>Ⱶ X</a:t>
            </a:r>
            <a:r>
              <a:rPr lang="en-US" b="1" baseline="-25000" dirty="0" smtClean="0"/>
              <a:t>1</a:t>
            </a:r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b="1" dirty="0" smtClean="0"/>
              <a:t> … X</a:t>
            </a:r>
            <a:r>
              <a:rPr lang="en-US" b="1" baseline="-25000" dirty="0" smtClean="0"/>
              <a:t>n-2</a:t>
            </a:r>
            <a:r>
              <a:rPr lang="en-US" b="1" dirty="0" smtClean="0"/>
              <a:t>pX</a:t>
            </a:r>
            <a:r>
              <a:rPr lang="en-US" b="1" baseline="-25000" dirty="0" smtClean="0"/>
              <a:t>n-1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Now suppose </a:t>
            </a:r>
            <a:br>
              <a:rPr lang="en-US" sz="3600" dirty="0" smtClean="0"/>
            </a:br>
            <a:r>
              <a:rPr lang="en-US" sz="3600" dirty="0" smtClean="0"/>
              <a:t>δ(</a:t>
            </a:r>
            <a:r>
              <a:rPr lang="en-US" sz="3600" dirty="0" err="1" smtClean="0"/>
              <a:t>q,X</a:t>
            </a:r>
            <a:r>
              <a:rPr lang="en-US" sz="3600" baseline="-25000" dirty="0" err="1" smtClean="0"/>
              <a:t>i</a:t>
            </a:r>
            <a:r>
              <a:rPr lang="en-US" sz="3600" dirty="0" smtClean="0"/>
              <a:t>)=(</a:t>
            </a:r>
            <a:r>
              <a:rPr lang="en-US" sz="3600" dirty="0" err="1" smtClean="0"/>
              <a:t>p,Y,R</a:t>
            </a:r>
            <a:r>
              <a:rPr lang="en-US" sz="3600" dirty="0" smtClean="0"/>
              <a:t>) then the move will be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b="1" dirty="0" smtClean="0"/>
              <a:t> X</a:t>
            </a:r>
            <a:r>
              <a:rPr lang="en-US" b="1" baseline="-25000" dirty="0" smtClean="0"/>
              <a:t>2 …</a:t>
            </a:r>
            <a:r>
              <a:rPr lang="en-US" b="1" dirty="0" smtClean="0"/>
              <a:t>X</a:t>
            </a:r>
            <a:r>
              <a:rPr lang="en-US" b="1" baseline="-25000" dirty="0" smtClean="0"/>
              <a:t>i-1</a:t>
            </a:r>
            <a:r>
              <a:rPr lang="en-US" b="1" dirty="0" smtClean="0"/>
              <a:t> q X</a:t>
            </a:r>
            <a:r>
              <a:rPr lang="en-US" b="1" baseline="-25000" dirty="0" smtClean="0"/>
              <a:t>i</a:t>
            </a:r>
            <a:r>
              <a:rPr lang="en-US" b="1" dirty="0" smtClean="0"/>
              <a:t> X</a:t>
            </a:r>
            <a:r>
              <a:rPr lang="en-US" b="1" baseline="-25000" dirty="0" smtClean="0"/>
              <a:t>i+1 </a:t>
            </a:r>
            <a:r>
              <a:rPr lang="en-US" b="1" dirty="0" smtClean="0"/>
              <a:t>…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r>
              <a:rPr lang="en-US" b="1" baseline="-25000" dirty="0" smtClean="0"/>
              <a:t> </a:t>
            </a:r>
            <a:r>
              <a:rPr lang="en-US" b="1" dirty="0" smtClean="0"/>
              <a:t>Ⱶ X</a:t>
            </a:r>
            <a:r>
              <a:rPr lang="en-US" b="1" baseline="-25000" dirty="0" smtClean="0"/>
              <a:t>1</a:t>
            </a:r>
            <a:r>
              <a:rPr lang="en-US" b="1" dirty="0" smtClean="0"/>
              <a:t> X</a:t>
            </a:r>
            <a:r>
              <a:rPr lang="en-US" b="1" baseline="-25000" dirty="0" smtClean="0"/>
              <a:t>2 …</a:t>
            </a:r>
            <a:r>
              <a:rPr lang="en-US" b="1" dirty="0" smtClean="0"/>
              <a:t> X</a:t>
            </a:r>
            <a:r>
              <a:rPr lang="en-US" b="1" baseline="-25000" dirty="0" smtClean="0"/>
              <a:t>i-1</a:t>
            </a:r>
            <a:r>
              <a:rPr lang="en-US" b="1" dirty="0" smtClean="0"/>
              <a:t>Y p X</a:t>
            </a:r>
            <a:r>
              <a:rPr lang="en-US" b="1" baseline="-25000" dirty="0" smtClean="0"/>
              <a:t>i+1 </a:t>
            </a:r>
            <a:r>
              <a:rPr lang="en-US" b="1" dirty="0" smtClean="0"/>
              <a:t>…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this case we have two exceptions</a:t>
            </a:r>
          </a:p>
          <a:p>
            <a:pPr lvl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=n, then the i+1</a:t>
            </a:r>
            <a:r>
              <a:rPr lang="en-US" baseline="30000" dirty="0" smtClean="0"/>
              <a:t>st</a:t>
            </a:r>
            <a:r>
              <a:rPr lang="en-US" dirty="0" smtClean="0"/>
              <a:t> cell is blank and is also included in ID</a:t>
            </a:r>
          </a:p>
          <a:p>
            <a:pPr>
              <a:buNone/>
            </a:pPr>
            <a:r>
              <a:rPr lang="en-US" b="1" dirty="0" smtClean="0"/>
              <a:t>   X</a:t>
            </a:r>
            <a:r>
              <a:rPr lang="en-US" b="1" baseline="-25000" dirty="0" smtClean="0"/>
              <a:t>1</a:t>
            </a:r>
            <a:r>
              <a:rPr lang="en-US" b="1" dirty="0" smtClean="0"/>
              <a:t> X</a:t>
            </a:r>
            <a:r>
              <a:rPr lang="en-US" b="1" baseline="-25000" dirty="0" smtClean="0"/>
              <a:t>2 …</a:t>
            </a:r>
            <a:r>
              <a:rPr lang="en-US" b="1" dirty="0" smtClean="0"/>
              <a:t>X</a:t>
            </a:r>
            <a:r>
              <a:rPr lang="en-US" b="1" baseline="-25000" dirty="0" smtClean="0"/>
              <a:t>n-1</a:t>
            </a:r>
            <a:r>
              <a:rPr lang="en-US" b="1" dirty="0" smtClean="0"/>
              <a:t>qX</a:t>
            </a:r>
            <a:r>
              <a:rPr lang="en-US" b="1" baseline="-25000" dirty="0" smtClean="0"/>
              <a:t>n </a:t>
            </a:r>
            <a:r>
              <a:rPr lang="en-US" b="1" dirty="0" smtClean="0"/>
              <a:t>Ⱶ X</a:t>
            </a:r>
            <a:r>
              <a:rPr lang="en-US" b="1" baseline="-25000" dirty="0" smtClean="0"/>
              <a:t>1</a:t>
            </a:r>
            <a:r>
              <a:rPr lang="en-US" b="1" dirty="0" smtClean="0"/>
              <a:t> X</a:t>
            </a:r>
            <a:r>
              <a:rPr lang="en-US" b="1" baseline="-25000" dirty="0" smtClean="0"/>
              <a:t>2 </a:t>
            </a:r>
            <a:r>
              <a:rPr lang="en-US" b="1" dirty="0" smtClean="0"/>
              <a:t>…X</a:t>
            </a:r>
            <a:r>
              <a:rPr lang="en-US" b="1" baseline="-25000" dirty="0" smtClean="0"/>
              <a:t>n-1</a:t>
            </a:r>
            <a:r>
              <a:rPr lang="en-US" b="1" dirty="0" smtClean="0"/>
              <a:t>YpB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=1 and Y=B, then the symbol is written over X</a:t>
            </a:r>
            <a:r>
              <a:rPr lang="en-US" baseline="-25000" dirty="0" smtClean="0"/>
              <a:t>1</a:t>
            </a:r>
            <a:r>
              <a:rPr lang="en-US" dirty="0" smtClean="0"/>
              <a:t> joins the infinite sequence of leading blanks and does not appear in the next ID.</a:t>
            </a:r>
          </a:p>
          <a:p>
            <a:pPr>
              <a:buNone/>
            </a:pPr>
            <a:r>
              <a:rPr lang="en-US" b="1" dirty="0" smtClean="0"/>
              <a:t>   qX</a:t>
            </a:r>
            <a:r>
              <a:rPr lang="en-US" b="1" baseline="-25000" dirty="0" smtClean="0"/>
              <a:t>1</a:t>
            </a:r>
            <a:r>
              <a:rPr lang="en-US" b="1" dirty="0" smtClean="0"/>
              <a:t> X</a:t>
            </a:r>
            <a:r>
              <a:rPr lang="en-US" b="1" baseline="-25000" dirty="0" smtClean="0"/>
              <a:t>2 …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r>
              <a:rPr lang="en-US" b="1" baseline="-25000" dirty="0" smtClean="0"/>
              <a:t> </a:t>
            </a:r>
            <a:r>
              <a:rPr lang="en-US" b="1" dirty="0" smtClean="0"/>
              <a:t>Ⱶ p X</a:t>
            </a:r>
            <a:r>
              <a:rPr lang="en-US" b="1" baseline="-25000" dirty="0" smtClean="0"/>
              <a:t>2 </a:t>
            </a:r>
            <a:r>
              <a:rPr lang="en-US" b="1" dirty="0" smtClean="0"/>
              <a:t>…</a:t>
            </a:r>
            <a:r>
              <a:rPr lang="en-US" b="1" dirty="0" err="1" smtClean="0"/>
              <a:t>X</a:t>
            </a:r>
            <a:r>
              <a:rPr lang="en-US" b="1" baseline="-25000" dirty="0" err="1" smtClean="0"/>
              <a:t>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Thank You .. Have a Great Day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TM First Examp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749" y="1201117"/>
            <a:ext cx="5851463" cy="49624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54C881-29B8-41E1-B525-054D75A23E88}"/>
</file>

<file path=customXml/itemProps2.xml><?xml version="1.0" encoding="utf-8"?>
<ds:datastoreItem xmlns:ds="http://schemas.openxmlformats.org/officeDocument/2006/customXml" ds:itemID="{F402EBAD-D369-4634-AA3E-21B297A904D5}"/>
</file>

<file path=customXml/itemProps3.xml><?xml version="1.0" encoding="utf-8"?>
<ds:datastoreItem xmlns:ds="http://schemas.openxmlformats.org/officeDocument/2006/customXml" ds:itemID="{4652334E-B95B-47B6-BBF8-951254902F80}"/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959</Words>
  <Application>Microsoft Office PowerPoint</Application>
  <PresentationFormat>Custom</PresentationFormat>
  <Paragraphs>181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Turing Machine (TM) </vt:lpstr>
      <vt:lpstr>A move in the Turing Machine (TM)means</vt:lpstr>
      <vt:lpstr>Notation for the Turing Machine (TM) </vt:lpstr>
      <vt:lpstr>Notation for the Turing Machine (TM) </vt:lpstr>
      <vt:lpstr>Instantaneous Description of TM </vt:lpstr>
      <vt:lpstr>Suppose  δ(q,Xi)=(p,Y,L) then the move will be </vt:lpstr>
      <vt:lpstr>Now suppose  δ(q,Xi)=(p,Y,R) then the move will be </vt:lpstr>
      <vt:lpstr>Thank You .. Have a Great Day </vt:lpstr>
      <vt:lpstr>The Transition Table</vt:lpstr>
      <vt:lpstr>TM for Proper Subtraction (demo in JFLAP)</vt:lpstr>
      <vt:lpstr>Transitions of the Proper Subtraction TM for Input 000100  - (3-2=1) </vt:lpstr>
      <vt:lpstr>Points to Ponder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88</cp:revision>
  <dcterms:created xsi:type="dcterms:W3CDTF">2020-06-15T12:13:30Z</dcterms:created>
  <dcterms:modified xsi:type="dcterms:W3CDTF">2021-10-08T04:44:03Z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