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9" r:id="rId6"/>
    <p:sldId id="280" r:id="rId7"/>
    <p:sldId id="281" r:id="rId8"/>
    <p:sldId id="328" r:id="rId9"/>
    <p:sldId id="406" r:id="rId10"/>
    <p:sldId id="282" r:id="rId11"/>
    <p:sldId id="329" r:id="rId12"/>
    <p:sldId id="407" r:id="rId13"/>
    <p:sldId id="408" r:id="rId14"/>
    <p:sldId id="409" r:id="rId15"/>
    <p:sldId id="405" r:id="rId16"/>
    <p:sldId id="283" r:id="rId17"/>
    <p:sldId id="330" r:id="rId18"/>
    <p:sldId id="285" r:id="rId19"/>
    <p:sldId id="331" r:id="rId20"/>
    <p:sldId id="286" r:id="rId21"/>
    <p:sldId id="332" r:id="rId22"/>
    <p:sldId id="289" r:id="rId23"/>
    <p:sldId id="287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117E6-350F-4F00-8AA7-D0F9322CF258}" v="6" dt="2020-09-22T05:25:49.728"/>
    <p1510:client id="{2C2E42B2-476B-410C-929C-EC8DC753A197}" v="1" dt="2020-10-16T12:14:41.679"/>
    <p1510:client id="{301F221B-2A15-480F-8FF0-160CBA518891}" v="1" dt="2020-10-16T12:25:06.648"/>
    <p1510:client id="{6315D744-752B-4C6D-BFB8-598FAE7DAF9A}" v="2" dt="2020-12-11T04:27:29.184"/>
    <p1510:client id="{D202F05B-40BD-438B-AAB7-DEAD8421EC95}" v="1" dt="2020-09-21T14:13:31.089"/>
    <p1510:client id="{FCB6B13F-FD42-4C49-AB6C-BA6EBF8D8C66}" v="5" dt="2020-12-10T04:40:4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i Venkatesh" userId="S::17113114@student.hindustanuniv.ac.in::1967c322-8d1b-46bc-8a36-e460d7fc8e07" providerId="AD" clId="Web-{6315D744-752B-4C6D-BFB8-598FAE7DAF9A}"/>
    <pc:docChg chg="modSld">
      <pc:chgData name="Swami Venkatesh" userId="S::17113114@student.hindustanuniv.ac.in::1967c322-8d1b-46bc-8a36-e460d7fc8e07" providerId="AD" clId="Web-{6315D744-752B-4C6D-BFB8-598FAE7DAF9A}" dt="2020-12-11T04:27:29.184" v="1" actId="1076"/>
      <pc:docMkLst>
        <pc:docMk/>
      </pc:docMkLst>
      <pc:sldChg chg="modSp">
        <pc:chgData name="Swami Venkatesh" userId="S::17113114@student.hindustanuniv.ac.in::1967c322-8d1b-46bc-8a36-e460d7fc8e07" providerId="AD" clId="Web-{6315D744-752B-4C6D-BFB8-598FAE7DAF9A}" dt="2020-12-11T04:21:49.115" v="0" actId="1076"/>
        <pc:sldMkLst>
          <pc:docMk/>
          <pc:sldMk cId="4287059389" sldId="285"/>
        </pc:sldMkLst>
        <pc:spChg chg="mod">
          <ac:chgData name="Swami Venkatesh" userId="S::17113114@student.hindustanuniv.ac.in::1967c322-8d1b-46bc-8a36-e460d7fc8e07" providerId="AD" clId="Web-{6315D744-752B-4C6D-BFB8-598FAE7DAF9A}" dt="2020-12-11T04:21:49.115" v="0" actId="1076"/>
          <ac:spMkLst>
            <pc:docMk/>
            <pc:sldMk cId="4287059389" sldId="285"/>
            <ac:spMk id="2" creationId="{59BFCB33-A58C-4581-AE43-9F14617571EE}"/>
          </ac:spMkLst>
        </pc:spChg>
      </pc:sldChg>
      <pc:sldChg chg="modSp">
        <pc:chgData name="Swami Venkatesh" userId="S::17113114@student.hindustanuniv.ac.in::1967c322-8d1b-46bc-8a36-e460d7fc8e07" providerId="AD" clId="Web-{6315D744-752B-4C6D-BFB8-598FAE7DAF9A}" dt="2020-12-11T04:27:29.184" v="1" actId="1076"/>
        <pc:sldMkLst>
          <pc:docMk/>
          <pc:sldMk cId="1724233729" sldId="333"/>
        </pc:sldMkLst>
        <pc:spChg chg="mod">
          <ac:chgData name="Swami Venkatesh" userId="S::17113114@student.hindustanuniv.ac.in::1967c322-8d1b-46bc-8a36-e460d7fc8e07" providerId="AD" clId="Web-{6315D744-752B-4C6D-BFB8-598FAE7DAF9A}" dt="2020-12-11T04:27:29.184" v="1" actId="1076"/>
          <ac:spMkLst>
            <pc:docMk/>
            <pc:sldMk cId="1724233729" sldId="333"/>
            <ac:spMk id="2" creationId="{59BFCB33-A58C-4581-AE43-9F14617571EE}"/>
          </ac:spMkLst>
        </pc:spChg>
      </pc:sldChg>
    </pc:docChg>
  </pc:docChgLst>
  <pc:docChgLst>
    <pc:chgData name="Srobonti Sarkar" userId="S::18113029@student.hindustanuniv.ac.in::71e47af3-6038-447a-9ea0-f3ccb7901287" providerId="AD" clId="Web-{D202F05B-40BD-438B-AAB7-DEAD8421EC95}"/>
    <pc:docChg chg="modSld">
      <pc:chgData name="Srobonti Sarkar" userId="S::18113029@student.hindustanuniv.ac.in::71e47af3-6038-447a-9ea0-f3ccb7901287" providerId="AD" clId="Web-{D202F05B-40BD-438B-AAB7-DEAD8421EC95}" dt="2020-09-21T14:13:31.089" v="0" actId="14100"/>
      <pc:docMkLst>
        <pc:docMk/>
      </pc:docMkLst>
      <pc:sldChg chg="modSp">
        <pc:chgData name="Srobonti Sarkar" userId="S::18113029@student.hindustanuniv.ac.in::71e47af3-6038-447a-9ea0-f3ccb7901287" providerId="AD" clId="Web-{D202F05B-40BD-438B-AAB7-DEAD8421EC95}" dt="2020-09-21T14:13:31.089" v="0" actId="14100"/>
        <pc:sldMkLst>
          <pc:docMk/>
          <pc:sldMk cId="1724233729" sldId="333"/>
        </pc:sldMkLst>
        <pc:picChg chg="mod">
          <ac:chgData name="Srobonti Sarkar" userId="S::18113029@student.hindustanuniv.ac.in::71e47af3-6038-447a-9ea0-f3ccb7901287" providerId="AD" clId="Web-{D202F05B-40BD-438B-AAB7-DEAD8421EC95}" dt="2020-09-21T14:13:31.089" v="0" actId="14100"/>
          <ac:picMkLst>
            <pc:docMk/>
            <pc:sldMk cId="1724233729" sldId="333"/>
            <ac:picMk id="22530" creationId="{00000000-0000-0000-0000-000000000000}"/>
          </ac:picMkLst>
        </pc:picChg>
      </pc:sldChg>
    </pc:docChg>
  </pc:docChgLst>
  <pc:docChgLst>
    <pc:chgData name="mahesh pamarthi" userId="S::18113066@student.hindustanuniv.ac.in::352dfb23-f276-46d7-ac72-24e89c7ab451" providerId="AD" clId="Web-{301F221B-2A15-480F-8FF0-160CBA518891}"/>
    <pc:docChg chg="modSld">
      <pc:chgData name="mahesh pamarthi" userId="S::18113066@student.hindustanuniv.ac.in::352dfb23-f276-46d7-ac72-24e89c7ab451" providerId="AD" clId="Web-{301F221B-2A15-480F-8FF0-160CBA518891}" dt="2020-10-16T12:25:06.648" v="0" actId="1076"/>
      <pc:docMkLst>
        <pc:docMk/>
      </pc:docMkLst>
      <pc:sldChg chg="modSp">
        <pc:chgData name="mahesh pamarthi" userId="S::18113066@student.hindustanuniv.ac.in::352dfb23-f276-46d7-ac72-24e89c7ab451" providerId="AD" clId="Web-{301F221B-2A15-480F-8FF0-160CBA518891}" dt="2020-10-16T12:25:06.648" v="0" actId="1076"/>
        <pc:sldMkLst>
          <pc:docMk/>
          <pc:sldMk cId="3860636339" sldId="282"/>
        </pc:sldMkLst>
        <pc:picChg chg="mod">
          <ac:chgData name="mahesh pamarthi" userId="S::18113066@student.hindustanuniv.ac.in::352dfb23-f276-46d7-ac72-24e89c7ab451" providerId="AD" clId="Web-{301F221B-2A15-480F-8FF0-160CBA518891}" dt="2020-10-16T12:25:06.648" v="0" actId="1076"/>
          <ac:picMkLst>
            <pc:docMk/>
            <pc:sldMk cId="3860636339" sldId="282"/>
            <ac:picMk id="8194" creationId="{00000000-0000-0000-0000-000000000000}"/>
          </ac:picMkLst>
        </pc:picChg>
      </pc:sldChg>
    </pc:docChg>
  </pc:docChgLst>
  <pc:docChgLst>
    <pc:chgData name="Deepak  Deepu" userId="S::18113207@student.hindustanuniv.ac.in::c7658343-6614-4ef2-867d-b5cc7ebf7c58" providerId="AD" clId="Web-{FCB6B13F-FD42-4C49-AB6C-BA6EBF8D8C66}"/>
    <pc:docChg chg="modSld">
      <pc:chgData name="Deepak  Deepu" userId="S::18113207@student.hindustanuniv.ac.in::c7658343-6614-4ef2-867d-b5cc7ebf7c58" providerId="AD" clId="Web-{FCB6B13F-FD42-4C49-AB6C-BA6EBF8D8C66}" dt="2020-12-10T04:40:42.401" v="3" actId="20577"/>
      <pc:docMkLst>
        <pc:docMk/>
      </pc:docMkLst>
      <pc:sldChg chg="modSp">
        <pc:chgData name="Deepak  Deepu" userId="S::18113207@student.hindustanuniv.ac.in::c7658343-6614-4ef2-867d-b5cc7ebf7c58" providerId="AD" clId="Web-{FCB6B13F-FD42-4C49-AB6C-BA6EBF8D8C66}" dt="2020-12-10T04:40:42.401" v="3" actId="20577"/>
        <pc:sldMkLst>
          <pc:docMk/>
          <pc:sldMk cId="3714150854" sldId="281"/>
        </pc:sldMkLst>
        <pc:spChg chg="mod">
          <ac:chgData name="Deepak  Deepu" userId="S::18113207@student.hindustanuniv.ac.in::c7658343-6614-4ef2-867d-b5cc7ebf7c58" providerId="AD" clId="Web-{FCB6B13F-FD42-4C49-AB6C-BA6EBF8D8C66}" dt="2020-12-10T04:40:42.401" v="3" actId="20577"/>
          <ac:spMkLst>
            <pc:docMk/>
            <pc:sldMk cId="3714150854" sldId="281"/>
            <ac:spMk id="9" creationId="{00000000-0000-0000-0000-000000000000}"/>
          </ac:spMkLst>
        </pc:spChg>
      </pc:sldChg>
    </pc:docChg>
  </pc:docChgLst>
  <pc:docChgLst>
    <pc:chgData name="vallepu anil" userId="S::18113071@student.hindustanuniv.ac.in::601d2de1-4eca-4c78-aaf5-3e2b5940d950" providerId="AD" clId="Web-{28F117E6-350F-4F00-8AA7-D0F9322CF258}"/>
    <pc:docChg chg="modSld">
      <pc:chgData name="vallepu anil" userId="S::18113071@student.hindustanuniv.ac.in::601d2de1-4eca-4c78-aaf5-3e2b5940d950" providerId="AD" clId="Web-{28F117E6-350F-4F00-8AA7-D0F9322CF258}" dt="2020-09-22T05:25:49.728" v="5" actId="20577"/>
      <pc:docMkLst>
        <pc:docMk/>
      </pc:docMkLst>
      <pc:sldChg chg="modSp">
        <pc:chgData name="vallepu anil" userId="S::18113071@student.hindustanuniv.ac.in::601d2de1-4eca-4c78-aaf5-3e2b5940d950" providerId="AD" clId="Web-{28F117E6-350F-4F00-8AA7-D0F9322CF258}" dt="2020-09-22T05:25:47.665" v="3" actId="20577"/>
        <pc:sldMkLst>
          <pc:docMk/>
          <pc:sldMk cId="1724233729" sldId="333"/>
        </pc:sldMkLst>
        <pc:spChg chg="mod">
          <ac:chgData name="vallepu anil" userId="S::18113071@student.hindustanuniv.ac.in::601d2de1-4eca-4c78-aaf5-3e2b5940d950" providerId="AD" clId="Web-{28F117E6-350F-4F00-8AA7-D0F9322CF258}" dt="2020-09-22T05:25:47.665" v="3" actId="20577"/>
          <ac:spMkLst>
            <pc:docMk/>
            <pc:sldMk cId="1724233729" sldId="333"/>
            <ac:spMk id="2" creationId="{59BFCB33-A58C-4581-AE43-9F14617571EE}"/>
          </ac:spMkLst>
        </pc:spChg>
        <pc:picChg chg="mod">
          <ac:chgData name="vallepu anil" userId="S::18113071@student.hindustanuniv.ac.in::601d2de1-4eca-4c78-aaf5-3e2b5940d950" providerId="AD" clId="Web-{28F117E6-350F-4F00-8AA7-D0F9322CF258}" dt="2020-09-22T05:25:37.884" v="0" actId="14100"/>
          <ac:picMkLst>
            <pc:docMk/>
            <pc:sldMk cId="1724233729" sldId="333"/>
            <ac:picMk id="22530" creationId="{00000000-0000-0000-0000-000000000000}"/>
          </ac:picMkLst>
        </pc:picChg>
      </pc:sldChg>
    </pc:docChg>
  </pc:docChgLst>
  <pc:docChgLst>
    <pc:chgData name="mahesh pamarthi" userId="S::18113066@student.hindustanuniv.ac.in::352dfb23-f276-46d7-ac72-24e89c7ab451" providerId="AD" clId="Web-{2C2E42B2-476B-410C-929C-EC8DC753A197}"/>
    <pc:docChg chg="modSld">
      <pc:chgData name="mahesh pamarthi" userId="S::18113066@student.hindustanuniv.ac.in::352dfb23-f276-46d7-ac72-24e89c7ab451" providerId="AD" clId="Web-{2C2E42B2-476B-410C-929C-EC8DC753A197}" dt="2020-10-16T12:14:41.679" v="0" actId="1076"/>
      <pc:docMkLst>
        <pc:docMk/>
      </pc:docMkLst>
      <pc:sldChg chg="modSp">
        <pc:chgData name="mahesh pamarthi" userId="S::18113066@student.hindustanuniv.ac.in::352dfb23-f276-46d7-ac72-24e89c7ab451" providerId="AD" clId="Web-{2C2E42B2-476B-410C-929C-EC8DC753A197}" dt="2020-10-16T12:14:41.679" v="0" actId="1076"/>
        <pc:sldMkLst>
          <pc:docMk/>
          <pc:sldMk cId="3860636339" sldId="282"/>
        </pc:sldMkLst>
        <pc:picChg chg="mod">
          <ac:chgData name="mahesh pamarthi" userId="S::18113066@student.hindustanuniv.ac.in::352dfb23-f276-46d7-ac72-24e89c7ab451" providerId="AD" clId="Web-{2C2E42B2-476B-410C-929C-EC8DC753A197}" dt="2020-10-16T12:14:41.679" v="0" actId="1076"/>
          <ac:picMkLst>
            <pc:docMk/>
            <pc:sldMk cId="3860636339" sldId="282"/>
            <ac:picMk id="819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98B3-5F18-413E-A56A-754C429873D5}" type="datetime1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411E-830F-4881-8937-C4A89FD8F6E0}" type="datetime1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08-1407-426B-8C0B-1CBD220D670F}" type="datetime1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9846-4A61-4A96-AEE0-2BF2E938C8E5}" type="datetime1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D4BF-A670-481A-9EC3-92F3DD804048}" type="datetime1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DB2D-6796-47AB-AF3A-13FA96A5A3D9}" type="datetime1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7C6-58C6-4F5E-8370-61FE3A8F5F24}" type="datetime1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9BD-320E-4A78-A549-37E25CBC3E8E}" type="datetime1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F9A-AF9B-4C19-BB4E-C9C6295A0D49}" type="datetime1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D9B-0DC6-4C20-A916-0511904BEC1E}" type="datetime1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9FA9-C3B2-4C66-9F90-CA66B90B39EF}" type="datetime1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F135-776F-44EF-8E22-81EB2686006E}" type="datetime1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CSB4301 -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B.Tech – V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Muthukumaran 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Associate Professor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239E7-3F2C-4E1B-A1F5-A3B36C4B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5F82D-B79B-40E6-B044-85E2B36F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131B9-119D-4B08-99C9-762B0AD74D70}"/>
              </a:ext>
            </a:extLst>
          </p:cNvPr>
          <p:cNvSpPr txBox="1"/>
          <p:nvPr/>
        </p:nvSpPr>
        <p:spPr>
          <a:xfrm>
            <a:off x="485775" y="359777"/>
            <a:ext cx="38766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table, </a:t>
            </a:r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border: 1px solid black;</a:t>
            </a:r>
          </a:p>
          <a:p>
            <a:r>
              <a:rPr lang="en-IN" dirty="0"/>
              <a:t>  border-collapse: collapse;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padding: 5px;</a:t>
            </a:r>
          </a:p>
          <a:p>
            <a:r>
              <a:rPr lang="en-IN" dirty="0"/>
              <a:t>  text-align: left;  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BD397-ADBA-462E-B09A-069737DA8CB7}"/>
              </a:ext>
            </a:extLst>
          </p:cNvPr>
          <p:cNvSpPr txBox="1"/>
          <p:nvPr/>
        </p:nvSpPr>
        <p:spPr>
          <a:xfrm>
            <a:off x="5410200" y="22127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&lt;h2&gt;Cell that spans two columns&lt;/h2&gt;</a:t>
            </a:r>
          </a:p>
          <a:p>
            <a:r>
              <a:rPr lang="en-US" dirty="0"/>
              <a:t>&lt;p&gt;</a:t>
            </a:r>
            <a:r>
              <a:rPr lang="en-US" b="1" dirty="0">
                <a:solidFill>
                  <a:srgbClr val="FF0000"/>
                </a:solidFill>
              </a:rPr>
              <a:t>To make a cell span more than one column, use the </a:t>
            </a:r>
            <a:r>
              <a:rPr lang="en-US" b="1" dirty="0" err="1">
                <a:solidFill>
                  <a:srgbClr val="FF0000"/>
                </a:solidFill>
              </a:rPr>
              <a:t>colspan</a:t>
            </a:r>
            <a:r>
              <a:rPr lang="en-US" b="1" dirty="0">
                <a:solidFill>
                  <a:srgbClr val="FF0000"/>
                </a:solidFill>
              </a:rPr>
              <a:t> attribute.&lt;/</a:t>
            </a:r>
            <a:r>
              <a:rPr lang="en-US" dirty="0"/>
              <a:t>p&gt;</a:t>
            </a:r>
          </a:p>
          <a:p>
            <a:endParaRPr lang="en-US" dirty="0"/>
          </a:p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="2"&gt;Telephone&lt;/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&lt;td&gt;Bill Gates&lt;/td&gt;</a:t>
            </a:r>
          </a:p>
          <a:p>
            <a:r>
              <a:rPr lang="en-US" dirty="0"/>
              <a:t>    &lt;td&gt;55577854&lt;/td&gt;</a:t>
            </a:r>
          </a:p>
          <a:p>
            <a:r>
              <a:rPr lang="en-US" dirty="0"/>
              <a:t>    &lt;td&gt;55577855&lt;/td&gt;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A9254-1287-4226-B88D-AD344023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02F35-C7C8-4949-A306-E14E77E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2D468-C538-474D-9BCC-0F7A5D8642BC}"/>
              </a:ext>
            </a:extLst>
          </p:cNvPr>
          <p:cNvSpPr txBox="1"/>
          <p:nvPr/>
        </p:nvSpPr>
        <p:spPr>
          <a:xfrm>
            <a:off x="676275" y="34432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table, </a:t>
            </a:r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border: 1px solid black;</a:t>
            </a:r>
          </a:p>
          <a:p>
            <a:r>
              <a:rPr lang="en-IN" dirty="0"/>
              <a:t>  border-collapse: collapse;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padding: 5px;</a:t>
            </a:r>
          </a:p>
          <a:p>
            <a:r>
              <a:rPr lang="en-IN" dirty="0"/>
              <a:t>  text-align: left;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&lt;h2&gt;Table Caption&lt;/h2&gt;</a:t>
            </a:r>
          </a:p>
          <a:p>
            <a:r>
              <a:rPr lang="en-IN" dirty="0"/>
              <a:t>&lt;p&gt;</a:t>
            </a:r>
            <a:r>
              <a:rPr lang="en-IN" b="1" dirty="0">
                <a:solidFill>
                  <a:srgbClr val="FF0000"/>
                </a:solidFill>
              </a:rPr>
              <a:t>To add a caption to a table, use the caption tag.</a:t>
            </a:r>
            <a:r>
              <a:rPr lang="en-IN" dirty="0"/>
              <a:t>&lt;/p&gt;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B0EAC-330E-4584-A09C-98DB5A5010E4}"/>
              </a:ext>
            </a:extLst>
          </p:cNvPr>
          <p:cNvSpPr txBox="1"/>
          <p:nvPr/>
        </p:nvSpPr>
        <p:spPr>
          <a:xfrm>
            <a:off x="6772275" y="461219"/>
            <a:ext cx="48863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&lt;caption&gt;Monthly savings&lt;/caption&gt;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&lt;td&gt;January&lt;/td&gt;</a:t>
            </a:r>
          </a:p>
          <a:p>
            <a:r>
              <a:rPr lang="en-US" dirty="0"/>
              <a:t>    &lt;td&gt;$100&lt;/td&gt;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&lt;td&gt;February&lt;/td&gt;</a:t>
            </a:r>
          </a:p>
          <a:p>
            <a:r>
              <a:rPr lang="en-US" dirty="0"/>
              <a:t>    &lt;td&gt;$50&lt;/td&gt;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5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C00000"/>
                </a:solidFill>
              </a:rPr>
              <a:t>Practice 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a Time Table using the various attributes such as cell padding, spacing, merging rows &amp; columns, aligning the text.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3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4"/>
            <a:ext cx="10515600" cy="764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Audio</a:t>
            </a: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59310"/>
            <a:ext cx="10515600" cy="481218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HTML Audio Tag</a:t>
            </a:r>
          </a:p>
          <a:p>
            <a:pPr algn="just">
              <a:lnSpc>
                <a:spcPct val="17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HTML audio tag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used to define sounds such as music and other audio clips. Currently there are three supported file format for HTML 5 audio tag.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mp3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wav</a:t>
            </a:r>
          </a:p>
          <a:p>
            <a:pPr lvl="1">
              <a:lnSpc>
                <a:spcPct val="100000"/>
              </a:lnSpc>
            </a:pP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HTML5 supports &lt;video&gt; and &lt;audio&gt; controls. The Flash, Silverlight and similar technologies are used to play the multimedia items.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3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22"/>
            <a:ext cx="10515600" cy="5207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Audio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14</a:t>
            </a:fld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4AF45A-F140-44CC-AF7D-588BD95CE8B1}"/>
              </a:ext>
            </a:extLst>
          </p:cNvPr>
          <p:cNvSpPr txBox="1"/>
          <p:nvPr/>
        </p:nvSpPr>
        <p:spPr>
          <a:xfrm>
            <a:off x="5853167" y="990972"/>
            <a:ext cx="57023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</a:t>
            </a:r>
            <a:r>
              <a:rPr lang="en-IN" sz="2400" dirty="0">
                <a:solidFill>
                  <a:srgbClr val="FF0000"/>
                </a:solidFill>
              </a:rPr>
              <a:t>audio controls </a:t>
            </a:r>
            <a:r>
              <a:rPr lang="en-IN" sz="2400" dirty="0" err="1">
                <a:solidFill>
                  <a:srgbClr val="FF0000"/>
                </a:solidFill>
              </a:rPr>
              <a:t>autoplay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&lt;source </a:t>
            </a:r>
            <a:r>
              <a:rPr lang="en-IN" sz="2400" dirty="0" err="1"/>
              <a:t>src</a:t>
            </a:r>
            <a:r>
              <a:rPr lang="en-IN" sz="2400" dirty="0"/>
              <a:t>=“Elefant.mp3" type="audio/mpeg"&gt;</a:t>
            </a:r>
          </a:p>
          <a:p>
            <a:r>
              <a:rPr lang="en-IN" sz="2400" dirty="0"/>
              <a:t>&lt;/audio&gt;</a:t>
            </a:r>
          </a:p>
          <a:p>
            <a:endParaRPr lang="en-IN" sz="2400" dirty="0"/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413FD-A8F7-4136-9C42-0470EB979466}"/>
              </a:ext>
            </a:extLst>
          </p:cNvPr>
          <p:cNvSpPr txBox="1"/>
          <p:nvPr/>
        </p:nvSpPr>
        <p:spPr>
          <a:xfrm>
            <a:off x="512742" y="1127497"/>
            <a:ext cx="57023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</a:t>
            </a:r>
            <a:r>
              <a:rPr lang="en-IN" sz="2400" dirty="0">
                <a:solidFill>
                  <a:srgbClr val="FF0000"/>
                </a:solidFill>
              </a:rPr>
              <a:t>audio controls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&lt;source </a:t>
            </a:r>
            <a:r>
              <a:rPr lang="en-IN" sz="2400" dirty="0" err="1"/>
              <a:t>src</a:t>
            </a:r>
            <a:r>
              <a:rPr lang="en-IN" sz="2400" dirty="0"/>
              <a:t>=“Elefant.mp3" type="audio/mpeg"&gt;</a:t>
            </a:r>
          </a:p>
          <a:p>
            <a:r>
              <a:rPr lang="en-IN" sz="2400" dirty="0"/>
              <a:t>&lt;/audio&gt;</a:t>
            </a:r>
          </a:p>
          <a:p>
            <a:endParaRPr lang="en-IN" sz="2400" dirty="0"/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F313C-F77D-4DEF-8ADB-B2FFB2A3DAAE}"/>
              </a:ext>
            </a:extLst>
          </p:cNvPr>
          <p:cNvSpPr txBox="1"/>
          <p:nvPr/>
        </p:nvSpPr>
        <p:spPr>
          <a:xfrm>
            <a:off x="3286125" y="560216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&lt;audio controls </a:t>
            </a:r>
            <a:r>
              <a:rPr lang="en-IN" sz="2000" b="1" dirty="0" err="1">
                <a:solidFill>
                  <a:srgbClr val="FF0000"/>
                </a:solidFill>
              </a:rPr>
              <a:t>autoplay</a:t>
            </a:r>
            <a:r>
              <a:rPr lang="en-IN" sz="2000" b="1" dirty="0">
                <a:solidFill>
                  <a:srgbClr val="FF0000"/>
                </a:solidFill>
              </a:rPr>
              <a:t> muted&gt;</a:t>
            </a:r>
          </a:p>
        </p:txBody>
      </p:sp>
    </p:spTree>
    <p:extLst>
      <p:ext uri="{BB962C8B-B14F-4D97-AF65-F5344CB8AC3E}">
        <p14:creationId xmlns:p14="http://schemas.microsoft.com/office/powerpoint/2010/main" val="4868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12"/>
            <a:ext cx="10515600" cy="7485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Audio</a:t>
            </a:r>
            <a:br>
              <a:rPr lang="en-IN" sz="2800" dirty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21727"/>
              </p:ext>
            </p:extLst>
          </p:nvPr>
        </p:nvGraphicFramePr>
        <p:xfrm>
          <a:off x="922319" y="949570"/>
          <a:ext cx="10909339" cy="4919279"/>
        </p:xfrm>
        <a:graphic>
          <a:graphicData uri="http://schemas.openxmlformats.org/drawingml/2006/table">
            <a:tbl>
              <a:tblPr/>
              <a:tblGrid>
                <a:gridCol w="23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9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marL="105615" marR="105615" marT="105615" marB="105615">
                    <a:lnL w="9525" cap="flat" cmpd="sng" algn="ctr">
                      <a:solidFill>
                        <a:srgbClr val="C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105615" marR="105615" marT="105615" marB="105615">
                    <a:lnL w="9525" cap="flat" cmpd="sng" algn="ctr">
                      <a:solidFill>
                        <a:srgbClr val="C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defines the audio controls which is displayed with play/pause buttons.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1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 err="1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autoplay</a:t>
                      </a:r>
                      <a:endParaRPr lang="en-IN" sz="2000" b="1" cap="none" spc="0" dirty="0">
                        <a:ln w="10541" cmpd="sng">
                          <a:solidFill>
                            <a:schemeClr val="accent1">
                              <a:shade val="88000"/>
                              <a:satMod val="11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1">
                                <a:tint val="40000"/>
                                <a:satMod val="250000"/>
                              </a:schemeClr>
                            </a:gs>
                            <a:gs pos="9000">
                              <a:schemeClr val="accent1">
                                <a:tint val="52000"/>
                                <a:satMod val="300000"/>
                              </a:schemeClr>
                            </a:gs>
                            <a:gs pos="50000">
                              <a:schemeClr val="accent1">
                                <a:shade val="20000"/>
                                <a:satMod val="300000"/>
                              </a:schemeClr>
                            </a:gs>
                            <a:gs pos="79000">
                              <a:schemeClr val="accent1">
                                <a:tint val="52000"/>
                                <a:satMod val="300000"/>
                              </a:schemeClr>
                            </a:gs>
                            <a:gs pos="100000">
                              <a:schemeClr val="accent1">
                                <a:tint val="40000"/>
                                <a:satMod val="25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specifies that the audio will start playing as soon as it is ready.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14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specifies that the audio file will start over again, every time when it is completed.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41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muted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used to mute the audio output.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79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preload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specifies the author view to upload audio file when the page loads.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79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src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cap="none" spc="0" dirty="0">
                          <a:ln w="10541" cmpd="sng">
                            <a:solidFill>
                              <a:schemeClr val="accent1">
                                <a:shade val="88000"/>
                                <a:satMod val="11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  <a:gs pos="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50000">
                                <a:schemeClr val="accent1">
                                  <a:shade val="20000"/>
                                  <a:satMod val="300000"/>
                                </a:schemeClr>
                              </a:gs>
                              <a:gs pos="79000">
                                <a:schemeClr val="accent1">
                                  <a:tint val="52000"/>
                                  <a:satMod val="300000"/>
                                </a:schemeClr>
                              </a:gs>
                              <a:gs pos="100000">
                                <a:schemeClr val="accent1">
                                  <a:tint val="40000"/>
                                  <a:satMod val="25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specifies the source URL of the audio file.</a:t>
                      </a:r>
                    </a:p>
                  </a:txBody>
                  <a:tcPr marL="70410" marR="70410" marT="70410" marB="704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5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Audio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endParaRPr lang="en-IN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&lt;audio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controls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autoplay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="koyal.mp3" type="audio/mpeg"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&gt;&lt;/audio&gt;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8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Video</a:t>
            </a: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800" dirty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39884" y="1419367"/>
            <a:ext cx="10515600" cy="489548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HTML5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&lt;audio&gt; and &lt;video&gt;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tags make it simple to add media to a website. </a:t>
            </a:r>
          </a:p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need to set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attribute to identify the media source and include a controls attribute so the user can play and pause the media.</a:t>
            </a:r>
          </a:p>
          <a:p>
            <a:pPr marL="0" indent="0" algn="just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Video</a:t>
            </a: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39884" y="1228299"/>
            <a:ext cx="10515600" cy="5086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2400" b="1" i="1" u="sng" dirty="0">
                <a:latin typeface="Times New Roman" pitchFamily="18" charset="0"/>
                <a:cs typeface="Times New Roman" pitchFamily="18" charset="0"/>
              </a:rPr>
              <a:t>Embedding Video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 is the simplest form of embedding a video file in your webpage −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&lt;video </a:t>
            </a:r>
            <a:r>
              <a:rPr lang="en-IN" sz="2400" b="1" i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 = "foo.mp4" width = "300" height = "200" controls&gt; Your browser does not support the &lt;video&gt; element. &lt;/video&gt; </a:t>
            </a:r>
          </a:p>
          <a:p>
            <a:pPr marL="0" indent="0" algn="just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2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243"/>
            <a:ext cx="10515600" cy="4437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Video</a:t>
            </a:r>
            <a:br>
              <a:rPr lang="en-IN" sz="2400" dirty="0"/>
            </a:br>
            <a:br>
              <a:rPr lang="en-IN" sz="2800" dirty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0705" y="1228299"/>
            <a:ext cx="11160953" cy="4743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current HTML5 draft specification does not specify which video formats browsers should support in the video tag. But most commonly used video formats are -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files with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Thedora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video codec 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Vorbis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audio codec.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mpeg4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− MPEG4 files with H.264 video codec and AAC audio codec.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can use &lt;source&gt; tag to specify media along with media type and many other attributes. 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6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84" y="438489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2 -HTML Lists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Unordered HTML List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 unordered list starts with the 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tag. Each list item starts with the 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tag.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list items will be marked with bullets (small black circles) by default: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&lt;li&gt;Coffee&lt;/li&gt;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&lt;li&gt;Tea&lt;/li&gt;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&lt;li&gt;Milk&lt;/li&gt;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Video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20</a:t>
            </a:fld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B5762-A0FD-4E19-A881-321C517F848E}"/>
              </a:ext>
            </a:extLst>
          </p:cNvPr>
          <p:cNvSpPr txBox="1"/>
          <p:nvPr/>
        </p:nvSpPr>
        <p:spPr>
          <a:xfrm>
            <a:off x="507030" y="1364499"/>
            <a:ext cx="49507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 </a:t>
            </a:r>
          </a:p>
          <a:p>
            <a:r>
              <a:rPr lang="en-IN" dirty="0"/>
              <a:t>&lt;html&gt; </a:t>
            </a:r>
          </a:p>
          <a:p>
            <a:r>
              <a:rPr lang="en-IN" dirty="0"/>
              <a:t>&lt;body&gt; </a:t>
            </a:r>
          </a:p>
          <a:p>
            <a:endParaRPr lang="en-IN" dirty="0"/>
          </a:p>
          <a:p>
            <a:r>
              <a:rPr lang="en-IN" dirty="0"/>
              <a:t>&lt;video width="400“ height=“400” controls&gt;</a:t>
            </a:r>
          </a:p>
          <a:p>
            <a:r>
              <a:rPr lang="en-IN" dirty="0"/>
              <a:t>  &lt;source </a:t>
            </a:r>
            <a:r>
              <a:rPr lang="en-IN" dirty="0" err="1"/>
              <a:t>src</a:t>
            </a:r>
            <a:r>
              <a:rPr lang="en-IN" dirty="0"/>
              <a:t>="animal.mp4" type="video/mp4"&gt;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&lt;/video&gt;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&lt;/body&gt; 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A2F741-E5AB-47A3-B0A9-A4E307F605CD}"/>
              </a:ext>
            </a:extLst>
          </p:cNvPr>
          <p:cNvSpPr txBox="1"/>
          <p:nvPr/>
        </p:nvSpPr>
        <p:spPr>
          <a:xfrm>
            <a:off x="5735658" y="136449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 </a:t>
            </a:r>
          </a:p>
          <a:p>
            <a:r>
              <a:rPr lang="en-IN" dirty="0"/>
              <a:t>&lt;html&gt; </a:t>
            </a:r>
          </a:p>
          <a:p>
            <a:r>
              <a:rPr lang="en-IN" dirty="0"/>
              <a:t>&lt;body&gt; </a:t>
            </a:r>
          </a:p>
          <a:p>
            <a:endParaRPr lang="en-IN" dirty="0"/>
          </a:p>
          <a:p>
            <a:r>
              <a:rPr lang="en-IN" dirty="0"/>
              <a:t>&lt;video width="400" height="400" controls </a:t>
            </a:r>
            <a:r>
              <a:rPr lang="en-IN" dirty="0" err="1"/>
              <a:t>autoplay</a:t>
            </a:r>
            <a:r>
              <a:rPr lang="en-IN" dirty="0"/>
              <a:t> muted&gt;</a:t>
            </a:r>
          </a:p>
          <a:p>
            <a:r>
              <a:rPr lang="en-IN" dirty="0"/>
              <a:t>  &lt;source </a:t>
            </a:r>
            <a:r>
              <a:rPr lang="en-IN" dirty="0" err="1"/>
              <a:t>src</a:t>
            </a:r>
            <a:r>
              <a:rPr lang="en-IN" dirty="0"/>
              <a:t>="animal.mp4" type="video/mp4"&gt;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&lt;/video&gt;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&lt;/body&gt; 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446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160337"/>
            <a:ext cx="10515600" cy="794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Video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0940326"/>
              </p:ext>
            </p:extLst>
          </p:nvPr>
        </p:nvGraphicFramePr>
        <p:xfrm>
          <a:off x="460375" y="809773"/>
          <a:ext cx="11171643" cy="5161725"/>
        </p:xfrm>
        <a:graphic>
          <a:graphicData uri="http://schemas.openxmlformats.org/drawingml/2006/table">
            <a:tbl>
              <a:tblPr/>
              <a:tblGrid>
                <a:gridCol w="81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kern="12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Sr.No</a:t>
                      </a:r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Attribute &amp; Description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autoplay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Boolean attribute if specified, the video will automatically begin to play back as soon as it can do so without stopping to finish loading the data.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autobuffer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Boolean attribute if specified, the video will automatically begin buffering even if it's not set to automatically play.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this attribute is present, it will allow the user to control video playback, including volume, seeking, and pause/resume playback.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attribute specifies the height of the video's display area, in CSS pixels.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1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Boolean attribute if specified, will allow video automatically seek back to the start after reaching at the end.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0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IN" sz="2400" dirty="0"/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Video</a:t>
            </a:r>
            <a:br>
              <a:rPr lang="en-IN" sz="2800" dirty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4702216"/>
              </p:ext>
            </p:extLst>
          </p:nvPr>
        </p:nvGraphicFramePr>
        <p:xfrm>
          <a:off x="1014060" y="1337043"/>
          <a:ext cx="10617958" cy="4137634"/>
        </p:xfrm>
        <a:graphic>
          <a:graphicData uri="http://schemas.openxmlformats.org/drawingml/2006/table">
            <a:tbl>
              <a:tblPr/>
              <a:tblGrid>
                <a:gridCol w="77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kern="12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Sr.No</a:t>
                      </a:r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Attribute &amp; Description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5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preload</a:t>
                      </a:r>
                    </a:p>
                    <a:p>
                      <a:pPr algn="just" fontAlgn="t"/>
                      <a:r>
                        <a:rPr lang="en-IN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attribute specifies that the video will be loaded at page load, and ready to run. Ignored if </a:t>
                      </a:r>
                      <a:r>
                        <a:rPr lang="en-IN" sz="2000" kern="12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autoplay</a:t>
                      </a:r>
                      <a:r>
                        <a:rPr lang="en-IN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present.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poster</a:t>
                      </a:r>
                    </a:p>
                    <a:p>
                      <a:pPr algn="just" fontAlgn="t"/>
                      <a:r>
                        <a:rPr lang="en-IN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is a URL of an image to show until the user plays or seeks.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5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2000" b="1" kern="12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src</a:t>
                      </a:r>
                      <a:endParaRPr lang="en-IN" sz="2000" b="1" kern="12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 fontAlgn="t"/>
                      <a:r>
                        <a:rPr lang="en-IN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URL of the video to embed. This is optional; you may instead use the &lt;source&gt; element within the video block to specify the video to embed.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5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25031" marR="25031" marT="25031" marB="250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width</a:t>
                      </a:r>
                    </a:p>
                    <a:p>
                      <a:pPr algn="just" fontAlgn="t"/>
                      <a:r>
                        <a:rPr lang="en-IN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attribute specifies the width of the video's display area, in CSS pixels.</a:t>
                      </a:r>
                    </a:p>
                  </a:txBody>
                  <a:tcPr marL="25031" marR="25031" marT="25031" marB="250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4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 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Ordered HTML List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 ordered list starts with the 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tag. Each list item starts with the 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tag.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list items will be marked with numbers by default: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 &lt;li&gt;Coffee&lt;/li&gt;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 &lt;li&gt;Tea&lt;/li&gt;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 &lt;li&gt;Milk&lt;/li&gt;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 Table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61698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&lt;table&gt;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tag defines an HTML table.</a:t>
            </a:r>
          </a:p>
          <a:p>
            <a:pPr algn="just"/>
            <a:r>
              <a:rPr lang="en-IN" sz="2400" dirty="0">
                <a:latin typeface="Times New Roman"/>
                <a:cs typeface="Times New Roman"/>
              </a:rPr>
              <a:t>Each </a:t>
            </a:r>
            <a:r>
              <a:rPr lang="en-IN" sz="2400" dirty="0">
                <a:solidFill>
                  <a:srgbClr val="FF0000"/>
                </a:solidFill>
                <a:latin typeface="Times New Roman"/>
                <a:cs typeface="Times New Roman"/>
              </a:rPr>
              <a:t>table row </a:t>
            </a:r>
            <a:r>
              <a:rPr lang="en-IN" sz="2400" dirty="0">
                <a:latin typeface="Times New Roman"/>
                <a:cs typeface="Times New Roman"/>
              </a:rPr>
              <a:t>is defined with a </a:t>
            </a:r>
            <a:r>
              <a:rPr lang="en-I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&lt;tr&gt;</a:t>
            </a:r>
            <a:r>
              <a:rPr lang="en-IN" sz="2400" dirty="0">
                <a:latin typeface="Times New Roman"/>
                <a:cs typeface="Times New Roman"/>
              </a:rPr>
              <a:t> tag.</a:t>
            </a:r>
          </a:p>
          <a:p>
            <a:pPr algn="just"/>
            <a:r>
              <a:rPr lang="en-IN" sz="2400" dirty="0">
                <a:latin typeface="Times New Roman"/>
                <a:cs typeface="Times New Roman"/>
              </a:rPr>
              <a:t>Each </a:t>
            </a:r>
            <a:r>
              <a:rPr lang="en-IN" sz="2400" dirty="0">
                <a:solidFill>
                  <a:srgbClr val="FF0000"/>
                </a:solidFill>
                <a:latin typeface="Times New Roman"/>
                <a:cs typeface="Times New Roman"/>
              </a:rPr>
              <a:t>table header </a:t>
            </a:r>
            <a:r>
              <a:rPr lang="en-IN" sz="2400" dirty="0">
                <a:latin typeface="Times New Roman"/>
                <a:cs typeface="Times New Roman"/>
              </a:rPr>
              <a:t>is defined with a </a:t>
            </a:r>
            <a:r>
              <a:rPr lang="en-I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lang="en-IN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lang="en-I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lang="en-IN" sz="2400" dirty="0">
                <a:latin typeface="Times New Roman"/>
                <a:cs typeface="Times New Roman"/>
              </a:rPr>
              <a:t> tag. Each table data/cell is defined with a &lt;td&gt; tag.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default, the text in &lt;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 elements are bold 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default, the text in &lt;td&gt; elements are regular and left-aligned.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0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 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5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5AE98-085C-4026-AA97-F70564614508}"/>
              </a:ext>
            </a:extLst>
          </p:cNvPr>
          <p:cNvSpPr txBox="1"/>
          <p:nvPr/>
        </p:nvSpPr>
        <p:spPr>
          <a:xfrm>
            <a:off x="1173646" y="429803"/>
            <a:ext cx="4703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&lt;h2&gt;Basic HTML Table&lt;/h2&gt;</a:t>
            </a:r>
          </a:p>
          <a:p>
            <a:endParaRPr lang="en-IN" dirty="0"/>
          </a:p>
          <a:p>
            <a:r>
              <a:rPr lang="en-IN" dirty="0"/>
              <a:t>&lt;table style="width:100%"&gt;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Firstname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Lastname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 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&gt;Age&lt;/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&lt;td&gt;Jill&lt;/td&gt;</a:t>
            </a:r>
          </a:p>
          <a:p>
            <a:r>
              <a:rPr lang="en-IN" dirty="0"/>
              <a:t>    &lt;td&gt;Smith&lt;/td&gt;</a:t>
            </a:r>
          </a:p>
          <a:p>
            <a:r>
              <a:rPr lang="en-IN" dirty="0"/>
              <a:t>    &lt;td&gt;50&lt;/td&gt;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6A884-8D82-4792-984B-46C21E8E0021}"/>
              </a:ext>
            </a:extLst>
          </p:cNvPr>
          <p:cNvSpPr txBox="1"/>
          <p:nvPr/>
        </p:nvSpPr>
        <p:spPr>
          <a:xfrm>
            <a:off x="6431446" y="1183065"/>
            <a:ext cx="44875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&lt;tr&gt;</a:t>
            </a:r>
          </a:p>
          <a:p>
            <a:r>
              <a:rPr lang="en-IN" dirty="0"/>
              <a:t>    &lt;td&gt;Eve&lt;/td&gt;</a:t>
            </a:r>
          </a:p>
          <a:p>
            <a:r>
              <a:rPr lang="en-IN" dirty="0"/>
              <a:t>    &lt;td&gt;Jackson&lt;/td&gt;</a:t>
            </a:r>
          </a:p>
          <a:p>
            <a:r>
              <a:rPr lang="en-IN" dirty="0"/>
              <a:t>    &lt;td&gt;94&lt;/td&gt;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&lt;td&gt;John&lt;/td&gt;</a:t>
            </a:r>
          </a:p>
          <a:p>
            <a:r>
              <a:rPr lang="en-IN" dirty="0"/>
              <a:t>    &lt;td&gt;Doe&lt;/td&gt;</a:t>
            </a:r>
          </a:p>
          <a:p>
            <a:r>
              <a:rPr lang="en-IN" dirty="0"/>
              <a:t>    &lt;td&gt;80&lt;/td&gt;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7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F403D-28C9-45C0-8F35-680095D5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3241B-5862-41C0-8D93-794E5E61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A5204-C73A-42F5-8FA8-D417EC0A9644}"/>
              </a:ext>
            </a:extLst>
          </p:cNvPr>
          <p:cNvSpPr txBox="1"/>
          <p:nvPr/>
        </p:nvSpPr>
        <p:spPr>
          <a:xfrm>
            <a:off x="314325" y="43803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table, </a:t>
            </a:r>
            <a:r>
              <a:rPr lang="en-IN" dirty="0" err="1"/>
              <a:t>th</a:t>
            </a:r>
            <a:r>
              <a:rPr lang="en-IN" dirty="0"/>
              <a:t>, td {</a:t>
            </a:r>
          </a:p>
          <a:p>
            <a:r>
              <a:rPr lang="en-IN" dirty="0"/>
              <a:t>  border: 1px solid black;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&lt;h2&gt;Table With Border&lt;/h2&gt;</a:t>
            </a:r>
          </a:p>
          <a:p>
            <a:endParaRPr lang="en-IN" dirty="0"/>
          </a:p>
          <a:p>
            <a:r>
              <a:rPr lang="en-IN" dirty="0"/>
              <a:t>&lt;p&gt;</a:t>
            </a:r>
            <a:r>
              <a:rPr lang="en-IN" b="1" dirty="0">
                <a:solidFill>
                  <a:srgbClr val="FF0000"/>
                </a:solidFill>
              </a:rPr>
              <a:t>Use the CSS border property to add a border to the table</a:t>
            </a:r>
            <a:r>
              <a:rPr lang="en-IN" dirty="0">
                <a:solidFill>
                  <a:srgbClr val="FF0000"/>
                </a:solidFill>
              </a:rPr>
              <a:t>.&lt;/</a:t>
            </a:r>
            <a:r>
              <a:rPr lang="en-IN" dirty="0"/>
              <a:t>p&gt;</a:t>
            </a:r>
          </a:p>
          <a:p>
            <a:r>
              <a:rPr lang="en-IN" dirty="0"/>
              <a:t>&lt;table style="width:100%"&gt;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7F066-4A9F-4F13-8B36-0E08415B7382}"/>
              </a:ext>
            </a:extLst>
          </p:cNvPr>
          <p:cNvSpPr txBox="1"/>
          <p:nvPr/>
        </p:nvSpPr>
        <p:spPr>
          <a:xfrm>
            <a:off x="6534150" y="58846"/>
            <a:ext cx="469582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&lt;tr&gt;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Firstname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Lastname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 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&gt;Age&lt;/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&lt;td&gt;Jill&lt;/td&gt;</a:t>
            </a:r>
          </a:p>
          <a:p>
            <a:r>
              <a:rPr lang="en-IN" dirty="0"/>
              <a:t>    &lt;td&gt;Smith&lt;/td&gt;</a:t>
            </a:r>
          </a:p>
          <a:p>
            <a:r>
              <a:rPr lang="en-IN" dirty="0"/>
              <a:t>    &lt;td&gt;50&lt;/td&gt;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&lt;td&gt;Eve&lt;/td&gt;</a:t>
            </a:r>
          </a:p>
          <a:p>
            <a:r>
              <a:rPr lang="en-IN" dirty="0"/>
              <a:t>    &lt;td&gt;Jackson&lt;/td&gt;</a:t>
            </a:r>
          </a:p>
          <a:p>
            <a:r>
              <a:rPr lang="en-IN" dirty="0"/>
              <a:t>    &lt;td&gt;94&lt;/td&gt;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&lt;td&gt;John&lt;/td&gt;</a:t>
            </a:r>
          </a:p>
          <a:p>
            <a:r>
              <a:rPr lang="en-IN" dirty="0"/>
              <a:t>    &lt;td&gt;Doe&lt;/td&gt;</a:t>
            </a:r>
          </a:p>
          <a:p>
            <a:r>
              <a:rPr lang="en-IN" dirty="0"/>
              <a:t>    &lt;td&gt;80&lt;/td&gt;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7C1D099E-B50F-4A8A-BFAA-76BB851E8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7</a:t>
            </a:fld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A7BC1-E8A3-477F-84F6-EBD2B12F470D}"/>
              </a:ext>
            </a:extLst>
          </p:cNvPr>
          <p:cNvSpPr txBox="1"/>
          <p:nvPr/>
        </p:nvSpPr>
        <p:spPr>
          <a:xfrm>
            <a:off x="1629903" y="258167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border-collapse: collapse;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&lt;h2&gt;Collapsed Borders&lt;/h2&gt;</a:t>
            </a:r>
          </a:p>
          <a:p>
            <a:r>
              <a:rPr lang="en-US" dirty="0"/>
              <a:t>&lt;p&gt;</a:t>
            </a:r>
            <a:r>
              <a:rPr lang="en-US" b="1" dirty="0">
                <a:solidFill>
                  <a:srgbClr val="FF0000"/>
                </a:solidFill>
              </a:rPr>
              <a:t>If you want the borders to collapse into one border, add the CSS border-collapse property</a:t>
            </a:r>
            <a:r>
              <a:rPr lang="en-US" dirty="0"/>
              <a:t>.&lt;/p&gt;</a:t>
            </a:r>
          </a:p>
          <a:p>
            <a:endParaRPr lang="en-US" dirty="0"/>
          </a:p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6DBC6-C93D-469E-B922-DDDDC2A7E673}"/>
              </a:ext>
            </a:extLst>
          </p:cNvPr>
          <p:cNvSpPr txBox="1"/>
          <p:nvPr/>
        </p:nvSpPr>
        <p:spPr>
          <a:xfrm>
            <a:off x="7846022" y="454578"/>
            <a:ext cx="37180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&lt;td&gt;Jill&lt;/td&gt;</a:t>
            </a:r>
          </a:p>
          <a:p>
            <a:r>
              <a:rPr lang="en-IN" dirty="0"/>
              <a:t>    &lt;td&gt;Smith&lt;/td&gt;</a:t>
            </a:r>
          </a:p>
          <a:p>
            <a:r>
              <a:rPr lang="en-IN" dirty="0"/>
              <a:t>    &lt;td&gt;50&lt;/td&gt;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&lt;td&gt;Eve&lt;/td&gt;</a:t>
            </a:r>
          </a:p>
          <a:p>
            <a:r>
              <a:rPr lang="en-IN" dirty="0"/>
              <a:t>    &lt;td&gt;Jackson&lt;/td&gt;</a:t>
            </a:r>
          </a:p>
          <a:p>
            <a:r>
              <a:rPr lang="en-IN" dirty="0"/>
              <a:t>    &lt;td&gt;94&lt;/td&gt;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&lt;td&gt;John&lt;/td&gt;</a:t>
            </a:r>
          </a:p>
          <a:p>
            <a:r>
              <a:rPr lang="en-IN" dirty="0"/>
              <a:t>    &lt;td&gt;Doe&lt;/td&gt;</a:t>
            </a:r>
          </a:p>
          <a:p>
            <a:r>
              <a:rPr lang="en-IN" dirty="0"/>
              <a:t>    &lt;td&gt;80&lt;/td&gt;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60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TABLE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87" y="2442708"/>
            <a:ext cx="4074990" cy="216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8F76-F89E-4612-BFD3-08368722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2711-6BB6-491A-9B57-3C292AA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05492-5F5C-4AAF-B021-93590CAA6CEB}"/>
              </a:ext>
            </a:extLst>
          </p:cNvPr>
          <p:cNvSpPr txBox="1"/>
          <p:nvPr/>
        </p:nvSpPr>
        <p:spPr>
          <a:xfrm>
            <a:off x="952500" y="58846"/>
            <a:ext cx="6210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border-collapse: collapse;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padding: 15px;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&lt;h2&gt;Cellpadding&lt;/h2&gt;</a:t>
            </a:r>
          </a:p>
          <a:p>
            <a:r>
              <a:rPr lang="en-US" dirty="0"/>
              <a:t>&lt;p&gt;</a:t>
            </a:r>
            <a:r>
              <a:rPr lang="en-US" b="1" dirty="0">
                <a:solidFill>
                  <a:srgbClr val="FF0000"/>
                </a:solidFill>
              </a:rPr>
              <a:t>Cell padding specifies the space between the cell content and its borders.</a:t>
            </a:r>
            <a:r>
              <a:rPr lang="en-US" dirty="0"/>
              <a:t>&lt;/p&gt;</a:t>
            </a:r>
          </a:p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176A9-AE28-4968-8F14-EC143C366DED}"/>
              </a:ext>
            </a:extLst>
          </p:cNvPr>
          <p:cNvSpPr txBox="1"/>
          <p:nvPr/>
        </p:nvSpPr>
        <p:spPr>
          <a:xfrm>
            <a:off x="7162800" y="136525"/>
            <a:ext cx="43243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&lt;td&gt;Jill&lt;/td&gt;</a:t>
            </a:r>
          </a:p>
          <a:p>
            <a:r>
              <a:rPr lang="en-IN" dirty="0"/>
              <a:t>    &lt;td&gt;Smith&lt;/td&gt;</a:t>
            </a:r>
          </a:p>
          <a:p>
            <a:r>
              <a:rPr lang="en-IN" dirty="0"/>
              <a:t>    &lt;td&gt;50&lt;/td&gt;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&lt;td&gt;Eve&lt;/td&gt;</a:t>
            </a:r>
          </a:p>
          <a:p>
            <a:r>
              <a:rPr lang="en-IN" dirty="0"/>
              <a:t>    &lt;td&gt;Jackson&lt;/td&gt;</a:t>
            </a:r>
          </a:p>
          <a:p>
            <a:r>
              <a:rPr lang="en-IN" dirty="0"/>
              <a:t>    &lt;td&gt;94&lt;/td&gt;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&lt;td&gt;John&lt;/td&gt;</a:t>
            </a:r>
          </a:p>
          <a:p>
            <a:r>
              <a:rPr lang="en-IN" dirty="0"/>
              <a:t>    &lt;td&gt;Doe&lt;/td&gt;</a:t>
            </a:r>
          </a:p>
          <a:p>
            <a:r>
              <a:rPr lang="en-IN" dirty="0"/>
              <a:t>    &lt;td&gt;80&lt;/td&gt;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  <a:p>
            <a:endParaRPr lang="en-IN" dirty="0"/>
          </a:p>
          <a:p>
            <a:r>
              <a:rPr lang="en-IN" dirty="0"/>
              <a:t>&lt;p&gt;&lt;strong&gt;Tip:&lt;/strong&gt; Try to change the padding to 5px.&lt;/p&gt;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62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6" ma:contentTypeDescription="Create a new document." ma:contentTypeScope="" ma:versionID="6997be9b8a2d991ee02f343060fde50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e472c8126b90682841e80bac351e7dd9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39E6F0-BD7D-4617-9F76-6C40E39587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DC6CF1-F7BC-4021-BACC-949612D6DBD4}"/>
</file>

<file path=customXml/itemProps3.xml><?xml version="1.0" encoding="utf-8"?>
<ds:datastoreItem xmlns:ds="http://schemas.openxmlformats.org/officeDocument/2006/customXml" ds:itemID="{5C5568B4-A258-4A2B-A7A8-2BCE9DDC2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2498</Words>
  <Application>Microsoft Office PowerPoint</Application>
  <PresentationFormat>Widescreen</PresentationFormat>
  <Paragraphs>413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Lecture 2 -HTML Lists </vt:lpstr>
      <vt:lpstr>HTML Lists</vt:lpstr>
      <vt:lpstr>HTML Table</vt:lpstr>
      <vt:lpstr>HTML Table</vt:lpstr>
      <vt:lpstr>PowerPoint Presentation</vt:lpstr>
      <vt:lpstr>PowerPoint Presentation</vt:lpstr>
      <vt:lpstr> HTML TABLE</vt:lpstr>
      <vt:lpstr>PowerPoint Presentation</vt:lpstr>
      <vt:lpstr>PowerPoint Presentation</vt:lpstr>
      <vt:lpstr>PowerPoint Presentation</vt:lpstr>
      <vt:lpstr>Practice 2</vt:lpstr>
      <vt:lpstr>HTML Audio</vt:lpstr>
      <vt:lpstr> HTML Audio </vt:lpstr>
      <vt:lpstr> HTML Audio </vt:lpstr>
      <vt:lpstr> HTML Audio </vt:lpstr>
      <vt:lpstr> HTML Video  </vt:lpstr>
      <vt:lpstr> HTML Video  </vt:lpstr>
      <vt:lpstr> HTML Video  </vt:lpstr>
      <vt:lpstr> HTML Video </vt:lpstr>
      <vt:lpstr> HTML Video </vt:lpstr>
      <vt:lpstr> HTML Video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Muthukumaran M</cp:lastModifiedBy>
  <cp:revision>128</cp:revision>
  <dcterms:created xsi:type="dcterms:W3CDTF">2020-06-15T12:13:30Z</dcterms:created>
  <dcterms:modified xsi:type="dcterms:W3CDTF">2021-07-16T03:40:27Z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