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56" r:id="rId5"/>
    <p:sldId id="284" r:id="rId6"/>
    <p:sldId id="293" r:id="rId7"/>
    <p:sldId id="294" r:id="rId8"/>
    <p:sldId id="295" r:id="rId9"/>
    <p:sldId id="296" r:id="rId10"/>
    <p:sldId id="297" r:id="rId11"/>
    <p:sldId id="334" r:id="rId12"/>
    <p:sldId id="298" r:id="rId13"/>
    <p:sldId id="299" r:id="rId14"/>
    <p:sldId id="335" r:id="rId15"/>
    <p:sldId id="290" r:id="rId16"/>
    <p:sldId id="301" r:id="rId17"/>
    <p:sldId id="336" r:id="rId18"/>
    <p:sldId id="337" r:id="rId19"/>
    <p:sldId id="338" r:id="rId20"/>
    <p:sldId id="339" r:id="rId21"/>
    <p:sldId id="340" r:id="rId22"/>
    <p:sldId id="341" r:id="rId23"/>
    <p:sldId id="34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EF4A2-6E58-44A0-BEFD-B4596E109DEE}" v="6" dt="2020-12-10T04:54:29.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Deepu" userId="S::18113207@student.hindustanuniv.ac.in::c7658343-6614-4ef2-867d-b5cc7ebf7c58" providerId="AD" clId="Web-{C98EF4A2-6E58-44A0-BEFD-B4596E109DEE}"/>
    <pc:docChg chg="modSld">
      <pc:chgData name="Deepak  Deepu" userId="S::18113207@student.hindustanuniv.ac.in::c7658343-6614-4ef2-867d-b5cc7ebf7c58" providerId="AD" clId="Web-{C98EF4A2-6E58-44A0-BEFD-B4596E109DEE}" dt="2020-12-10T04:54:29.538" v="5" actId="20577"/>
      <pc:docMkLst>
        <pc:docMk/>
      </pc:docMkLst>
      <pc:sldChg chg="modSp">
        <pc:chgData name="Deepak  Deepu" userId="S::18113207@student.hindustanuniv.ac.in::c7658343-6614-4ef2-867d-b5cc7ebf7c58" providerId="AD" clId="Web-{C98EF4A2-6E58-44A0-BEFD-B4596E109DEE}" dt="2020-12-10T04:54:29.538" v="4" actId="20577"/>
        <pc:sldMkLst>
          <pc:docMk/>
          <pc:sldMk cId="391227658" sldId="295"/>
        </pc:sldMkLst>
        <pc:spChg chg="mod">
          <ac:chgData name="Deepak  Deepu" userId="S::18113207@student.hindustanuniv.ac.in::c7658343-6614-4ef2-867d-b5cc7ebf7c58" providerId="AD" clId="Web-{C98EF4A2-6E58-44A0-BEFD-B4596E109DEE}" dt="2020-12-10T04:54:29.538" v="4" actId="20577"/>
          <ac:spMkLst>
            <pc:docMk/>
            <pc:sldMk cId="391227658" sldId="295"/>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19-07-2021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19-07-2021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19-07-2021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19-07-2021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19-07-2021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19-07-2021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19-07-2021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19-07-2021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19-07-2021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19-07-2021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19-07-2021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19-07-2021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19-07-2021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19-07-2021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931539"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Lecture 4</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a:latin typeface="+mj-lt"/>
                <a:ea typeface="+mj-ea"/>
                <a:cs typeface="+mj-cs"/>
              </a:rPr>
              <a:t>Associate Professor</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CSS </a:t>
            </a:r>
            <a:r>
              <a:rPr lang="en-IN" sz="2800" b="1" dirty="0" err="1">
                <a:solidFill>
                  <a:srgbClr val="C00000"/>
                </a:solidFill>
                <a:latin typeface="Times New Roman" pitchFamily="18" charset="0"/>
                <a:cs typeface="Times New Roman" pitchFamily="18" charset="0"/>
              </a:rPr>
              <a:t>Colors</a:t>
            </a:r>
            <a:r>
              <a:rPr lang="en-IN" sz="2800" b="1" dirty="0">
                <a:solidFill>
                  <a:srgbClr val="C00000"/>
                </a:solidFill>
                <a:latin typeface="Times New Roman" pitchFamily="18" charset="0"/>
                <a:cs typeface="Times New Roman" pitchFamily="18" charset="0"/>
              </a:rPr>
              <a:t>, Fonts and Sizes</a:t>
            </a:r>
          </a:p>
        </p:txBody>
      </p:sp>
      <p:sp>
        <p:nvSpPr>
          <p:cNvPr id="2" name="Content Placeholder 1"/>
          <p:cNvSpPr>
            <a:spLocks noGrp="1"/>
          </p:cNvSpPr>
          <p:nvPr>
            <p:ph idx="1"/>
          </p:nvPr>
        </p:nvSpPr>
        <p:spPr>
          <a:xfrm>
            <a:off x="838200" y="1825625"/>
            <a:ext cx="10515600" cy="1960929"/>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just">
              <a:lnSpc>
                <a:spcPct val="150000"/>
              </a:lnSpc>
            </a:pPr>
            <a:r>
              <a:rPr lang="en-IN" sz="2400" dirty="0">
                <a:latin typeface="Times New Roman" pitchFamily="18" charset="0"/>
                <a:cs typeface="Times New Roman" pitchFamily="18" charset="0"/>
              </a:rPr>
              <a:t>The CSS </a:t>
            </a:r>
            <a:r>
              <a:rPr lang="en-IN" sz="2400" dirty="0">
                <a:solidFill>
                  <a:srgbClr val="FF0000"/>
                </a:solidFill>
                <a:latin typeface="Times New Roman" pitchFamily="18" charset="0"/>
                <a:cs typeface="Times New Roman" pitchFamily="18" charset="0"/>
              </a:rPr>
              <a:t>color property </a:t>
            </a:r>
            <a:r>
              <a:rPr lang="en-IN" sz="2400" dirty="0">
                <a:latin typeface="Times New Roman" pitchFamily="18" charset="0"/>
                <a:cs typeface="Times New Roman" pitchFamily="18" charset="0"/>
              </a:rPr>
              <a:t>defines the text color to be used.</a:t>
            </a:r>
          </a:p>
          <a:p>
            <a:pPr algn="just">
              <a:lnSpc>
                <a:spcPct val="150000"/>
              </a:lnSpc>
            </a:pPr>
            <a:r>
              <a:rPr lang="en-IN" sz="2400" dirty="0">
                <a:latin typeface="Times New Roman" pitchFamily="18" charset="0"/>
                <a:cs typeface="Times New Roman" pitchFamily="18" charset="0"/>
              </a:rPr>
              <a:t>The CSS </a:t>
            </a:r>
            <a:r>
              <a:rPr lang="en-IN" sz="2400" dirty="0">
                <a:solidFill>
                  <a:srgbClr val="FF0000"/>
                </a:solidFill>
                <a:latin typeface="Times New Roman" pitchFamily="18" charset="0"/>
                <a:cs typeface="Times New Roman" pitchFamily="18" charset="0"/>
              </a:rPr>
              <a:t>font-family property</a:t>
            </a:r>
            <a:r>
              <a:rPr lang="en-IN" sz="2400" dirty="0">
                <a:latin typeface="Times New Roman" pitchFamily="18" charset="0"/>
                <a:cs typeface="Times New Roman" pitchFamily="18" charset="0"/>
              </a:rPr>
              <a:t> defines the font to be used.</a:t>
            </a:r>
          </a:p>
          <a:p>
            <a:pPr algn="just">
              <a:lnSpc>
                <a:spcPct val="150000"/>
              </a:lnSpc>
            </a:pPr>
            <a:r>
              <a:rPr lang="en-IN" sz="2400" dirty="0">
                <a:latin typeface="Times New Roman" pitchFamily="18" charset="0"/>
                <a:cs typeface="Times New Roman" pitchFamily="18" charset="0"/>
              </a:rPr>
              <a:t>The CSS </a:t>
            </a:r>
            <a:r>
              <a:rPr lang="en-IN" sz="2400" dirty="0">
                <a:solidFill>
                  <a:srgbClr val="FF0000"/>
                </a:solidFill>
                <a:latin typeface="Times New Roman" pitchFamily="18" charset="0"/>
                <a:cs typeface="Times New Roman" pitchFamily="18" charset="0"/>
              </a:rPr>
              <a:t>font-size property </a:t>
            </a:r>
            <a:r>
              <a:rPr lang="en-IN" sz="2400" dirty="0">
                <a:latin typeface="Times New Roman" pitchFamily="18" charset="0"/>
                <a:cs typeface="Times New Roman" pitchFamily="18" charset="0"/>
              </a:rPr>
              <a:t>defines the text size to be used.</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Slide Number Placeholder 7"/>
          <p:cNvSpPr>
            <a:spLocks noGrp="1"/>
          </p:cNvSpPr>
          <p:nvPr>
            <p:ph type="sldNum" sz="quarter" idx="12"/>
          </p:nvPr>
        </p:nvSpPr>
        <p:spPr/>
        <p:txBody>
          <a:bodyPr/>
          <a:lstStyle/>
          <a:p>
            <a:fld id="{8BA4E876-1E2A-41C4-BFA0-7D60E841BEBF}" type="slidenum">
              <a:rPr lang="en-IN" smtClean="0"/>
              <a:t>10</a:t>
            </a:fld>
            <a:endParaRPr lang="en-IN"/>
          </a:p>
        </p:txBody>
      </p:sp>
    </p:spTree>
    <p:extLst>
      <p:ext uri="{BB962C8B-B14F-4D97-AF65-F5344CB8AC3E}">
        <p14:creationId xmlns:p14="http://schemas.microsoft.com/office/powerpoint/2010/main" val="350540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91308" y="351692"/>
            <a:ext cx="10515600" cy="799734"/>
          </a:xfrm>
        </p:spPr>
        <p:txBody>
          <a:bodyPr>
            <a:normAutofit/>
          </a:bodyPr>
          <a:lstStyle/>
          <a:p>
            <a:pPr algn="ctr"/>
            <a:r>
              <a:rPr lang="en-IN" sz="2800" b="1" dirty="0">
                <a:solidFill>
                  <a:srgbClr val="C00000"/>
                </a:solidFill>
                <a:latin typeface="Times New Roman" pitchFamily="18" charset="0"/>
                <a:cs typeface="Times New Roman" pitchFamily="18" charset="0"/>
              </a:rPr>
              <a:t>CSS </a:t>
            </a:r>
            <a:r>
              <a:rPr lang="en-IN" sz="2800" b="1" dirty="0" err="1">
                <a:solidFill>
                  <a:srgbClr val="C00000"/>
                </a:solidFill>
                <a:latin typeface="Times New Roman" pitchFamily="18" charset="0"/>
                <a:cs typeface="Times New Roman" pitchFamily="18" charset="0"/>
              </a:rPr>
              <a:t>Colors</a:t>
            </a:r>
            <a:r>
              <a:rPr lang="en-IN" sz="2800" b="1" dirty="0">
                <a:solidFill>
                  <a:srgbClr val="C00000"/>
                </a:solidFill>
                <a:latin typeface="Times New Roman" pitchFamily="18" charset="0"/>
                <a:cs typeface="Times New Roman" pitchFamily="18" charset="0"/>
              </a:rPr>
              <a:t>, Fonts and Sizes</a:t>
            </a:r>
          </a:p>
        </p:txBody>
      </p:sp>
      <p:sp>
        <p:nvSpPr>
          <p:cNvPr id="3" name="Content Placeholder 2"/>
          <p:cNvSpPr>
            <a:spLocks noGrp="1"/>
          </p:cNvSpPr>
          <p:nvPr>
            <p:ph idx="1"/>
          </p:nvPr>
        </p:nvSpPr>
        <p:spPr>
          <a:xfrm>
            <a:off x="838200" y="1066800"/>
            <a:ext cx="10515600" cy="5110163"/>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IN" sz="2000" dirty="0">
                <a:latin typeface="Times New Roman" pitchFamily="18" charset="0"/>
                <a:cs typeface="Times New Roman" pitchFamily="18" charset="0"/>
              </a:rPr>
              <a:t>&lt;!DOCTYPE html&gt;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&lt;html&gt;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&lt;head&gt;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&lt;style&gt;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h1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r>
              <a:rPr lang="en-IN" sz="2000" dirty="0">
                <a:solidFill>
                  <a:srgbClr val="FF0000"/>
                </a:solidFill>
                <a:latin typeface="Times New Roman" pitchFamily="18" charset="0"/>
                <a:cs typeface="Times New Roman" pitchFamily="18" charset="0"/>
              </a:rPr>
              <a:t>color: blue;</a:t>
            </a:r>
            <a:br>
              <a:rPr lang="en-IN" sz="2000" dirty="0">
                <a:solidFill>
                  <a:srgbClr val="FF0000"/>
                </a:solidFill>
                <a:latin typeface="Times New Roman" pitchFamily="18" charset="0"/>
                <a:cs typeface="Times New Roman" pitchFamily="18" charset="0"/>
              </a:rPr>
            </a:br>
            <a:r>
              <a:rPr lang="en-IN" sz="2000" dirty="0">
                <a:solidFill>
                  <a:srgbClr val="FF0000"/>
                </a:solidFill>
                <a:latin typeface="Times New Roman" pitchFamily="18" charset="0"/>
                <a:cs typeface="Times New Roman" pitchFamily="18" charset="0"/>
              </a:rPr>
              <a:t>  	font-family: </a:t>
            </a:r>
            <a:r>
              <a:rPr lang="en-IN" sz="2000" dirty="0" err="1">
                <a:solidFill>
                  <a:srgbClr val="FF0000"/>
                </a:solidFill>
                <a:latin typeface="Times New Roman" pitchFamily="18" charset="0"/>
                <a:cs typeface="Times New Roman" pitchFamily="18" charset="0"/>
              </a:rPr>
              <a:t>verdana</a:t>
            </a:r>
            <a:r>
              <a:rPr lang="en-IN" sz="2000" dirty="0">
                <a:solidFill>
                  <a:srgbClr val="FF0000"/>
                </a:solidFill>
                <a:latin typeface="Times New Roman" pitchFamily="18" charset="0"/>
                <a:cs typeface="Times New Roman" pitchFamily="18" charset="0"/>
              </a:rPr>
              <a:t>;</a:t>
            </a:r>
            <a:br>
              <a:rPr lang="en-IN" sz="2000" dirty="0">
                <a:solidFill>
                  <a:srgbClr val="FF0000"/>
                </a:solidFill>
                <a:latin typeface="Times New Roman" pitchFamily="18" charset="0"/>
                <a:cs typeface="Times New Roman" pitchFamily="18" charset="0"/>
              </a:rPr>
            </a:br>
            <a:r>
              <a:rPr lang="en-IN" sz="2000" dirty="0">
                <a:solidFill>
                  <a:srgbClr val="FF0000"/>
                </a:solidFill>
                <a:latin typeface="Times New Roman" pitchFamily="18" charset="0"/>
                <a:cs typeface="Times New Roman" pitchFamily="18" charset="0"/>
              </a:rPr>
              <a:t> 	font-size: 300%;</a:t>
            </a:r>
            <a:br>
              <a:rPr lang="en-IN" sz="2000" dirty="0">
                <a:solidFill>
                  <a:srgbClr val="FF0000"/>
                </a:solidFill>
                <a:latin typeface="Times New Roman" pitchFamily="18" charset="0"/>
                <a:cs typeface="Times New Roman" pitchFamily="18" charset="0"/>
              </a:rPr>
            </a:br>
            <a:r>
              <a:rPr lang="en-IN" sz="2000" dirty="0">
                <a:solidFill>
                  <a:srgbClr val="FF0000"/>
                </a:solidFill>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&lt;/style&gt;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&lt;/head&gt;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&lt;body&gt;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&lt;h1&gt;This is a heading&lt;/h1&gt;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&lt;/body&gt;</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&lt;/html&gt;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Slide Number Placeholder 7"/>
          <p:cNvSpPr>
            <a:spLocks noGrp="1"/>
          </p:cNvSpPr>
          <p:nvPr>
            <p:ph type="sldNum" sz="quarter" idx="12"/>
          </p:nvPr>
        </p:nvSpPr>
        <p:spPr/>
        <p:txBody>
          <a:bodyPr/>
          <a:lstStyle/>
          <a:p>
            <a:fld id="{8BA4E876-1E2A-41C4-BFA0-7D60E841BEBF}" type="slidenum">
              <a:rPr lang="en-IN" smtClean="0"/>
              <a:t>11</a:t>
            </a:fld>
            <a:endParaRPr lang="en-IN"/>
          </a:p>
        </p:txBody>
      </p:sp>
    </p:spTree>
    <p:extLst>
      <p:ext uri="{BB962C8B-B14F-4D97-AF65-F5344CB8AC3E}">
        <p14:creationId xmlns:p14="http://schemas.microsoft.com/office/powerpoint/2010/main" val="328045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808582"/>
          </a:xfrm>
        </p:spPr>
        <p:txBody>
          <a:bodyPr>
            <a:normAutofit/>
          </a:bodyPr>
          <a:lstStyle/>
          <a:p>
            <a:pPr algn="ctr"/>
            <a:r>
              <a:rPr lang="en-IN" sz="2800" b="1" dirty="0">
                <a:solidFill>
                  <a:srgbClr val="C00000"/>
                </a:solidFill>
                <a:latin typeface="Times New Roman" pitchFamily="18" charset="0"/>
                <a:cs typeface="Times New Roman" pitchFamily="18" charset="0"/>
              </a:rPr>
              <a:t>CSS color codes</a:t>
            </a:r>
          </a:p>
        </p:txBody>
      </p:sp>
      <p:sp>
        <p:nvSpPr>
          <p:cNvPr id="8" name="Content Placeholder 7"/>
          <p:cNvSpPr>
            <a:spLocks noGrp="1"/>
          </p:cNvSpPr>
          <p:nvPr>
            <p:ph idx="1"/>
          </p:nvPr>
        </p:nvSpPr>
        <p:spPr>
          <a:xfrm>
            <a:off x="838200" y="1405719"/>
            <a:ext cx="10515600" cy="4771244"/>
          </a:xfrm>
        </p:spPr>
        <p:txBody>
          <a:bodyPr>
            <a:normAutofit/>
          </a:bodyPr>
          <a:lstStyle/>
          <a:p>
            <a:pPr marL="0" indent="0">
              <a:buNone/>
            </a:pPr>
            <a:r>
              <a:rPr lang="en-IN" sz="2400" b="1" i="1" dirty="0">
                <a:latin typeface="Times New Roman" pitchFamily="18" charset="0"/>
                <a:cs typeface="Times New Roman" pitchFamily="18" charset="0"/>
              </a:rPr>
              <a:t>The color code can be one of:</a:t>
            </a:r>
          </a:p>
          <a:p>
            <a:r>
              <a:rPr lang="en-IN" sz="2400" dirty="0">
                <a:latin typeface="Times New Roman" pitchFamily="18" charset="0"/>
                <a:cs typeface="Times New Roman" pitchFamily="18" charset="0"/>
              </a:rPr>
              <a:t>Hex format: #</a:t>
            </a:r>
            <a:r>
              <a:rPr lang="en-IN" sz="2400" dirty="0" err="1">
                <a:latin typeface="Times New Roman" pitchFamily="18" charset="0"/>
                <a:cs typeface="Times New Roman" pitchFamily="18" charset="0"/>
              </a:rPr>
              <a:t>rrggbb</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RGB format: </a:t>
            </a:r>
            <a:r>
              <a:rPr lang="en-IN" sz="2400" dirty="0" err="1">
                <a:latin typeface="Times New Roman" pitchFamily="18" charset="0"/>
                <a:cs typeface="Times New Roman" pitchFamily="18" charset="0"/>
              </a:rPr>
              <a:t>rgb</a:t>
            </a:r>
            <a:r>
              <a:rPr lang="en-IN" sz="2400" dirty="0">
                <a:latin typeface="Times New Roman" pitchFamily="18" charset="0"/>
                <a:cs typeface="Times New Roman" pitchFamily="18" charset="0"/>
              </a:rPr>
              <a:t>(red, green, blue)</a:t>
            </a:r>
          </a:p>
          <a:p>
            <a:r>
              <a:rPr lang="en-IN" sz="2400" dirty="0">
                <a:latin typeface="Times New Roman" pitchFamily="18" charset="0"/>
                <a:cs typeface="Times New Roman" pitchFamily="18" charset="0"/>
              </a:rPr>
              <a:t>Name format: </a:t>
            </a:r>
            <a:r>
              <a:rPr lang="en-IN" sz="2400" i="1" dirty="0">
                <a:latin typeface="Times New Roman" pitchFamily="18" charset="0"/>
                <a:cs typeface="Times New Roman" pitchFamily="18" charset="0"/>
              </a:rPr>
              <a:t>name</a:t>
            </a:r>
          </a:p>
          <a:p>
            <a:endParaRPr lang="en-IN" sz="2400" dirty="0">
              <a:latin typeface="Times New Roman" pitchFamily="18" charset="0"/>
              <a:cs typeface="Times New Roman" pitchFamily="18" charset="0"/>
            </a:endParaRPr>
          </a:p>
          <a:p>
            <a:pPr marL="0" indent="0">
              <a:buNone/>
            </a:pPr>
            <a:r>
              <a:rPr lang="en-IN" sz="2400" b="1" i="1" dirty="0">
                <a:latin typeface="Times New Roman" pitchFamily="18" charset="0"/>
                <a:cs typeface="Times New Roman" pitchFamily="18" charset="0"/>
              </a:rPr>
              <a:t>Example For orange color:</a:t>
            </a:r>
          </a:p>
          <a:p>
            <a:r>
              <a:rPr lang="en-IN" sz="2400" dirty="0">
                <a:latin typeface="Times New Roman" pitchFamily="18" charset="0"/>
                <a:cs typeface="Times New Roman" pitchFamily="18" charset="0"/>
              </a:rPr>
              <a:t>Hex format: #FFA500</a:t>
            </a:r>
          </a:p>
          <a:p>
            <a:r>
              <a:rPr lang="en-IN" sz="2400" dirty="0">
                <a:latin typeface="Times New Roman" pitchFamily="18" charset="0"/>
                <a:cs typeface="Times New Roman" pitchFamily="18" charset="0"/>
              </a:rPr>
              <a:t>RGB format: </a:t>
            </a:r>
            <a:r>
              <a:rPr lang="en-IN" sz="2400" dirty="0" err="1">
                <a:latin typeface="Times New Roman" pitchFamily="18" charset="0"/>
                <a:cs typeface="Times New Roman" pitchFamily="18" charset="0"/>
              </a:rPr>
              <a:t>rgb</a:t>
            </a:r>
            <a:r>
              <a:rPr lang="en-IN" sz="2400" dirty="0">
                <a:latin typeface="Times New Roman" pitchFamily="18" charset="0"/>
                <a:cs typeface="Times New Roman" pitchFamily="18" charset="0"/>
              </a:rPr>
              <a:t>(255,165,0)</a:t>
            </a:r>
          </a:p>
          <a:p>
            <a:r>
              <a:rPr lang="en-IN" sz="2400" dirty="0">
                <a:latin typeface="Times New Roman" pitchFamily="18" charset="0"/>
                <a:cs typeface="Times New Roman" pitchFamily="18" charset="0"/>
              </a:rPr>
              <a:t>Name format: orange</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12</a:t>
            </a:fld>
            <a:endParaRPr lang="en-IN"/>
          </a:p>
        </p:txBody>
      </p:sp>
    </p:spTree>
    <p:extLst>
      <p:ext uri="{BB962C8B-B14F-4D97-AF65-F5344CB8AC3E}">
        <p14:creationId xmlns:p14="http://schemas.microsoft.com/office/powerpoint/2010/main" val="102933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341194"/>
            <a:ext cx="10515600" cy="5835769"/>
          </a:xfrm>
        </p:spPr>
        <p:txBody>
          <a:bodyPr>
            <a:normAutofit/>
          </a:bodyPr>
          <a:lstStyle/>
          <a:p>
            <a:pPr marL="0" indent="0">
              <a:buNone/>
            </a:pPr>
            <a:r>
              <a:rPr lang="en-IN" sz="2400" b="1" i="1" dirty="0">
                <a:latin typeface="Times New Roman" pitchFamily="18" charset="0"/>
                <a:cs typeface="Times New Roman" pitchFamily="18" charset="0"/>
              </a:rPr>
              <a:t>For specific element:</a:t>
            </a:r>
          </a:p>
          <a:p>
            <a:pPr marL="0" indent="0">
              <a:buNone/>
            </a:pP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&lt;element style="color: </a:t>
            </a:r>
            <a:r>
              <a:rPr lang="en-IN" sz="2400" i="1" dirty="0">
                <a:solidFill>
                  <a:srgbClr val="FF0000"/>
                </a:solidFill>
                <a:latin typeface="Times New Roman" pitchFamily="18" charset="0"/>
                <a:cs typeface="Times New Roman" pitchFamily="18" charset="0"/>
              </a:rPr>
              <a:t>code</a:t>
            </a:r>
            <a:r>
              <a:rPr lang="en-IN" sz="2400" dirty="0">
                <a:solidFill>
                  <a:srgbClr val="FF0000"/>
                </a:solidFill>
                <a:latin typeface="Times New Roman" pitchFamily="18" charset="0"/>
                <a:cs typeface="Times New Roman" pitchFamily="18" charset="0"/>
              </a:rPr>
              <a:t>;"&gt;&lt;/element&gt;</a:t>
            </a:r>
          </a:p>
          <a:p>
            <a:pPr marL="0" indent="0">
              <a:buNone/>
            </a:pPr>
            <a:endParaRPr lang="en-IN" sz="2400" dirty="0">
              <a:solidFill>
                <a:srgbClr val="FF0000"/>
              </a:solidFill>
              <a:latin typeface="Times New Roman" pitchFamily="18" charset="0"/>
              <a:cs typeface="Times New Roman" pitchFamily="18" charset="0"/>
            </a:endParaRPr>
          </a:p>
          <a:p>
            <a:pPr marL="0" indent="0">
              <a:buNone/>
            </a:pPr>
            <a:r>
              <a:rPr lang="en-IN" sz="2400" b="1" i="1" dirty="0">
                <a:latin typeface="Times New Roman" pitchFamily="18" charset="0"/>
                <a:cs typeface="Times New Roman" pitchFamily="18" charset="0"/>
              </a:rPr>
              <a:t>For all elements of the same type. Put code in &lt;style&gt; tag in the head section:</a:t>
            </a:r>
          </a:p>
          <a:p>
            <a:pPr marL="0" indent="0">
              <a:buNone/>
            </a:pPr>
            <a:r>
              <a:rPr lang="en-IN" sz="2400" i="1" dirty="0">
                <a:latin typeface="Times New Roman" pitchFamily="18" charset="0"/>
                <a:cs typeface="Times New Roman" pitchFamily="18" charset="0"/>
              </a:rPr>
              <a:t>	</a:t>
            </a:r>
            <a:r>
              <a:rPr lang="en-IN" sz="2400" i="1" dirty="0">
                <a:solidFill>
                  <a:srgbClr val="FF0000"/>
                </a:solidFill>
                <a:latin typeface="Times New Roman" pitchFamily="18" charset="0"/>
                <a:cs typeface="Times New Roman" pitchFamily="18" charset="0"/>
              </a:rPr>
              <a:t>&lt;style&gt;</a:t>
            </a:r>
            <a:br>
              <a:rPr lang="en-IN" sz="2400" i="1" dirty="0">
                <a:solidFill>
                  <a:srgbClr val="FF0000"/>
                </a:solidFill>
                <a:latin typeface="Times New Roman" pitchFamily="18" charset="0"/>
                <a:cs typeface="Times New Roman" pitchFamily="18" charset="0"/>
              </a:rPr>
            </a:br>
            <a:r>
              <a:rPr lang="en-IN" sz="2400" i="1" dirty="0">
                <a:solidFill>
                  <a:srgbClr val="FF0000"/>
                </a:solidFill>
                <a:latin typeface="Times New Roman" pitchFamily="18" charset="0"/>
                <a:cs typeface="Times New Roman" pitchFamily="18" charset="0"/>
              </a:rPr>
              <a:t>   		element</a:t>
            </a:r>
            <a:r>
              <a:rPr lang="en-IN" sz="2400" dirty="0">
                <a:solidFill>
                  <a:srgbClr val="FF0000"/>
                </a:solidFill>
                <a:latin typeface="Times New Roman" pitchFamily="18" charset="0"/>
                <a:cs typeface="Times New Roman" pitchFamily="18" charset="0"/>
              </a:rPr>
              <a:t> { color: </a:t>
            </a:r>
            <a:r>
              <a:rPr lang="en-IN" sz="2400" i="1" dirty="0">
                <a:solidFill>
                  <a:srgbClr val="FF0000"/>
                </a:solidFill>
                <a:latin typeface="Times New Roman" pitchFamily="18" charset="0"/>
                <a:cs typeface="Times New Roman" pitchFamily="18" charset="0"/>
              </a:rPr>
              <a:t>code</a:t>
            </a:r>
            <a:r>
              <a:rPr lang="en-IN" sz="2400" dirty="0">
                <a:solidFill>
                  <a:srgbClr val="FF0000"/>
                </a:solidFill>
                <a:latin typeface="Times New Roman" pitchFamily="18" charset="0"/>
                <a:cs typeface="Times New Roman" pitchFamily="18" charset="0"/>
              </a:rPr>
              <a:t>;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&lt;/style&gt;</a:t>
            </a:r>
          </a:p>
          <a:p>
            <a:pPr marL="0" indent="0">
              <a:buNone/>
            </a:pPr>
            <a:endParaRPr lang="en-IN" sz="2400" dirty="0">
              <a:latin typeface="Times New Roman" pitchFamily="18" charset="0"/>
              <a:cs typeface="Times New Roman" pitchFamily="18" charset="0"/>
            </a:endParaRPr>
          </a:p>
          <a:p>
            <a:pPr marL="0" indent="0">
              <a:buNone/>
            </a:pPr>
            <a:r>
              <a:rPr lang="en-IN" sz="2400" b="1" dirty="0">
                <a:latin typeface="Times New Roman" pitchFamily="18" charset="0"/>
                <a:cs typeface="Times New Roman" pitchFamily="18" charset="0"/>
              </a:rPr>
              <a:t>Example</a:t>
            </a:r>
          </a:p>
          <a:p>
            <a:pPr marL="0" indent="0">
              <a:buNone/>
            </a:pPr>
            <a:r>
              <a:rPr lang="en-IN" sz="2400" dirty="0">
                <a:latin typeface="Times New Roman" pitchFamily="18" charset="0"/>
                <a:cs typeface="Times New Roman" pitchFamily="18" charset="0"/>
              </a:rPr>
              <a:t>Setting color of specific paragraph:</a:t>
            </a:r>
          </a:p>
          <a:p>
            <a:pPr marL="0" indent="0">
              <a:buNone/>
            </a:pP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&lt;p style="color: #FF0000;"&gt;Some text ...&lt;/p&gt;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13</a:t>
            </a:fld>
            <a:endParaRPr lang="en-IN"/>
          </a:p>
        </p:txBody>
      </p:sp>
    </p:spTree>
    <p:extLst>
      <p:ext uri="{BB962C8B-B14F-4D97-AF65-F5344CB8AC3E}">
        <p14:creationId xmlns:p14="http://schemas.microsoft.com/office/powerpoint/2010/main" val="176511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14</a:t>
            </a:fld>
            <a:endParaRPr lang="en-IN"/>
          </a:p>
        </p:txBody>
      </p:sp>
      <p:sp>
        <p:nvSpPr>
          <p:cNvPr id="7" name="TextBox 6">
            <a:extLst>
              <a:ext uri="{FF2B5EF4-FFF2-40B4-BE49-F238E27FC236}">
                <a16:creationId xmlns:a16="http://schemas.microsoft.com/office/drawing/2014/main" id="{C345E30F-E93C-40FC-9BCB-3F976AD920C7}"/>
              </a:ext>
            </a:extLst>
          </p:cNvPr>
          <p:cNvSpPr txBox="1"/>
          <p:nvPr/>
        </p:nvSpPr>
        <p:spPr>
          <a:xfrm>
            <a:off x="4400550" y="2460625"/>
            <a:ext cx="4114800" cy="523220"/>
          </a:xfrm>
          <a:prstGeom prst="rect">
            <a:avLst/>
          </a:prstGeom>
          <a:noFill/>
        </p:spPr>
        <p:txBody>
          <a:bodyPr wrap="square" rtlCol="0">
            <a:spAutoFit/>
          </a:bodyPr>
          <a:lstStyle/>
          <a:p>
            <a:r>
              <a:rPr lang="en-US" sz="2800" b="1" dirty="0"/>
              <a:t>ID and CLASS</a:t>
            </a:r>
            <a:endParaRPr lang="en-IN" sz="2800" b="1" dirty="0"/>
          </a:p>
        </p:txBody>
      </p:sp>
    </p:spTree>
    <p:extLst>
      <p:ext uri="{BB962C8B-B14F-4D97-AF65-F5344CB8AC3E}">
        <p14:creationId xmlns:p14="http://schemas.microsoft.com/office/powerpoint/2010/main" val="58716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15</a:t>
            </a:fld>
            <a:endParaRPr lang="en-IN"/>
          </a:p>
        </p:txBody>
      </p:sp>
      <p:sp>
        <p:nvSpPr>
          <p:cNvPr id="7" name="TextBox 6">
            <a:extLst>
              <a:ext uri="{FF2B5EF4-FFF2-40B4-BE49-F238E27FC236}">
                <a16:creationId xmlns:a16="http://schemas.microsoft.com/office/drawing/2014/main" id="{7014D866-BD96-4855-AA58-8D5E4CD5AE2E}"/>
              </a:ext>
            </a:extLst>
          </p:cNvPr>
          <p:cNvSpPr txBox="1"/>
          <p:nvPr/>
        </p:nvSpPr>
        <p:spPr>
          <a:xfrm>
            <a:off x="571500" y="256540"/>
            <a:ext cx="6096000" cy="5909310"/>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#myHeader {</a:t>
            </a:r>
          </a:p>
          <a:p>
            <a:r>
              <a:rPr lang="en-IN" dirty="0"/>
              <a:t>  background-</a:t>
            </a:r>
            <a:r>
              <a:rPr lang="en-IN" dirty="0" err="1"/>
              <a:t>color</a:t>
            </a:r>
            <a:r>
              <a:rPr lang="en-IN" dirty="0"/>
              <a:t>: </a:t>
            </a:r>
            <a:r>
              <a:rPr lang="en-IN" dirty="0" err="1"/>
              <a:t>lightblue</a:t>
            </a:r>
            <a:r>
              <a:rPr lang="en-IN" dirty="0"/>
              <a:t>;</a:t>
            </a:r>
          </a:p>
          <a:p>
            <a:r>
              <a:rPr lang="en-IN" dirty="0"/>
              <a:t>  </a:t>
            </a:r>
            <a:r>
              <a:rPr lang="en-IN" dirty="0" err="1"/>
              <a:t>color</a:t>
            </a:r>
            <a:r>
              <a:rPr lang="en-IN" dirty="0"/>
              <a:t>: black;</a:t>
            </a:r>
          </a:p>
          <a:p>
            <a:r>
              <a:rPr lang="en-IN" dirty="0"/>
              <a:t>  padding: 40px;</a:t>
            </a:r>
          </a:p>
          <a:p>
            <a:r>
              <a:rPr lang="en-IN" dirty="0"/>
              <a:t>  text-align: </a:t>
            </a:r>
            <a:r>
              <a:rPr lang="en-IN" dirty="0" err="1"/>
              <a:t>center</a:t>
            </a:r>
            <a:r>
              <a:rPr lang="en-IN" dirty="0"/>
              <a:t>;</a:t>
            </a:r>
          </a:p>
          <a:p>
            <a:r>
              <a:rPr lang="en-IN" dirty="0"/>
              <a:t>} </a:t>
            </a:r>
          </a:p>
          <a:p>
            <a:r>
              <a:rPr lang="en-IN" dirty="0"/>
              <a:t>&lt;/style&gt;</a:t>
            </a:r>
          </a:p>
          <a:p>
            <a:r>
              <a:rPr lang="en-IN" dirty="0"/>
              <a:t>&lt;/head&gt;</a:t>
            </a:r>
          </a:p>
          <a:p>
            <a:r>
              <a:rPr lang="en-IN" dirty="0"/>
              <a:t>&lt;body&gt;</a:t>
            </a:r>
          </a:p>
          <a:p>
            <a:endParaRPr lang="en-IN" dirty="0"/>
          </a:p>
          <a:p>
            <a:r>
              <a:rPr lang="en-IN" dirty="0"/>
              <a:t>&lt;h2&gt;The id Attribute&lt;/h2&gt;</a:t>
            </a:r>
          </a:p>
          <a:p>
            <a:r>
              <a:rPr lang="en-IN" dirty="0"/>
              <a:t>&lt;p&gt;Use CSS to style an element with the id "</a:t>
            </a:r>
            <a:r>
              <a:rPr lang="en-IN" dirty="0" err="1"/>
              <a:t>myHeader</a:t>
            </a:r>
            <a:r>
              <a:rPr lang="en-IN" dirty="0"/>
              <a:t>":&lt;/p&gt;</a:t>
            </a:r>
          </a:p>
          <a:p>
            <a:endParaRPr lang="en-IN" dirty="0"/>
          </a:p>
          <a:p>
            <a:r>
              <a:rPr lang="en-IN" dirty="0">
                <a:solidFill>
                  <a:srgbClr val="FF0000"/>
                </a:solidFill>
              </a:rPr>
              <a:t>&lt;h1 id="</a:t>
            </a:r>
            <a:r>
              <a:rPr lang="en-IN" dirty="0" err="1">
                <a:solidFill>
                  <a:srgbClr val="FF0000"/>
                </a:solidFill>
              </a:rPr>
              <a:t>myHeader</a:t>
            </a:r>
            <a:r>
              <a:rPr lang="en-IN" dirty="0">
                <a:solidFill>
                  <a:srgbClr val="FF0000"/>
                </a:solidFill>
              </a:rPr>
              <a:t>"&gt;My Header&lt;/h1&gt;</a:t>
            </a:r>
          </a:p>
          <a:p>
            <a:endParaRPr lang="en-IN" dirty="0"/>
          </a:p>
          <a:p>
            <a:r>
              <a:rPr lang="en-IN" dirty="0"/>
              <a:t>&lt;/body&gt;</a:t>
            </a:r>
          </a:p>
          <a:p>
            <a:r>
              <a:rPr lang="en-IN" dirty="0"/>
              <a:t>&lt;/html&gt;</a:t>
            </a:r>
          </a:p>
        </p:txBody>
      </p:sp>
      <p:sp>
        <p:nvSpPr>
          <p:cNvPr id="8" name="TextBox 7">
            <a:extLst>
              <a:ext uri="{FF2B5EF4-FFF2-40B4-BE49-F238E27FC236}">
                <a16:creationId xmlns:a16="http://schemas.microsoft.com/office/drawing/2014/main" id="{B7D3A360-ABDC-43A7-B856-0A7704853015}"/>
              </a:ext>
            </a:extLst>
          </p:cNvPr>
          <p:cNvSpPr txBox="1"/>
          <p:nvPr/>
        </p:nvSpPr>
        <p:spPr>
          <a:xfrm>
            <a:off x="5524500" y="1299686"/>
            <a:ext cx="6096000" cy="2308324"/>
          </a:xfrm>
          <a:prstGeom prst="rect">
            <a:avLst/>
          </a:prstGeom>
          <a:noFill/>
        </p:spPr>
        <p:txBody>
          <a:bodyPr wrap="square">
            <a:spAutoFit/>
          </a:bodyPr>
          <a:lstStyle/>
          <a:p>
            <a:pPr algn="just"/>
            <a:r>
              <a:rPr lang="en-US" sz="2400" dirty="0"/>
              <a:t>Note: The id name is case sensitive!</a:t>
            </a:r>
          </a:p>
          <a:p>
            <a:pPr algn="just"/>
            <a:endParaRPr lang="en-US" sz="2400" dirty="0"/>
          </a:p>
          <a:p>
            <a:pPr algn="just"/>
            <a:r>
              <a:rPr lang="en-US" sz="2400" dirty="0"/>
              <a:t>Note: The id name must contain at least one character, cannot start with a number, and must not contain whitespaces (spaces, tabs, etc.).</a:t>
            </a:r>
            <a:endParaRPr lang="en-IN" sz="2400" dirty="0"/>
          </a:p>
        </p:txBody>
      </p:sp>
    </p:spTree>
    <p:extLst>
      <p:ext uri="{BB962C8B-B14F-4D97-AF65-F5344CB8AC3E}">
        <p14:creationId xmlns:p14="http://schemas.microsoft.com/office/powerpoint/2010/main" val="209944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16</a:t>
            </a:fld>
            <a:endParaRPr lang="en-IN"/>
          </a:p>
        </p:txBody>
      </p:sp>
      <p:sp>
        <p:nvSpPr>
          <p:cNvPr id="7" name="TextBox 6">
            <a:extLst>
              <a:ext uri="{FF2B5EF4-FFF2-40B4-BE49-F238E27FC236}">
                <a16:creationId xmlns:a16="http://schemas.microsoft.com/office/drawing/2014/main" id="{EE176BF3-CAD4-45E7-946B-688B7EEF6CF3}"/>
              </a:ext>
            </a:extLst>
          </p:cNvPr>
          <p:cNvSpPr txBox="1"/>
          <p:nvPr/>
        </p:nvSpPr>
        <p:spPr>
          <a:xfrm>
            <a:off x="817544" y="2228671"/>
            <a:ext cx="10801350" cy="12003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Difference Between Class and ID</a:t>
            </a:r>
          </a:p>
          <a:p>
            <a:pPr algn="just"/>
            <a:r>
              <a:rPr lang="en-US" sz="2400" dirty="0">
                <a:latin typeface="Times New Roman" panose="02020603050405020304" pitchFamily="18" charset="0"/>
                <a:cs typeface="Times New Roman" panose="02020603050405020304" pitchFamily="18" charset="0"/>
              </a:rPr>
              <a:t>A class name can be used by multiple HTML elements, while an id name must only be used by one HTML element within the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0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17</a:t>
            </a:fld>
            <a:endParaRPr lang="en-IN"/>
          </a:p>
        </p:txBody>
      </p:sp>
      <p:sp>
        <p:nvSpPr>
          <p:cNvPr id="8" name="TextBox 7">
            <a:extLst>
              <a:ext uri="{FF2B5EF4-FFF2-40B4-BE49-F238E27FC236}">
                <a16:creationId xmlns:a16="http://schemas.microsoft.com/office/drawing/2014/main" id="{7574E5B6-BDB4-47DB-9C9F-AD50A176C1DA}"/>
              </a:ext>
            </a:extLst>
          </p:cNvPr>
          <p:cNvSpPr txBox="1"/>
          <p:nvPr/>
        </p:nvSpPr>
        <p:spPr>
          <a:xfrm>
            <a:off x="392131" y="420052"/>
            <a:ext cx="6618269" cy="5632311"/>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 Style the element with the id "</a:t>
            </a:r>
            <a:r>
              <a:rPr lang="en-IN" dirty="0" err="1"/>
              <a:t>myHeader</a:t>
            </a:r>
            <a:r>
              <a:rPr lang="en-IN" dirty="0"/>
              <a:t>" */</a:t>
            </a:r>
          </a:p>
          <a:p>
            <a:r>
              <a:rPr lang="en-IN" dirty="0"/>
              <a:t>#myHeader {</a:t>
            </a:r>
          </a:p>
          <a:p>
            <a:r>
              <a:rPr lang="en-IN" dirty="0"/>
              <a:t>  background-</a:t>
            </a:r>
            <a:r>
              <a:rPr lang="en-IN" dirty="0" err="1"/>
              <a:t>color</a:t>
            </a:r>
            <a:r>
              <a:rPr lang="en-IN" dirty="0"/>
              <a:t>: </a:t>
            </a:r>
            <a:r>
              <a:rPr lang="en-IN" dirty="0" err="1"/>
              <a:t>lightblue</a:t>
            </a:r>
            <a:r>
              <a:rPr lang="en-IN" dirty="0"/>
              <a:t>;</a:t>
            </a:r>
          </a:p>
          <a:p>
            <a:r>
              <a:rPr lang="en-IN" dirty="0"/>
              <a:t>  </a:t>
            </a:r>
            <a:r>
              <a:rPr lang="en-IN" dirty="0" err="1"/>
              <a:t>color</a:t>
            </a:r>
            <a:r>
              <a:rPr lang="en-IN" dirty="0"/>
              <a:t>: black;</a:t>
            </a:r>
          </a:p>
          <a:p>
            <a:r>
              <a:rPr lang="en-IN" dirty="0"/>
              <a:t>  padding: 40px;</a:t>
            </a:r>
          </a:p>
          <a:p>
            <a:r>
              <a:rPr lang="en-IN" dirty="0"/>
              <a:t>  text-align: </a:t>
            </a:r>
            <a:r>
              <a:rPr lang="en-IN" dirty="0" err="1"/>
              <a:t>center</a:t>
            </a:r>
            <a:r>
              <a:rPr lang="en-IN" dirty="0"/>
              <a:t>;</a:t>
            </a:r>
          </a:p>
          <a:p>
            <a:r>
              <a:rPr lang="en-IN" dirty="0"/>
              <a:t>}</a:t>
            </a:r>
          </a:p>
          <a:p>
            <a:r>
              <a:rPr lang="en-IN" dirty="0"/>
              <a:t>/* Style all elements with the class name "city" */</a:t>
            </a:r>
          </a:p>
          <a:p>
            <a:r>
              <a:rPr lang="en-IN" dirty="0"/>
              <a:t>.city {</a:t>
            </a:r>
          </a:p>
          <a:p>
            <a:r>
              <a:rPr lang="en-IN" dirty="0"/>
              <a:t>  background-</a:t>
            </a:r>
            <a:r>
              <a:rPr lang="en-IN" dirty="0" err="1"/>
              <a:t>color</a:t>
            </a:r>
            <a:r>
              <a:rPr lang="en-IN" dirty="0"/>
              <a:t>: tomato;</a:t>
            </a:r>
          </a:p>
          <a:p>
            <a:r>
              <a:rPr lang="en-IN" dirty="0"/>
              <a:t>  </a:t>
            </a:r>
            <a:r>
              <a:rPr lang="en-IN" dirty="0" err="1"/>
              <a:t>color</a:t>
            </a:r>
            <a:r>
              <a:rPr lang="en-IN" dirty="0"/>
              <a:t>: white;</a:t>
            </a:r>
          </a:p>
          <a:p>
            <a:r>
              <a:rPr lang="en-IN" dirty="0"/>
              <a:t>  padding: 10px;</a:t>
            </a:r>
          </a:p>
          <a:p>
            <a:r>
              <a:rPr lang="en-IN" dirty="0"/>
              <a:t>} </a:t>
            </a:r>
          </a:p>
          <a:p>
            <a:r>
              <a:rPr lang="en-IN" dirty="0"/>
              <a:t>&lt;/style&gt;</a:t>
            </a:r>
          </a:p>
          <a:p>
            <a:r>
              <a:rPr lang="en-IN" dirty="0"/>
              <a:t>&lt;/head&gt;</a:t>
            </a:r>
          </a:p>
          <a:p>
            <a:r>
              <a:rPr lang="en-IN" dirty="0"/>
              <a:t>&lt;body&gt;</a:t>
            </a:r>
          </a:p>
        </p:txBody>
      </p:sp>
      <p:sp>
        <p:nvSpPr>
          <p:cNvPr id="10" name="TextBox 9">
            <a:extLst>
              <a:ext uri="{FF2B5EF4-FFF2-40B4-BE49-F238E27FC236}">
                <a16:creationId xmlns:a16="http://schemas.microsoft.com/office/drawing/2014/main" id="{79840B1B-0B7A-4A1A-A4AE-99BF5E45721A}"/>
              </a:ext>
            </a:extLst>
          </p:cNvPr>
          <p:cNvSpPr txBox="1"/>
          <p:nvPr/>
        </p:nvSpPr>
        <p:spPr>
          <a:xfrm>
            <a:off x="5931694" y="420052"/>
            <a:ext cx="6096000" cy="5632311"/>
          </a:xfrm>
          <a:prstGeom prst="rect">
            <a:avLst/>
          </a:prstGeom>
          <a:noFill/>
        </p:spPr>
        <p:txBody>
          <a:bodyPr wrap="square">
            <a:spAutoFit/>
          </a:bodyPr>
          <a:lstStyle/>
          <a:p>
            <a:r>
              <a:rPr lang="en-US" dirty="0"/>
              <a:t>&lt;h2&gt;Difference Between Class and ID&lt;/h2&gt;</a:t>
            </a:r>
          </a:p>
          <a:p>
            <a:r>
              <a:rPr lang="en-US" dirty="0"/>
              <a:t>&lt;p&gt;A class name can be used by multiple HTML elements, while an id name must only be used by one HTML element within the page:&lt;/p&gt;</a:t>
            </a:r>
          </a:p>
          <a:p>
            <a:endParaRPr lang="en-US" dirty="0"/>
          </a:p>
          <a:p>
            <a:r>
              <a:rPr lang="en-US" dirty="0"/>
              <a:t>&lt;!-- An element with a unique id --&gt;</a:t>
            </a:r>
          </a:p>
          <a:p>
            <a:r>
              <a:rPr lang="en-US" dirty="0"/>
              <a:t>&lt;h1 id="</a:t>
            </a:r>
            <a:r>
              <a:rPr lang="en-US" dirty="0" err="1"/>
              <a:t>myHeader</a:t>
            </a:r>
            <a:r>
              <a:rPr lang="en-US" dirty="0"/>
              <a:t>"&gt;My Cities&lt;/h1&gt;</a:t>
            </a:r>
          </a:p>
          <a:p>
            <a:endParaRPr lang="en-US" dirty="0"/>
          </a:p>
          <a:p>
            <a:r>
              <a:rPr lang="en-US" dirty="0"/>
              <a:t>&lt;!-- Multiple elements with same class --&gt;</a:t>
            </a:r>
          </a:p>
          <a:p>
            <a:r>
              <a:rPr lang="en-US" dirty="0"/>
              <a:t>&lt;h2 class="city"&gt;London&lt;/h2&gt;</a:t>
            </a:r>
          </a:p>
          <a:p>
            <a:r>
              <a:rPr lang="en-US" dirty="0"/>
              <a:t>&lt;p&gt;London is the capital of England.&lt;/p&gt;</a:t>
            </a:r>
          </a:p>
          <a:p>
            <a:endParaRPr lang="en-US" dirty="0"/>
          </a:p>
          <a:p>
            <a:r>
              <a:rPr lang="en-US" dirty="0"/>
              <a:t>&lt;h2 class="city"&gt;Paris&lt;/h2&gt;</a:t>
            </a:r>
          </a:p>
          <a:p>
            <a:r>
              <a:rPr lang="en-US" dirty="0"/>
              <a:t>&lt;p&gt;Paris is the capital of France.&lt;/p&gt;</a:t>
            </a:r>
          </a:p>
          <a:p>
            <a:endParaRPr lang="en-US" dirty="0"/>
          </a:p>
          <a:p>
            <a:r>
              <a:rPr lang="en-US" dirty="0"/>
              <a:t>&lt;h2 class="city"&gt;Tokyo&lt;/h2&gt;</a:t>
            </a:r>
          </a:p>
          <a:p>
            <a:r>
              <a:rPr lang="en-US" dirty="0"/>
              <a:t>&lt;p&gt;Tokyo is the capital of Japan.&lt;/p&gt;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289368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18</a:t>
            </a:fld>
            <a:endParaRPr lang="en-IN"/>
          </a:p>
        </p:txBody>
      </p:sp>
      <p:sp>
        <p:nvSpPr>
          <p:cNvPr id="3" name="TextBox 2">
            <a:extLst>
              <a:ext uri="{FF2B5EF4-FFF2-40B4-BE49-F238E27FC236}">
                <a16:creationId xmlns:a16="http://schemas.microsoft.com/office/drawing/2014/main" id="{4B913C0F-A0EB-44A3-AD6C-24DA53BB8354}"/>
              </a:ext>
            </a:extLst>
          </p:cNvPr>
          <p:cNvSpPr txBox="1"/>
          <p:nvPr/>
        </p:nvSpPr>
        <p:spPr>
          <a:xfrm>
            <a:off x="4800600" y="2533650"/>
            <a:ext cx="4819650" cy="584775"/>
          </a:xfrm>
          <a:prstGeom prst="rect">
            <a:avLst/>
          </a:prstGeom>
          <a:noFill/>
        </p:spPr>
        <p:txBody>
          <a:bodyPr wrap="square" rtlCol="0">
            <a:spAutoFit/>
          </a:bodyPr>
          <a:lstStyle/>
          <a:p>
            <a:r>
              <a:rPr lang="en-US" sz="3200" dirty="0"/>
              <a:t>Practice</a:t>
            </a:r>
            <a:endParaRPr lang="en-IN" sz="3200" dirty="0"/>
          </a:p>
        </p:txBody>
      </p:sp>
    </p:spTree>
    <p:extLst>
      <p:ext uri="{BB962C8B-B14F-4D97-AF65-F5344CB8AC3E}">
        <p14:creationId xmlns:p14="http://schemas.microsoft.com/office/powerpoint/2010/main" val="192168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19</a:t>
            </a:fld>
            <a:endParaRPr lang="en-IN"/>
          </a:p>
        </p:txBody>
      </p:sp>
      <p:sp>
        <p:nvSpPr>
          <p:cNvPr id="7" name="TextBox 6">
            <a:extLst>
              <a:ext uri="{FF2B5EF4-FFF2-40B4-BE49-F238E27FC236}">
                <a16:creationId xmlns:a16="http://schemas.microsoft.com/office/drawing/2014/main" id="{74298260-0747-4E66-9020-E18F6E31384C}"/>
              </a:ext>
            </a:extLst>
          </p:cNvPr>
          <p:cNvSpPr txBox="1"/>
          <p:nvPr/>
        </p:nvSpPr>
        <p:spPr>
          <a:xfrm>
            <a:off x="2543175" y="982176"/>
            <a:ext cx="7439025" cy="4893647"/>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&lt;style&gt;</a:t>
            </a:r>
          </a:p>
          <a:p>
            <a:r>
              <a:rPr lang="en-IN" sz="2400" dirty="0"/>
              <a:t>#myheader {</a:t>
            </a:r>
            <a:r>
              <a:rPr lang="en-IN" sz="2400" dirty="0" err="1"/>
              <a:t>color:red</a:t>
            </a:r>
            <a:r>
              <a:rPr lang="en-IN" sz="2400" dirty="0"/>
              <a:t>;}</a:t>
            </a:r>
          </a:p>
          <a:p>
            <a:r>
              <a:rPr lang="en-IN" sz="2400" dirty="0"/>
              <a:t>&lt;/style&gt;</a:t>
            </a:r>
          </a:p>
          <a:p>
            <a:r>
              <a:rPr lang="en-IN" sz="2400" dirty="0"/>
              <a:t>&lt;/head&gt;</a:t>
            </a:r>
          </a:p>
          <a:p>
            <a:r>
              <a:rPr lang="en-IN" sz="2400" dirty="0"/>
              <a:t>&lt;body&gt;</a:t>
            </a:r>
          </a:p>
          <a:p>
            <a:endParaRPr lang="en-IN" sz="2400" dirty="0"/>
          </a:p>
          <a:p>
            <a:r>
              <a:rPr lang="en-IN" sz="2400" dirty="0"/>
              <a:t>&lt;h1  </a:t>
            </a:r>
            <a:r>
              <a:rPr lang="en-IN" sz="2400" dirty="0">
                <a:highlight>
                  <a:srgbClr val="FFFF00"/>
                </a:highlight>
              </a:rPr>
              <a:t>                </a:t>
            </a:r>
            <a:r>
              <a:rPr lang="en-IN" sz="2400" dirty="0"/>
              <a:t>  &gt;My Home Page&lt;/h1&gt;</a:t>
            </a:r>
          </a:p>
          <a:p>
            <a:endParaRPr lang="en-IN" sz="2400" dirty="0"/>
          </a:p>
          <a:p>
            <a:r>
              <a:rPr lang="en-IN" sz="2400" dirty="0"/>
              <a:t>&lt;/body&gt;</a:t>
            </a:r>
          </a:p>
          <a:p>
            <a:r>
              <a:rPr lang="en-IN" sz="2400" dirty="0"/>
              <a:t>&lt;/html&gt;</a:t>
            </a:r>
          </a:p>
        </p:txBody>
      </p:sp>
      <p:sp>
        <p:nvSpPr>
          <p:cNvPr id="8" name="TextBox 7">
            <a:extLst>
              <a:ext uri="{FF2B5EF4-FFF2-40B4-BE49-F238E27FC236}">
                <a16:creationId xmlns:a16="http://schemas.microsoft.com/office/drawing/2014/main" id="{C2D3D4B8-E550-4B1C-A524-6C76ED01ADA2}"/>
              </a:ext>
            </a:extLst>
          </p:cNvPr>
          <p:cNvSpPr txBox="1"/>
          <p:nvPr/>
        </p:nvSpPr>
        <p:spPr>
          <a:xfrm>
            <a:off x="1762124" y="280247"/>
            <a:ext cx="8391525" cy="461665"/>
          </a:xfrm>
          <a:prstGeom prst="rect">
            <a:avLst/>
          </a:prstGeom>
          <a:noFill/>
        </p:spPr>
        <p:txBody>
          <a:bodyPr wrap="square">
            <a:spAutoFit/>
          </a:bodyPr>
          <a:lstStyle/>
          <a:p>
            <a:r>
              <a:rPr lang="en-US" sz="2400" b="1" dirty="0"/>
              <a:t>Add the correct HTML attribute to make the H1 element red.</a:t>
            </a:r>
            <a:endParaRPr lang="en-IN" sz="2400" b="1" dirty="0"/>
          </a:p>
        </p:txBody>
      </p:sp>
    </p:spTree>
    <p:extLst>
      <p:ext uri="{BB962C8B-B14F-4D97-AF65-F5344CB8AC3E}">
        <p14:creationId xmlns:p14="http://schemas.microsoft.com/office/powerpoint/2010/main" val="182934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767639"/>
          </a:xfrm>
        </p:spPr>
        <p:txBody>
          <a:bodyPr>
            <a:normAutofit/>
          </a:bodyPr>
          <a:lstStyle/>
          <a:p>
            <a:pPr algn="ctr"/>
            <a:r>
              <a:rPr lang="en-IN" sz="2800" b="1" dirty="0">
                <a:solidFill>
                  <a:srgbClr val="C00000"/>
                </a:solidFill>
                <a:latin typeface="Times New Roman" pitchFamily="18" charset="0"/>
                <a:cs typeface="Times New Roman" pitchFamily="18" charset="0"/>
              </a:rPr>
              <a:t>Lecture 4 - HTML Styles - CSS</a:t>
            </a:r>
          </a:p>
        </p:txBody>
      </p:sp>
      <p:sp>
        <p:nvSpPr>
          <p:cNvPr id="8" name="Content Placeholder 7"/>
          <p:cNvSpPr>
            <a:spLocks noGrp="1"/>
          </p:cNvSpPr>
          <p:nvPr>
            <p:ph idx="1"/>
          </p:nvPr>
        </p:nvSpPr>
        <p:spPr>
          <a:xfrm>
            <a:off x="838200" y="1310185"/>
            <a:ext cx="10515600" cy="4866778"/>
          </a:xfrm>
        </p:spPr>
        <p:txBody>
          <a:bodyPr>
            <a:normAutofit fontScale="92500"/>
          </a:bodyPr>
          <a:lstStyle/>
          <a:p>
            <a:pPr>
              <a:lnSpc>
                <a:spcPct val="150000"/>
              </a:lnSpc>
            </a:pPr>
            <a:r>
              <a:rPr lang="en-IN" sz="2400" dirty="0">
                <a:latin typeface="Times New Roman" pitchFamily="18" charset="0"/>
                <a:cs typeface="Times New Roman" pitchFamily="18" charset="0"/>
              </a:rPr>
              <a:t>CSS stands for Cascading Style Sheets.</a:t>
            </a:r>
          </a:p>
          <a:p>
            <a:pPr algn="just">
              <a:lnSpc>
                <a:spcPct val="150000"/>
              </a:lnSpc>
            </a:pPr>
            <a:r>
              <a:rPr lang="en-IN" sz="2400" dirty="0">
                <a:latin typeface="Times New Roman" pitchFamily="18" charset="0"/>
                <a:cs typeface="Times New Roman" pitchFamily="18" charset="0"/>
              </a:rPr>
              <a:t>CSS saves a lot of work. It can control the layout of multiple web pages all at once.</a:t>
            </a:r>
          </a:p>
          <a:p>
            <a:pPr marL="0" indent="0">
              <a:lnSpc>
                <a:spcPct val="150000"/>
              </a:lnSpc>
              <a:buNone/>
            </a:pPr>
            <a:r>
              <a:rPr lang="en-IN" sz="2400" b="1" i="1" dirty="0">
                <a:latin typeface="Times New Roman" pitchFamily="18" charset="0"/>
                <a:cs typeface="Times New Roman" pitchFamily="18" charset="0"/>
              </a:rPr>
              <a:t>What is CSS?</a:t>
            </a:r>
          </a:p>
          <a:p>
            <a:pPr algn="just">
              <a:lnSpc>
                <a:spcPct val="150000"/>
              </a:lnSpc>
            </a:pPr>
            <a:r>
              <a:rPr lang="en-IN" sz="2400" dirty="0">
                <a:latin typeface="Times New Roman" pitchFamily="18" charset="0"/>
                <a:cs typeface="Times New Roman" pitchFamily="18" charset="0"/>
              </a:rPr>
              <a:t>Cascading Style Sheets (CSS) is used to format the layout of a webpage.</a:t>
            </a:r>
          </a:p>
          <a:p>
            <a:pPr algn="just">
              <a:lnSpc>
                <a:spcPct val="150000"/>
              </a:lnSpc>
            </a:pPr>
            <a:r>
              <a:rPr lang="en-IN" sz="2400" dirty="0">
                <a:latin typeface="Times New Roman" pitchFamily="18" charset="0"/>
                <a:cs typeface="Times New Roman" pitchFamily="18" charset="0"/>
              </a:rPr>
              <a:t>With CSS, you can control the color, font, the size of text, the spacing between elements, how elements are positioned and laid out, what background images or background color to be used, different displays for different devices and screen sizes, and much more!</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a:t>
            </a:fld>
            <a:endParaRPr lang="en-IN"/>
          </a:p>
        </p:txBody>
      </p:sp>
    </p:spTree>
    <p:extLst>
      <p:ext uri="{BB962C8B-B14F-4D97-AF65-F5344CB8AC3E}">
        <p14:creationId xmlns:p14="http://schemas.microsoft.com/office/powerpoint/2010/main" val="285063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20</a:t>
            </a:fld>
            <a:endParaRPr lang="en-IN"/>
          </a:p>
        </p:txBody>
      </p:sp>
      <p:sp>
        <p:nvSpPr>
          <p:cNvPr id="7" name="TextBox 6">
            <a:extLst>
              <a:ext uri="{FF2B5EF4-FFF2-40B4-BE49-F238E27FC236}">
                <a16:creationId xmlns:a16="http://schemas.microsoft.com/office/drawing/2014/main" id="{A6F461A2-8606-4BFA-8EF1-DDC37FC4AA60}"/>
              </a:ext>
            </a:extLst>
          </p:cNvPr>
          <p:cNvSpPr txBox="1"/>
          <p:nvPr/>
        </p:nvSpPr>
        <p:spPr>
          <a:xfrm>
            <a:off x="4800600" y="2533650"/>
            <a:ext cx="2390775" cy="584775"/>
          </a:xfrm>
          <a:prstGeom prst="rect">
            <a:avLst/>
          </a:prstGeom>
          <a:noFill/>
        </p:spPr>
        <p:txBody>
          <a:bodyPr wrap="square" rtlCol="0">
            <a:spAutoFit/>
          </a:bodyPr>
          <a:lstStyle/>
          <a:p>
            <a:r>
              <a:rPr lang="en-US" sz="3200" dirty="0"/>
              <a:t>Quiz</a:t>
            </a:r>
            <a:endParaRPr lang="en-IN" sz="3200" dirty="0"/>
          </a:p>
        </p:txBody>
      </p:sp>
    </p:spTree>
    <p:extLst>
      <p:ext uri="{BB962C8B-B14F-4D97-AF65-F5344CB8AC3E}">
        <p14:creationId xmlns:p14="http://schemas.microsoft.com/office/powerpoint/2010/main" val="424820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863174"/>
          </a:xfrm>
        </p:spPr>
        <p:txBody>
          <a:bodyPr>
            <a:normAutofit/>
          </a:bodyPr>
          <a:lstStyle/>
          <a:p>
            <a:pPr algn="ctr"/>
            <a:r>
              <a:rPr lang="en-IN" sz="2800" b="1" dirty="0">
                <a:solidFill>
                  <a:srgbClr val="C00000"/>
                </a:solidFill>
                <a:latin typeface="Times New Roman" pitchFamily="18" charset="0"/>
                <a:cs typeface="Times New Roman" pitchFamily="18" charset="0"/>
              </a:rPr>
              <a:t>HTML Styles - CSS</a:t>
            </a:r>
          </a:p>
        </p:txBody>
      </p:sp>
      <p:sp>
        <p:nvSpPr>
          <p:cNvPr id="8" name="Content Placeholder 7"/>
          <p:cNvSpPr>
            <a:spLocks noGrp="1"/>
          </p:cNvSpPr>
          <p:nvPr>
            <p:ph idx="1"/>
          </p:nvPr>
        </p:nvSpPr>
        <p:spPr>
          <a:xfrm>
            <a:off x="838200" y="1678675"/>
            <a:ext cx="10515600" cy="4498288"/>
          </a:xfrm>
        </p:spPr>
        <p:txBody>
          <a:bodyPr>
            <a:normAutofit/>
          </a:bodyPr>
          <a:lstStyle/>
          <a:p>
            <a:pPr marL="0" indent="0">
              <a:lnSpc>
                <a:spcPct val="150000"/>
              </a:lnSpc>
              <a:buNone/>
            </a:pPr>
            <a:r>
              <a:rPr lang="en-IN" sz="2400" dirty="0">
                <a:latin typeface="Times New Roman" pitchFamily="18" charset="0"/>
                <a:cs typeface="Times New Roman" pitchFamily="18" charset="0"/>
              </a:rPr>
              <a:t>CSS can be added to HTML documents in 3 ways:</a:t>
            </a:r>
          </a:p>
          <a:p>
            <a:pPr>
              <a:lnSpc>
                <a:spcPct val="150000"/>
              </a:lnSpc>
            </a:pPr>
            <a:r>
              <a:rPr lang="en-IN" sz="2400" b="1" dirty="0">
                <a:latin typeface="Times New Roman" pitchFamily="18" charset="0"/>
                <a:cs typeface="Times New Roman" pitchFamily="18" charset="0"/>
              </a:rPr>
              <a:t>Inline</a:t>
            </a:r>
            <a:r>
              <a:rPr lang="en-IN" sz="2400" dirty="0">
                <a:latin typeface="Times New Roman" pitchFamily="18" charset="0"/>
                <a:cs typeface="Times New Roman" pitchFamily="18" charset="0"/>
              </a:rPr>
              <a:t> - by using the style attribute inside HTML elements</a:t>
            </a:r>
          </a:p>
          <a:p>
            <a:pPr>
              <a:lnSpc>
                <a:spcPct val="150000"/>
              </a:lnSpc>
            </a:pPr>
            <a:r>
              <a:rPr lang="en-IN" sz="2400" b="1" dirty="0">
                <a:latin typeface="Times New Roman" pitchFamily="18" charset="0"/>
                <a:cs typeface="Times New Roman" pitchFamily="18" charset="0"/>
              </a:rPr>
              <a:t>Internal</a:t>
            </a:r>
            <a:r>
              <a:rPr lang="en-IN" sz="2400" dirty="0">
                <a:latin typeface="Times New Roman" pitchFamily="18" charset="0"/>
                <a:cs typeface="Times New Roman" pitchFamily="18" charset="0"/>
              </a:rPr>
              <a:t> - by using a &lt;style&gt; element in the &lt;head&gt; section</a:t>
            </a:r>
          </a:p>
          <a:p>
            <a:pPr>
              <a:lnSpc>
                <a:spcPct val="150000"/>
              </a:lnSpc>
            </a:pPr>
            <a:r>
              <a:rPr lang="en-IN" sz="2400" b="1" dirty="0">
                <a:latin typeface="Times New Roman" pitchFamily="18" charset="0"/>
                <a:cs typeface="Times New Roman" pitchFamily="18" charset="0"/>
              </a:rPr>
              <a:t>External</a:t>
            </a:r>
            <a:r>
              <a:rPr lang="en-IN" sz="2400" dirty="0">
                <a:latin typeface="Times New Roman" pitchFamily="18" charset="0"/>
                <a:cs typeface="Times New Roman" pitchFamily="18" charset="0"/>
              </a:rPr>
              <a:t> - by using a &lt;link&gt; element to link to an external CSS file</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3</a:t>
            </a:fld>
            <a:endParaRPr lang="en-IN"/>
          </a:p>
        </p:txBody>
      </p:sp>
    </p:spTree>
    <p:extLst>
      <p:ext uri="{BB962C8B-B14F-4D97-AF65-F5344CB8AC3E}">
        <p14:creationId xmlns:p14="http://schemas.microsoft.com/office/powerpoint/2010/main" val="173129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marL="0" indent="0" algn="ctr"/>
            <a:r>
              <a:rPr lang="en-IN" sz="2800" b="1" dirty="0">
                <a:solidFill>
                  <a:srgbClr val="C00000"/>
                </a:solidFill>
                <a:latin typeface="Times New Roman" pitchFamily="18" charset="0"/>
                <a:cs typeface="Times New Roman" pitchFamily="18" charset="0"/>
              </a:rPr>
              <a:t>Inline CSS</a:t>
            </a:r>
          </a:p>
        </p:txBody>
      </p:sp>
      <p:sp>
        <p:nvSpPr>
          <p:cNvPr id="8" name="Content Placeholder 7"/>
          <p:cNvSpPr>
            <a:spLocks noGrp="1"/>
          </p:cNvSpPr>
          <p:nvPr>
            <p:ph idx="1"/>
          </p:nvPr>
        </p:nvSpPr>
        <p:spPr>
          <a:xfrm>
            <a:off x="922319" y="1595389"/>
            <a:ext cx="10515600" cy="4508567"/>
          </a:xfrm>
        </p:spPr>
        <p:txBody>
          <a:bodyPr>
            <a:normAutofit/>
          </a:bodyPr>
          <a:lstStyle/>
          <a:p>
            <a:pPr algn="just">
              <a:lnSpc>
                <a:spcPct val="150000"/>
              </a:lnSpc>
            </a:pPr>
            <a:r>
              <a:rPr lang="en-IN" sz="2400" dirty="0">
                <a:latin typeface="Times New Roman" pitchFamily="18" charset="0"/>
                <a:cs typeface="Times New Roman" pitchFamily="18" charset="0"/>
              </a:rPr>
              <a:t>An inline CSS is used to apply a unique style to a single HTML element.</a:t>
            </a:r>
          </a:p>
          <a:p>
            <a:pPr>
              <a:lnSpc>
                <a:spcPct val="150000"/>
              </a:lnSpc>
            </a:pPr>
            <a:r>
              <a:rPr lang="en-IN" sz="2400" dirty="0">
                <a:latin typeface="Times New Roman" pitchFamily="18" charset="0"/>
                <a:cs typeface="Times New Roman" pitchFamily="18" charset="0"/>
              </a:rPr>
              <a:t>An inline CSS uses the </a:t>
            </a:r>
            <a:r>
              <a:rPr lang="en-IN" sz="2400" dirty="0">
                <a:solidFill>
                  <a:srgbClr val="FF0000"/>
                </a:solidFill>
                <a:latin typeface="Times New Roman" pitchFamily="18" charset="0"/>
                <a:cs typeface="Times New Roman" pitchFamily="18" charset="0"/>
              </a:rPr>
              <a:t>style attribute </a:t>
            </a:r>
            <a:r>
              <a:rPr lang="en-IN" sz="2400" dirty="0">
                <a:latin typeface="Times New Roman" pitchFamily="18" charset="0"/>
                <a:cs typeface="Times New Roman" pitchFamily="18" charset="0"/>
              </a:rPr>
              <a:t>of an HTML element.</a:t>
            </a:r>
          </a:p>
          <a:p>
            <a:pPr>
              <a:lnSpc>
                <a:spcPct val="150000"/>
              </a:lnSpc>
            </a:pPr>
            <a:r>
              <a:rPr lang="en-IN" sz="2400" dirty="0">
                <a:latin typeface="Times New Roman" pitchFamily="18" charset="0"/>
                <a:cs typeface="Times New Roman" pitchFamily="18" charset="0"/>
              </a:rPr>
              <a:t>The following example sets the text color of the &lt;h1&gt; element to blue, and the text color of the &lt;p&gt; element to red:</a:t>
            </a:r>
          </a:p>
          <a:p>
            <a:pPr marL="457200" lvl="1" indent="0">
              <a:lnSpc>
                <a:spcPct val="150000"/>
              </a:lnSpc>
              <a:buNone/>
            </a:pPr>
            <a:r>
              <a:rPr lang="en-IN" dirty="0">
                <a:solidFill>
                  <a:srgbClr val="0070C0"/>
                </a:solidFill>
                <a:latin typeface="Times New Roman" pitchFamily="18" charset="0"/>
                <a:cs typeface="Times New Roman" pitchFamily="18" charset="0"/>
              </a:rPr>
              <a:t>&lt;h1 style="</a:t>
            </a:r>
            <a:r>
              <a:rPr lang="en-IN" dirty="0" err="1">
                <a:solidFill>
                  <a:srgbClr val="0070C0"/>
                </a:solidFill>
                <a:latin typeface="Times New Roman" pitchFamily="18" charset="0"/>
                <a:cs typeface="Times New Roman" pitchFamily="18" charset="0"/>
              </a:rPr>
              <a:t>color:blue</a:t>
            </a:r>
            <a:r>
              <a:rPr lang="en-IN" dirty="0">
                <a:solidFill>
                  <a:srgbClr val="0070C0"/>
                </a:solidFill>
                <a:latin typeface="Times New Roman" pitchFamily="18" charset="0"/>
                <a:cs typeface="Times New Roman" pitchFamily="18" charset="0"/>
              </a:rPr>
              <a:t>;"&gt;A Blue Heading&lt;/h1&gt;</a:t>
            </a:r>
            <a:br>
              <a:rPr lang="en-IN" dirty="0">
                <a:solidFill>
                  <a:srgbClr val="FF0000"/>
                </a:solidFill>
                <a:latin typeface="Times New Roman" pitchFamily="18" charset="0"/>
                <a:cs typeface="Times New Roman" pitchFamily="18" charset="0"/>
              </a:rPr>
            </a:br>
            <a:r>
              <a:rPr lang="en-IN" dirty="0">
                <a:solidFill>
                  <a:srgbClr val="FF0000"/>
                </a:solidFill>
                <a:latin typeface="Times New Roman" pitchFamily="18" charset="0"/>
                <a:cs typeface="Times New Roman" pitchFamily="18" charset="0"/>
              </a:rPr>
              <a:t>&lt;p style="</a:t>
            </a:r>
            <a:r>
              <a:rPr lang="en-IN" dirty="0" err="1">
                <a:solidFill>
                  <a:srgbClr val="FF0000"/>
                </a:solidFill>
                <a:latin typeface="Times New Roman" pitchFamily="18" charset="0"/>
                <a:cs typeface="Times New Roman" pitchFamily="18" charset="0"/>
              </a:rPr>
              <a:t>color:red</a:t>
            </a:r>
            <a:r>
              <a:rPr lang="en-IN" dirty="0">
                <a:solidFill>
                  <a:srgbClr val="FF0000"/>
                </a:solidFill>
                <a:latin typeface="Times New Roman" pitchFamily="18" charset="0"/>
                <a:cs typeface="Times New Roman" pitchFamily="18" charset="0"/>
              </a:rPr>
              <a:t>;"&gt;A red paragraph.&lt;/p&gt;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4</a:t>
            </a:fld>
            <a:endParaRPr lang="en-IN"/>
          </a:p>
        </p:txBody>
      </p:sp>
    </p:spTree>
    <p:extLst>
      <p:ext uri="{BB962C8B-B14F-4D97-AF65-F5344CB8AC3E}">
        <p14:creationId xmlns:p14="http://schemas.microsoft.com/office/powerpoint/2010/main" val="31617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19613"/>
          </a:xfrm>
        </p:spPr>
        <p:txBody>
          <a:bodyPr>
            <a:normAutofit/>
          </a:bodyPr>
          <a:lstStyle/>
          <a:p>
            <a:pPr algn="ctr"/>
            <a:r>
              <a:rPr lang="en-IN" sz="2800" b="1" dirty="0">
                <a:solidFill>
                  <a:srgbClr val="C00000"/>
                </a:solidFill>
                <a:latin typeface="Times New Roman" pitchFamily="18" charset="0"/>
                <a:cs typeface="Times New Roman" pitchFamily="18" charset="0"/>
              </a:rPr>
              <a:t>Internal CSS</a:t>
            </a:r>
          </a:p>
        </p:txBody>
      </p:sp>
      <p:sp>
        <p:nvSpPr>
          <p:cNvPr id="8" name="Content Placeholder 7"/>
          <p:cNvSpPr>
            <a:spLocks noGrp="1"/>
          </p:cNvSpPr>
          <p:nvPr>
            <p:ph idx="1"/>
          </p:nvPr>
        </p:nvSpPr>
        <p:spPr>
          <a:xfrm>
            <a:off x="410308" y="1111942"/>
            <a:ext cx="11078307" cy="4948889"/>
          </a:xfrm>
        </p:spPr>
        <p:txBody>
          <a:bodyPr vert="horz" lIns="91440" tIns="45720" rIns="91440" bIns="45720" rtlCol="0" anchor="t">
            <a:normAutofit/>
          </a:bodyPr>
          <a:lstStyle/>
          <a:p>
            <a:pPr algn="just">
              <a:lnSpc>
                <a:spcPct val="150000"/>
              </a:lnSpc>
            </a:pPr>
            <a:r>
              <a:rPr lang="en-IN" sz="2400" dirty="0">
                <a:latin typeface="Times New Roman"/>
                <a:cs typeface="Times New Roman"/>
              </a:rPr>
              <a:t>An </a:t>
            </a:r>
            <a:r>
              <a:rPr lang="en-IN" sz="2400" dirty="0">
                <a:latin typeface="Arial Nova"/>
                <a:ea typeface="STXingkai"/>
                <a:cs typeface="Times New Roman"/>
              </a:rPr>
              <a:t>internal </a:t>
            </a:r>
            <a:r>
              <a:rPr lang="en-IN" sz="2400" dirty="0">
                <a:latin typeface="Times New Roman"/>
                <a:cs typeface="Times New Roman"/>
              </a:rPr>
              <a:t>CSS is used to define a style for a single HTML page.</a:t>
            </a:r>
          </a:p>
          <a:p>
            <a:pPr algn="just">
              <a:lnSpc>
                <a:spcPct val="150000"/>
              </a:lnSpc>
            </a:pPr>
            <a:r>
              <a:rPr lang="en-IN" sz="2400" dirty="0">
                <a:latin typeface="Times New Roman"/>
                <a:cs typeface="Times New Roman"/>
              </a:rPr>
              <a:t>An internal CSS is defined in the </a:t>
            </a:r>
            <a:r>
              <a:rPr lang="en-IN" sz="2400" dirty="0">
                <a:solidFill>
                  <a:srgbClr val="FF0000"/>
                </a:solidFill>
                <a:latin typeface="Times New Roman"/>
                <a:cs typeface="Times New Roman"/>
              </a:rPr>
              <a:t>&lt;head&gt; section </a:t>
            </a:r>
            <a:r>
              <a:rPr lang="en-IN" sz="2400" dirty="0">
                <a:latin typeface="Times New Roman"/>
                <a:cs typeface="Times New Roman"/>
              </a:rPr>
              <a:t>of an HTML page, within a </a:t>
            </a:r>
            <a:r>
              <a:rPr lang="en-IN" sz="2400" dirty="0">
                <a:solidFill>
                  <a:srgbClr val="FF0000"/>
                </a:solidFill>
                <a:latin typeface="Times New Roman"/>
                <a:cs typeface="Times New Roman"/>
              </a:rPr>
              <a:t>&lt;style&gt; element</a:t>
            </a:r>
            <a:r>
              <a:rPr lang="en-IN" sz="2400" dirty="0">
                <a:latin typeface="Times New Roman"/>
                <a:cs typeface="Times New Roman"/>
              </a:rPr>
              <a:t>.</a:t>
            </a:r>
          </a:p>
          <a:p>
            <a:pPr algn="just">
              <a:lnSpc>
                <a:spcPct val="150000"/>
              </a:lnSpc>
            </a:pPr>
            <a:r>
              <a:rPr lang="en-IN" sz="2400" dirty="0">
                <a:latin typeface="Times New Roman"/>
                <a:cs typeface="Times New Roman"/>
              </a:rPr>
              <a:t>The following example sets the text color of ALL the </a:t>
            </a:r>
          </a:p>
          <a:p>
            <a:pPr marL="0" indent="0" algn="just">
              <a:lnSpc>
                <a:spcPct val="150000"/>
              </a:lnSpc>
              <a:buNone/>
            </a:pPr>
            <a:r>
              <a:rPr lang="en-IN" sz="2400" dirty="0">
                <a:latin typeface="Times New Roman" pitchFamily="18" charset="0"/>
                <a:cs typeface="Times New Roman" pitchFamily="18" charset="0"/>
              </a:rPr>
              <a:t>	&lt;h1&gt; elements (on that page) to blue, and </a:t>
            </a:r>
          </a:p>
          <a:p>
            <a:pPr marL="0" indent="0" algn="just">
              <a:lnSpc>
                <a:spcPct val="150000"/>
              </a:lnSpc>
              <a:buNone/>
            </a:pPr>
            <a:r>
              <a:rPr lang="en-IN" sz="2400" dirty="0">
                <a:latin typeface="Times New Roman" pitchFamily="18" charset="0"/>
                <a:cs typeface="Times New Roman" pitchFamily="18" charset="0"/>
              </a:rPr>
              <a:t>	&lt;p&gt; elements to red. </a:t>
            </a:r>
          </a:p>
          <a:p>
            <a:pPr marL="0" indent="0" algn="just">
              <a:lnSpc>
                <a:spcPct val="150000"/>
              </a:lnSpc>
              <a:buNone/>
            </a:pPr>
            <a:r>
              <a:rPr lang="en-IN" sz="2400" dirty="0">
                <a:latin typeface="Times New Roman" pitchFamily="18" charset="0"/>
                <a:cs typeface="Times New Roman" pitchFamily="18" charset="0"/>
              </a:rPr>
              <a:t>In addition, the page will be displayed with a "powderblue" background color:</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5</a:t>
            </a:fld>
            <a:endParaRPr lang="en-IN"/>
          </a:p>
        </p:txBody>
      </p:sp>
    </p:spTree>
    <p:extLst>
      <p:ext uri="{BB962C8B-B14F-4D97-AF65-F5344CB8AC3E}">
        <p14:creationId xmlns:p14="http://schemas.microsoft.com/office/powerpoint/2010/main" val="39122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922319" y="222738"/>
            <a:ext cx="10515600" cy="5964679"/>
          </a:xfrm>
        </p:spPr>
        <p:txBody>
          <a:bodyPr>
            <a:noAutofit/>
          </a:bodyPr>
          <a:lstStyle/>
          <a:p>
            <a:pPr marL="0" indent="0">
              <a:lnSpc>
                <a:spcPct val="150000"/>
              </a:lnSpc>
              <a:buNone/>
            </a:pPr>
            <a:r>
              <a:rPr lang="en-IN" sz="2400" dirty="0">
                <a:latin typeface="Times New Roman" pitchFamily="18" charset="0"/>
                <a:cs typeface="Times New Roman" pitchFamily="18" charset="0"/>
              </a:rPr>
              <a:t>&lt;!DOCTYPE html&gt;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&lt;html&gt;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&lt;head&gt;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&lt;style&gt;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body {background-color: powderblue;}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h1   {color: blue;}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p    {color: red;}</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&lt;/style&gt;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&lt;/head&gt;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&lt;body&gt;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&lt;h1&gt;This is a heading&lt;/h1&gt;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&lt;p&gt;This is a paragraph.&lt;/p&gt;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&lt;/body&gt;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&lt;/html&gt;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6</a:t>
            </a:fld>
            <a:endParaRPr lang="en-IN"/>
          </a:p>
        </p:txBody>
      </p:sp>
    </p:spTree>
    <p:extLst>
      <p:ext uri="{BB962C8B-B14F-4D97-AF65-F5344CB8AC3E}">
        <p14:creationId xmlns:p14="http://schemas.microsoft.com/office/powerpoint/2010/main" val="248598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584444"/>
          </a:xfrm>
        </p:spPr>
        <p:txBody>
          <a:bodyPr>
            <a:normAutofit/>
          </a:bodyPr>
          <a:lstStyle/>
          <a:p>
            <a:pPr algn="ctr"/>
            <a:r>
              <a:rPr lang="en-IN" sz="2800" b="1" dirty="0">
                <a:solidFill>
                  <a:srgbClr val="C00000"/>
                </a:solidFill>
                <a:latin typeface="Times New Roman" pitchFamily="18" charset="0"/>
                <a:cs typeface="Times New Roman" pitchFamily="18" charset="0"/>
              </a:rPr>
              <a:t>External CSS</a:t>
            </a:r>
          </a:p>
        </p:txBody>
      </p:sp>
      <p:sp>
        <p:nvSpPr>
          <p:cNvPr id="2" name="Content Placeholder 1"/>
          <p:cNvSpPr>
            <a:spLocks noGrp="1"/>
          </p:cNvSpPr>
          <p:nvPr>
            <p:ph idx="1"/>
          </p:nvPr>
        </p:nvSpPr>
        <p:spPr>
          <a:xfrm>
            <a:off x="922319" y="1427040"/>
            <a:ext cx="10515600" cy="2136775"/>
          </a:xfrm>
        </p:spPr>
        <p:style>
          <a:lnRef idx="1">
            <a:schemeClr val="accent4"/>
          </a:lnRef>
          <a:fillRef idx="2">
            <a:schemeClr val="accent4"/>
          </a:fillRef>
          <a:effectRef idx="1">
            <a:schemeClr val="accent4"/>
          </a:effectRef>
          <a:fontRef idx="minor">
            <a:schemeClr val="dk1"/>
          </a:fontRef>
        </p:style>
        <p:txBody>
          <a:bodyPr>
            <a:normAutofit/>
          </a:bodyPr>
          <a:lstStyle/>
          <a:p>
            <a:pPr algn="just"/>
            <a:r>
              <a:rPr lang="en-IN" dirty="0">
                <a:latin typeface="Times New Roman" pitchFamily="18" charset="0"/>
                <a:cs typeface="Times New Roman" pitchFamily="18" charset="0"/>
              </a:rPr>
              <a:t>An external style sheet is used to define the style for many HTML pages.</a:t>
            </a:r>
          </a:p>
          <a:p>
            <a:pPr algn="just"/>
            <a:r>
              <a:rPr lang="en-IN" dirty="0">
                <a:latin typeface="Times New Roman" pitchFamily="18" charset="0"/>
                <a:cs typeface="Times New Roman" pitchFamily="18" charset="0"/>
              </a:rPr>
              <a:t>To use an external style sheet, add a link to it in the </a:t>
            </a:r>
            <a:r>
              <a:rPr lang="en-IN" dirty="0">
                <a:solidFill>
                  <a:srgbClr val="FF0000"/>
                </a:solidFill>
                <a:latin typeface="Times New Roman" pitchFamily="18" charset="0"/>
                <a:cs typeface="Times New Roman" pitchFamily="18" charset="0"/>
              </a:rPr>
              <a:t>&lt;head&gt; section </a:t>
            </a:r>
            <a:r>
              <a:rPr lang="en-IN" dirty="0">
                <a:latin typeface="Times New Roman" pitchFamily="18" charset="0"/>
                <a:cs typeface="Times New Roman" pitchFamily="18" charset="0"/>
              </a:rPr>
              <a:t>of each HTML page:</a:t>
            </a: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Slide Number Placeholder 5"/>
          <p:cNvSpPr>
            <a:spLocks noGrp="1"/>
          </p:cNvSpPr>
          <p:nvPr>
            <p:ph type="sldNum" sz="quarter" idx="12"/>
          </p:nvPr>
        </p:nvSpPr>
        <p:spPr/>
        <p:txBody>
          <a:bodyPr/>
          <a:lstStyle/>
          <a:p>
            <a:fld id="{8BA4E876-1E2A-41C4-BFA0-7D60E841BEBF}" type="slidenum">
              <a:rPr lang="en-IN" smtClean="0"/>
              <a:t>7</a:t>
            </a:fld>
            <a:endParaRPr lang="en-IN"/>
          </a:p>
        </p:txBody>
      </p:sp>
    </p:spTree>
    <p:extLst>
      <p:ext uri="{BB962C8B-B14F-4D97-AF65-F5344CB8AC3E}">
        <p14:creationId xmlns:p14="http://schemas.microsoft.com/office/powerpoint/2010/main" val="421469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4754" y="187569"/>
            <a:ext cx="10515600" cy="1045919"/>
          </a:xfrm>
        </p:spPr>
        <p:txBody>
          <a:bodyPr>
            <a:normAutofit/>
          </a:bodyPr>
          <a:lstStyle/>
          <a:p>
            <a:pPr algn="ctr"/>
            <a:r>
              <a:rPr lang="en-IN" sz="2800" b="1" dirty="0">
                <a:solidFill>
                  <a:srgbClr val="C00000"/>
                </a:solidFill>
                <a:latin typeface="Times New Roman" pitchFamily="18" charset="0"/>
                <a:cs typeface="Times New Roman" pitchFamily="18" charset="0"/>
              </a:rPr>
              <a:t>External CSS</a:t>
            </a:r>
          </a:p>
        </p:txBody>
      </p:sp>
      <p:sp>
        <p:nvSpPr>
          <p:cNvPr id="3" name="Content Placeholder 2"/>
          <p:cNvSpPr>
            <a:spLocks noGrp="1"/>
          </p:cNvSpPr>
          <p:nvPr>
            <p:ph idx="1"/>
          </p:nvPr>
        </p:nvSpPr>
        <p:spPr>
          <a:xfrm>
            <a:off x="922319" y="1098793"/>
            <a:ext cx="10515600" cy="4879975"/>
          </a:xfrm>
        </p:spPr>
        <p:txBody>
          <a:bodyPr>
            <a:normAutofit fontScale="92500" lnSpcReduction="10000"/>
          </a:bodyPr>
          <a:lstStyle/>
          <a:p>
            <a:pPr marL="0" indent="0">
              <a:lnSpc>
                <a:spcPct val="150000"/>
              </a:lnSpc>
              <a:buNone/>
            </a:pPr>
            <a:r>
              <a:rPr lang="en-IN" sz="2400" dirty="0">
                <a:latin typeface="Times New Roman" pitchFamily="18" charset="0"/>
                <a:cs typeface="Times New Roman" pitchFamily="18" charset="0"/>
              </a:rPr>
              <a:t>&lt;!DOCTYPE html&gt;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&lt;html&gt;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&lt;head&gt;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&lt;link </a:t>
            </a:r>
            <a:r>
              <a:rPr lang="en-IN" sz="2400" dirty="0" err="1">
                <a:solidFill>
                  <a:srgbClr val="FF0000"/>
                </a:solidFill>
                <a:latin typeface="Times New Roman" pitchFamily="18" charset="0"/>
                <a:cs typeface="Times New Roman" pitchFamily="18" charset="0"/>
              </a:rPr>
              <a:t>rel</a:t>
            </a:r>
            <a:r>
              <a:rPr lang="en-IN" sz="2400" dirty="0">
                <a:solidFill>
                  <a:srgbClr val="FF0000"/>
                </a:solidFill>
                <a:latin typeface="Times New Roman" pitchFamily="18" charset="0"/>
                <a:cs typeface="Times New Roman" pitchFamily="18" charset="0"/>
              </a:rPr>
              <a:t>="</a:t>
            </a:r>
            <a:r>
              <a:rPr lang="en-IN" sz="2400" dirty="0" err="1">
                <a:solidFill>
                  <a:srgbClr val="FF0000"/>
                </a:solidFill>
                <a:latin typeface="Times New Roman" pitchFamily="18" charset="0"/>
                <a:cs typeface="Times New Roman" pitchFamily="18" charset="0"/>
              </a:rPr>
              <a:t>stylesheet</a:t>
            </a:r>
            <a:r>
              <a:rPr lang="en-IN" sz="2400" dirty="0">
                <a:solidFill>
                  <a:srgbClr val="FF0000"/>
                </a:solidFill>
                <a:latin typeface="Times New Roman" pitchFamily="18" charset="0"/>
                <a:cs typeface="Times New Roman" pitchFamily="18" charset="0"/>
              </a:rPr>
              <a:t>" </a:t>
            </a:r>
            <a:r>
              <a:rPr lang="en-IN" sz="2400" dirty="0" err="1">
                <a:solidFill>
                  <a:srgbClr val="FF0000"/>
                </a:solidFill>
                <a:latin typeface="Times New Roman" pitchFamily="18" charset="0"/>
                <a:cs typeface="Times New Roman" pitchFamily="18" charset="0"/>
              </a:rPr>
              <a:t>href</a:t>
            </a:r>
            <a:r>
              <a:rPr lang="en-IN" sz="2400" dirty="0">
                <a:solidFill>
                  <a:srgbClr val="FF0000"/>
                </a:solidFill>
                <a:latin typeface="Times New Roman" pitchFamily="18" charset="0"/>
                <a:cs typeface="Times New Roman" pitchFamily="18" charset="0"/>
              </a:rPr>
              <a:t>="styles.css"&gt;</a:t>
            </a:r>
            <a:br>
              <a:rPr lang="en-IN" sz="2400" dirty="0">
                <a:solidFill>
                  <a:srgbClr val="FF0000"/>
                </a:solidFill>
                <a:latin typeface="Times New Roman" pitchFamily="18" charset="0"/>
                <a:cs typeface="Times New Roman" pitchFamily="18" charset="0"/>
              </a:rPr>
            </a:br>
            <a:r>
              <a:rPr lang="en-IN" sz="2400" dirty="0">
                <a:latin typeface="Times New Roman" pitchFamily="18" charset="0"/>
                <a:cs typeface="Times New Roman" pitchFamily="18" charset="0"/>
              </a:rPr>
              <a:t>&lt;/head&gt;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&lt;body&gt;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&lt;h1&gt;This is a heading&lt;/h1&gt;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&lt;p&gt;This is a paragraph.&lt;/p&gt;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&lt;/body&gt;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&lt;/html&gt;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Slide Number Placeholder 5"/>
          <p:cNvSpPr>
            <a:spLocks noGrp="1"/>
          </p:cNvSpPr>
          <p:nvPr>
            <p:ph type="sldNum" sz="quarter" idx="12"/>
          </p:nvPr>
        </p:nvSpPr>
        <p:spPr/>
        <p:txBody>
          <a:bodyPr/>
          <a:lstStyle/>
          <a:p>
            <a:fld id="{8BA4E876-1E2A-41C4-BFA0-7D60E841BEBF}" type="slidenum">
              <a:rPr lang="en-IN" smtClean="0"/>
              <a:t>8</a:t>
            </a:fld>
            <a:endParaRPr lang="en-IN"/>
          </a:p>
        </p:txBody>
      </p:sp>
    </p:spTree>
    <p:extLst>
      <p:ext uri="{BB962C8B-B14F-4D97-AF65-F5344CB8AC3E}">
        <p14:creationId xmlns:p14="http://schemas.microsoft.com/office/powerpoint/2010/main" val="27862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904117"/>
          </a:xfrm>
        </p:spPr>
        <p:txBody>
          <a:bodyPr>
            <a:normAutofit/>
          </a:bodyPr>
          <a:lstStyle/>
          <a:p>
            <a:pPr algn="ctr"/>
            <a:r>
              <a:rPr lang="en-IN" sz="2400" b="1" dirty="0">
                <a:solidFill>
                  <a:srgbClr val="C00000"/>
                </a:solidFill>
                <a:latin typeface="Times New Roman" pitchFamily="18" charset="0"/>
                <a:cs typeface="Times New Roman" pitchFamily="18" charset="0"/>
              </a:rPr>
              <a:t>External CSS</a:t>
            </a:r>
            <a:endParaRPr lang="en-IN" sz="2400" dirty="0">
              <a:solidFill>
                <a:srgbClr val="C00000"/>
              </a:solidFill>
            </a:endParaRPr>
          </a:p>
        </p:txBody>
      </p:sp>
      <p:sp>
        <p:nvSpPr>
          <p:cNvPr id="2" name="Content Placeholder 1"/>
          <p:cNvSpPr>
            <a:spLocks noGrp="1"/>
          </p:cNvSpPr>
          <p:nvPr>
            <p:ph sz="half" idx="1"/>
          </p:nvPr>
        </p:nvSpPr>
        <p:spPr>
          <a:xfrm>
            <a:off x="701722" y="1579965"/>
            <a:ext cx="5181600" cy="4351338"/>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just">
              <a:lnSpc>
                <a:spcPct val="160000"/>
              </a:lnSpc>
            </a:pPr>
            <a:r>
              <a:rPr lang="en-IN" dirty="0">
                <a:latin typeface="Times New Roman" pitchFamily="18" charset="0"/>
                <a:cs typeface="Times New Roman" pitchFamily="18" charset="0"/>
              </a:rPr>
              <a:t>The external style sheet file must not contain any HTML code, and must be saved with a .</a:t>
            </a:r>
            <a:r>
              <a:rPr lang="en-IN" dirty="0" err="1">
                <a:latin typeface="Times New Roman" pitchFamily="18" charset="0"/>
                <a:cs typeface="Times New Roman" pitchFamily="18" charset="0"/>
              </a:rPr>
              <a:t>css</a:t>
            </a:r>
            <a:r>
              <a:rPr lang="en-IN" dirty="0">
                <a:latin typeface="Times New Roman" pitchFamily="18" charset="0"/>
                <a:cs typeface="Times New Roman" pitchFamily="18" charset="0"/>
              </a:rPr>
              <a:t> extension.</a:t>
            </a:r>
          </a:p>
          <a:p>
            <a:pPr>
              <a:lnSpc>
                <a:spcPct val="160000"/>
              </a:lnSpc>
            </a:pPr>
            <a:r>
              <a:rPr lang="en-IN" dirty="0">
                <a:latin typeface="Times New Roman" pitchFamily="18" charset="0"/>
                <a:cs typeface="Times New Roman" pitchFamily="18" charset="0"/>
              </a:rPr>
              <a:t>Here is how the "styles.css" file looks like:</a:t>
            </a:r>
          </a:p>
          <a:p>
            <a:endParaRPr lang="en-IN" dirty="0"/>
          </a:p>
        </p:txBody>
      </p:sp>
      <p:sp>
        <p:nvSpPr>
          <p:cNvPr id="3" name="Content Placeholder 2"/>
          <p:cNvSpPr>
            <a:spLocks noGrp="1"/>
          </p:cNvSpPr>
          <p:nvPr>
            <p:ph sz="half" idx="2"/>
          </p:nvPr>
        </p:nvSpPr>
        <p:spPr>
          <a:xfrm>
            <a:off x="6172201" y="1661852"/>
            <a:ext cx="5181600" cy="4351338"/>
          </a:xfrm>
        </p:spPr>
        <p:txBody>
          <a:bodyPr>
            <a:normAutofit lnSpcReduction="10000"/>
          </a:bodyPr>
          <a:lstStyle/>
          <a:p>
            <a:pPr marL="0" indent="0">
              <a:buNone/>
            </a:pPr>
            <a:r>
              <a:rPr lang="en-IN" b="1" i="1" dirty="0">
                <a:solidFill>
                  <a:srgbClr val="FF0000"/>
                </a:solidFill>
                <a:latin typeface="Times New Roman" pitchFamily="18" charset="0"/>
                <a:cs typeface="Times New Roman" pitchFamily="18" charset="0"/>
              </a:rPr>
              <a:t>"styles.css":</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body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background-color: powderblue;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h1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color: blue;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p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color: red;</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9</a:t>
            </a:fld>
            <a:endParaRPr lang="en-IN"/>
          </a:p>
        </p:txBody>
      </p:sp>
    </p:spTree>
    <p:extLst>
      <p:ext uri="{BB962C8B-B14F-4D97-AF65-F5344CB8AC3E}">
        <p14:creationId xmlns:p14="http://schemas.microsoft.com/office/powerpoint/2010/main" val="213216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6" ma:contentTypeDescription="Create a new document." ma:contentTypeScope="" ma:versionID="6997be9b8a2d991ee02f343060fde50b">
  <xsd:schema xmlns:xsd="http://www.w3.org/2001/XMLSchema" xmlns:xs="http://www.w3.org/2001/XMLSchema" xmlns:p="http://schemas.microsoft.com/office/2006/metadata/properties" xmlns:ns2="9a5db21a-d35a-46ce-8c5f-f5d5fc28f889" targetNamespace="http://schemas.microsoft.com/office/2006/metadata/properties" ma:root="true" ma:fieldsID="e472c8126b90682841e80bac351e7dd9"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53799A-D276-4F99-8D7D-A866DCE5638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49E850-DC44-4210-A020-44CFAAAACB4C}">
  <ds:schemaRefs>
    <ds:schemaRef ds:uri="http://schemas.microsoft.com/sharepoint/v3/contenttype/forms"/>
  </ds:schemaRefs>
</ds:datastoreItem>
</file>

<file path=customXml/itemProps3.xml><?xml version="1.0" encoding="utf-8"?>
<ds:datastoreItem xmlns:ds="http://schemas.openxmlformats.org/officeDocument/2006/customXml" ds:itemID="{E5F628BE-4516-480A-AF23-2C15658321EE}"/>
</file>

<file path=docProps/app.xml><?xml version="1.0" encoding="utf-8"?>
<Properties xmlns="http://schemas.openxmlformats.org/officeDocument/2006/extended-properties" xmlns:vt="http://schemas.openxmlformats.org/officeDocument/2006/docPropsVTypes">
  <TotalTime>1611</TotalTime>
  <Words>1552</Words>
  <Application>Microsoft Office PowerPoint</Application>
  <PresentationFormat>Widescreen</PresentationFormat>
  <Paragraphs>186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vt:lpstr>
      <vt:lpstr>Calibri</vt:lpstr>
      <vt:lpstr>Calibri Light</vt:lpstr>
      <vt:lpstr>Times New Roman</vt:lpstr>
      <vt:lpstr>Office Theme</vt:lpstr>
      <vt:lpstr>PowerPoint Presentation</vt:lpstr>
      <vt:lpstr>Lecture 4 - HTML Styles - CSS</vt:lpstr>
      <vt:lpstr>HTML Styles - CSS</vt:lpstr>
      <vt:lpstr>Inline CSS</vt:lpstr>
      <vt:lpstr>Internal CSS</vt:lpstr>
      <vt:lpstr>PowerPoint Presentation</vt:lpstr>
      <vt:lpstr>External CSS</vt:lpstr>
      <vt:lpstr>External CSS</vt:lpstr>
      <vt:lpstr>External CSS</vt:lpstr>
      <vt:lpstr>CSS Colors, Fonts and Sizes</vt:lpstr>
      <vt:lpstr>CSS Colors, Fonts and Sizes</vt:lpstr>
      <vt:lpstr>CSS color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123</cp:revision>
  <dcterms:created xsi:type="dcterms:W3CDTF">2020-06-15T12:13:30Z</dcterms:created>
  <dcterms:modified xsi:type="dcterms:W3CDTF">2021-07-19T06:31:08Z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